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6"/>
  </p:notes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69" r:id="rId14"/>
    <p:sldId id="270" r:id="rId15"/>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59786" autoAdjust="0"/>
  </p:normalViewPr>
  <p:slideViewPr>
    <p:cSldViewPr snapToGrid="0">
      <p:cViewPr varScale="1">
        <p:scale>
          <a:sx n="151" d="100"/>
          <a:sy n="151" d="100"/>
        </p:scale>
        <p:origin x="520" y="17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1233949597"/>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534971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d2f59c30a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gd2f59c30a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task this assessment formulates and revolves around research conducted to evaluate the usage of technological components for better functionality of employees at the workplace. Why these technological advancements are required and what adverse effects might be the result of such practices are all to be elaborated and discussed through thorough research and analysis. The company, under observation, is Uber and how the application of web technologies and online booking systems have impacted the growth of the company shall be the main point of the research (</a:t>
            </a:r>
            <a:r>
              <a:rPr lang="en" sz="1200">
                <a:solidFill>
                  <a:srgbClr val="222222"/>
                </a:solidFill>
                <a:highlight>
                  <a:srgbClr val="FFFFFF"/>
                </a:highlight>
                <a:latin typeface="Times New Roman"/>
                <a:ea typeface="Times New Roman"/>
                <a:cs typeface="Times New Roman"/>
                <a:sym typeface="Times New Roman"/>
              </a:rPr>
              <a:t>Jacobs, 2019)</a:t>
            </a:r>
            <a:r>
              <a:rPr lang="en"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5557863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d2f59c30a4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d2f59c30a4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Travis Kalanick and Garrett Camp could not find a commute on an extremely cold evening in Paris. It is then that the concept of Uber was founded. According to </a:t>
            </a:r>
            <a:r>
              <a:rPr lang="en" sz="1200">
                <a:solidFill>
                  <a:srgbClr val="222222"/>
                </a:solidFill>
                <a:highlight>
                  <a:srgbClr val="FFFFFF"/>
                </a:highlight>
                <a:latin typeface="Times New Roman"/>
                <a:ea typeface="Times New Roman"/>
                <a:cs typeface="Times New Roman"/>
                <a:sym typeface="Times New Roman"/>
              </a:rPr>
              <a:t>Karakhan </a:t>
            </a:r>
            <a:r>
              <a:rPr lang="en" sz="1200" i="1">
                <a:solidFill>
                  <a:srgbClr val="222222"/>
                </a:solidFill>
                <a:highlight>
                  <a:srgbClr val="FFFFFF"/>
                </a:highlight>
                <a:latin typeface="Times New Roman"/>
                <a:ea typeface="Times New Roman"/>
                <a:cs typeface="Times New Roman"/>
                <a:sym typeface="Times New Roman"/>
              </a:rPr>
              <a:t>et al. </a:t>
            </a:r>
            <a:r>
              <a:rPr lang="en" sz="1200">
                <a:solidFill>
                  <a:srgbClr val="222222"/>
                </a:solidFill>
                <a:highlight>
                  <a:srgbClr val="FFFFFF"/>
                </a:highlight>
                <a:latin typeface="Times New Roman"/>
                <a:ea typeface="Times New Roman"/>
                <a:cs typeface="Times New Roman"/>
                <a:sym typeface="Times New Roman"/>
              </a:rPr>
              <a:t>(2019), t</a:t>
            </a:r>
            <a:r>
              <a:rPr lang="en" sz="1200">
                <a:solidFill>
                  <a:schemeClr val="dk1"/>
                </a:solidFill>
                <a:latin typeface="Times New Roman"/>
                <a:ea typeface="Times New Roman"/>
                <a:cs typeface="Times New Roman"/>
                <a:sym typeface="Times New Roman"/>
              </a:rPr>
              <a:t>he two founders of the company created a mobile application that allowed individuals to request a ride by simply pressing a button. Uber launched in Paris, after three years in December 2011. In 2010, the ever first Uber user ordered a travel destination across San Francisco. Uber has over 94 million monthly agile consumers globally, according to estimates.  In the United States, Uber controls 73% of the ride-sharing market and 27% of the food delivery industry (Hal </a:t>
            </a:r>
            <a:r>
              <a:rPr lang="en" sz="1200" i="1">
                <a:solidFill>
                  <a:schemeClr val="dk1"/>
                </a:solidFill>
                <a:latin typeface="Times New Roman"/>
                <a:ea typeface="Times New Roman"/>
                <a:cs typeface="Times New Roman"/>
                <a:sym typeface="Times New Roman"/>
              </a:rPr>
              <a:t>et al. </a:t>
            </a:r>
            <a:r>
              <a:rPr lang="en" sz="1200">
                <a:solidFill>
                  <a:schemeClr val="dk1"/>
                </a:solidFill>
                <a:latin typeface="Times New Roman"/>
                <a:ea typeface="Times New Roman"/>
                <a:cs typeface="Times New Roman"/>
                <a:sym typeface="Times New Roman"/>
              </a:rPr>
              <a:t>2018).  Formalized paraphrase Uber has become so successful in penetrating the economy that frequent differences brought about by Uber in numerous markets have indeed been dubbed "uberisation." Uber sets the expenses and agreements under which drivers carry passengers. The corporation takes a cut of every trip (Uber, 2021). Uber operates on a versatile pricing structure. Fares vary according to regional production and consumption at the time of application. Users are given an estimate of the fare ahead of time. Uber was the first-ever online taxi service that has broken gender stigmas and employed several women as designated drivers (Uber, 2021).</a:t>
            </a:r>
            <a:endParaRPr/>
          </a:p>
        </p:txBody>
      </p:sp>
    </p:spTree>
    <p:extLst>
      <p:ext uri="{BB962C8B-B14F-4D97-AF65-F5344CB8AC3E}">
        <p14:creationId xmlns:p14="http://schemas.microsoft.com/office/powerpoint/2010/main" val="42919746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100" b="0" i="0" u="none" strike="noStrike" cap="none" dirty="0" err="1">
                <a:solidFill>
                  <a:srgbClr val="000000"/>
                </a:solidFill>
                <a:effectLst/>
                <a:latin typeface="Arial"/>
                <a:ea typeface="Arial"/>
                <a:cs typeface="Arial"/>
                <a:sym typeface="Arial"/>
              </a:rPr>
              <a:t>Uber's</a:t>
            </a:r>
            <a:r>
              <a:rPr lang="en-IN" sz="1100" b="0" i="0" u="none" strike="noStrike" cap="none" dirty="0">
                <a:solidFill>
                  <a:srgbClr val="000000"/>
                </a:solidFill>
                <a:effectLst/>
                <a:latin typeface="Arial"/>
                <a:ea typeface="Arial"/>
                <a:cs typeface="Arial"/>
                <a:sym typeface="Arial"/>
              </a:rPr>
              <a:t> small amount of data before 2014 could fit into a couple of conventional OLTP databases such as </a:t>
            </a:r>
            <a:r>
              <a:rPr lang="en-IN" sz="1100" b="0" i="0" u="none" strike="noStrike" cap="none" dirty="0" err="1">
                <a:solidFill>
                  <a:srgbClr val="000000"/>
                </a:solidFill>
                <a:effectLst/>
                <a:latin typeface="Arial"/>
                <a:ea typeface="Arial"/>
                <a:cs typeface="Arial"/>
                <a:sym typeface="Arial"/>
              </a:rPr>
              <a:t>PostgreSQL</a:t>
            </a:r>
            <a:r>
              <a:rPr lang="en-IN" sz="1100" b="0" i="0" u="none" strike="noStrike" cap="none" dirty="0">
                <a:solidFill>
                  <a:srgbClr val="000000"/>
                </a:solidFill>
                <a:effectLst/>
                <a:latin typeface="Arial"/>
                <a:ea typeface="Arial"/>
                <a:cs typeface="Arial"/>
                <a:sym typeface="Arial"/>
              </a:rPr>
              <a:t> and MySQL.</a:t>
            </a:r>
            <a:r>
              <a:rPr lang="en-IN" dirty="0">
                <a:latin typeface="Times New Roman" panose="02020603050405020304" pitchFamily="18" charset="0"/>
                <a:ea typeface="Calibri" panose="020F0502020204030204" pitchFamily="34" charset="0"/>
              </a:rPr>
              <a:t> To use the data, engineers of </a:t>
            </a:r>
            <a:r>
              <a:rPr lang="en-IN" dirty="0" err="1">
                <a:latin typeface="Times New Roman" panose="02020603050405020304" pitchFamily="18" charset="0"/>
                <a:ea typeface="Calibri" panose="020F0502020204030204" pitchFamily="34" charset="0"/>
              </a:rPr>
              <a:t>Uber's</a:t>
            </a:r>
            <a:r>
              <a:rPr lang="en-IN" dirty="0">
                <a:latin typeface="Times New Roman" panose="02020603050405020304" pitchFamily="18" charset="0"/>
                <a:ea typeface="Calibri" panose="020F0502020204030204" pitchFamily="34" charset="0"/>
              </a:rPr>
              <a:t> had individual access to these database, and if the users wanted data from various databases, they would have to write their own code (Shetty, 2020).</a:t>
            </a:r>
            <a:endParaRPr lang="en-IN" dirty="0"/>
          </a:p>
          <a:p>
            <a:pPr marL="158750" indent="0">
              <a:buNone/>
            </a:pPr>
            <a:endParaRPr lang="en-IN" sz="1100" b="0" i="0" u="none" strike="noStrike" cap="none" dirty="0">
              <a:solidFill>
                <a:srgbClr val="000000"/>
              </a:solidFill>
              <a:effectLst/>
              <a:latin typeface="Arial"/>
              <a:ea typeface="Arial"/>
              <a:cs typeface="Arial"/>
              <a:sym typeface="Arial"/>
            </a:endParaRPr>
          </a:p>
          <a:p>
            <a:pPr marL="158750" marR="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100" b="0" i="0" u="none" strike="noStrike" cap="none" dirty="0">
                <a:solidFill>
                  <a:srgbClr val="000000"/>
                </a:solidFill>
                <a:effectLst/>
                <a:latin typeface="Arial"/>
                <a:ea typeface="Arial"/>
                <a:cs typeface="Arial"/>
                <a:sym typeface="Arial"/>
              </a:rPr>
              <a:t>As a challenge it hampered the efficiency while the data began to increase.</a:t>
            </a:r>
          </a:p>
          <a:p>
            <a:pPr marL="158750" marR="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100" b="0" i="0" u="none" strike="noStrike" cap="none" dirty="0">
                <a:solidFill>
                  <a:srgbClr val="000000"/>
                </a:solidFill>
                <a:effectLst/>
                <a:latin typeface="Arial"/>
                <a:ea typeface="Arial"/>
                <a:cs typeface="Arial"/>
                <a:sym typeface="Arial"/>
              </a:rPr>
              <a:t>Their data have actually scattered through various OLTP databases, the overall data size of some terabytes and access to these data was quite fast. </a:t>
            </a:r>
          </a:p>
          <a:p>
            <a:pPr marL="158750" marR="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100" b="0" i="0" u="none" strike="noStrike" cap="none" dirty="0">
                <a:solidFill>
                  <a:srgbClr val="000000"/>
                </a:solidFill>
                <a:effectLst/>
                <a:latin typeface="Arial"/>
                <a:ea typeface="Arial"/>
                <a:cs typeface="Arial"/>
                <a:sym typeface="Arial"/>
              </a:rPr>
              <a:t>As the business increased exponentially, with a growing volume of incoming data </a:t>
            </a:r>
            <a:r>
              <a:rPr lang="en-IN" sz="1100" b="0" i="0" u="none" strike="noStrike" cap="none" dirty="0" err="1">
                <a:solidFill>
                  <a:srgbClr val="000000"/>
                </a:solidFill>
                <a:effectLst/>
                <a:latin typeface="Arial"/>
                <a:ea typeface="Arial"/>
                <a:cs typeface="Arial"/>
                <a:sym typeface="Arial"/>
              </a:rPr>
              <a:t>Uber</a:t>
            </a:r>
            <a:r>
              <a:rPr lang="en-IN" sz="1100" b="0" i="0" u="none" strike="noStrike" cap="none" dirty="0">
                <a:solidFill>
                  <a:srgbClr val="000000"/>
                </a:solidFill>
                <a:effectLst/>
                <a:latin typeface="Arial"/>
                <a:ea typeface="Arial"/>
                <a:cs typeface="Arial"/>
                <a:sym typeface="Arial"/>
              </a:rPr>
              <a:t> has had to create the first-generation data warehouse, and access and analysis of all data (</a:t>
            </a:r>
            <a:r>
              <a:rPr lang="en-IN" sz="1100" b="0" i="0" u="none" strike="noStrike" cap="none" dirty="0" err="1">
                <a:solidFill>
                  <a:srgbClr val="000000"/>
                </a:solidFill>
                <a:effectLst/>
                <a:latin typeface="Arial"/>
                <a:ea typeface="Arial"/>
                <a:cs typeface="Arial"/>
                <a:sym typeface="Arial"/>
              </a:rPr>
              <a:t>Shiftehfar</a:t>
            </a:r>
            <a:r>
              <a:rPr lang="en-IN" sz="1100" b="0" i="0" u="none" strike="noStrike" cap="none" dirty="0">
                <a:solidFill>
                  <a:srgbClr val="000000"/>
                </a:solidFill>
                <a:effectLst/>
                <a:latin typeface="Arial"/>
                <a:ea typeface="Arial"/>
                <a:cs typeface="Arial"/>
                <a:sym typeface="Arial"/>
              </a:rPr>
              <a:t>, 2018). </a:t>
            </a:r>
          </a:p>
          <a:p>
            <a:pPr marL="158750" indent="0">
              <a:buNone/>
            </a:pPr>
            <a:endParaRPr lang="en-IN"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6253834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IN" sz="1100" b="0" i="0" u="none" strike="noStrike" cap="none" dirty="0">
                <a:solidFill>
                  <a:srgbClr val="000000"/>
                </a:solidFill>
                <a:effectLst/>
                <a:latin typeface="Arial"/>
                <a:ea typeface="Arial"/>
                <a:cs typeface="Arial"/>
                <a:sym typeface="Arial"/>
              </a:rPr>
              <a:t>The emphasis was on combining all the data from </a:t>
            </a:r>
            <a:r>
              <a:rPr lang="en-IN" sz="1100" b="0" i="0" u="none" strike="noStrike" cap="none" dirty="0" err="1">
                <a:solidFill>
                  <a:srgbClr val="000000"/>
                </a:solidFill>
                <a:effectLst/>
                <a:latin typeface="Arial"/>
                <a:ea typeface="Arial"/>
                <a:cs typeface="Arial"/>
                <a:sym typeface="Arial"/>
              </a:rPr>
              <a:t>Uber</a:t>
            </a:r>
            <a:r>
              <a:rPr lang="en-IN" sz="1100" b="0" i="0" u="none" strike="noStrike" cap="none" dirty="0">
                <a:solidFill>
                  <a:srgbClr val="000000"/>
                </a:solidFill>
                <a:effectLst/>
                <a:latin typeface="Arial"/>
                <a:ea typeface="Arial"/>
                <a:cs typeface="Arial"/>
                <a:sym typeface="Arial"/>
              </a:rPr>
              <a:t> in one place and simplifying data access in </a:t>
            </a:r>
            <a:r>
              <a:rPr lang="en-IN" sz="1100" b="0" i="0" u="none" strike="noStrike" cap="none" dirty="0" err="1">
                <a:solidFill>
                  <a:srgbClr val="000000"/>
                </a:solidFill>
                <a:effectLst/>
                <a:latin typeface="Arial"/>
                <a:ea typeface="Arial"/>
                <a:cs typeface="Arial"/>
                <a:sym typeface="Arial"/>
              </a:rPr>
              <a:t>Uber's</a:t>
            </a:r>
            <a:r>
              <a:rPr lang="en-IN" sz="1100" b="0" i="0" u="none" strike="noStrike" cap="none" dirty="0">
                <a:solidFill>
                  <a:srgbClr val="000000"/>
                </a:solidFill>
                <a:effectLst/>
                <a:latin typeface="Arial"/>
                <a:ea typeface="Arial"/>
                <a:cs typeface="Arial"/>
                <a:sym typeface="Arial"/>
              </a:rPr>
              <a:t> analytical warehouse. </a:t>
            </a:r>
          </a:p>
          <a:p>
            <a:pPr marL="158750" indent="0">
              <a:buNone/>
            </a:pPr>
            <a:r>
              <a:rPr lang="en-IN" sz="1100" b="0" i="0" u="none" strike="noStrike" cap="none" dirty="0">
                <a:solidFill>
                  <a:srgbClr val="000000"/>
                </a:solidFill>
                <a:effectLst/>
                <a:latin typeface="Arial"/>
                <a:ea typeface="Arial"/>
                <a:cs typeface="Arial"/>
                <a:sym typeface="Arial"/>
              </a:rPr>
              <a:t>As their business expanded, it became increasingly costly to </a:t>
            </a:r>
            <a:r>
              <a:rPr lang="en-IN" sz="1100" b="0" i="0" u="none" strike="noStrike" cap="none" dirty="0" err="1">
                <a:solidFill>
                  <a:srgbClr val="000000"/>
                </a:solidFill>
                <a:effectLst/>
                <a:latin typeface="Arial"/>
                <a:ea typeface="Arial"/>
                <a:cs typeface="Arial"/>
                <a:sym typeface="Arial"/>
              </a:rPr>
              <a:t>ext</a:t>
            </a:r>
            <a:endParaRPr lang="en-IN" sz="1100" b="0" i="0" u="none" strike="noStrike" cap="none" dirty="0">
              <a:solidFill>
                <a:srgbClr val="000000"/>
              </a:solidFill>
              <a:effectLst/>
              <a:latin typeface="Arial"/>
              <a:ea typeface="Arial"/>
              <a:cs typeface="Arial"/>
              <a:sym typeface="Arial"/>
            </a:endParaRPr>
          </a:p>
          <a:p>
            <a:pPr marL="158750" indent="0">
              <a:buNone/>
            </a:pPr>
            <a:r>
              <a:rPr lang="en-IN" sz="1100" b="0" i="0" u="none" strike="noStrike" cap="none" dirty="0">
                <a:solidFill>
                  <a:srgbClr val="000000"/>
                </a:solidFill>
                <a:effectLst/>
                <a:latin typeface="Arial"/>
                <a:ea typeface="Arial"/>
                <a:cs typeface="Arial"/>
                <a:sym typeface="Arial"/>
              </a:rPr>
              <a:t>end the data warehouse. </a:t>
            </a:r>
            <a:endParaRPr lang="en-IN" dirty="0"/>
          </a:p>
        </p:txBody>
      </p:sp>
    </p:spTree>
    <p:extLst>
      <p:ext uri="{BB962C8B-B14F-4D97-AF65-F5344CB8AC3E}">
        <p14:creationId xmlns:p14="http://schemas.microsoft.com/office/powerpoint/2010/main" val="21576224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IN" sz="1100" b="0" i="0" u="none" strike="noStrike" cap="none" dirty="0">
                <a:solidFill>
                  <a:srgbClr val="000000"/>
                </a:solidFill>
                <a:effectLst/>
                <a:latin typeface="Arial"/>
                <a:ea typeface="Arial"/>
                <a:cs typeface="Arial"/>
                <a:sym typeface="Arial"/>
              </a:rPr>
              <a:t>The big data collected and used for intelligent decision-making is the hidden driver of the $51 billion start-up. Data moves the company that help people moving around without even owning any vehicle for itself.  The basis for building the smartest business by resolving challenges for riders, big data and data science are the focus of </a:t>
            </a:r>
            <a:r>
              <a:rPr lang="en-IN" sz="1100" b="0" i="0" u="none" strike="noStrike" cap="none" dirty="0" err="1">
                <a:solidFill>
                  <a:srgbClr val="000000"/>
                </a:solidFill>
                <a:effectLst/>
                <a:latin typeface="Arial"/>
                <a:ea typeface="Arial"/>
                <a:cs typeface="Arial"/>
                <a:sym typeface="Arial"/>
              </a:rPr>
              <a:t>Uber's</a:t>
            </a:r>
            <a:r>
              <a:rPr lang="en-IN" sz="1100" b="0" i="0" u="none" strike="noStrike" cap="none" dirty="0">
                <a:solidFill>
                  <a:srgbClr val="000000"/>
                </a:solidFill>
                <a:effectLst/>
                <a:latin typeface="Arial"/>
                <a:ea typeface="Arial"/>
                <a:cs typeface="Arial"/>
                <a:sym typeface="Arial"/>
              </a:rPr>
              <a:t> activities like fake trips, price surges, fake cards, better vehicles, price estimates, false ranking and ratings for drivers. </a:t>
            </a:r>
            <a:r>
              <a:rPr lang="en-IN" sz="1100" b="0" i="0" u="none" strike="noStrike" cap="none" dirty="0" err="1">
                <a:solidFill>
                  <a:srgbClr val="000000"/>
                </a:solidFill>
                <a:effectLst/>
                <a:latin typeface="Arial"/>
                <a:ea typeface="Arial"/>
                <a:cs typeface="Arial"/>
                <a:sym typeface="Arial"/>
              </a:rPr>
              <a:t>Uber's</a:t>
            </a:r>
            <a:r>
              <a:rPr lang="en-IN" sz="1100" b="0" i="0" u="none" strike="noStrike" cap="none" dirty="0">
                <a:solidFill>
                  <a:srgbClr val="000000"/>
                </a:solidFill>
                <a:effectLst/>
                <a:latin typeface="Arial"/>
                <a:ea typeface="Arial"/>
                <a:cs typeface="Arial"/>
                <a:sym typeface="Arial"/>
              </a:rPr>
              <a:t> largest asset is data and its full business model depends on the crowdsourcing method.</a:t>
            </a:r>
          </a:p>
          <a:p>
            <a:pPr marL="158750" indent="0">
              <a:buNone/>
            </a:pPr>
            <a:endParaRPr lang="en-IN" dirty="0"/>
          </a:p>
        </p:txBody>
      </p:sp>
    </p:spTree>
    <p:extLst>
      <p:ext uri="{BB962C8B-B14F-4D97-AF65-F5344CB8AC3E}">
        <p14:creationId xmlns:p14="http://schemas.microsoft.com/office/powerpoint/2010/main" val="31466278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IN" sz="1100" b="0" i="0" u="none" strike="noStrike" cap="none" dirty="0">
                <a:solidFill>
                  <a:srgbClr val="000000"/>
                </a:solidFill>
                <a:effectLst/>
                <a:latin typeface="Arial"/>
                <a:ea typeface="Arial"/>
                <a:cs typeface="Arial"/>
                <a:sym typeface="Arial"/>
              </a:rPr>
              <a:t>These various engines or technology for queries have enabled users to access </a:t>
            </a:r>
            <a:r>
              <a:rPr lang="en-IN" sz="1100" b="0" i="0" u="none" strike="noStrike" cap="none" dirty="0" err="1">
                <a:solidFill>
                  <a:srgbClr val="000000"/>
                </a:solidFill>
                <a:effectLst/>
                <a:latin typeface="Arial"/>
                <a:ea typeface="Arial"/>
                <a:cs typeface="Arial"/>
                <a:sym typeface="Arial"/>
              </a:rPr>
              <a:t>Uber's</a:t>
            </a:r>
            <a:r>
              <a:rPr lang="en-IN" sz="1100" b="0" i="0" u="none" strike="noStrike" cap="none" dirty="0">
                <a:solidFill>
                  <a:srgbClr val="000000"/>
                </a:solidFill>
                <a:effectLst/>
                <a:latin typeface="Arial"/>
                <a:ea typeface="Arial"/>
                <a:cs typeface="Arial"/>
                <a:sym typeface="Arial"/>
              </a:rPr>
              <a:t> more versatile and usable tools which best suited their needs. In order to maintain the scalability of the platform, </a:t>
            </a:r>
            <a:r>
              <a:rPr lang="en-IN" sz="1100" b="0" i="0" u="none" strike="noStrike" cap="none" dirty="0" err="1">
                <a:solidFill>
                  <a:srgbClr val="000000"/>
                </a:solidFill>
                <a:effectLst/>
                <a:latin typeface="Arial"/>
                <a:ea typeface="Arial"/>
                <a:cs typeface="Arial"/>
                <a:sym typeface="Arial"/>
              </a:rPr>
              <a:t>Uber</a:t>
            </a:r>
            <a:r>
              <a:rPr lang="en-IN" sz="1100" b="0" i="0" u="none" strike="noStrike" cap="none" dirty="0">
                <a:solidFill>
                  <a:srgbClr val="000000"/>
                </a:solidFill>
                <a:effectLst/>
                <a:latin typeface="Arial"/>
                <a:ea typeface="Arial"/>
                <a:cs typeface="Arial"/>
                <a:sym typeface="Arial"/>
              </a:rPr>
              <a:t> make sure that all data transformation occurs in </a:t>
            </a:r>
            <a:r>
              <a:rPr lang="en-IN" sz="1100" b="0" i="0" u="none" strike="noStrike" cap="none" dirty="0" err="1">
                <a:solidFill>
                  <a:srgbClr val="000000"/>
                </a:solidFill>
                <a:effectLst/>
                <a:latin typeface="Arial"/>
                <a:ea typeface="Arial"/>
                <a:cs typeface="Arial"/>
                <a:sym typeface="Arial"/>
              </a:rPr>
              <a:t>Hadoop</a:t>
            </a:r>
            <a:r>
              <a:rPr lang="en-IN" sz="1100" b="0" i="0" u="none" strike="noStrike" cap="none" dirty="0">
                <a:solidFill>
                  <a:srgbClr val="000000"/>
                </a:solidFill>
                <a:effectLst/>
                <a:latin typeface="Arial"/>
                <a:ea typeface="Arial"/>
                <a:cs typeface="Arial"/>
                <a:sym typeface="Arial"/>
              </a:rPr>
              <a:t>.</a:t>
            </a:r>
            <a:endParaRPr lang="en-IN" dirty="0"/>
          </a:p>
        </p:txBody>
      </p:sp>
    </p:spTree>
    <p:extLst>
      <p:ext uri="{BB962C8B-B14F-4D97-AF65-F5344CB8AC3E}">
        <p14:creationId xmlns:p14="http://schemas.microsoft.com/office/powerpoint/2010/main" val="13690526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IN" sz="1100" b="0" i="0" u="none" strike="noStrike" cap="none" dirty="0">
                <a:solidFill>
                  <a:srgbClr val="000000"/>
                </a:solidFill>
                <a:effectLst/>
                <a:latin typeface="Arial"/>
                <a:ea typeface="Arial"/>
                <a:cs typeface="Arial"/>
                <a:sym typeface="Arial"/>
              </a:rPr>
              <a:t>Data comes from a variety of databases as well as data types such as schemes less data storage, SOA database tables and Apache Kafka, a method of event messaging. </a:t>
            </a:r>
          </a:p>
          <a:p>
            <a:pPr marL="158750" indent="0">
              <a:buNone/>
            </a:pPr>
            <a:r>
              <a:rPr lang="en-IN" sz="1100" b="0" i="0" u="none" strike="noStrike" cap="none" dirty="0">
                <a:solidFill>
                  <a:srgbClr val="000000"/>
                </a:solidFill>
                <a:effectLst/>
                <a:latin typeface="Arial"/>
                <a:ea typeface="Arial"/>
                <a:cs typeface="Arial"/>
                <a:sym typeface="Arial"/>
              </a:rPr>
              <a:t>With changing logs, database versioning allows data scientists to answer all </a:t>
            </a:r>
          </a:p>
          <a:p>
            <a:pPr marL="158750" indent="0">
              <a:buNone/>
            </a:pPr>
            <a:r>
              <a:rPr lang="en-IN" sz="1100" b="0" i="0" u="none" strike="noStrike" cap="none" dirty="0">
                <a:solidFill>
                  <a:srgbClr val="000000"/>
                </a:solidFill>
                <a:effectLst/>
                <a:latin typeface="Arial"/>
                <a:ea typeface="Arial"/>
                <a:cs typeface="Arial"/>
                <a:sym typeface="Arial"/>
              </a:rPr>
              <a:t>questions.</a:t>
            </a:r>
          </a:p>
          <a:p>
            <a:pPr marL="158750" marR="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100" b="0" i="0" u="none" strike="noStrike" cap="none" dirty="0">
                <a:solidFill>
                  <a:srgbClr val="000000"/>
                </a:solidFill>
                <a:effectLst/>
                <a:latin typeface="Arial"/>
                <a:ea typeface="Arial"/>
                <a:cs typeface="Arial"/>
                <a:sym typeface="Arial"/>
              </a:rPr>
              <a:t>With a huge driver database, when a user asks for a vehicle, the algorithms match the user to the next driver with the most appropriate driver in 15 </a:t>
            </a:r>
            <a:r>
              <a:rPr lang="en-IN" sz="1100" b="0" i="0" u="none" strike="noStrike" cap="none" dirty="0" err="1">
                <a:solidFill>
                  <a:srgbClr val="000000"/>
                </a:solidFill>
                <a:effectLst/>
                <a:latin typeface="Arial"/>
                <a:ea typeface="Arial"/>
                <a:cs typeface="Arial"/>
                <a:sym typeface="Arial"/>
              </a:rPr>
              <a:t>Uber's</a:t>
            </a:r>
            <a:r>
              <a:rPr lang="en-IN" sz="1100" b="0" i="0" u="none" strike="noStrike" cap="none" dirty="0">
                <a:solidFill>
                  <a:srgbClr val="000000"/>
                </a:solidFill>
                <a:effectLst/>
                <a:latin typeface="Arial"/>
                <a:ea typeface="Arial"/>
                <a:cs typeface="Arial"/>
                <a:sym typeface="Arial"/>
              </a:rPr>
              <a:t> data science team also analyse public transit networks in various cities in depth so that they can concentrate on disadvantaged cities and make the optimal use of information to increase the experience of customer service.</a:t>
            </a:r>
          </a:p>
          <a:p>
            <a:pPr marL="158750" marR="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100" b="0" i="0" u="none" strike="noStrike" cap="none" dirty="0" err="1">
                <a:solidFill>
                  <a:srgbClr val="000000"/>
                </a:solidFill>
                <a:effectLst/>
                <a:latin typeface="Arial"/>
                <a:ea typeface="Arial"/>
                <a:cs typeface="Arial"/>
                <a:sym typeface="Arial"/>
              </a:rPr>
              <a:t>Uber</a:t>
            </a:r>
            <a:r>
              <a:rPr lang="en-IN" sz="1100" b="0" i="0" u="none" strike="noStrike" cap="none" dirty="0">
                <a:solidFill>
                  <a:srgbClr val="000000"/>
                </a:solidFill>
                <a:effectLst/>
                <a:latin typeface="Arial"/>
                <a:ea typeface="Arial"/>
                <a:cs typeface="Arial"/>
                <a:sym typeface="Arial"/>
              </a:rPr>
              <a:t> drivers continue to produce </a:t>
            </a:r>
            <a:r>
              <a:rPr lang="en-IN" sz="1100" b="0" i="0" u="none" strike="noStrike" cap="none" dirty="0" err="1">
                <a:solidFill>
                  <a:srgbClr val="000000"/>
                </a:solidFill>
                <a:effectLst/>
                <a:latin typeface="Arial"/>
                <a:ea typeface="Arial"/>
                <a:cs typeface="Arial"/>
                <a:sym typeface="Arial"/>
              </a:rPr>
              <a:t>Uber</a:t>
            </a:r>
            <a:r>
              <a:rPr lang="en-IN" sz="1100" b="0" i="0" u="none" strike="noStrike" cap="none" dirty="0">
                <a:solidFill>
                  <a:srgbClr val="000000"/>
                </a:solidFill>
                <a:effectLst/>
                <a:latin typeface="Arial"/>
                <a:ea typeface="Arial"/>
                <a:cs typeface="Arial"/>
                <a:sym typeface="Arial"/>
              </a:rPr>
              <a:t> data even though there is no passenger that they are carrying with them. They send them back to </a:t>
            </a:r>
            <a:r>
              <a:rPr lang="en-IN" sz="1100" b="0" i="0" u="none" strike="noStrike" cap="none" dirty="0" err="1">
                <a:solidFill>
                  <a:srgbClr val="000000"/>
                </a:solidFill>
                <a:effectLst/>
                <a:latin typeface="Arial"/>
                <a:ea typeface="Arial"/>
                <a:cs typeface="Arial"/>
                <a:sym typeface="Arial"/>
              </a:rPr>
              <a:t>Uber's</a:t>
            </a:r>
            <a:r>
              <a:rPr lang="en-IN" sz="1100" b="0" i="0" u="none" strike="noStrike" cap="none" dirty="0">
                <a:solidFill>
                  <a:srgbClr val="000000"/>
                </a:solidFill>
                <a:effectLst/>
                <a:latin typeface="Arial"/>
                <a:ea typeface="Arial"/>
                <a:cs typeface="Arial"/>
                <a:sym typeface="Arial"/>
              </a:rPr>
              <a:t> central platform to draw traffic pattern inferences. For the supply and demand algorithm analysis the data is saved in the database. Driver data are used in autonomous surging pricing, car researches, tracking driver's pace, motion and acceleration monitoring etc. Big data research encompasses a range of different </a:t>
            </a:r>
            <a:r>
              <a:rPr lang="en-IN" sz="1100" b="0" i="0" u="none" strike="noStrike" cap="none" dirty="0" err="1">
                <a:solidFill>
                  <a:srgbClr val="000000"/>
                </a:solidFill>
                <a:effectLst/>
                <a:latin typeface="Arial"/>
                <a:ea typeface="Arial"/>
                <a:cs typeface="Arial"/>
                <a:sym typeface="Arial"/>
              </a:rPr>
              <a:t>Uber</a:t>
            </a:r>
            <a:r>
              <a:rPr lang="en-IN" sz="1100" b="0" i="0" u="none" strike="noStrike" cap="none" dirty="0">
                <a:solidFill>
                  <a:srgbClr val="000000"/>
                </a:solidFill>
                <a:effectLst/>
                <a:latin typeface="Arial"/>
                <a:ea typeface="Arial"/>
                <a:cs typeface="Arial"/>
                <a:sym typeface="Arial"/>
              </a:rPr>
              <a:t> features such as data science, machine learning, fraud detection, marketing, etc.</a:t>
            </a:r>
          </a:p>
          <a:p>
            <a:pPr marL="158750" marR="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100" b="0" i="0" u="none" strike="noStrike" cap="none" dirty="0" err="1">
                <a:solidFill>
                  <a:srgbClr val="000000"/>
                </a:solidFill>
                <a:effectLst/>
                <a:latin typeface="Arial"/>
                <a:ea typeface="Arial"/>
                <a:cs typeface="Arial"/>
                <a:sym typeface="Arial"/>
              </a:rPr>
              <a:t>Uber</a:t>
            </a:r>
            <a:r>
              <a:rPr lang="en-IN" sz="1100" b="0" i="0" u="none" strike="noStrike" cap="none" dirty="0">
                <a:solidFill>
                  <a:srgbClr val="000000"/>
                </a:solidFill>
                <a:effectLst/>
                <a:latin typeface="Arial"/>
                <a:ea typeface="Arial"/>
                <a:cs typeface="Arial"/>
                <a:sym typeface="Arial"/>
              </a:rPr>
              <a:t> data comprises of trip, </a:t>
            </a:r>
            <a:r>
              <a:rPr lang="en-IN" sz="1100" b="0" i="0" u="none" strike="noStrike" cap="none" dirty="0" err="1">
                <a:solidFill>
                  <a:srgbClr val="000000"/>
                </a:solidFill>
                <a:effectLst/>
                <a:latin typeface="Arial"/>
                <a:ea typeface="Arial"/>
                <a:cs typeface="Arial"/>
                <a:sym typeface="Arial"/>
              </a:rPr>
              <a:t>infustructure</a:t>
            </a:r>
            <a:r>
              <a:rPr lang="en-IN" sz="1100" b="0" i="0" u="none" strike="noStrike" cap="none" dirty="0">
                <a:solidFill>
                  <a:srgbClr val="000000"/>
                </a:solidFill>
                <a:effectLst/>
                <a:latin typeface="Arial"/>
                <a:ea typeface="Arial"/>
                <a:cs typeface="Arial"/>
                <a:sym typeface="Arial"/>
              </a:rPr>
              <a:t> health, billing and other service information that are behind the app.</a:t>
            </a:r>
          </a:p>
          <a:p>
            <a:pPr marL="158750" indent="0">
              <a:buNone/>
            </a:pPr>
            <a:endParaRPr lang="en-IN"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42329361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IN" sz="1100" b="0" i="0" u="none" strike="noStrike" cap="none" dirty="0">
                <a:solidFill>
                  <a:srgbClr val="000000"/>
                </a:solidFill>
                <a:effectLst/>
                <a:latin typeface="Arial"/>
                <a:ea typeface="Arial"/>
                <a:cs typeface="Arial"/>
                <a:sym typeface="Arial"/>
              </a:rPr>
              <a:t>The mission of </a:t>
            </a:r>
            <a:r>
              <a:rPr lang="en-IN" sz="1100" b="0" i="0" u="none" strike="noStrike" cap="none" dirty="0" err="1">
                <a:solidFill>
                  <a:srgbClr val="000000"/>
                </a:solidFill>
                <a:effectLst/>
                <a:latin typeface="Arial"/>
                <a:ea typeface="Arial"/>
                <a:cs typeface="Arial"/>
                <a:sym typeface="Arial"/>
              </a:rPr>
              <a:t>Uber</a:t>
            </a:r>
            <a:r>
              <a:rPr lang="en-IN" sz="1100" b="0" i="0" u="none" strike="noStrike" cap="none" dirty="0">
                <a:solidFill>
                  <a:srgbClr val="000000"/>
                </a:solidFill>
                <a:effectLst/>
                <a:latin typeface="Arial"/>
                <a:ea typeface="Arial"/>
                <a:cs typeface="Arial"/>
                <a:sym typeface="Arial"/>
              </a:rPr>
              <a:t> depends entirely on the quality of their data. The company can derive behaviour and patterns from the insights on the data collected. Much of this depends on their capacity to maximise profits. </a:t>
            </a:r>
          </a:p>
          <a:p>
            <a:pPr marL="158750" marR="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100" b="0" i="0" u="none" strike="noStrike" cap="none" dirty="0">
                <a:solidFill>
                  <a:srgbClr val="000000"/>
                </a:solidFill>
                <a:effectLst/>
                <a:latin typeface="Arial"/>
                <a:ea typeface="Arial"/>
                <a:cs typeface="Arial"/>
                <a:sym typeface="Arial"/>
              </a:rPr>
              <a:t>Through external and internal data the company estimate its costs and it can calculate fares by utilising GPS data, road traffic data along with </a:t>
            </a:r>
            <a:r>
              <a:rPr lang="en-IN" sz="1100" b="0" i="0" u="none" strike="noStrike" cap="none" dirty="0" err="1">
                <a:solidFill>
                  <a:srgbClr val="000000"/>
                </a:solidFill>
                <a:effectLst/>
                <a:latin typeface="Arial"/>
                <a:ea typeface="Arial"/>
                <a:cs typeface="Arial"/>
                <a:sym typeface="Arial"/>
              </a:rPr>
              <a:t>Uber’s</a:t>
            </a:r>
            <a:r>
              <a:rPr lang="en-IN" sz="1100" b="0" i="0" u="none" strike="noStrike" cap="none" dirty="0">
                <a:solidFill>
                  <a:srgbClr val="000000"/>
                </a:solidFill>
                <a:effectLst/>
                <a:latin typeface="Arial"/>
                <a:ea typeface="Arial"/>
                <a:cs typeface="Arial"/>
                <a:sym typeface="Arial"/>
              </a:rPr>
              <a:t> own algorithms to modify the journey time. For the planning of different services, it also assesses the external data such as roads for public transport.</a:t>
            </a:r>
          </a:p>
          <a:p>
            <a:pPr marL="158750" indent="0">
              <a:buNone/>
            </a:pPr>
            <a:r>
              <a:rPr lang="en-IN" sz="1100" b="0" i="0" u="none" strike="noStrike" cap="none" dirty="0">
                <a:solidFill>
                  <a:srgbClr val="000000"/>
                </a:solidFill>
                <a:effectLst/>
                <a:latin typeface="Arial"/>
                <a:ea typeface="Arial"/>
                <a:cs typeface="Arial"/>
                <a:sym typeface="Arial"/>
              </a:rPr>
              <a:t>The advanced routing algorithms take cars to places and people. To estimate how much time a driver would take to cover the distance, </a:t>
            </a:r>
            <a:r>
              <a:rPr lang="en-IN" sz="1100" b="0" i="0" u="none" strike="noStrike" cap="none" dirty="0" err="1">
                <a:solidFill>
                  <a:srgbClr val="000000"/>
                </a:solidFill>
                <a:effectLst/>
                <a:latin typeface="Arial"/>
                <a:ea typeface="Arial"/>
                <a:cs typeface="Arial"/>
                <a:sym typeface="Arial"/>
              </a:rPr>
              <a:t>Uber's</a:t>
            </a:r>
            <a:r>
              <a:rPr lang="en-IN" sz="1100" b="0" i="0" u="none" strike="noStrike" cap="none" dirty="0">
                <a:solidFill>
                  <a:srgbClr val="000000"/>
                </a:solidFill>
                <a:effectLst/>
                <a:latin typeface="Arial"/>
                <a:ea typeface="Arial"/>
                <a:cs typeface="Arial"/>
                <a:sym typeface="Arial"/>
              </a:rPr>
              <a:t> predictive model helps.</a:t>
            </a:r>
            <a:endParaRPr lang="en-IN" dirty="0"/>
          </a:p>
        </p:txBody>
      </p:sp>
    </p:spTree>
    <p:extLst>
      <p:ext uri="{BB962C8B-B14F-4D97-AF65-F5344CB8AC3E}">
        <p14:creationId xmlns:p14="http://schemas.microsoft.com/office/powerpoint/2010/main" val="41724500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IN" sz="1100" b="0" i="0" u="none" strike="noStrike" cap="none" dirty="0">
                <a:solidFill>
                  <a:srgbClr val="000000"/>
                </a:solidFill>
                <a:effectLst/>
                <a:latin typeface="Arial"/>
                <a:ea typeface="Arial"/>
                <a:cs typeface="Arial"/>
                <a:sym typeface="Arial"/>
              </a:rPr>
              <a:t>The impact of this change in design has greatly reduced the burden on </a:t>
            </a:r>
            <a:r>
              <a:rPr lang="en-IN" sz="1100" b="0" i="0" u="none" strike="noStrike" cap="none" dirty="0" err="1">
                <a:solidFill>
                  <a:srgbClr val="000000"/>
                </a:solidFill>
                <a:effectLst/>
                <a:latin typeface="Arial"/>
                <a:ea typeface="Arial"/>
                <a:cs typeface="Arial"/>
                <a:sym typeface="Arial"/>
              </a:rPr>
              <a:t>Uber's</a:t>
            </a:r>
            <a:r>
              <a:rPr lang="en-IN" sz="1100" b="0" i="0" u="none" strike="noStrike" cap="none" dirty="0">
                <a:solidFill>
                  <a:srgbClr val="000000"/>
                </a:solidFill>
                <a:effectLst/>
                <a:latin typeface="Arial"/>
                <a:ea typeface="Arial"/>
                <a:cs typeface="Arial"/>
                <a:sym typeface="Arial"/>
              </a:rPr>
              <a:t> online </a:t>
            </a:r>
            <a:r>
              <a:rPr lang="en-IN" sz="1100" b="0" i="0" u="none" strike="noStrike" cap="none" dirty="0" err="1">
                <a:solidFill>
                  <a:srgbClr val="000000"/>
                </a:solidFill>
                <a:effectLst/>
                <a:latin typeface="Arial"/>
                <a:ea typeface="Arial"/>
                <a:cs typeface="Arial"/>
                <a:sym typeface="Arial"/>
              </a:rPr>
              <a:t>datastators</a:t>
            </a:r>
            <a:r>
              <a:rPr lang="en-IN" sz="1100" b="0" i="0" u="none" strike="noStrike" cap="none" dirty="0">
                <a:solidFill>
                  <a:srgbClr val="000000"/>
                </a:solidFill>
                <a:effectLst/>
                <a:latin typeface="Arial"/>
                <a:ea typeface="Arial"/>
                <a:cs typeface="Arial"/>
                <a:sym typeface="Arial"/>
              </a:rPr>
              <a:t> and enabled them to move to a scalable intake system from ad hoc intake jobs.</a:t>
            </a:r>
          </a:p>
          <a:p>
            <a:pPr marL="158750" marR="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100" b="0" i="0" u="none" strike="noStrike" cap="none" dirty="0" err="1">
                <a:solidFill>
                  <a:srgbClr val="000000"/>
                </a:solidFill>
                <a:effectLst/>
                <a:latin typeface="Arial"/>
                <a:ea typeface="Arial"/>
                <a:cs typeface="Arial"/>
                <a:sym typeface="Arial"/>
              </a:rPr>
              <a:t>Uber</a:t>
            </a:r>
            <a:r>
              <a:rPr lang="en-IN" sz="1100" b="0" i="0" u="none" strike="noStrike" cap="none" dirty="0">
                <a:solidFill>
                  <a:srgbClr val="000000"/>
                </a:solidFill>
                <a:effectLst/>
                <a:latin typeface="Arial"/>
                <a:ea typeface="Arial"/>
                <a:cs typeface="Arial"/>
                <a:sym typeface="Arial"/>
              </a:rPr>
              <a:t> could examine the database material, data content, access patterns as well as the needs of its users to recognise the more significant challenges before constructing a future generation. It was possible as they re- architected their system to horizontally scalable platform that meet immediate business needs (</a:t>
            </a:r>
            <a:r>
              <a:rPr lang="en-IN" sz="1100" b="0" i="0" u="none" strike="noStrike" cap="none" dirty="0" err="1">
                <a:solidFill>
                  <a:srgbClr val="000000"/>
                </a:solidFill>
                <a:effectLst/>
                <a:latin typeface="Arial"/>
                <a:ea typeface="Arial"/>
                <a:cs typeface="Arial"/>
                <a:sym typeface="Arial"/>
              </a:rPr>
              <a:t>Dezyre</a:t>
            </a:r>
            <a:r>
              <a:rPr lang="en-IN" sz="1100" b="0" i="0" u="none" strike="noStrike" cap="none" dirty="0">
                <a:solidFill>
                  <a:srgbClr val="000000"/>
                </a:solidFill>
                <a:effectLst/>
                <a:latin typeface="Arial"/>
                <a:ea typeface="Arial"/>
                <a:cs typeface="Arial"/>
                <a:sym typeface="Arial"/>
              </a:rPr>
              <a:t>, 2021).</a:t>
            </a:r>
          </a:p>
          <a:p>
            <a:pPr marL="158750" indent="0">
              <a:buNone/>
            </a:pPr>
            <a:endParaRPr lang="en-IN" dirty="0"/>
          </a:p>
        </p:txBody>
      </p:sp>
    </p:spTree>
    <p:extLst>
      <p:ext uri="{BB962C8B-B14F-4D97-AF65-F5344CB8AC3E}">
        <p14:creationId xmlns:p14="http://schemas.microsoft.com/office/powerpoint/2010/main" val="4705771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IN" sz="1100" b="0" i="0" u="none" strike="noStrike" cap="none" dirty="0">
                <a:solidFill>
                  <a:srgbClr val="000000"/>
                </a:solidFill>
                <a:effectLst/>
                <a:latin typeface="Arial"/>
                <a:ea typeface="Arial"/>
                <a:cs typeface="Arial"/>
                <a:sym typeface="Arial"/>
              </a:rPr>
              <a:t>One thing to learn is that how </a:t>
            </a:r>
            <a:r>
              <a:rPr lang="en-IN" sz="1100" b="0" i="0" u="none" strike="noStrike" cap="none" dirty="0" err="1">
                <a:solidFill>
                  <a:srgbClr val="000000"/>
                </a:solidFill>
                <a:effectLst/>
                <a:latin typeface="Arial"/>
                <a:ea typeface="Arial"/>
                <a:cs typeface="Arial"/>
                <a:sym typeface="Arial"/>
              </a:rPr>
              <a:t>Uber</a:t>
            </a:r>
            <a:r>
              <a:rPr lang="en-IN" sz="1100" b="0" i="0" u="none" strike="noStrike" cap="none" dirty="0">
                <a:solidFill>
                  <a:srgbClr val="000000"/>
                </a:solidFill>
                <a:effectLst/>
                <a:latin typeface="Arial"/>
                <a:ea typeface="Arial"/>
                <a:cs typeface="Arial"/>
                <a:sym typeface="Arial"/>
              </a:rPr>
              <a:t> uses data science, but another is to understand completely how these findings are important to users apart from a ride on-demand. </a:t>
            </a:r>
          </a:p>
          <a:p>
            <a:pPr marL="158750" indent="0">
              <a:buNone/>
            </a:pPr>
            <a:endParaRPr lang="en-IN" sz="1100" b="0" i="0" u="none" strike="noStrike" cap="none" dirty="0">
              <a:solidFill>
                <a:srgbClr val="000000"/>
              </a:solidFill>
              <a:effectLst/>
              <a:latin typeface="Arial"/>
              <a:ea typeface="Arial"/>
              <a:cs typeface="Arial"/>
              <a:sym typeface="Arial"/>
            </a:endParaRPr>
          </a:p>
          <a:p>
            <a:pPr marL="158750" marR="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pc="35" dirty="0" err="1">
                <a:latin typeface="Times New Roman" panose="02020603050405020304" pitchFamily="18" charset="0"/>
                <a:ea typeface="Calibri" panose="020F0502020204030204" pitchFamily="34" charset="0"/>
              </a:rPr>
              <a:t>Uber</a:t>
            </a:r>
            <a:r>
              <a:rPr lang="en-IN" spc="35" dirty="0">
                <a:latin typeface="Times New Roman" panose="02020603050405020304" pitchFamily="18" charset="0"/>
                <a:ea typeface="Calibri" panose="020F0502020204030204" pitchFamily="34" charset="0"/>
              </a:rPr>
              <a:t> teaches us a lot to usage of big data instead of just keeping it there. Each time one gather information and don't use it, it is unlikely for them to develop and improve the business.</a:t>
            </a:r>
            <a:endParaRPr lang="en-IN" dirty="0"/>
          </a:p>
          <a:p>
            <a:pPr marL="158750" indent="0">
              <a:buNone/>
            </a:pPr>
            <a:r>
              <a:rPr lang="en-IN" sz="1100" b="0" i="0" u="none" strike="noStrike" cap="none" dirty="0">
                <a:solidFill>
                  <a:srgbClr val="000000"/>
                </a:solidFill>
                <a:effectLst/>
                <a:latin typeface="Arial"/>
                <a:ea typeface="Arial"/>
                <a:cs typeface="Arial"/>
                <a:sym typeface="Arial"/>
              </a:rPr>
              <a:t>Even if such a system does not exist to make the data function as wanted, one have to take action to improve it. Just like </a:t>
            </a:r>
            <a:r>
              <a:rPr lang="en-IN" sz="1100" b="0" i="0" u="none" strike="noStrike" cap="none" dirty="0" err="1">
                <a:solidFill>
                  <a:srgbClr val="000000"/>
                </a:solidFill>
                <a:effectLst/>
                <a:latin typeface="Arial"/>
                <a:ea typeface="Arial"/>
                <a:cs typeface="Arial"/>
                <a:sym typeface="Arial"/>
              </a:rPr>
              <a:t>Uber</a:t>
            </a:r>
            <a:r>
              <a:rPr lang="en-IN" sz="1100" b="0" i="0" u="none" strike="noStrike" cap="none" dirty="0">
                <a:solidFill>
                  <a:srgbClr val="000000"/>
                </a:solidFill>
                <a:effectLst/>
                <a:latin typeface="Arial"/>
                <a:ea typeface="Arial"/>
                <a:cs typeface="Arial"/>
                <a:sym typeface="Arial"/>
              </a:rPr>
              <a:t> did with its Data Science. </a:t>
            </a:r>
          </a:p>
          <a:p>
            <a:pPr marL="158750" marR="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100" b="0" i="0" u="none" strike="noStrike" cap="none" dirty="0">
                <a:solidFill>
                  <a:srgbClr val="000000"/>
                </a:solidFill>
                <a:effectLst/>
                <a:latin typeface="Arial"/>
                <a:ea typeface="Arial"/>
                <a:cs typeface="Arial"/>
                <a:sym typeface="Arial"/>
              </a:rPr>
              <a:t>It changes the way people and goods are transported around the world and turns it up to help reduce the congestion and emissions of traffic and draw attention to the problems of urban infrastructure. </a:t>
            </a:r>
            <a:r>
              <a:rPr lang="en-IN" sz="1100" b="0" i="0" u="none" strike="noStrike" cap="none" dirty="0" err="1">
                <a:solidFill>
                  <a:srgbClr val="000000"/>
                </a:solidFill>
                <a:effectLst/>
                <a:latin typeface="Arial"/>
                <a:ea typeface="Arial"/>
                <a:cs typeface="Arial"/>
                <a:sym typeface="Arial"/>
              </a:rPr>
              <a:t>Uber</a:t>
            </a:r>
            <a:r>
              <a:rPr lang="en-IN" sz="1100" b="0" i="0" u="none" strike="noStrike" cap="none" dirty="0">
                <a:solidFill>
                  <a:srgbClr val="000000"/>
                </a:solidFill>
                <a:effectLst/>
                <a:latin typeface="Arial"/>
                <a:ea typeface="Arial"/>
                <a:cs typeface="Arial"/>
                <a:sym typeface="Arial"/>
              </a:rPr>
              <a:t> has a significant influence on transport system, on the economy only with the power of data and technology.</a:t>
            </a:r>
          </a:p>
          <a:p>
            <a:pPr marL="158750" indent="0">
              <a:buNone/>
            </a:pPr>
            <a:endParaRPr lang="en-IN" dirty="0"/>
          </a:p>
        </p:txBody>
      </p:sp>
    </p:spTree>
    <p:extLst>
      <p:ext uri="{BB962C8B-B14F-4D97-AF65-F5344CB8AC3E}">
        <p14:creationId xmlns:p14="http://schemas.microsoft.com/office/powerpoint/2010/main" val="36362990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sz="1100" b="0" i="0" u="none" strike="noStrike" cap="none" dirty="0">
                <a:solidFill>
                  <a:srgbClr val="000000"/>
                </a:solidFill>
                <a:effectLst/>
                <a:latin typeface="Arial"/>
                <a:ea typeface="Arial"/>
                <a:cs typeface="Arial"/>
                <a:sym typeface="Arial"/>
              </a:rPr>
              <a:t>It mainly focused on the ongoing issues that </a:t>
            </a:r>
            <a:r>
              <a:rPr lang="en-US" sz="1100" b="0" i="0" u="none" strike="noStrike" cap="none" dirty="0" err="1">
                <a:solidFill>
                  <a:srgbClr val="000000"/>
                </a:solidFill>
                <a:effectLst/>
                <a:latin typeface="Arial"/>
                <a:ea typeface="Arial"/>
                <a:cs typeface="Arial"/>
                <a:sym typeface="Arial"/>
              </a:rPr>
              <a:t>Uber</a:t>
            </a:r>
            <a:r>
              <a:rPr lang="en-US" sz="1100" b="0" i="0" u="none" strike="noStrike" cap="none" dirty="0">
                <a:solidFill>
                  <a:srgbClr val="000000"/>
                </a:solidFill>
                <a:effectLst/>
                <a:latin typeface="Arial"/>
                <a:ea typeface="Arial"/>
                <a:cs typeface="Arial"/>
                <a:sym typeface="Arial"/>
              </a:rPr>
              <a:t> had before re-arranging and implementing new modifications and technology in its Big Data system. </a:t>
            </a:r>
            <a:endParaRPr lang="en-IN" dirty="0"/>
          </a:p>
        </p:txBody>
      </p:sp>
    </p:spTree>
    <p:extLst>
      <p:ext uri="{BB962C8B-B14F-4D97-AF65-F5344CB8AC3E}">
        <p14:creationId xmlns:p14="http://schemas.microsoft.com/office/powerpoint/2010/main" val="25453805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422133" y="1328350"/>
            <a:ext cx="8520600" cy="2052600"/>
          </a:xfrm>
          <a:prstGeom prst="rect">
            <a:avLst/>
          </a:prstGeom>
        </p:spPr>
        <p:txBody>
          <a:bodyPr spcFirstLastPara="1" wrap="square" lIns="91425" tIns="91425" rIns="91425" bIns="91425" anchor="b" anchorCtr="0">
            <a:normAutofit/>
          </a:bodyPr>
          <a:lstStyle/>
          <a:p>
            <a:pPr marL="0" lvl="0" indent="0" algn="ctr" rtl="0">
              <a:lnSpc>
                <a:spcPct val="115000"/>
              </a:lnSpc>
              <a:spcBef>
                <a:spcPts val="0"/>
              </a:spcBef>
              <a:spcAft>
                <a:spcPts val="0"/>
              </a:spcAft>
              <a:buClr>
                <a:schemeClr val="dk1"/>
              </a:buClr>
              <a:buSzPts val="1100"/>
              <a:buFont typeface="Arial"/>
              <a:buNone/>
            </a:pPr>
            <a:r>
              <a:rPr lang="en" sz="3500" b="1" dirty="0">
                <a:latin typeface="Times New Roman"/>
                <a:ea typeface="Times New Roman"/>
                <a:cs typeface="Times New Roman"/>
                <a:sym typeface="Times New Roman"/>
              </a:rPr>
              <a:t>Evaluating the use of Contemporary Technologies to improve employability and efficiency in the workplace.</a:t>
            </a:r>
            <a:endParaRPr sz="7600" dirty="0">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lnSpc>
                <a:spcPct val="115000"/>
              </a:lnSpc>
              <a:spcBef>
                <a:spcPts val="0"/>
              </a:spcBef>
              <a:spcAft>
                <a:spcPts val="0"/>
              </a:spcAft>
              <a:buClr>
                <a:schemeClr val="dk1"/>
              </a:buClr>
              <a:buSzPct val="41509"/>
              <a:buFont typeface="Arial"/>
              <a:buNone/>
            </a:pPr>
            <a:r>
              <a:rPr lang="en" sz="2650" b="1"/>
              <a:t>Introduction</a:t>
            </a:r>
            <a:endParaRPr sz="2650" b="1"/>
          </a:p>
          <a:p>
            <a:pPr marL="0" lvl="0" indent="0" algn="l" rtl="0">
              <a:spcBef>
                <a:spcPts val="0"/>
              </a:spcBef>
              <a:spcAft>
                <a:spcPts val="0"/>
              </a:spcAft>
              <a:buNone/>
            </a:pPr>
            <a:endParaRPr/>
          </a:p>
        </p:txBody>
      </p:sp>
      <p:sp>
        <p:nvSpPr>
          <p:cNvPr id="60" name="Google Shape;60;p1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Clr>
                <a:schemeClr val="dk1"/>
              </a:buClr>
              <a:buSzPts val="1800"/>
              <a:buChar char="●"/>
            </a:pPr>
            <a:r>
              <a:rPr lang="en">
                <a:solidFill>
                  <a:schemeClr val="dk1"/>
                </a:solidFill>
              </a:rPr>
              <a:t>The task this assessment formulates an understanding of the impacts of technological learnings in the workplace</a:t>
            </a:r>
            <a:endParaRPr>
              <a:solidFill>
                <a:schemeClr val="dk1"/>
              </a:solidFill>
            </a:endParaRPr>
          </a:p>
          <a:p>
            <a:pPr marL="457200" lvl="0" indent="-342900" algn="l" rtl="0">
              <a:spcBef>
                <a:spcPts val="0"/>
              </a:spcBef>
              <a:spcAft>
                <a:spcPts val="0"/>
              </a:spcAft>
              <a:buClr>
                <a:schemeClr val="dk1"/>
              </a:buClr>
              <a:buSzPts val="1800"/>
              <a:buChar char="●"/>
            </a:pPr>
            <a:r>
              <a:rPr lang="en">
                <a:solidFill>
                  <a:schemeClr val="dk1"/>
                </a:solidFill>
              </a:rPr>
              <a:t>The positive aspects are highlighted.</a:t>
            </a:r>
            <a:endParaRPr>
              <a:solidFill>
                <a:schemeClr val="dk1"/>
              </a:solidFill>
            </a:endParaRPr>
          </a:p>
          <a:p>
            <a:pPr marL="457200" lvl="0" indent="-342900" algn="l" rtl="0">
              <a:spcBef>
                <a:spcPts val="0"/>
              </a:spcBef>
              <a:spcAft>
                <a:spcPts val="0"/>
              </a:spcAft>
              <a:buClr>
                <a:schemeClr val="dk1"/>
              </a:buClr>
              <a:buSzPts val="1800"/>
              <a:buChar char="●"/>
            </a:pPr>
            <a:r>
              <a:rPr lang="en">
                <a:solidFill>
                  <a:schemeClr val="dk1"/>
                </a:solidFill>
              </a:rPr>
              <a:t>The negative and adverse effects are generated through research.</a:t>
            </a:r>
            <a:endParaRPr>
              <a:solidFill>
                <a:schemeClr val="dk1"/>
              </a:solidFill>
            </a:endParaRPr>
          </a:p>
        </p:txBody>
      </p:sp>
      <p:pic>
        <p:nvPicPr>
          <p:cNvPr id="61" name="Google Shape;61;p14"/>
          <p:cNvPicPr preferRelativeResize="0"/>
          <p:nvPr/>
        </p:nvPicPr>
        <p:blipFill>
          <a:blip r:embed="rId3">
            <a:alphaModFix/>
          </a:blip>
          <a:stretch>
            <a:fillRect/>
          </a:stretch>
        </p:blipFill>
        <p:spPr>
          <a:xfrm>
            <a:off x="6335925" y="2647125"/>
            <a:ext cx="2496374" cy="2496374"/>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lnSpc>
                <a:spcPct val="150000"/>
              </a:lnSpc>
              <a:spcBef>
                <a:spcPts val="0"/>
              </a:spcBef>
              <a:spcAft>
                <a:spcPts val="0"/>
              </a:spcAft>
              <a:buClr>
                <a:schemeClr val="dk1"/>
              </a:buClr>
              <a:buSzPts val="1100"/>
              <a:buFont typeface="Arial"/>
              <a:buNone/>
            </a:pPr>
            <a:r>
              <a:rPr lang="en" sz="2500" b="1">
                <a:latin typeface="Times New Roman"/>
                <a:ea typeface="Times New Roman"/>
                <a:cs typeface="Times New Roman"/>
                <a:sym typeface="Times New Roman"/>
              </a:rPr>
              <a:t>Company background </a:t>
            </a:r>
            <a:endParaRPr sz="2500"/>
          </a:p>
        </p:txBody>
      </p:sp>
      <p:sp>
        <p:nvSpPr>
          <p:cNvPr id="67" name="Google Shape;67;p1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81000" algn="l" rtl="0">
              <a:spcBef>
                <a:spcPts val="0"/>
              </a:spcBef>
              <a:spcAft>
                <a:spcPts val="0"/>
              </a:spcAft>
              <a:buClr>
                <a:schemeClr val="dk1"/>
              </a:buClr>
              <a:buSzPts val="2400"/>
              <a:buFont typeface="Times New Roman"/>
              <a:buChar char="●"/>
            </a:pPr>
            <a:r>
              <a:rPr lang="en" sz="2400">
                <a:solidFill>
                  <a:schemeClr val="dk1"/>
                </a:solidFill>
                <a:latin typeface="Times New Roman"/>
                <a:ea typeface="Times New Roman"/>
                <a:cs typeface="Times New Roman"/>
                <a:sym typeface="Times New Roman"/>
              </a:rPr>
              <a:t>Uber was launched in Paris, in December, 2011.</a:t>
            </a:r>
            <a:endParaRPr sz="2400">
              <a:solidFill>
                <a:schemeClr val="dk1"/>
              </a:solidFill>
              <a:latin typeface="Times New Roman"/>
              <a:ea typeface="Times New Roman"/>
              <a:cs typeface="Times New Roman"/>
              <a:sym typeface="Times New Roman"/>
            </a:endParaRPr>
          </a:p>
          <a:p>
            <a:pPr marL="457200" lvl="0" indent="-381000" algn="l" rtl="0">
              <a:spcBef>
                <a:spcPts val="0"/>
              </a:spcBef>
              <a:spcAft>
                <a:spcPts val="0"/>
              </a:spcAft>
              <a:buClr>
                <a:schemeClr val="dk1"/>
              </a:buClr>
              <a:buSzPts val="2400"/>
              <a:buFont typeface="Times New Roman"/>
              <a:buChar char="●"/>
            </a:pPr>
            <a:r>
              <a:rPr lang="en" sz="2400">
                <a:solidFill>
                  <a:schemeClr val="dk1"/>
                </a:solidFill>
                <a:latin typeface="Times New Roman"/>
                <a:ea typeface="Times New Roman"/>
                <a:cs typeface="Times New Roman"/>
                <a:sym typeface="Times New Roman"/>
              </a:rPr>
              <a:t>Uber has penetrated the economy with its versatile components.</a:t>
            </a:r>
            <a:endParaRPr sz="2400">
              <a:solidFill>
                <a:schemeClr val="dk1"/>
              </a:solidFill>
              <a:latin typeface="Times New Roman"/>
              <a:ea typeface="Times New Roman"/>
              <a:cs typeface="Times New Roman"/>
              <a:sym typeface="Times New Roman"/>
            </a:endParaRPr>
          </a:p>
          <a:p>
            <a:pPr marL="457200" lvl="0" indent="-381000" algn="l" rtl="0">
              <a:lnSpc>
                <a:spcPct val="150000"/>
              </a:lnSpc>
              <a:spcBef>
                <a:spcPts val="0"/>
              </a:spcBef>
              <a:spcAft>
                <a:spcPts val="0"/>
              </a:spcAft>
              <a:buClr>
                <a:schemeClr val="dk1"/>
              </a:buClr>
              <a:buSzPts val="2400"/>
              <a:buFont typeface="Times New Roman"/>
              <a:buChar char="●"/>
            </a:pPr>
            <a:r>
              <a:rPr lang="en" sz="2400">
                <a:solidFill>
                  <a:schemeClr val="dk1"/>
                </a:solidFill>
                <a:latin typeface="Times New Roman"/>
                <a:ea typeface="Times New Roman"/>
                <a:cs typeface="Times New Roman"/>
                <a:sym typeface="Times New Roman"/>
              </a:rPr>
              <a:t>Uber operates on a versatile pricing structure.</a:t>
            </a:r>
            <a:endParaRPr sz="2400">
              <a:solidFill>
                <a:schemeClr val="dk1"/>
              </a:solidFill>
              <a:latin typeface="Times New Roman"/>
              <a:ea typeface="Times New Roman"/>
              <a:cs typeface="Times New Roman"/>
              <a:sym typeface="Times New Roman"/>
            </a:endParaRPr>
          </a:p>
        </p:txBody>
      </p:sp>
      <p:pic>
        <p:nvPicPr>
          <p:cNvPr id="68" name="Google Shape;68;p15"/>
          <p:cNvPicPr preferRelativeResize="0"/>
          <p:nvPr/>
        </p:nvPicPr>
        <p:blipFill>
          <a:blip r:embed="rId3">
            <a:alphaModFix/>
          </a:blip>
          <a:stretch>
            <a:fillRect/>
          </a:stretch>
        </p:blipFill>
        <p:spPr>
          <a:xfrm>
            <a:off x="4572000" y="2571750"/>
            <a:ext cx="4202100" cy="22411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07920" y="321453"/>
            <a:ext cx="5471160" cy="523220"/>
          </a:xfrm>
          <a:prstGeom prst="rect">
            <a:avLst/>
          </a:prstGeom>
        </p:spPr>
        <p:txBody>
          <a:bodyPr wrap="square">
            <a:spAutoFit/>
          </a:bodyPr>
          <a:lstStyle/>
          <a:p>
            <a:pPr>
              <a:lnSpc>
                <a:spcPct val="200000"/>
              </a:lnSpc>
              <a:spcBef>
                <a:spcPts val="1200"/>
              </a:spcBef>
            </a:pPr>
            <a:r>
              <a:rPr lang="en-US" sz="1600" b="1" dirty="0">
                <a:latin typeface="Times New Roman" panose="02020603050405020304" pitchFamily="18" charset="0"/>
                <a:ea typeface="Times New Roman" panose="02020603050405020304" pitchFamily="18" charset="0"/>
                <a:cs typeface="Times New Roman" panose="02020603050405020304" pitchFamily="18" charset="0"/>
              </a:rPr>
              <a:t>The challenge before the introduction of modern technology</a:t>
            </a:r>
            <a:endParaRPr lang="en-IN" sz="16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Rectangle 3"/>
          <p:cNvSpPr/>
          <p:nvPr/>
        </p:nvSpPr>
        <p:spPr>
          <a:xfrm>
            <a:off x="350520" y="1650206"/>
            <a:ext cx="4678680" cy="523220"/>
          </a:xfrm>
          <a:prstGeom prst="rect">
            <a:avLst/>
          </a:prstGeom>
        </p:spPr>
        <p:txBody>
          <a:bodyPr wrap="square">
            <a:spAutoFit/>
          </a:bodyPr>
          <a:lstStyle/>
          <a:p>
            <a:pPr marL="285750" indent="-285750">
              <a:buFont typeface="Arial" panose="020B0604020202020204" pitchFamily="34" charset="0"/>
              <a:buChar char="•"/>
            </a:pPr>
            <a:r>
              <a:rPr lang="en-IN" dirty="0"/>
              <a:t>The company had no worldwide access of any of the data stored at that time </a:t>
            </a:r>
            <a:r>
              <a:rPr lang="en-IN" dirty="0">
                <a:latin typeface="Times New Roman" panose="02020603050405020304" pitchFamily="18" charset="0"/>
                <a:ea typeface="Calibri" panose="020F0502020204030204" pitchFamily="34" charset="0"/>
              </a:rPr>
              <a:t>(</a:t>
            </a:r>
            <a:r>
              <a:rPr lang="en-IN" dirty="0" err="1">
                <a:latin typeface="Times New Roman" panose="02020603050405020304" pitchFamily="18" charset="0"/>
                <a:ea typeface="Calibri" panose="020F0502020204030204" pitchFamily="34" charset="0"/>
              </a:rPr>
              <a:t>Shiftehfar</a:t>
            </a:r>
            <a:r>
              <a:rPr lang="en-IN" dirty="0">
                <a:latin typeface="Times New Roman" panose="02020603050405020304" pitchFamily="18" charset="0"/>
                <a:ea typeface="Calibri" panose="020F0502020204030204" pitchFamily="34" charset="0"/>
              </a:rPr>
              <a:t>, 2018). </a:t>
            </a:r>
            <a:endParaRPr lang="en-IN" dirty="0"/>
          </a:p>
        </p:txBody>
      </p:sp>
      <p:sp>
        <p:nvSpPr>
          <p:cNvPr id="5" name="Rectangle 4"/>
          <p:cNvSpPr/>
          <p:nvPr/>
        </p:nvSpPr>
        <p:spPr>
          <a:xfrm>
            <a:off x="403860" y="3261271"/>
            <a:ext cx="4572000" cy="523220"/>
          </a:xfrm>
          <a:prstGeom prst="rect">
            <a:avLst/>
          </a:prstGeom>
        </p:spPr>
        <p:txBody>
          <a:bodyPr>
            <a:spAutoFit/>
          </a:bodyPr>
          <a:lstStyle/>
          <a:p>
            <a:pPr marL="285750" indent="-285750">
              <a:buFont typeface="Arial" panose="020B0604020202020204" pitchFamily="34" charset="0"/>
              <a:buChar char="•"/>
            </a:pPr>
            <a:r>
              <a:rPr lang="en-IN" dirty="0">
                <a:latin typeface="Times New Roman" panose="02020603050405020304" pitchFamily="18" charset="0"/>
                <a:ea typeface="Calibri" panose="020F0502020204030204" pitchFamily="34" charset="0"/>
              </a:rPr>
              <a:t>As their business expanded, it became increasingly costly to extend the data warehouse.</a:t>
            </a:r>
            <a:endParaRPr lang="en-IN"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72100" y="1650205"/>
            <a:ext cx="3248335" cy="2134285"/>
          </a:xfrm>
          <a:prstGeom prst="rect">
            <a:avLst/>
          </a:prstGeom>
        </p:spPr>
      </p:pic>
    </p:spTree>
    <p:extLst>
      <p:ext uri="{BB962C8B-B14F-4D97-AF65-F5344CB8AC3E}">
        <p14:creationId xmlns:p14="http://schemas.microsoft.com/office/powerpoint/2010/main" val="4041104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7640" y="977592"/>
            <a:ext cx="4572000" cy="523220"/>
          </a:xfrm>
          <a:prstGeom prst="rect">
            <a:avLst/>
          </a:prstGeom>
        </p:spPr>
        <p:txBody>
          <a:bodyPr>
            <a:spAutoFit/>
          </a:bodyPr>
          <a:lstStyle/>
          <a:p>
            <a:pPr marL="285750" indent="-285750">
              <a:buFont typeface="Arial" panose="020B0604020202020204" pitchFamily="34" charset="0"/>
              <a:buChar char="•"/>
            </a:pPr>
            <a:r>
              <a:rPr lang="en-IN" dirty="0">
                <a:latin typeface="Times New Roman" panose="02020603050405020304" pitchFamily="18" charset="0"/>
                <a:ea typeface="Calibri" panose="020F0502020204030204" pitchFamily="34" charset="0"/>
              </a:rPr>
              <a:t>In order to reduce costs, the company started to delete outdated, old data to give new data space. </a:t>
            </a:r>
            <a:endParaRPr lang="en-IN" dirty="0"/>
          </a:p>
        </p:txBody>
      </p:sp>
      <p:sp>
        <p:nvSpPr>
          <p:cNvPr id="3" name="Rectangle 2"/>
          <p:cNvSpPr/>
          <p:nvPr/>
        </p:nvSpPr>
        <p:spPr>
          <a:xfrm>
            <a:off x="167640" y="3445192"/>
            <a:ext cx="4572000" cy="523220"/>
          </a:xfrm>
          <a:prstGeom prst="rect">
            <a:avLst/>
          </a:prstGeom>
        </p:spPr>
        <p:txBody>
          <a:bodyPr>
            <a:spAutoFit/>
          </a:bodyPr>
          <a:lstStyle/>
          <a:p>
            <a:pPr marL="285750" indent="-285750">
              <a:buFont typeface="Arial" panose="020B0604020202020204" pitchFamily="34" charset="0"/>
              <a:buChar char="•"/>
            </a:pPr>
            <a:r>
              <a:rPr lang="en-IN" dirty="0">
                <a:latin typeface="Times New Roman" panose="02020603050405020304" pitchFamily="18" charset="0"/>
                <a:ea typeface="Calibri" panose="020F0502020204030204" pitchFamily="34" charset="0"/>
              </a:rPr>
              <a:t>These were all the limitations or challenges posed to the effectiveness of the company and its workplace. </a:t>
            </a:r>
            <a:endParaRPr lang="en-IN" dirty="0"/>
          </a:p>
        </p:txBody>
      </p:sp>
      <p:sp>
        <p:nvSpPr>
          <p:cNvPr id="4" name="Rectangle 3"/>
          <p:cNvSpPr/>
          <p:nvPr/>
        </p:nvSpPr>
        <p:spPr>
          <a:xfrm>
            <a:off x="167640" y="2211392"/>
            <a:ext cx="4572000" cy="523220"/>
          </a:xfrm>
          <a:prstGeom prst="rect">
            <a:avLst/>
          </a:prstGeom>
        </p:spPr>
        <p:txBody>
          <a:bodyPr>
            <a:spAutoFit/>
          </a:bodyPr>
          <a:lstStyle/>
          <a:p>
            <a:pPr marL="285750" indent="-285750">
              <a:buFont typeface="Arial" panose="020B0604020202020204" pitchFamily="34" charset="0"/>
              <a:buChar char="•"/>
            </a:pPr>
            <a:r>
              <a:rPr lang="en-IN" dirty="0">
                <a:latin typeface="Times New Roman" panose="02020603050405020304" pitchFamily="18" charset="0"/>
                <a:ea typeface="Calibri" panose="020F0502020204030204" pitchFamily="34" charset="0"/>
              </a:rPr>
              <a:t>The company’s big Data platforms were not even scalable horizontally (</a:t>
            </a:r>
            <a:r>
              <a:rPr lang="en-IN" dirty="0" err="1">
                <a:latin typeface="Times New Roman" panose="02020603050405020304" pitchFamily="18" charset="0"/>
                <a:ea typeface="Calibri" panose="020F0502020204030204" pitchFamily="34" charset="0"/>
              </a:rPr>
              <a:t>Shiftehfar</a:t>
            </a:r>
            <a:r>
              <a:rPr lang="en-IN" dirty="0">
                <a:latin typeface="Times New Roman" panose="02020603050405020304" pitchFamily="18" charset="0"/>
                <a:ea typeface="Calibri" panose="020F0502020204030204" pitchFamily="34" charset="0"/>
              </a:rPr>
              <a:t>, 2018). </a:t>
            </a:r>
            <a:endParaRPr lang="en-IN"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37760" y="1500812"/>
            <a:ext cx="3812970" cy="2217748"/>
          </a:xfrm>
          <a:prstGeom prst="rect">
            <a:avLst/>
          </a:prstGeom>
        </p:spPr>
      </p:pic>
    </p:spTree>
    <p:extLst>
      <p:ext uri="{BB962C8B-B14F-4D97-AF65-F5344CB8AC3E}">
        <p14:creationId xmlns:p14="http://schemas.microsoft.com/office/powerpoint/2010/main" val="29552939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35975" y="252740"/>
            <a:ext cx="3667992" cy="523220"/>
          </a:xfrm>
          <a:prstGeom prst="rect">
            <a:avLst/>
          </a:prstGeom>
        </p:spPr>
        <p:txBody>
          <a:bodyPr wrap="none">
            <a:spAutoFit/>
          </a:bodyPr>
          <a:lstStyle/>
          <a:p>
            <a:pPr>
              <a:lnSpc>
                <a:spcPct val="200000"/>
              </a:lnSpc>
              <a:spcBef>
                <a:spcPts val="1200"/>
              </a:spcBef>
            </a:pPr>
            <a:r>
              <a:rPr lang="en-IN" b="1" dirty="0">
                <a:latin typeface="Times New Roman" panose="02020603050405020304" pitchFamily="18" charset="0"/>
                <a:ea typeface="Times New Roman" panose="02020603050405020304" pitchFamily="18" charset="0"/>
                <a:cs typeface="Times New Roman" panose="02020603050405020304" pitchFamily="18" charset="0"/>
              </a:rPr>
              <a:t>Insights to the modern technology introduced</a:t>
            </a:r>
            <a:endParaRPr lang="en-IN"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Rectangle 2"/>
          <p:cNvSpPr/>
          <p:nvPr/>
        </p:nvSpPr>
        <p:spPr>
          <a:xfrm>
            <a:off x="310243" y="775960"/>
            <a:ext cx="4572000" cy="954107"/>
          </a:xfrm>
          <a:prstGeom prst="rect">
            <a:avLst/>
          </a:prstGeom>
        </p:spPr>
        <p:txBody>
          <a:bodyPr>
            <a:spAutoFit/>
          </a:bodyPr>
          <a:lstStyle/>
          <a:p>
            <a:pPr>
              <a:lnSpc>
                <a:spcPct val="200000"/>
              </a:lnSpc>
              <a:spcAft>
                <a:spcPts val="1000"/>
              </a:spcAft>
            </a:pPr>
            <a:r>
              <a:rPr lang="en-IN" b="1" dirty="0">
                <a:latin typeface="Times New Roman" panose="02020603050405020304" pitchFamily="18" charset="0"/>
                <a:ea typeface="Calibri" panose="020F0502020204030204" pitchFamily="34" charset="0"/>
                <a:cs typeface="Times New Roman" panose="02020603050405020304" pitchFamily="18" charset="0"/>
              </a:rPr>
              <a:t>Re-</a:t>
            </a:r>
            <a:r>
              <a:rPr lang="en-IN" dirty="0">
                <a:latin typeface="Times New Roman" panose="02020603050405020304" pitchFamily="18" charset="0"/>
                <a:ea typeface="Calibri" panose="020F0502020204030204" pitchFamily="34" charset="0"/>
                <a:cs typeface="Times New Roman" panose="02020603050405020304" pitchFamily="18" charset="0"/>
              </a:rPr>
              <a:t> </a:t>
            </a:r>
            <a:r>
              <a:rPr lang="en-IN" b="1" dirty="0">
                <a:latin typeface="Times New Roman" panose="02020603050405020304" pitchFamily="18" charset="0"/>
                <a:ea typeface="Calibri" panose="020F0502020204030204" pitchFamily="34" charset="0"/>
                <a:cs typeface="Times New Roman" panose="02020603050405020304" pitchFamily="18" charset="0"/>
              </a:rPr>
              <a:t>architected Big Data technology-implementing </a:t>
            </a:r>
            <a:r>
              <a:rPr lang="en-IN" b="1" dirty="0" err="1">
                <a:latin typeface="Times New Roman" panose="02020603050405020304" pitchFamily="18" charset="0"/>
                <a:ea typeface="Calibri" panose="020F0502020204030204" pitchFamily="34" charset="0"/>
                <a:cs typeface="Times New Roman" panose="02020603050405020304" pitchFamily="18" charset="0"/>
              </a:rPr>
              <a:t>Hadoop</a:t>
            </a:r>
            <a:r>
              <a:rPr lang="en-IN" b="1" dirty="0">
                <a:latin typeface="Times New Roman" panose="02020603050405020304" pitchFamily="18" charset="0"/>
                <a:ea typeface="Calibri" panose="020F0502020204030204" pitchFamily="34" charset="0"/>
                <a:cs typeface="Times New Roman" panose="02020603050405020304" pitchFamily="18" charset="0"/>
              </a:rPr>
              <a:t>:</a:t>
            </a:r>
            <a:endParaRPr lang="en-IN" dirty="0">
              <a:effectLst/>
              <a:latin typeface="Times New Roman" panose="02020603050405020304" pitchFamily="18" charset="0"/>
              <a:ea typeface="Calibri" panose="020F0502020204030204" pitchFamily="34" charset="0"/>
              <a:cs typeface="Vrinda"/>
            </a:endParaRPr>
          </a:p>
        </p:txBody>
      </p:sp>
      <p:sp>
        <p:nvSpPr>
          <p:cNvPr id="4" name="Rectangle 3"/>
          <p:cNvSpPr/>
          <p:nvPr/>
        </p:nvSpPr>
        <p:spPr>
          <a:xfrm>
            <a:off x="310243" y="2039132"/>
            <a:ext cx="4572000" cy="954107"/>
          </a:xfrm>
          <a:prstGeom prst="rect">
            <a:avLst/>
          </a:prstGeom>
        </p:spPr>
        <p:txBody>
          <a:bodyPr>
            <a:spAutoFit/>
          </a:bodyPr>
          <a:lstStyle/>
          <a:p>
            <a:pPr marL="285750" indent="-285750">
              <a:buFont typeface="Arial" panose="020B0604020202020204" pitchFamily="34" charset="0"/>
              <a:buChar char="•"/>
            </a:pPr>
            <a:r>
              <a:rPr lang="en-IN" dirty="0" err="1">
                <a:latin typeface="Times New Roman" panose="02020603050405020304" pitchFamily="18" charset="0"/>
                <a:ea typeface="Calibri" panose="020F0502020204030204" pitchFamily="34" charset="0"/>
              </a:rPr>
              <a:t>Uber</a:t>
            </a:r>
            <a:r>
              <a:rPr lang="en-IN" dirty="0">
                <a:latin typeface="Times New Roman" panose="02020603050405020304" pitchFamily="18" charset="0"/>
                <a:ea typeface="Calibri" panose="020F0502020204030204" pitchFamily="34" charset="0"/>
              </a:rPr>
              <a:t> re-architected its Big Data technology and implemented new technology, </a:t>
            </a:r>
            <a:r>
              <a:rPr lang="en-IN" dirty="0" err="1">
                <a:latin typeface="Times New Roman" panose="02020603050405020304" pitchFamily="18" charset="0"/>
                <a:ea typeface="Calibri" panose="020F0502020204030204" pitchFamily="34" charset="0"/>
              </a:rPr>
              <a:t>Hadoop</a:t>
            </a:r>
            <a:r>
              <a:rPr lang="en-IN" dirty="0">
                <a:latin typeface="Times New Roman" panose="02020603050405020304" pitchFamily="18" charset="0"/>
                <a:ea typeface="Calibri" panose="020F0502020204030204" pitchFamily="34" charset="0"/>
              </a:rPr>
              <a:t> in it. Data from </a:t>
            </a:r>
            <a:r>
              <a:rPr lang="en-IN" dirty="0" err="1">
                <a:latin typeface="Times New Roman" panose="02020603050405020304" pitchFamily="18" charset="0"/>
                <a:ea typeface="Calibri" panose="020F0502020204030204" pitchFamily="34" charset="0"/>
              </a:rPr>
              <a:t>Uber</a:t>
            </a:r>
            <a:r>
              <a:rPr lang="en-IN" dirty="0">
                <a:latin typeface="Times New Roman" panose="02020603050405020304" pitchFamily="18" charset="0"/>
                <a:ea typeface="Calibri" panose="020F0502020204030204" pitchFamily="34" charset="0"/>
              </a:rPr>
              <a:t> is collected on a </a:t>
            </a:r>
            <a:r>
              <a:rPr lang="en-IN" dirty="0" err="1">
                <a:latin typeface="Times New Roman" panose="02020603050405020304" pitchFamily="18" charset="0"/>
                <a:ea typeface="Calibri" panose="020F0502020204030204" pitchFamily="34" charset="0"/>
              </a:rPr>
              <a:t>Hadoop</a:t>
            </a:r>
            <a:r>
              <a:rPr lang="en-IN" dirty="0">
                <a:latin typeface="Times New Roman" panose="02020603050405020304" pitchFamily="18" charset="0"/>
                <a:ea typeface="Calibri" panose="020F0502020204030204" pitchFamily="34" charset="0"/>
              </a:rPr>
              <a:t> data lake (</a:t>
            </a:r>
            <a:r>
              <a:rPr lang="en-IN" dirty="0" err="1">
                <a:latin typeface="Times New Roman" panose="02020603050405020304" pitchFamily="18" charset="0"/>
                <a:ea typeface="Calibri" panose="020F0502020204030204" pitchFamily="34" charset="0"/>
              </a:rPr>
              <a:t>Shiftehfar</a:t>
            </a:r>
            <a:r>
              <a:rPr lang="en-IN" dirty="0">
                <a:latin typeface="Times New Roman" panose="02020603050405020304" pitchFamily="18" charset="0"/>
                <a:ea typeface="Calibri" panose="020F0502020204030204" pitchFamily="34" charset="0"/>
              </a:rPr>
              <a:t>, 2018). </a:t>
            </a:r>
            <a:endParaRPr lang="en-IN" dirty="0"/>
          </a:p>
        </p:txBody>
      </p:sp>
      <p:sp>
        <p:nvSpPr>
          <p:cNvPr id="5" name="Rectangle 4"/>
          <p:cNvSpPr/>
          <p:nvPr/>
        </p:nvSpPr>
        <p:spPr>
          <a:xfrm>
            <a:off x="310243" y="3385532"/>
            <a:ext cx="4487126" cy="307777"/>
          </a:xfrm>
          <a:prstGeom prst="rect">
            <a:avLst/>
          </a:prstGeom>
        </p:spPr>
        <p:txBody>
          <a:bodyPr wrap="none">
            <a:spAutoFit/>
          </a:bodyPr>
          <a:lstStyle/>
          <a:p>
            <a:pPr marL="285750" indent="-285750">
              <a:buFont typeface="Arial" panose="020B0604020202020204" pitchFamily="34" charset="0"/>
              <a:buChar char="•"/>
            </a:pPr>
            <a:r>
              <a:rPr lang="en-IN" dirty="0">
                <a:latin typeface="Times New Roman" panose="02020603050405020304" pitchFamily="18" charset="0"/>
                <a:ea typeface="Calibri" panose="020F0502020204030204" pitchFamily="34" charset="0"/>
              </a:rPr>
              <a:t>This data is processed by spark and </a:t>
            </a:r>
            <a:r>
              <a:rPr lang="en-IN" dirty="0" err="1">
                <a:latin typeface="Times New Roman" panose="02020603050405020304" pitchFamily="18" charset="0"/>
                <a:ea typeface="Calibri" panose="020F0502020204030204" pitchFamily="34" charset="0"/>
              </a:rPr>
              <a:t>hadoop</a:t>
            </a:r>
            <a:r>
              <a:rPr lang="en-IN" dirty="0">
                <a:latin typeface="Times New Roman" panose="02020603050405020304" pitchFamily="18" charset="0"/>
                <a:ea typeface="Calibri" panose="020F0502020204030204" pitchFamily="34" charset="0"/>
              </a:rPr>
              <a:t> afterwards. </a:t>
            </a:r>
            <a:endParaRPr lang="en-IN"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65692" y="1449652"/>
            <a:ext cx="3605868" cy="1993973"/>
          </a:xfrm>
          <a:prstGeom prst="rect">
            <a:avLst/>
          </a:prstGeom>
        </p:spPr>
      </p:pic>
    </p:spTree>
    <p:extLst>
      <p:ext uri="{BB962C8B-B14F-4D97-AF65-F5344CB8AC3E}">
        <p14:creationId xmlns:p14="http://schemas.microsoft.com/office/powerpoint/2010/main" val="2630777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6571" y="1284847"/>
            <a:ext cx="5061857" cy="1169551"/>
          </a:xfrm>
          <a:prstGeom prst="rect">
            <a:avLst/>
          </a:prstGeom>
        </p:spPr>
        <p:txBody>
          <a:bodyPr wrap="square">
            <a:spAutoFit/>
          </a:bodyPr>
          <a:lstStyle/>
          <a:p>
            <a:pPr marL="285750" indent="-285750">
              <a:buFont typeface="Arial" panose="020B0604020202020204" pitchFamily="34" charset="0"/>
              <a:buChar char="•"/>
            </a:pPr>
            <a:r>
              <a:rPr lang="en-IN" dirty="0" err="1">
                <a:latin typeface="Times New Roman" panose="02020603050405020304" pitchFamily="18" charset="0"/>
                <a:ea typeface="Calibri" panose="020F0502020204030204" pitchFamily="34" charset="0"/>
              </a:rPr>
              <a:t>Uber</a:t>
            </a:r>
            <a:r>
              <a:rPr lang="en-IN" dirty="0">
                <a:latin typeface="Times New Roman" panose="02020603050405020304" pitchFamily="18" charset="0"/>
                <a:ea typeface="Calibri" panose="020F0502020204030204" pitchFamily="34" charset="0"/>
              </a:rPr>
              <a:t> implemented Presto to let users fully utilise </a:t>
            </a:r>
            <a:r>
              <a:rPr lang="en-IN" dirty="0" err="1">
                <a:latin typeface="Times New Roman" panose="02020603050405020304" pitchFamily="18" charset="0"/>
                <a:ea typeface="Calibri" panose="020F0502020204030204" pitchFamily="34" charset="0"/>
              </a:rPr>
              <a:t>Hadoop</a:t>
            </a:r>
            <a:r>
              <a:rPr lang="en-IN" dirty="0">
                <a:latin typeface="Times New Roman" panose="02020603050405020304" pitchFamily="18" charset="0"/>
                <a:ea typeface="Calibri" panose="020F0502020204030204" pitchFamily="34" charset="0"/>
              </a:rPr>
              <a:t> data to allow collaborative Ad Hoc user requests, for very large queries use of Apache Hive to act as a workhorse and to encourage programmatic accessibility to the data Apache Spark was applied too </a:t>
            </a:r>
            <a:r>
              <a:rPr lang="en-IN" dirty="0"/>
              <a:t>(</a:t>
            </a:r>
            <a:r>
              <a:rPr lang="en-IN" dirty="0" err="1"/>
              <a:t>Shiftehfar</a:t>
            </a:r>
            <a:r>
              <a:rPr lang="en-IN" dirty="0"/>
              <a:t>, 2018). </a:t>
            </a:r>
          </a:p>
        </p:txBody>
      </p:sp>
      <p:sp>
        <p:nvSpPr>
          <p:cNvPr id="3" name="Rectangle 2"/>
          <p:cNvSpPr/>
          <p:nvPr/>
        </p:nvSpPr>
        <p:spPr>
          <a:xfrm>
            <a:off x="542762" y="3479219"/>
            <a:ext cx="3970959" cy="307777"/>
          </a:xfrm>
          <a:prstGeom prst="rect">
            <a:avLst/>
          </a:prstGeom>
        </p:spPr>
        <p:txBody>
          <a:bodyPr wrap="none">
            <a:spAutoFit/>
          </a:bodyPr>
          <a:lstStyle/>
          <a:p>
            <a:pPr marL="285750" indent="-285750">
              <a:buFont typeface="Arial" panose="020B0604020202020204" pitchFamily="34" charset="0"/>
              <a:buChar char="•"/>
            </a:pPr>
            <a:r>
              <a:rPr lang="en-IN" dirty="0">
                <a:latin typeface="Times New Roman" panose="02020603050405020304" pitchFamily="18" charset="0"/>
                <a:ea typeface="Calibri" panose="020F0502020204030204" pitchFamily="34" charset="0"/>
              </a:rPr>
              <a:t>It helped to recover the data if any issue arrives. </a:t>
            </a:r>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88428" y="1869622"/>
            <a:ext cx="3511732" cy="1701336"/>
          </a:xfrm>
          <a:prstGeom prst="rect">
            <a:avLst/>
          </a:prstGeom>
        </p:spPr>
      </p:pic>
    </p:spTree>
    <p:extLst>
      <p:ext uri="{BB962C8B-B14F-4D97-AF65-F5344CB8AC3E}">
        <p14:creationId xmlns:p14="http://schemas.microsoft.com/office/powerpoint/2010/main" val="3389203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75558" y="739426"/>
            <a:ext cx="4572000" cy="954107"/>
          </a:xfrm>
          <a:prstGeom prst="rect">
            <a:avLst/>
          </a:prstGeom>
        </p:spPr>
        <p:txBody>
          <a:bodyPr>
            <a:spAutoFit/>
          </a:bodyPr>
          <a:lstStyle/>
          <a:p>
            <a:pPr marL="285750" indent="-285750">
              <a:buFont typeface="Arial" panose="020B0604020202020204" pitchFamily="34" charset="0"/>
              <a:buChar char="•"/>
            </a:pPr>
            <a:r>
              <a:rPr lang="en-IN" dirty="0">
                <a:latin typeface="Times New Roman" panose="02020603050405020304" pitchFamily="18" charset="0"/>
                <a:ea typeface="Calibri" panose="020F0502020204030204" pitchFamily="34" charset="0"/>
              </a:rPr>
              <a:t>This helps to reduce the cost to operate a large data warehouse and also leads users to query engines based on </a:t>
            </a:r>
            <a:r>
              <a:rPr lang="en-IN" dirty="0" err="1">
                <a:latin typeface="Times New Roman" panose="02020603050405020304" pitchFamily="18" charset="0"/>
                <a:ea typeface="Calibri" panose="020F0502020204030204" pitchFamily="34" charset="0"/>
              </a:rPr>
              <a:t>Hadoop</a:t>
            </a:r>
            <a:r>
              <a:rPr lang="en-IN" dirty="0">
                <a:latin typeface="Times New Roman" panose="02020603050405020304" pitchFamily="18" charset="0"/>
                <a:ea typeface="Calibri" panose="020F0502020204030204" pitchFamily="34" charset="0"/>
              </a:rPr>
              <a:t> that are configured to meet their particular requirements.</a:t>
            </a:r>
            <a:endParaRPr lang="en-IN" dirty="0"/>
          </a:p>
        </p:txBody>
      </p:sp>
      <p:sp>
        <p:nvSpPr>
          <p:cNvPr id="3" name="Rectangle 2"/>
          <p:cNvSpPr/>
          <p:nvPr/>
        </p:nvSpPr>
        <p:spPr>
          <a:xfrm>
            <a:off x="375558" y="2181215"/>
            <a:ext cx="4572000" cy="738664"/>
          </a:xfrm>
          <a:prstGeom prst="rect">
            <a:avLst/>
          </a:prstGeom>
        </p:spPr>
        <p:txBody>
          <a:bodyPr>
            <a:spAutoFit/>
          </a:bodyPr>
          <a:lstStyle/>
          <a:p>
            <a:pPr marL="285750" indent="-285750">
              <a:buFont typeface="Arial" panose="020B0604020202020204" pitchFamily="34" charset="0"/>
              <a:buChar char="•"/>
            </a:pPr>
            <a:r>
              <a:rPr lang="en-IN" dirty="0">
                <a:latin typeface="Times New Roman" panose="02020603050405020304" pitchFamily="18" charset="0"/>
                <a:ea typeface="Calibri" panose="020F0502020204030204" pitchFamily="34" charset="0"/>
              </a:rPr>
              <a:t>Historical data regarding the capabilities of the system is stored on </a:t>
            </a:r>
            <a:r>
              <a:rPr lang="en-IN" dirty="0" err="1">
                <a:latin typeface="Times New Roman" panose="02020603050405020304" pitchFamily="18" charset="0"/>
                <a:ea typeface="Calibri" panose="020F0502020204030204" pitchFamily="34" charset="0"/>
              </a:rPr>
              <a:t>Uber's</a:t>
            </a:r>
            <a:r>
              <a:rPr lang="en-IN" dirty="0">
                <a:latin typeface="Times New Roman" panose="02020603050405020304" pitchFamily="18" charset="0"/>
                <a:ea typeface="Calibri" panose="020F0502020204030204" pitchFamily="34" charset="0"/>
              </a:rPr>
              <a:t> system and it helps to ease the data scientists' ability to facilitate the process. </a:t>
            </a:r>
            <a:endParaRPr lang="en-IN" dirty="0"/>
          </a:p>
        </p:txBody>
      </p:sp>
      <p:sp>
        <p:nvSpPr>
          <p:cNvPr id="4" name="Rectangle 3"/>
          <p:cNvSpPr/>
          <p:nvPr/>
        </p:nvSpPr>
        <p:spPr>
          <a:xfrm>
            <a:off x="375558" y="3407561"/>
            <a:ext cx="4572000" cy="1169551"/>
          </a:xfrm>
          <a:prstGeom prst="rect">
            <a:avLst/>
          </a:prstGeom>
        </p:spPr>
        <p:txBody>
          <a:bodyPr>
            <a:spAutoFit/>
          </a:bodyPr>
          <a:lstStyle/>
          <a:p>
            <a:pPr marL="285750" indent="-285750">
              <a:buFont typeface="Arial" panose="020B0604020202020204" pitchFamily="34" charset="0"/>
              <a:buChar char="•"/>
            </a:pPr>
            <a:r>
              <a:rPr lang="en-IN" dirty="0">
                <a:latin typeface="Times New Roman" panose="02020603050405020304" pitchFamily="18" charset="0"/>
                <a:ea typeface="Calibri" panose="020F0502020204030204" pitchFamily="34" charset="0"/>
              </a:rPr>
              <a:t>With </a:t>
            </a:r>
            <a:r>
              <a:rPr lang="en-IN" dirty="0" err="1">
                <a:latin typeface="Times New Roman" panose="02020603050405020304" pitchFamily="18" charset="0"/>
                <a:ea typeface="Calibri" panose="020F0502020204030204" pitchFamily="34" charset="0"/>
              </a:rPr>
              <a:t>Uber</a:t>
            </a:r>
            <a:r>
              <a:rPr lang="en-IN" dirty="0">
                <a:latin typeface="Times New Roman" panose="02020603050405020304" pitchFamily="18" charset="0"/>
                <a:ea typeface="Calibri" panose="020F0502020204030204" pitchFamily="34" charset="0"/>
              </a:rPr>
              <a:t>, data scientists are able to respond to questions such as what looked like in the </a:t>
            </a:r>
            <a:r>
              <a:rPr lang="en-IN" dirty="0" err="1">
                <a:latin typeface="Times New Roman" panose="02020603050405020304" pitchFamily="18" charset="0"/>
                <a:ea typeface="Calibri" panose="020F0502020204030204" pitchFamily="34" charset="0"/>
              </a:rPr>
              <a:t>Uber</a:t>
            </a:r>
            <a:r>
              <a:rPr lang="en-IN" dirty="0">
                <a:latin typeface="Times New Roman" panose="02020603050405020304" pitchFamily="18" charset="0"/>
                <a:ea typeface="Calibri" panose="020F0502020204030204" pitchFamily="34" charset="0"/>
              </a:rPr>
              <a:t> system from an inter-server contact perspective, from a consumer point of view, or even the state of the database in a specific point of time (</a:t>
            </a:r>
            <a:r>
              <a:rPr lang="en-IN" dirty="0">
                <a:solidFill>
                  <a:srgbClr val="222222"/>
                </a:solidFill>
                <a:latin typeface="Times New Roman" panose="02020603050405020304" pitchFamily="18" charset="0"/>
                <a:ea typeface="Calibri" panose="020F0502020204030204" pitchFamily="34" charset="0"/>
              </a:rPr>
              <a:t>Willis and </a:t>
            </a:r>
            <a:r>
              <a:rPr lang="en-IN" dirty="0" err="1">
                <a:solidFill>
                  <a:srgbClr val="222222"/>
                </a:solidFill>
                <a:latin typeface="Times New Roman" panose="02020603050405020304" pitchFamily="18" charset="0"/>
                <a:ea typeface="Calibri" panose="020F0502020204030204" pitchFamily="34" charset="0"/>
              </a:rPr>
              <a:t>Tranos</a:t>
            </a:r>
            <a:r>
              <a:rPr lang="en-IN" dirty="0">
                <a:solidFill>
                  <a:srgbClr val="222222"/>
                </a:solidFill>
                <a:latin typeface="Times New Roman" panose="02020603050405020304" pitchFamily="18" charset="0"/>
                <a:ea typeface="Calibri" panose="020F0502020204030204" pitchFamily="34" charset="0"/>
              </a:rPr>
              <a:t>, 2021</a:t>
            </a:r>
            <a:r>
              <a:rPr lang="en-IN" dirty="0">
                <a:latin typeface="Times New Roman" panose="02020603050405020304" pitchFamily="18" charset="0"/>
                <a:ea typeface="Calibri" panose="020F0502020204030204" pitchFamily="34" charset="0"/>
              </a:rPr>
              <a:t>).</a:t>
            </a:r>
            <a:endParaRPr lang="en-IN"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47558" y="1912372"/>
            <a:ext cx="3581400" cy="1276350"/>
          </a:xfrm>
          <a:prstGeom prst="rect">
            <a:avLst/>
          </a:prstGeom>
        </p:spPr>
      </p:pic>
    </p:spTree>
    <p:extLst>
      <p:ext uri="{BB962C8B-B14F-4D97-AF65-F5344CB8AC3E}">
        <p14:creationId xmlns:p14="http://schemas.microsoft.com/office/powerpoint/2010/main" val="3717214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70860" y="285397"/>
            <a:ext cx="3288080" cy="523220"/>
          </a:xfrm>
          <a:prstGeom prst="rect">
            <a:avLst/>
          </a:prstGeom>
        </p:spPr>
        <p:txBody>
          <a:bodyPr wrap="none">
            <a:spAutoFit/>
          </a:bodyPr>
          <a:lstStyle/>
          <a:p>
            <a:pPr>
              <a:lnSpc>
                <a:spcPct val="200000"/>
              </a:lnSpc>
              <a:spcBef>
                <a:spcPts val="1200"/>
              </a:spcBef>
            </a:pPr>
            <a:r>
              <a:rPr lang="en-US" b="1" dirty="0">
                <a:latin typeface="Times New Roman" panose="02020603050405020304" pitchFamily="18" charset="0"/>
                <a:ea typeface="Times New Roman" panose="02020603050405020304" pitchFamily="18" charset="0"/>
                <a:cs typeface="Times New Roman" panose="02020603050405020304" pitchFamily="18" charset="0"/>
              </a:rPr>
              <a:t>The impact of the technology introduced</a:t>
            </a:r>
            <a:endParaRPr lang="en-IN"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5" name="Rectangle 4"/>
          <p:cNvSpPr/>
          <p:nvPr/>
        </p:nvSpPr>
        <p:spPr>
          <a:xfrm>
            <a:off x="342900" y="1098654"/>
            <a:ext cx="4572000" cy="888513"/>
          </a:xfrm>
          <a:prstGeom prst="rect">
            <a:avLst/>
          </a:prstGeom>
        </p:spPr>
        <p:txBody>
          <a:bodyPr>
            <a:spAutoFit/>
          </a:bodyPr>
          <a:lstStyle/>
          <a:p>
            <a:pPr marL="285750" indent="-285750">
              <a:lnSpc>
                <a:spcPct val="200000"/>
              </a:lnSpc>
              <a:spcAft>
                <a:spcPts val="1000"/>
              </a:spcAft>
              <a:buFont typeface="Arial" panose="020B0604020202020204" pitchFamily="34" charset="0"/>
              <a:buChar char="•"/>
            </a:pPr>
            <a:r>
              <a:rPr lang="en-IN" dirty="0">
                <a:latin typeface="Times New Roman" panose="02020603050405020304" pitchFamily="18" charset="0"/>
                <a:ea typeface="Calibri" panose="020F0502020204030204" pitchFamily="34" charset="0"/>
                <a:cs typeface="Vrinda"/>
              </a:rPr>
              <a:t>With their big data technology they provide a high quality experience to the customers.</a:t>
            </a:r>
            <a:endParaRPr lang="en-IN" dirty="0">
              <a:effectLst/>
              <a:latin typeface="Times New Roman" panose="02020603050405020304" pitchFamily="18" charset="0"/>
              <a:ea typeface="Calibri" panose="020F0502020204030204" pitchFamily="34" charset="0"/>
              <a:cs typeface="Vrinda"/>
            </a:endParaRPr>
          </a:p>
        </p:txBody>
      </p:sp>
      <p:sp>
        <p:nvSpPr>
          <p:cNvPr id="6" name="Rectangle 5"/>
          <p:cNvSpPr/>
          <p:nvPr/>
        </p:nvSpPr>
        <p:spPr>
          <a:xfrm>
            <a:off x="473529" y="2741261"/>
            <a:ext cx="4572000" cy="954107"/>
          </a:xfrm>
          <a:prstGeom prst="rect">
            <a:avLst/>
          </a:prstGeom>
        </p:spPr>
        <p:txBody>
          <a:bodyPr>
            <a:spAutoFit/>
          </a:bodyPr>
          <a:lstStyle/>
          <a:p>
            <a:pPr marL="285750" indent="-285750">
              <a:buFont typeface="Arial" panose="020B0604020202020204" pitchFamily="34" charset="0"/>
              <a:buChar char="•"/>
            </a:pPr>
            <a:r>
              <a:rPr lang="en-IN" dirty="0" err="1">
                <a:latin typeface="Times New Roman" panose="02020603050405020304" pitchFamily="18" charset="0"/>
                <a:ea typeface="Calibri" panose="020F0502020204030204" pitchFamily="34" charset="0"/>
              </a:rPr>
              <a:t>Uber's</a:t>
            </a:r>
            <a:r>
              <a:rPr lang="en-IN" dirty="0">
                <a:latin typeface="Times New Roman" panose="02020603050405020304" pitchFamily="18" charset="0"/>
                <a:ea typeface="Calibri" panose="020F0502020204030204" pitchFamily="34" charset="0"/>
              </a:rPr>
              <a:t> matching algorithms along with routing engine are hard to operate right from the moment one opens the software until they reach their destination (</a:t>
            </a:r>
            <a:r>
              <a:rPr lang="en-IN" dirty="0" err="1">
                <a:latin typeface="Times New Roman" panose="02020603050405020304" pitchFamily="18" charset="0"/>
                <a:ea typeface="Calibri" panose="020F0502020204030204" pitchFamily="34" charset="0"/>
              </a:rPr>
              <a:t>Dezyre</a:t>
            </a:r>
            <a:r>
              <a:rPr lang="en-IN" dirty="0">
                <a:latin typeface="Times New Roman" panose="02020603050405020304" pitchFamily="18" charset="0"/>
                <a:ea typeface="Calibri" panose="020F0502020204030204" pitchFamily="34" charset="0"/>
              </a:rPr>
              <a:t>, 2021).</a:t>
            </a:r>
            <a:endParaRPr lang="en-IN"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14900" y="1542910"/>
            <a:ext cx="3663290" cy="2051442"/>
          </a:xfrm>
          <a:prstGeom prst="rect">
            <a:avLst/>
          </a:prstGeom>
        </p:spPr>
      </p:pic>
    </p:spTree>
    <p:extLst>
      <p:ext uri="{BB962C8B-B14F-4D97-AF65-F5344CB8AC3E}">
        <p14:creationId xmlns:p14="http://schemas.microsoft.com/office/powerpoint/2010/main" val="38195630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1337004"/>
            <a:ext cx="4572000" cy="954107"/>
          </a:xfrm>
          <a:prstGeom prst="rect">
            <a:avLst/>
          </a:prstGeom>
        </p:spPr>
        <p:txBody>
          <a:bodyPr>
            <a:spAutoFit/>
          </a:bodyPr>
          <a:lstStyle/>
          <a:p>
            <a:pPr marL="285750" indent="-285750">
              <a:buFont typeface="Arial" panose="020B0604020202020204" pitchFamily="34" charset="0"/>
              <a:buChar char="•"/>
            </a:pPr>
            <a:r>
              <a:rPr lang="en-IN" dirty="0">
                <a:latin typeface="Times New Roman" panose="02020603050405020304" pitchFamily="18" charset="0"/>
                <a:ea typeface="Calibri" panose="020F0502020204030204" pitchFamily="34" charset="0"/>
              </a:rPr>
              <a:t>The impact of </a:t>
            </a:r>
            <a:r>
              <a:rPr lang="en-IN" dirty="0" err="1">
                <a:latin typeface="Times New Roman" panose="02020603050405020304" pitchFamily="18" charset="0"/>
                <a:ea typeface="Calibri" panose="020F0502020204030204" pitchFamily="34" charset="0"/>
              </a:rPr>
              <a:t>Hadoop</a:t>
            </a:r>
            <a:r>
              <a:rPr lang="en-IN" dirty="0">
                <a:latin typeface="Times New Roman" panose="02020603050405020304" pitchFamily="18" charset="0"/>
                <a:ea typeface="Calibri" panose="020F0502020204030204" pitchFamily="34" charset="0"/>
              </a:rPr>
              <a:t> in design has greatly reduced the burden on </a:t>
            </a:r>
            <a:r>
              <a:rPr lang="en-IN" dirty="0" err="1">
                <a:latin typeface="Times New Roman" panose="02020603050405020304" pitchFamily="18" charset="0"/>
                <a:ea typeface="Calibri" panose="020F0502020204030204" pitchFamily="34" charset="0"/>
              </a:rPr>
              <a:t>Uber's</a:t>
            </a:r>
            <a:r>
              <a:rPr lang="en-IN" dirty="0">
                <a:latin typeface="Times New Roman" panose="02020603050405020304" pitchFamily="18" charset="0"/>
                <a:ea typeface="Calibri" panose="020F0502020204030204" pitchFamily="34" charset="0"/>
              </a:rPr>
              <a:t> online </a:t>
            </a:r>
            <a:r>
              <a:rPr lang="en-IN" dirty="0" err="1">
                <a:latin typeface="Times New Roman" panose="02020603050405020304" pitchFamily="18" charset="0"/>
                <a:ea typeface="Calibri" panose="020F0502020204030204" pitchFamily="34" charset="0"/>
              </a:rPr>
              <a:t>datastators</a:t>
            </a:r>
            <a:r>
              <a:rPr lang="en-IN" dirty="0">
                <a:latin typeface="Times New Roman" panose="02020603050405020304" pitchFamily="18" charset="0"/>
                <a:ea typeface="Calibri" panose="020F0502020204030204" pitchFamily="34" charset="0"/>
              </a:rPr>
              <a:t> and enabled them to move to a scalable intake system from ad hoc intake jobs.</a:t>
            </a:r>
            <a:endParaRPr lang="en-IN" dirty="0"/>
          </a:p>
        </p:txBody>
      </p:sp>
      <p:sp>
        <p:nvSpPr>
          <p:cNvPr id="3" name="Rectangle 2"/>
          <p:cNvSpPr/>
          <p:nvPr/>
        </p:nvSpPr>
        <p:spPr>
          <a:xfrm>
            <a:off x="457200" y="3156054"/>
            <a:ext cx="4572000" cy="954107"/>
          </a:xfrm>
          <a:prstGeom prst="rect">
            <a:avLst/>
          </a:prstGeom>
        </p:spPr>
        <p:txBody>
          <a:bodyPr>
            <a:spAutoFit/>
          </a:bodyPr>
          <a:lstStyle/>
          <a:p>
            <a:pPr marL="285750" indent="-285750">
              <a:buFont typeface="Arial" panose="020B0604020202020204" pitchFamily="34" charset="0"/>
              <a:buChar char="•"/>
            </a:pPr>
            <a:r>
              <a:rPr lang="en-IN" dirty="0">
                <a:latin typeface="Times New Roman" panose="02020603050405020304" pitchFamily="18" charset="0"/>
                <a:ea typeface="Calibri" panose="020F0502020204030204" pitchFamily="34" charset="0"/>
              </a:rPr>
              <a:t>In addition to applying </a:t>
            </a:r>
            <a:r>
              <a:rPr lang="en-IN" dirty="0" err="1">
                <a:latin typeface="Times New Roman" panose="02020603050405020304" pitchFamily="18" charset="0"/>
                <a:ea typeface="Calibri" panose="020F0502020204030204" pitchFamily="34" charset="0"/>
              </a:rPr>
              <a:t>Hadoop</a:t>
            </a:r>
            <a:r>
              <a:rPr lang="en-IN" dirty="0">
                <a:latin typeface="Times New Roman" panose="02020603050405020304" pitchFamily="18" charset="0"/>
                <a:ea typeface="Calibri" panose="020F0502020204030204" pitchFamily="34" charset="0"/>
              </a:rPr>
              <a:t> data lake, </a:t>
            </a:r>
            <a:r>
              <a:rPr lang="en-IN" dirty="0" err="1">
                <a:latin typeface="Times New Roman" panose="02020603050405020304" pitchFamily="18" charset="0"/>
                <a:ea typeface="Calibri" panose="020F0502020204030204" pitchFamily="34" charset="0"/>
              </a:rPr>
              <a:t>Uber</a:t>
            </a:r>
            <a:r>
              <a:rPr lang="en-IN" dirty="0">
                <a:latin typeface="Times New Roman" panose="02020603050405020304" pitchFamily="18" charset="0"/>
                <a:ea typeface="Calibri" panose="020F0502020204030204" pitchFamily="34" charset="0"/>
              </a:rPr>
              <a:t> has also made horizontally scalable data services in this system (Neil Patel, 2021). It enhanced their big data platform's efficiency and reliability.</a:t>
            </a:r>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29200" y="1679951"/>
            <a:ext cx="3749577" cy="1953156"/>
          </a:xfrm>
          <a:prstGeom prst="rect">
            <a:avLst/>
          </a:prstGeom>
        </p:spPr>
      </p:pic>
    </p:spTree>
    <p:extLst>
      <p:ext uri="{BB962C8B-B14F-4D97-AF65-F5344CB8AC3E}">
        <p14:creationId xmlns:p14="http://schemas.microsoft.com/office/powerpoint/2010/main" val="9424472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36822" y="269069"/>
            <a:ext cx="3756156" cy="523220"/>
          </a:xfrm>
          <a:prstGeom prst="rect">
            <a:avLst/>
          </a:prstGeom>
        </p:spPr>
        <p:txBody>
          <a:bodyPr wrap="none">
            <a:spAutoFit/>
          </a:bodyPr>
          <a:lstStyle/>
          <a:p>
            <a:pPr>
              <a:lnSpc>
                <a:spcPct val="200000"/>
              </a:lnSpc>
              <a:spcBef>
                <a:spcPts val="1200"/>
              </a:spcBef>
            </a:pPr>
            <a:r>
              <a:rPr lang="en-US" b="1" dirty="0">
                <a:latin typeface="Times New Roman" panose="02020603050405020304" pitchFamily="18" charset="0"/>
                <a:ea typeface="Times New Roman" panose="02020603050405020304" pitchFamily="18" charset="0"/>
                <a:cs typeface="Times New Roman" panose="02020603050405020304" pitchFamily="18" charset="0"/>
              </a:rPr>
              <a:t>Lessons that can be drawn from the case study</a:t>
            </a:r>
            <a:endParaRPr lang="en-IN"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Rectangle 2"/>
          <p:cNvSpPr/>
          <p:nvPr/>
        </p:nvSpPr>
        <p:spPr>
          <a:xfrm>
            <a:off x="571500" y="1310926"/>
            <a:ext cx="4572000" cy="307777"/>
          </a:xfrm>
          <a:prstGeom prst="rect">
            <a:avLst/>
          </a:prstGeom>
        </p:spPr>
        <p:txBody>
          <a:bodyPr>
            <a:spAutoFit/>
          </a:bodyPr>
          <a:lstStyle/>
          <a:p>
            <a:pPr marL="285750" indent="-285750">
              <a:buFont typeface="Arial" panose="020B0604020202020204" pitchFamily="34" charset="0"/>
              <a:buChar char="•"/>
            </a:pPr>
            <a:r>
              <a:rPr lang="en-IN" spc="35" dirty="0" err="1">
                <a:latin typeface="Times New Roman" panose="02020603050405020304" pitchFamily="18" charset="0"/>
                <a:ea typeface="Calibri" panose="020F0502020204030204" pitchFamily="34" charset="0"/>
              </a:rPr>
              <a:t>Uber</a:t>
            </a:r>
            <a:r>
              <a:rPr lang="en-IN" spc="35" dirty="0">
                <a:latin typeface="Times New Roman" panose="02020603050405020304" pitchFamily="18" charset="0"/>
                <a:ea typeface="Calibri" panose="020F0502020204030204" pitchFamily="34" charset="0"/>
              </a:rPr>
              <a:t> teaches us a lot to usage of big data technology.</a:t>
            </a:r>
            <a:endParaRPr lang="en-IN" dirty="0"/>
          </a:p>
        </p:txBody>
      </p:sp>
      <p:sp>
        <p:nvSpPr>
          <p:cNvPr id="5" name="Rectangle 4"/>
          <p:cNvSpPr/>
          <p:nvPr/>
        </p:nvSpPr>
        <p:spPr>
          <a:xfrm>
            <a:off x="571500" y="2512660"/>
            <a:ext cx="4572000" cy="738664"/>
          </a:xfrm>
          <a:prstGeom prst="rect">
            <a:avLst/>
          </a:prstGeom>
        </p:spPr>
        <p:txBody>
          <a:bodyPr>
            <a:spAutoFit/>
          </a:bodyPr>
          <a:lstStyle/>
          <a:p>
            <a:pPr marL="285750" indent="-285750">
              <a:buFont typeface="Arial" panose="020B0604020202020204" pitchFamily="34" charset="0"/>
              <a:buChar char="•"/>
            </a:pPr>
            <a:r>
              <a:rPr lang="en-IN" spc="35" dirty="0">
                <a:latin typeface="Times New Roman" panose="02020603050405020304" pitchFamily="18" charset="0"/>
                <a:ea typeface="Calibri" panose="020F0502020204030204" pitchFamily="34" charset="0"/>
              </a:rPr>
              <a:t>The Big Data technology at </a:t>
            </a:r>
            <a:r>
              <a:rPr lang="en-IN" spc="35" dirty="0" err="1">
                <a:latin typeface="Times New Roman" panose="02020603050405020304" pitchFamily="18" charset="0"/>
                <a:ea typeface="Calibri" panose="020F0502020204030204" pitchFamily="34" charset="0"/>
              </a:rPr>
              <a:t>Uber</a:t>
            </a:r>
            <a:r>
              <a:rPr lang="en-IN" spc="35" dirty="0">
                <a:latin typeface="Times New Roman" panose="02020603050405020304" pitchFamily="18" charset="0"/>
                <a:ea typeface="Calibri" panose="020F0502020204030204" pitchFamily="34" charset="0"/>
              </a:rPr>
              <a:t> helped them to create a more effective and efficient workplace as well as operation. </a:t>
            </a:r>
            <a:endParaRPr lang="en-IN"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5912" y="1618702"/>
            <a:ext cx="2986533" cy="2237017"/>
          </a:xfrm>
          <a:prstGeom prst="rect">
            <a:avLst/>
          </a:prstGeom>
        </p:spPr>
      </p:pic>
    </p:spTree>
    <p:extLst>
      <p:ext uri="{BB962C8B-B14F-4D97-AF65-F5344CB8AC3E}">
        <p14:creationId xmlns:p14="http://schemas.microsoft.com/office/powerpoint/2010/main" val="20146881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132506" y="269069"/>
            <a:ext cx="1042273" cy="523220"/>
          </a:xfrm>
          <a:prstGeom prst="rect">
            <a:avLst/>
          </a:prstGeom>
        </p:spPr>
        <p:txBody>
          <a:bodyPr wrap="none">
            <a:spAutoFit/>
          </a:bodyPr>
          <a:lstStyle/>
          <a:p>
            <a:pPr>
              <a:lnSpc>
                <a:spcPct val="200000"/>
              </a:lnSpc>
              <a:spcBef>
                <a:spcPts val="1200"/>
              </a:spcBef>
            </a:pPr>
            <a:r>
              <a:rPr lang="en-US" b="1" dirty="0">
                <a:latin typeface="Times New Roman" panose="02020603050405020304" pitchFamily="18" charset="0"/>
                <a:ea typeface="Times New Roman" panose="02020603050405020304" pitchFamily="18" charset="0"/>
                <a:cs typeface="Times New Roman" panose="02020603050405020304" pitchFamily="18" charset="0"/>
              </a:rPr>
              <a:t>Conclusion</a:t>
            </a:r>
            <a:endParaRPr lang="en-IN"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Rectangle 2"/>
          <p:cNvSpPr/>
          <p:nvPr/>
        </p:nvSpPr>
        <p:spPr>
          <a:xfrm>
            <a:off x="440871" y="1206375"/>
            <a:ext cx="4572000" cy="738664"/>
          </a:xfrm>
          <a:prstGeom prst="rect">
            <a:avLst/>
          </a:prstGeom>
        </p:spPr>
        <p:txBody>
          <a:bodyPr>
            <a:spAutoFit/>
          </a:bodyPr>
          <a:lstStyle/>
          <a:p>
            <a:pPr marL="285750" indent="-285750">
              <a:buFont typeface="Arial" panose="020B0604020202020204" pitchFamily="34" charset="0"/>
              <a:buChar char="•"/>
            </a:pPr>
            <a:r>
              <a:rPr lang="en-US" dirty="0">
                <a:latin typeface="Times New Roman" panose="02020603050405020304" pitchFamily="18" charset="0"/>
                <a:ea typeface="Calibri" panose="020F0502020204030204" pitchFamily="34" charset="0"/>
              </a:rPr>
              <a:t>The assessment helped to understand the importance of technology in a business operation through the case study of </a:t>
            </a:r>
            <a:r>
              <a:rPr lang="en-US" dirty="0" err="1">
                <a:latin typeface="Times New Roman" panose="02020603050405020304" pitchFamily="18" charset="0"/>
                <a:ea typeface="Calibri" panose="020F0502020204030204" pitchFamily="34" charset="0"/>
              </a:rPr>
              <a:t>Uber</a:t>
            </a:r>
            <a:r>
              <a:rPr lang="en-US" dirty="0">
                <a:latin typeface="Times New Roman" panose="02020603050405020304" pitchFamily="18" charset="0"/>
                <a:ea typeface="Calibri" panose="020F0502020204030204" pitchFamily="34" charset="0"/>
              </a:rPr>
              <a:t>. </a:t>
            </a:r>
            <a:endParaRPr lang="en-IN" dirty="0"/>
          </a:p>
        </p:txBody>
      </p:sp>
      <p:sp>
        <p:nvSpPr>
          <p:cNvPr id="4" name="Rectangle 3"/>
          <p:cNvSpPr/>
          <p:nvPr/>
        </p:nvSpPr>
        <p:spPr>
          <a:xfrm>
            <a:off x="440871" y="3214790"/>
            <a:ext cx="4572000" cy="738664"/>
          </a:xfrm>
          <a:prstGeom prst="rect">
            <a:avLst/>
          </a:prstGeom>
        </p:spPr>
        <p:txBody>
          <a:bodyPr>
            <a:spAutoFit/>
          </a:bodyPr>
          <a:lstStyle/>
          <a:p>
            <a:pPr marL="285750" indent="-285750">
              <a:buFont typeface="Arial" panose="020B0604020202020204" pitchFamily="34" charset="0"/>
              <a:buChar char="•"/>
            </a:pPr>
            <a:r>
              <a:rPr lang="en-US" dirty="0">
                <a:latin typeface="Times New Roman" panose="02020603050405020304" pitchFamily="18" charset="0"/>
                <a:ea typeface="Calibri" panose="020F0502020204030204" pitchFamily="34" charset="0"/>
              </a:rPr>
              <a:t>The case study shows how the company improved its efficiency by improving its technology and applying new ones within the existing technology.</a:t>
            </a:r>
            <a:endParaRPr lang="en-IN"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41632" y="1575707"/>
            <a:ext cx="3077528" cy="1743075"/>
          </a:xfrm>
          <a:prstGeom prst="rect">
            <a:avLst/>
          </a:prstGeom>
        </p:spPr>
      </p:pic>
    </p:spTree>
    <p:extLst>
      <p:ext uri="{BB962C8B-B14F-4D97-AF65-F5344CB8AC3E}">
        <p14:creationId xmlns:p14="http://schemas.microsoft.com/office/powerpoint/2010/main" val="39421957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92337" y="318055"/>
            <a:ext cx="1024639" cy="523220"/>
          </a:xfrm>
          <a:prstGeom prst="rect">
            <a:avLst/>
          </a:prstGeom>
        </p:spPr>
        <p:txBody>
          <a:bodyPr wrap="none">
            <a:spAutoFit/>
          </a:bodyPr>
          <a:lstStyle/>
          <a:p>
            <a:pPr>
              <a:lnSpc>
                <a:spcPct val="200000"/>
              </a:lnSpc>
              <a:spcBef>
                <a:spcPts val="1200"/>
              </a:spcBef>
            </a:pPr>
            <a:r>
              <a:rPr lang="en-IN" b="1" dirty="0">
                <a:latin typeface="Times New Roman" panose="02020603050405020304" pitchFamily="18" charset="0"/>
                <a:ea typeface="Times New Roman" panose="02020603050405020304" pitchFamily="18" charset="0"/>
                <a:cs typeface="Times New Roman" panose="02020603050405020304" pitchFamily="18" charset="0"/>
              </a:rPr>
              <a:t>References</a:t>
            </a:r>
            <a:endParaRPr lang="en-IN"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Rectangle 2"/>
          <p:cNvSpPr/>
          <p:nvPr/>
        </p:nvSpPr>
        <p:spPr>
          <a:xfrm>
            <a:off x="207916" y="1097825"/>
            <a:ext cx="8793480" cy="3413755"/>
          </a:xfrm>
          <a:prstGeom prst="rect">
            <a:avLst/>
          </a:prstGeom>
        </p:spPr>
        <p:txBody>
          <a:bodyPr wrap="square">
            <a:spAutoFit/>
          </a:bodyPr>
          <a:lstStyle/>
          <a:p>
            <a:pPr>
              <a:spcAft>
                <a:spcPts val="1000"/>
              </a:spcAft>
            </a:pPr>
            <a:r>
              <a:rPr lang="en-IN" sz="1000" dirty="0">
                <a:latin typeface="Times New Roman" panose="02020603050405020304" pitchFamily="18" charset="0"/>
                <a:ea typeface="Calibri" panose="020F0502020204030204" pitchFamily="34" charset="0"/>
                <a:cs typeface="Times New Roman" panose="02020603050405020304" pitchFamily="18" charset="0"/>
              </a:rPr>
              <a:t>Dezyre.com. 2021. </a:t>
            </a:r>
            <a:r>
              <a:rPr lang="en-IN" sz="1000" i="1" dirty="0">
                <a:latin typeface="Times New Roman" panose="02020603050405020304" pitchFamily="18" charset="0"/>
                <a:ea typeface="Calibri" panose="020F0502020204030204" pitchFamily="34" charset="0"/>
                <a:cs typeface="Vrinda"/>
              </a:rPr>
              <a:t>How </a:t>
            </a:r>
            <a:r>
              <a:rPr lang="en-IN" sz="1000" i="1" dirty="0" err="1">
                <a:latin typeface="Times New Roman" panose="02020603050405020304" pitchFamily="18" charset="0"/>
                <a:ea typeface="Calibri" panose="020F0502020204030204" pitchFamily="34" charset="0"/>
                <a:cs typeface="Vrinda"/>
              </a:rPr>
              <a:t>Uber</a:t>
            </a:r>
            <a:r>
              <a:rPr lang="en-IN" sz="1000" i="1" dirty="0">
                <a:latin typeface="Times New Roman" panose="02020603050405020304" pitchFamily="18" charset="0"/>
                <a:ea typeface="Calibri" panose="020F0502020204030204" pitchFamily="34" charset="0"/>
                <a:cs typeface="Vrinda"/>
              </a:rPr>
              <a:t> uses data science to reinvent transportation?</a:t>
            </a:r>
            <a:r>
              <a:rPr lang="en-IN" sz="1000" dirty="0">
                <a:latin typeface="Times New Roman" panose="02020603050405020304" pitchFamily="18" charset="0"/>
                <a:ea typeface="Calibri" panose="020F0502020204030204" pitchFamily="34" charset="0"/>
                <a:cs typeface="Vrinda"/>
              </a:rPr>
              <a:t>. [online] Available at: &lt;https://www.dezyre.com/article/how-uber-uses-data-science-to-reinvent-transportation/290&gt; [Accessed 19 April 2021].</a:t>
            </a:r>
          </a:p>
          <a:p>
            <a:pPr>
              <a:spcAft>
                <a:spcPts val="1000"/>
              </a:spcAft>
            </a:pPr>
            <a:r>
              <a:rPr lang="en-IN" sz="1000" dirty="0">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Hall, J.D., </a:t>
            </a:r>
            <a:r>
              <a:rPr lang="en-IN" sz="1000" dirty="0" err="1">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Palsson</a:t>
            </a:r>
            <a:r>
              <a:rPr lang="en-IN" sz="1000" dirty="0">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C. and Price, J., 2018. Is </a:t>
            </a:r>
            <a:r>
              <a:rPr lang="en-IN" sz="1000" dirty="0" err="1">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Uber</a:t>
            </a:r>
            <a:r>
              <a:rPr lang="en-IN" sz="1000" dirty="0">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 substitute or complement for public transit?. </a:t>
            </a:r>
            <a:r>
              <a:rPr lang="en-IN" sz="1000" i="1" dirty="0">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Journal of Urban Economics</a:t>
            </a:r>
            <a:r>
              <a:rPr lang="en-IN" sz="1000" dirty="0">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r>
              <a:rPr lang="en-IN" sz="1000" i="1" dirty="0">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108</a:t>
            </a:r>
            <a:r>
              <a:rPr lang="en-IN" sz="1000" dirty="0">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pp.36-50.</a:t>
            </a:r>
            <a:endParaRPr lang="en-IN" sz="1000" dirty="0">
              <a:latin typeface="Times New Roman" panose="02020603050405020304" pitchFamily="18" charset="0"/>
              <a:ea typeface="Calibri" panose="020F0502020204030204" pitchFamily="34" charset="0"/>
              <a:cs typeface="Vrinda"/>
            </a:endParaRPr>
          </a:p>
          <a:p>
            <a:pPr>
              <a:spcAft>
                <a:spcPts val="1000"/>
              </a:spcAft>
            </a:pPr>
            <a:r>
              <a:rPr lang="en-IN" sz="1000" dirty="0">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Jacobs, J.V., Hettinger, L.J., Huang, Y.H., Jeffries, S., </a:t>
            </a:r>
            <a:r>
              <a:rPr lang="en-IN" sz="1000" dirty="0" err="1">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Lesch</a:t>
            </a:r>
            <a:r>
              <a:rPr lang="en-IN" sz="1000" dirty="0">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M.F., Simmons, L.A., </a:t>
            </a:r>
            <a:r>
              <a:rPr lang="en-IN" sz="1000" dirty="0" err="1">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Verma</a:t>
            </a:r>
            <a:r>
              <a:rPr lang="en-IN" sz="1000" dirty="0">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S.K. and </a:t>
            </a:r>
            <a:r>
              <a:rPr lang="en-IN" sz="1000" dirty="0" err="1">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Willetts</a:t>
            </a:r>
            <a:r>
              <a:rPr lang="en-IN" sz="1000" dirty="0">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J.L., 2019. Employee acceptance of wearable technology in the workplace. </a:t>
            </a:r>
            <a:r>
              <a:rPr lang="en-IN" sz="1000" i="1" dirty="0">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Applied Ergonomics</a:t>
            </a:r>
            <a:r>
              <a:rPr lang="en-IN" sz="1000" dirty="0">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r>
              <a:rPr lang="en-IN" sz="1000" i="1" dirty="0">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78</a:t>
            </a:r>
            <a:r>
              <a:rPr lang="en-IN" sz="1000" dirty="0">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pp.148-156.</a:t>
            </a:r>
            <a:endParaRPr lang="en-IN" sz="1000" dirty="0">
              <a:latin typeface="Times New Roman" panose="02020603050405020304" pitchFamily="18" charset="0"/>
              <a:ea typeface="Calibri" panose="020F0502020204030204" pitchFamily="34" charset="0"/>
              <a:cs typeface="Vrinda"/>
            </a:endParaRPr>
          </a:p>
          <a:p>
            <a:pPr>
              <a:spcAft>
                <a:spcPts val="1000"/>
              </a:spcAft>
            </a:pPr>
            <a:r>
              <a:rPr lang="en-IN" sz="1000" dirty="0" err="1">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Karakhan</a:t>
            </a:r>
            <a:r>
              <a:rPr lang="en-IN" sz="1000" dirty="0">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 </a:t>
            </a:r>
            <a:r>
              <a:rPr lang="en-IN" sz="1000" dirty="0" err="1">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Xu</a:t>
            </a:r>
            <a:r>
              <a:rPr lang="en-IN" sz="1000" dirty="0">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Y., </a:t>
            </a:r>
            <a:r>
              <a:rPr lang="en-IN" sz="1000" dirty="0" err="1">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Nnaji</a:t>
            </a:r>
            <a:r>
              <a:rPr lang="en-IN" sz="1000" dirty="0">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C., and </a:t>
            </a:r>
            <a:r>
              <a:rPr lang="en-IN" sz="1000" dirty="0" err="1">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Alsaffar</a:t>
            </a:r>
            <a:r>
              <a:rPr lang="en-IN" sz="1000" dirty="0">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O., 2019. Technology alternatives for workplace safety risk mitigation in construction: Exploratory study. In </a:t>
            </a:r>
            <a:r>
              <a:rPr lang="en-IN" sz="1000" i="1" dirty="0">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Advances in informatics and computing in civil and construction engineering</a:t>
            </a:r>
            <a:r>
              <a:rPr lang="en-IN" sz="1000" dirty="0">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(pp. 823-829). Springer, Cham.</a:t>
            </a:r>
            <a:endParaRPr lang="en-IN" sz="1000" dirty="0">
              <a:latin typeface="Times New Roman" panose="02020603050405020304" pitchFamily="18" charset="0"/>
              <a:ea typeface="Calibri" panose="020F0502020204030204" pitchFamily="34" charset="0"/>
              <a:cs typeface="Vrinda"/>
            </a:endParaRPr>
          </a:p>
          <a:p>
            <a:pPr>
              <a:spcAft>
                <a:spcPts val="1000"/>
              </a:spcAft>
            </a:pPr>
            <a:r>
              <a:rPr lang="en-IN" sz="1000" dirty="0">
                <a:latin typeface="Times New Roman" panose="02020603050405020304" pitchFamily="18" charset="0"/>
                <a:ea typeface="Calibri" panose="020F0502020204030204" pitchFamily="34" charset="0"/>
                <a:cs typeface="Times New Roman" panose="02020603050405020304" pitchFamily="18" charset="0"/>
              </a:rPr>
              <a:t>Neil Patel. 2021. </a:t>
            </a:r>
            <a:r>
              <a:rPr lang="en-IN" sz="1000" i="1" dirty="0">
                <a:latin typeface="Times New Roman" panose="02020603050405020304" pitchFamily="18" charset="0"/>
                <a:ea typeface="Calibri" panose="020F0502020204030204" pitchFamily="34" charset="0"/>
                <a:cs typeface="Vrinda"/>
              </a:rPr>
              <a:t>How </a:t>
            </a:r>
            <a:r>
              <a:rPr lang="en-IN" sz="1000" i="1" dirty="0" err="1">
                <a:latin typeface="Times New Roman" panose="02020603050405020304" pitchFamily="18" charset="0"/>
                <a:ea typeface="Calibri" panose="020F0502020204030204" pitchFamily="34" charset="0"/>
                <a:cs typeface="Vrinda"/>
              </a:rPr>
              <a:t>Uber</a:t>
            </a:r>
            <a:r>
              <a:rPr lang="en-IN" sz="1000" i="1" dirty="0">
                <a:latin typeface="Times New Roman" panose="02020603050405020304" pitchFamily="18" charset="0"/>
                <a:ea typeface="Calibri" panose="020F0502020204030204" pitchFamily="34" charset="0"/>
                <a:cs typeface="Vrinda"/>
              </a:rPr>
              <a:t> Uses Data to Improve Their Service and Create the New Wave of Mobility</a:t>
            </a:r>
            <a:r>
              <a:rPr lang="en-IN" sz="1000" dirty="0">
                <a:latin typeface="Times New Roman" panose="02020603050405020304" pitchFamily="18" charset="0"/>
                <a:ea typeface="Calibri" panose="020F0502020204030204" pitchFamily="34" charset="0"/>
                <a:cs typeface="Vrinda"/>
              </a:rPr>
              <a:t>. [online] Available at: &lt;https://neilpatel.com/blog/how-uber-uses-data/&gt; [Accessed 19 April 2021].</a:t>
            </a:r>
          </a:p>
          <a:p>
            <a:pPr>
              <a:spcAft>
                <a:spcPts val="1000"/>
              </a:spcAft>
            </a:pPr>
            <a:r>
              <a:rPr lang="en-IN" sz="1000" dirty="0">
                <a:latin typeface="Times New Roman" panose="02020603050405020304" pitchFamily="18" charset="0"/>
                <a:ea typeface="Calibri" panose="020F0502020204030204" pitchFamily="34" charset="0"/>
                <a:cs typeface="Times New Roman" panose="02020603050405020304" pitchFamily="18" charset="0"/>
              </a:rPr>
              <a:t>Shetty, S., 2020. </a:t>
            </a:r>
            <a:r>
              <a:rPr lang="en-IN" sz="1000" i="1" dirty="0">
                <a:latin typeface="Times New Roman" panose="02020603050405020304" pitchFamily="18" charset="0"/>
                <a:ea typeface="Calibri" panose="020F0502020204030204" pitchFamily="34" charset="0"/>
                <a:cs typeface="Vrinda"/>
              </a:rPr>
              <a:t>How </a:t>
            </a:r>
            <a:r>
              <a:rPr lang="en-IN" sz="1000" i="1" dirty="0" err="1">
                <a:latin typeface="Times New Roman" panose="02020603050405020304" pitchFamily="18" charset="0"/>
                <a:ea typeface="Calibri" panose="020F0502020204030204" pitchFamily="34" charset="0"/>
                <a:cs typeface="Vrinda"/>
              </a:rPr>
              <a:t>Uber</a:t>
            </a:r>
            <a:r>
              <a:rPr lang="en-IN" sz="1000" i="1" dirty="0">
                <a:latin typeface="Times New Roman" panose="02020603050405020304" pitchFamily="18" charset="0"/>
                <a:ea typeface="Calibri" panose="020F0502020204030204" pitchFamily="34" charset="0"/>
                <a:cs typeface="Vrinda"/>
              </a:rPr>
              <a:t> used mobile performance engineering to pull ahead</a:t>
            </a:r>
            <a:r>
              <a:rPr lang="en-IN" sz="1000" dirty="0">
                <a:latin typeface="Times New Roman" panose="02020603050405020304" pitchFamily="18" charset="0"/>
                <a:ea typeface="Calibri" panose="020F0502020204030204" pitchFamily="34" charset="0"/>
                <a:cs typeface="Vrinda"/>
              </a:rPr>
              <a:t>. [online] </a:t>
            </a:r>
            <a:r>
              <a:rPr lang="en-IN" sz="1000" dirty="0" err="1">
                <a:latin typeface="Times New Roman" panose="02020603050405020304" pitchFamily="18" charset="0"/>
                <a:ea typeface="Calibri" panose="020F0502020204030204" pitchFamily="34" charset="0"/>
                <a:cs typeface="Vrinda"/>
              </a:rPr>
              <a:t>TechBeacon</a:t>
            </a:r>
            <a:r>
              <a:rPr lang="en-IN" sz="1000" dirty="0">
                <a:latin typeface="Times New Roman" panose="02020603050405020304" pitchFamily="18" charset="0"/>
                <a:ea typeface="Calibri" panose="020F0502020204030204" pitchFamily="34" charset="0"/>
                <a:cs typeface="Vrinda"/>
              </a:rPr>
              <a:t>. Available at: &lt;https://techbeacon.com/enterprise-it/how-uber-used-mobile-performance-engineering-pull-ahead&gt; [Accessed 19 April 2021].</a:t>
            </a:r>
          </a:p>
          <a:p>
            <a:pPr>
              <a:spcAft>
                <a:spcPts val="1000"/>
              </a:spcAft>
            </a:pPr>
            <a:r>
              <a:rPr lang="en-IN" sz="1000" dirty="0" err="1">
                <a:latin typeface="Times New Roman" panose="02020603050405020304" pitchFamily="18" charset="0"/>
                <a:ea typeface="Calibri" panose="020F0502020204030204" pitchFamily="34" charset="0"/>
                <a:cs typeface="Times New Roman" panose="02020603050405020304" pitchFamily="18" charset="0"/>
              </a:rPr>
              <a:t>Shiftehfar</a:t>
            </a:r>
            <a:r>
              <a:rPr lang="en-IN" sz="1000" dirty="0">
                <a:latin typeface="Times New Roman" panose="02020603050405020304" pitchFamily="18" charset="0"/>
                <a:ea typeface="Calibri" panose="020F0502020204030204" pitchFamily="34" charset="0"/>
                <a:cs typeface="Times New Roman" panose="02020603050405020304" pitchFamily="18" charset="0"/>
              </a:rPr>
              <a:t>, R., 2018. </a:t>
            </a:r>
            <a:r>
              <a:rPr lang="en-IN" sz="1000" i="1" dirty="0" err="1">
                <a:latin typeface="Times New Roman" panose="02020603050405020304" pitchFamily="18" charset="0"/>
                <a:ea typeface="Calibri" panose="020F0502020204030204" pitchFamily="34" charset="0"/>
                <a:cs typeface="Vrinda"/>
              </a:rPr>
              <a:t>Uber's</a:t>
            </a:r>
            <a:r>
              <a:rPr lang="en-IN" sz="1000" i="1" dirty="0">
                <a:latin typeface="Times New Roman" panose="02020603050405020304" pitchFamily="18" charset="0"/>
                <a:ea typeface="Calibri" panose="020F0502020204030204" pitchFamily="34" charset="0"/>
                <a:cs typeface="Vrinda"/>
              </a:rPr>
              <a:t> Big Data Platform: 100+ Petabytes with Minute Latency</a:t>
            </a:r>
            <a:r>
              <a:rPr lang="en-IN" sz="1000" dirty="0">
                <a:latin typeface="Times New Roman" panose="02020603050405020304" pitchFamily="18" charset="0"/>
                <a:ea typeface="Calibri" panose="020F0502020204030204" pitchFamily="34" charset="0"/>
                <a:cs typeface="Vrinda"/>
              </a:rPr>
              <a:t>. [online] </a:t>
            </a:r>
            <a:r>
              <a:rPr lang="en-IN" sz="1000" dirty="0" err="1">
                <a:latin typeface="Times New Roman" panose="02020603050405020304" pitchFamily="18" charset="0"/>
                <a:ea typeface="Calibri" panose="020F0502020204030204" pitchFamily="34" charset="0"/>
                <a:cs typeface="Vrinda"/>
              </a:rPr>
              <a:t>Uber</a:t>
            </a:r>
            <a:r>
              <a:rPr lang="en-IN" sz="1000" dirty="0">
                <a:latin typeface="Times New Roman" panose="02020603050405020304" pitchFamily="18" charset="0"/>
                <a:ea typeface="Calibri" panose="020F0502020204030204" pitchFamily="34" charset="0"/>
                <a:cs typeface="Vrinda"/>
              </a:rPr>
              <a:t> Engineering Blog. Available at: &lt;https://eng.uber.com/uber-big-data-platform/&gt; [Accessed 19 April 2021].</a:t>
            </a:r>
          </a:p>
          <a:p>
            <a:pPr>
              <a:spcAft>
                <a:spcPts val="900"/>
              </a:spcAft>
            </a:pPr>
            <a:r>
              <a:rPr lang="en-IN" sz="1000" dirty="0" err="1">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Uber</a:t>
            </a:r>
            <a:r>
              <a:rPr lang="en-IN" sz="1000" dirty="0">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2021. </a:t>
            </a:r>
            <a:r>
              <a:rPr lang="en-IN" sz="1000" i="1" dirty="0">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Earn Money by Driving or Get a Ride Now | </a:t>
            </a:r>
            <a:r>
              <a:rPr lang="en-IN" sz="1000" i="1" dirty="0" err="1">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Uber</a:t>
            </a:r>
            <a:r>
              <a:rPr lang="en-IN" sz="1000" i="1" dirty="0">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United Kingdom</a:t>
            </a:r>
            <a:r>
              <a:rPr lang="en-IN" sz="1000" dirty="0">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[online] Available at: &lt;https://www.uber.com/&gt; [Accessed 19 April 2021].</a:t>
            </a:r>
            <a:endParaRPr lang="en-IN" sz="1000" dirty="0">
              <a:latin typeface="Times New Roman" panose="02020603050405020304" pitchFamily="18" charset="0"/>
              <a:ea typeface="Calibri" panose="020F0502020204030204" pitchFamily="34" charset="0"/>
              <a:cs typeface="Vrinda"/>
            </a:endParaRPr>
          </a:p>
          <a:p>
            <a:pPr>
              <a:spcAft>
                <a:spcPts val="1000"/>
              </a:spcAft>
            </a:pPr>
            <a:r>
              <a:rPr lang="en-IN" sz="10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Willis, G. and </a:t>
            </a:r>
            <a:r>
              <a:rPr lang="en-IN" sz="10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Tranos</a:t>
            </a:r>
            <a:r>
              <a:rPr lang="en-IN" sz="10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E., 2021. Using ‘Big </a:t>
            </a:r>
            <a:r>
              <a:rPr lang="en-IN" sz="10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Data’to</a:t>
            </a:r>
            <a:r>
              <a:rPr lang="en-IN" sz="10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understand the impacts of </a:t>
            </a:r>
            <a:r>
              <a:rPr lang="en-IN" sz="10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Uber</a:t>
            </a:r>
            <a:r>
              <a:rPr lang="en-IN" sz="10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on taxis in New York City. </a:t>
            </a:r>
            <a:r>
              <a:rPr lang="en-IN" sz="1000" i="1" dirty="0">
                <a:latin typeface="Times New Roman" panose="02020603050405020304" pitchFamily="18" charset="0"/>
                <a:ea typeface="Calibri" panose="020F0502020204030204" pitchFamily="34" charset="0"/>
                <a:cs typeface="Vrinda"/>
              </a:rPr>
              <a:t>Travel Behaviour and Society</a:t>
            </a:r>
            <a:r>
              <a:rPr lang="en-IN" sz="1000" dirty="0">
                <a:latin typeface="Times New Roman" panose="02020603050405020304" pitchFamily="18" charset="0"/>
                <a:ea typeface="Calibri" panose="020F0502020204030204" pitchFamily="34" charset="0"/>
                <a:cs typeface="Vrinda"/>
              </a:rPr>
              <a:t>, </a:t>
            </a:r>
            <a:r>
              <a:rPr lang="en-IN" sz="1000" i="1" dirty="0">
                <a:latin typeface="Times New Roman" panose="02020603050405020304" pitchFamily="18" charset="0"/>
                <a:ea typeface="Calibri" panose="020F0502020204030204" pitchFamily="34" charset="0"/>
                <a:cs typeface="Vrinda"/>
              </a:rPr>
              <a:t>22</a:t>
            </a:r>
            <a:r>
              <a:rPr lang="en-IN" sz="1000" dirty="0">
                <a:latin typeface="Times New Roman" panose="02020603050405020304" pitchFamily="18" charset="0"/>
                <a:ea typeface="Calibri" panose="020F0502020204030204" pitchFamily="34" charset="0"/>
                <a:cs typeface="Vrinda"/>
              </a:rPr>
              <a:t>, pp.94-107.</a:t>
            </a:r>
            <a:endParaRPr lang="en-IN" sz="1000" dirty="0">
              <a:effectLst/>
              <a:latin typeface="Times New Roman" panose="02020603050405020304" pitchFamily="18" charset="0"/>
              <a:ea typeface="Calibri" panose="020F0502020204030204" pitchFamily="34" charset="0"/>
              <a:cs typeface="Vrinda"/>
            </a:endParaRPr>
          </a:p>
        </p:txBody>
      </p:sp>
    </p:spTree>
    <p:extLst>
      <p:ext uri="{BB962C8B-B14F-4D97-AF65-F5344CB8AC3E}">
        <p14:creationId xmlns:p14="http://schemas.microsoft.com/office/powerpoint/2010/main" val="30861120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77290" y="689610"/>
            <a:ext cx="6660696" cy="3729990"/>
          </a:xfrm>
          <a:prstGeom prst="rect">
            <a:avLst/>
          </a:prstGeom>
        </p:spPr>
      </p:pic>
    </p:spTree>
    <p:extLst>
      <p:ext uri="{BB962C8B-B14F-4D97-AF65-F5344CB8AC3E}">
        <p14:creationId xmlns:p14="http://schemas.microsoft.com/office/powerpoint/2010/main" val="2688415580"/>
      </p:ext>
    </p:extLst>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TotalTime>
  <Words>2288</Words>
  <Application>Microsoft Macintosh PowerPoint</Application>
  <PresentationFormat>On-screen Show (16:9)</PresentationFormat>
  <Paragraphs>74</Paragraphs>
  <Slides>14</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Times New Roman</vt:lpstr>
      <vt:lpstr>Simple Light</vt:lpstr>
      <vt:lpstr>Evaluating the use of Contemporary Technologies to improve employability and efficiency in the workplace.</vt:lpstr>
      <vt:lpstr>Introduction </vt:lpstr>
      <vt:lpstr>Company background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Evaluating the use of Contemporary Technologies to improve employability and efficiency in the workplace.</dc:title>
  <dc:creator>Tithi</dc:creator>
  <cp:lastModifiedBy>Nuszer, Melinda (Student)</cp:lastModifiedBy>
  <cp:revision>5</cp:revision>
  <dcterms:modified xsi:type="dcterms:W3CDTF">2021-04-20T09:21:35Z</dcterms:modified>
</cp:coreProperties>
</file>