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691989DB" w14:textId="77777777" w:rsidR="00563B58" w:rsidRPr="00270EEB" w:rsidRDefault="00563B58" w:rsidP="00E6298B">
      <w:pPr>
        <w:ind w:right="107"/>
      </w:pPr>
    </w:p>
    <w:p w14:paraId="13CA7F89" w14:textId="2E22A5C3" w:rsidR="00563B58" w:rsidRPr="00270EEB" w:rsidRDefault="00732FB9" w:rsidP="00E6298B">
      <w:pPr>
        <w:ind w:right="107"/>
      </w:pPr>
      <w:r>
        <w:rPr>
          <w:noProof/>
        </w:rPr>
        <w:drawing>
          <wp:inline distT="0" distB="0" distL="0" distR="0" wp14:anchorId="023E022F" wp14:editId="4A94D08D">
            <wp:extent cx="2045368" cy="714179"/>
            <wp:effectExtent l="0" t="0" r="0" b="0"/>
            <wp:docPr id="1384395869"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pic:nvPicPr>
                  <pic:blipFill>
                    <a:blip r:embed="rId11" cstate="print">
                      <a:extLst>
                        <a:ext uri="{28A0092B-C50C-407E-A947-70E740481C1C}">
                          <a14:useLocalDpi xmlns:a14="http://schemas.microsoft.com/office/drawing/2010/main" val="0"/>
                        </a:ext>
                      </a:extLst>
                    </a:blip>
                    <a:stretch>
                      <a:fillRect/>
                    </a:stretch>
                  </pic:blipFill>
                  <pic:spPr>
                    <a:xfrm>
                      <a:off x="0" y="0"/>
                      <a:ext cx="2045368" cy="714179"/>
                    </a:xfrm>
                    <a:prstGeom prst="rect">
                      <a:avLst/>
                    </a:prstGeom>
                  </pic:spPr>
                </pic:pic>
              </a:graphicData>
            </a:graphic>
          </wp:inline>
        </w:drawing>
      </w:r>
    </w:p>
    <w:p w14:paraId="5A8B709A" w14:textId="77777777" w:rsidR="00563B58" w:rsidRPr="00270EEB" w:rsidRDefault="00563B58" w:rsidP="00E6298B">
      <w:pPr>
        <w:ind w:right="107"/>
      </w:pPr>
    </w:p>
    <w:p w14:paraId="326BA8E0" w14:textId="77777777" w:rsidR="00563B58" w:rsidRPr="00270EEB" w:rsidRDefault="00563B58" w:rsidP="00E6298B">
      <w:pPr>
        <w:ind w:right="107"/>
      </w:pPr>
    </w:p>
    <w:p w14:paraId="673A668D" w14:textId="00F74FBA" w:rsidR="00270EEB" w:rsidRPr="007B491F" w:rsidRDefault="007F371B" w:rsidP="00E6298B">
      <w:pPr>
        <w:ind w:right="107"/>
        <w:rPr>
          <w:b/>
          <w:sz w:val="36"/>
          <w:szCs w:val="40"/>
        </w:rPr>
      </w:pPr>
      <w:r>
        <w:rPr>
          <w:b/>
          <w:sz w:val="36"/>
          <w:szCs w:val="40"/>
        </w:rPr>
        <w:t>Graduate Diploma in</w:t>
      </w:r>
      <w:r w:rsidR="00270EEB" w:rsidRPr="007B491F">
        <w:rPr>
          <w:b/>
          <w:sz w:val="36"/>
          <w:szCs w:val="40"/>
        </w:rPr>
        <w:t xml:space="preserve"> Professional Police Practice </w:t>
      </w:r>
    </w:p>
    <w:p w14:paraId="467D0C82" w14:textId="77777777" w:rsidR="00270EEB" w:rsidRPr="007B491F" w:rsidRDefault="00270EEB" w:rsidP="00E6298B">
      <w:pPr>
        <w:ind w:right="107"/>
        <w:rPr>
          <w:b/>
          <w:sz w:val="44"/>
        </w:rPr>
      </w:pPr>
    </w:p>
    <w:p w14:paraId="4655B689" w14:textId="6C82E578" w:rsidR="0085230E" w:rsidRPr="007B491F" w:rsidRDefault="0085230E" w:rsidP="00E6298B">
      <w:pPr>
        <w:ind w:right="107"/>
        <w:rPr>
          <w:b/>
          <w:sz w:val="44"/>
        </w:rPr>
      </w:pPr>
      <w:r w:rsidRPr="007B491F">
        <w:rPr>
          <w:b/>
          <w:sz w:val="44"/>
        </w:rPr>
        <w:t xml:space="preserve">LEVEL </w:t>
      </w:r>
      <w:r w:rsidR="007F371B">
        <w:rPr>
          <w:b/>
          <w:sz w:val="44"/>
        </w:rPr>
        <w:t>6</w:t>
      </w:r>
      <w:r w:rsidRPr="007B491F">
        <w:rPr>
          <w:b/>
          <w:sz w:val="44"/>
        </w:rPr>
        <w:t xml:space="preserve"> - </w:t>
      </w:r>
      <w:r w:rsidR="00270EEB" w:rsidRPr="007B491F">
        <w:rPr>
          <w:b/>
          <w:sz w:val="44"/>
        </w:rPr>
        <w:t>4</w:t>
      </w:r>
      <w:r w:rsidRPr="007B491F">
        <w:rPr>
          <w:b/>
          <w:sz w:val="44"/>
        </w:rPr>
        <w:t>0 Credits</w:t>
      </w:r>
    </w:p>
    <w:p w14:paraId="61488168" w14:textId="77777777" w:rsidR="00F927A1" w:rsidRPr="007B491F" w:rsidRDefault="00F927A1" w:rsidP="00E6298B">
      <w:pPr>
        <w:ind w:right="107"/>
        <w:rPr>
          <w:b/>
          <w:sz w:val="44"/>
        </w:rPr>
      </w:pPr>
    </w:p>
    <w:p w14:paraId="3599523E" w14:textId="77777777" w:rsidR="00F927A1" w:rsidRDefault="00F927A1" w:rsidP="00E6298B">
      <w:pPr>
        <w:ind w:right="107"/>
        <w:rPr>
          <w:b/>
          <w:sz w:val="44"/>
        </w:rPr>
      </w:pPr>
    </w:p>
    <w:p w14:paraId="55F4D7BC" w14:textId="77777777" w:rsidR="008F22BD" w:rsidRDefault="008F22BD" w:rsidP="00E6298B">
      <w:pPr>
        <w:ind w:right="107"/>
        <w:rPr>
          <w:b/>
          <w:sz w:val="44"/>
        </w:rPr>
      </w:pPr>
    </w:p>
    <w:p w14:paraId="2D051E84" w14:textId="77777777" w:rsidR="008F22BD" w:rsidRDefault="008F22BD" w:rsidP="00E6298B">
      <w:pPr>
        <w:ind w:right="107"/>
        <w:rPr>
          <w:b/>
          <w:sz w:val="44"/>
        </w:rPr>
      </w:pPr>
    </w:p>
    <w:p w14:paraId="387071EA" w14:textId="77777777" w:rsidR="008F22BD" w:rsidRPr="007B491F" w:rsidRDefault="008F22BD" w:rsidP="00E6298B">
      <w:pPr>
        <w:ind w:right="107"/>
        <w:rPr>
          <w:b/>
          <w:sz w:val="44"/>
        </w:rPr>
      </w:pPr>
    </w:p>
    <w:p w14:paraId="60F387FC" w14:textId="567D2DD0" w:rsidR="006B718C" w:rsidRPr="00616D7F" w:rsidRDefault="006B718C" w:rsidP="00E6298B">
      <w:pPr>
        <w:ind w:right="107"/>
        <w:rPr>
          <w:b/>
          <w:sz w:val="40"/>
        </w:rPr>
      </w:pPr>
      <w:r w:rsidRPr="005A1BA3">
        <w:rPr>
          <w:b/>
          <w:sz w:val="40"/>
        </w:rPr>
        <w:t xml:space="preserve">Workbook title: Competency Based Workbook </w:t>
      </w:r>
      <w:r w:rsidR="00206319">
        <w:rPr>
          <w:b/>
          <w:sz w:val="40"/>
        </w:rPr>
        <w:t>1</w:t>
      </w:r>
      <w:r w:rsidRPr="005A1BA3">
        <w:rPr>
          <w:b/>
          <w:sz w:val="40"/>
        </w:rPr>
        <w:t xml:space="preserve"> </w:t>
      </w:r>
      <w:r w:rsidR="00792181">
        <w:rPr>
          <w:b/>
          <w:sz w:val="40"/>
        </w:rPr>
        <w:t>(DHEP)</w:t>
      </w:r>
    </w:p>
    <w:p w14:paraId="2797B6FE" w14:textId="77777777" w:rsidR="006B718C" w:rsidRDefault="006B718C" w:rsidP="00E6298B">
      <w:pPr>
        <w:ind w:right="107"/>
        <w:rPr>
          <w:b/>
          <w:sz w:val="36"/>
        </w:rPr>
      </w:pPr>
    </w:p>
    <w:p w14:paraId="39944230" w14:textId="79B4C934" w:rsidR="00F927A1" w:rsidRPr="007B491F" w:rsidRDefault="00F927A1" w:rsidP="00E6298B">
      <w:pPr>
        <w:ind w:right="107"/>
        <w:rPr>
          <w:b/>
          <w:sz w:val="36"/>
        </w:rPr>
      </w:pPr>
      <w:r w:rsidRPr="007B491F">
        <w:rPr>
          <w:b/>
          <w:sz w:val="36"/>
        </w:rPr>
        <w:t>(</w:t>
      </w:r>
      <w:r w:rsidR="00270EEB" w:rsidRPr="007B491F">
        <w:rPr>
          <w:b/>
          <w:sz w:val="36"/>
        </w:rPr>
        <w:t xml:space="preserve">SOUTH WALES POLICE, GWENT POLICE AND </w:t>
      </w:r>
      <w:r w:rsidRPr="007B491F">
        <w:rPr>
          <w:b/>
          <w:sz w:val="36"/>
        </w:rPr>
        <w:t>UWTSD)</w:t>
      </w:r>
    </w:p>
    <w:p w14:paraId="6AD5E557" w14:textId="77777777" w:rsidR="00575A8F" w:rsidRPr="007B491F" w:rsidRDefault="00575A8F" w:rsidP="00E6298B">
      <w:pPr>
        <w:ind w:right="107"/>
        <w:rPr>
          <w:b/>
          <w:sz w:val="44"/>
        </w:rPr>
      </w:pPr>
    </w:p>
    <w:p w14:paraId="2ACC3A96" w14:textId="77777777" w:rsidR="00575A8F" w:rsidRPr="007B491F" w:rsidRDefault="00575A8F" w:rsidP="00E6298B">
      <w:pPr>
        <w:ind w:right="107"/>
        <w:rPr>
          <w:b/>
          <w:sz w:val="44"/>
        </w:rPr>
      </w:pPr>
    </w:p>
    <w:tbl>
      <w:tblPr>
        <w:tblW w:w="949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493"/>
      </w:tblGrid>
      <w:tr w:rsidR="00575A8F" w:rsidRPr="009927A1" w14:paraId="1D69895C" w14:textId="77777777" w:rsidTr="00E6298B">
        <w:tc>
          <w:tcPr>
            <w:tcW w:w="9493" w:type="dxa"/>
            <w:shd w:val="clear" w:color="auto" w:fill="auto"/>
          </w:tcPr>
          <w:p w14:paraId="77F04942" w14:textId="3D048AB2" w:rsidR="00575A8F" w:rsidRPr="008F22BD" w:rsidRDefault="00575A8F" w:rsidP="00E6298B">
            <w:pPr>
              <w:ind w:right="107"/>
              <w:rPr>
                <w:b/>
                <w:sz w:val="32"/>
              </w:rPr>
            </w:pPr>
            <w:r w:rsidRPr="008F22BD">
              <w:rPr>
                <w:b/>
                <w:sz w:val="32"/>
              </w:rPr>
              <w:t>Learner name</w:t>
            </w:r>
            <w:r w:rsidR="00E136A6">
              <w:rPr>
                <w:b/>
                <w:sz w:val="32"/>
              </w:rPr>
              <w:t xml:space="preserve">: Alexander </w:t>
            </w:r>
            <w:proofErr w:type="spellStart"/>
            <w:r w:rsidR="00E136A6">
              <w:rPr>
                <w:b/>
                <w:sz w:val="32"/>
              </w:rPr>
              <w:t>Coomber</w:t>
            </w:r>
            <w:proofErr w:type="spellEnd"/>
          </w:p>
          <w:p w14:paraId="58374EBA" w14:textId="77777777" w:rsidR="00575A8F" w:rsidRDefault="00575A8F" w:rsidP="00E6298B">
            <w:pPr>
              <w:ind w:right="107"/>
              <w:rPr>
                <w:b/>
                <w:sz w:val="32"/>
              </w:rPr>
            </w:pPr>
          </w:p>
          <w:p w14:paraId="523CD454" w14:textId="0E700DB8" w:rsidR="00575A8F" w:rsidRDefault="00575A8F" w:rsidP="00E6298B">
            <w:pPr>
              <w:ind w:right="107"/>
              <w:rPr>
                <w:b/>
                <w:sz w:val="32"/>
              </w:rPr>
            </w:pPr>
            <w:r w:rsidRPr="008F22BD">
              <w:rPr>
                <w:b/>
                <w:sz w:val="32"/>
              </w:rPr>
              <w:t>Learner’s University Registration Number:</w:t>
            </w:r>
            <w:r w:rsidR="00E136A6">
              <w:rPr>
                <w:b/>
                <w:sz w:val="32"/>
              </w:rPr>
              <w:t>1922448</w:t>
            </w:r>
          </w:p>
          <w:p w14:paraId="02AA75B5" w14:textId="77777777" w:rsidR="00575A8F" w:rsidRDefault="00575A8F" w:rsidP="00E6298B">
            <w:pPr>
              <w:ind w:right="107"/>
              <w:rPr>
                <w:b/>
                <w:sz w:val="32"/>
              </w:rPr>
            </w:pPr>
          </w:p>
          <w:p w14:paraId="60725667" w14:textId="77777777" w:rsidR="00575A8F" w:rsidRPr="008F22BD" w:rsidRDefault="00575A8F" w:rsidP="00E6298B">
            <w:pPr>
              <w:ind w:right="107"/>
              <w:rPr>
                <w:b/>
                <w:sz w:val="32"/>
              </w:rPr>
            </w:pPr>
          </w:p>
        </w:tc>
      </w:tr>
    </w:tbl>
    <w:p w14:paraId="74C75407" w14:textId="77777777" w:rsidR="00575A8F" w:rsidRPr="00E7374A" w:rsidRDefault="00575A8F" w:rsidP="00E6298B">
      <w:pPr>
        <w:ind w:right="107"/>
        <w:rPr>
          <w:b/>
          <w:sz w:val="36"/>
        </w:rPr>
      </w:pPr>
      <w:r w:rsidRPr="00E7374A">
        <w:rPr>
          <w:b/>
          <w:sz w:val="36"/>
        </w:rPr>
        <w:t xml:space="preserve"> </w:t>
      </w:r>
    </w:p>
    <w:p w14:paraId="1DEF86EF" w14:textId="77777777" w:rsidR="00575A8F" w:rsidRDefault="00575A8F" w:rsidP="00E6298B">
      <w:pPr>
        <w:ind w:right="107"/>
        <w:rPr>
          <w:b/>
          <w:sz w:val="36"/>
        </w:rPr>
      </w:pPr>
    </w:p>
    <w:p w14:paraId="20020A40" w14:textId="77777777" w:rsidR="00F927A1" w:rsidRPr="00E7374A" w:rsidRDefault="00F927A1" w:rsidP="00E6298B">
      <w:pPr>
        <w:ind w:right="107"/>
        <w:rPr>
          <w:b/>
          <w:sz w:val="36"/>
        </w:rPr>
      </w:pPr>
    </w:p>
    <w:p w14:paraId="0950084E" w14:textId="77777777" w:rsidR="00F927A1" w:rsidRDefault="00270EEB" w:rsidP="00E6298B">
      <w:pPr>
        <w:ind w:right="107"/>
        <w:rPr>
          <w:b/>
          <w:sz w:val="40"/>
          <w:szCs w:val="56"/>
        </w:rPr>
      </w:pPr>
      <w:r>
        <w:rPr>
          <w:b/>
          <w:sz w:val="40"/>
          <w:szCs w:val="56"/>
        </w:rPr>
        <w:t>FACULTY OF BUSINESS AND MANAGEMENT</w:t>
      </w:r>
    </w:p>
    <w:p w14:paraId="5E5B3DA6" w14:textId="62F71F9C" w:rsidR="00270EEB" w:rsidRDefault="00270EEB" w:rsidP="00E6298B">
      <w:pPr>
        <w:ind w:right="107"/>
        <w:rPr>
          <w:b/>
          <w:sz w:val="40"/>
          <w:szCs w:val="56"/>
        </w:rPr>
      </w:pPr>
      <w:r>
        <w:rPr>
          <w:b/>
          <w:sz w:val="40"/>
          <w:szCs w:val="56"/>
        </w:rPr>
        <w:t>PUBLIC SERVICE PROGRAMME</w:t>
      </w:r>
    </w:p>
    <w:p w14:paraId="26503CC5" w14:textId="77777777" w:rsidR="00575A8F" w:rsidRDefault="00575A8F" w:rsidP="00E6298B">
      <w:pPr>
        <w:ind w:right="107"/>
        <w:rPr>
          <w:b/>
          <w:i/>
        </w:rPr>
      </w:pPr>
    </w:p>
    <w:p w14:paraId="530A3E59" w14:textId="0043062A" w:rsidR="00616D7F" w:rsidRPr="00616D7F" w:rsidRDefault="00616D7F" w:rsidP="00E6298B">
      <w:pPr>
        <w:ind w:right="107"/>
        <w:rPr>
          <w:b/>
          <w:i/>
        </w:rPr>
      </w:pPr>
      <w:r w:rsidRPr="00616D7F">
        <w:rPr>
          <w:b/>
          <w:i/>
        </w:rPr>
        <w:t xml:space="preserve">Module title: </w:t>
      </w:r>
      <w:r w:rsidRPr="00DE556F">
        <w:rPr>
          <w:b/>
          <w:i/>
        </w:rPr>
        <w:t xml:space="preserve">Policing in the </w:t>
      </w:r>
      <w:r w:rsidRPr="00616D7F">
        <w:rPr>
          <w:b/>
          <w:i/>
        </w:rPr>
        <w:t>W</w:t>
      </w:r>
      <w:r w:rsidRPr="00DE556F">
        <w:rPr>
          <w:b/>
          <w:i/>
        </w:rPr>
        <w:t>orkplace</w:t>
      </w:r>
      <w:r w:rsidRPr="00616D7F">
        <w:rPr>
          <w:b/>
          <w:i/>
        </w:rPr>
        <w:t xml:space="preserve"> 3 (DHEP) </w:t>
      </w:r>
    </w:p>
    <w:p w14:paraId="5EB8B79A" w14:textId="284AA6F6" w:rsidR="7560A895" w:rsidRDefault="7560A895" w:rsidP="7560A895">
      <w:pPr>
        <w:rPr>
          <w:rFonts w:eastAsia="Arial"/>
          <w:color w:val="000000" w:themeColor="text1"/>
        </w:rPr>
      </w:pPr>
      <w:r w:rsidRPr="7560A895">
        <w:br w:type="page"/>
      </w:r>
      <w:r w:rsidRPr="7560A895">
        <w:rPr>
          <w:rFonts w:eastAsia="Arial"/>
          <w:b/>
          <w:bCs/>
          <w:color w:val="000000" w:themeColor="text1"/>
        </w:rPr>
        <w:lastRenderedPageBreak/>
        <w:t>Workbook Guidance</w:t>
      </w:r>
    </w:p>
    <w:p w14:paraId="17CEEF2C" w14:textId="6F375B17" w:rsidR="7560A895" w:rsidRDefault="7560A895" w:rsidP="7560A895">
      <w:pPr>
        <w:rPr>
          <w:rFonts w:eastAsia="Arial"/>
          <w:color w:val="000000" w:themeColor="text1"/>
        </w:rPr>
      </w:pPr>
    </w:p>
    <w:p w14:paraId="3D26FE6D" w14:textId="708748E5" w:rsidR="7560A895" w:rsidRDefault="7560A895" w:rsidP="7560A895">
      <w:pPr>
        <w:jc w:val="both"/>
        <w:rPr>
          <w:rFonts w:eastAsia="Arial"/>
          <w:color w:val="000000" w:themeColor="text1"/>
        </w:rPr>
      </w:pPr>
      <w:r w:rsidRPr="7560A895">
        <w:rPr>
          <w:rFonts w:eastAsia="Arial"/>
          <w:color w:val="000000" w:themeColor="text1"/>
        </w:rPr>
        <w:t>Please read these notes carefully; they provide essential information.</w:t>
      </w:r>
    </w:p>
    <w:p w14:paraId="619EE2C5" w14:textId="77777777" w:rsidR="008B28E7" w:rsidRPr="00270EEB" w:rsidRDefault="008B28E7" w:rsidP="00E6298B">
      <w:pPr>
        <w:ind w:right="107"/>
      </w:pPr>
    </w:p>
    <w:p w14:paraId="276E7F40" w14:textId="132B5F2E" w:rsidR="0040668F" w:rsidRPr="00270EEB" w:rsidRDefault="0040668F" w:rsidP="00E6298B">
      <w:pPr>
        <w:ind w:right="107"/>
        <w:jc w:val="both"/>
      </w:pPr>
      <w:r w:rsidRPr="00270EEB">
        <w:rPr>
          <w:b/>
        </w:rPr>
        <w:t xml:space="preserve">What is the </w:t>
      </w:r>
      <w:r w:rsidR="00FB4993">
        <w:rPr>
          <w:b/>
        </w:rPr>
        <w:t>workbook</w:t>
      </w:r>
      <w:r w:rsidRPr="00270EEB">
        <w:rPr>
          <w:b/>
        </w:rPr>
        <w:t xml:space="preserve"> for?</w:t>
      </w:r>
    </w:p>
    <w:p w14:paraId="5514925D" w14:textId="77777777" w:rsidR="0040668F" w:rsidRPr="00270EEB" w:rsidRDefault="0040668F" w:rsidP="00E6298B">
      <w:pPr>
        <w:ind w:right="107"/>
        <w:jc w:val="both"/>
        <w:rPr>
          <w:b/>
        </w:rPr>
      </w:pPr>
    </w:p>
    <w:p w14:paraId="198CF4EE" w14:textId="5019BCE3" w:rsidR="7560A895" w:rsidRDefault="28A9B94D" w:rsidP="28A9B94D">
      <w:pPr>
        <w:jc w:val="both"/>
        <w:rPr>
          <w:rFonts w:eastAsia="Arial"/>
          <w:color w:val="000000" w:themeColor="text1"/>
        </w:rPr>
      </w:pPr>
      <w:r w:rsidRPr="28A9B94D">
        <w:t xml:space="preserve">The purpose of this workbook is to enable learners to demonstrate and provide evidence of how they meet the learning outcomes set by the College of Policing, for the Graduate Diploma programme. </w:t>
      </w:r>
      <w:r w:rsidRPr="28A9B94D">
        <w:rPr>
          <w:rFonts w:eastAsia="Arial"/>
          <w:color w:val="000000" w:themeColor="text1"/>
        </w:rPr>
        <w:t>Essentially, you are being asked to outline your experiential learning based upon your theoretical understanding in a range of operational situations.</w:t>
      </w:r>
    </w:p>
    <w:p w14:paraId="470EA609" w14:textId="2FC81B47" w:rsidR="28A9B94D" w:rsidRDefault="28A9B94D" w:rsidP="28A9B94D">
      <w:pPr>
        <w:jc w:val="both"/>
        <w:rPr>
          <w:rFonts w:eastAsia="Arial"/>
          <w:color w:val="000000" w:themeColor="text1"/>
        </w:rPr>
      </w:pPr>
    </w:p>
    <w:p w14:paraId="6D9F5B2B" w14:textId="26E4124E" w:rsidR="28A9B94D" w:rsidRDefault="28A9B94D" w:rsidP="28A9B94D">
      <w:pPr>
        <w:jc w:val="both"/>
        <w:rPr>
          <w:rFonts w:eastAsia="Arial"/>
          <w:b/>
          <w:bCs/>
          <w:color w:val="000000" w:themeColor="text1"/>
        </w:rPr>
      </w:pPr>
      <w:r w:rsidRPr="28A9B94D">
        <w:rPr>
          <w:rFonts w:eastAsia="Arial"/>
          <w:b/>
          <w:bCs/>
          <w:color w:val="000000" w:themeColor="text1"/>
        </w:rPr>
        <w:t>Area of Professional Practice covered, (called elements in your module descriptor):</w:t>
      </w:r>
    </w:p>
    <w:p w14:paraId="4D77BE11" w14:textId="77777777" w:rsidR="009D25B4" w:rsidRPr="00270EEB" w:rsidRDefault="009D25B4" w:rsidP="00E6298B">
      <w:pPr>
        <w:ind w:right="107"/>
        <w:jc w:val="both"/>
      </w:pPr>
    </w:p>
    <w:p w14:paraId="05C35F22" w14:textId="77777777" w:rsidR="009D25B4" w:rsidRPr="00D8652C" w:rsidRDefault="009D25B4" w:rsidP="00B379E7">
      <w:pPr>
        <w:pStyle w:val="ListParagraph"/>
        <w:numPr>
          <w:ilvl w:val="0"/>
          <w:numId w:val="4"/>
        </w:numPr>
        <w:ind w:right="107"/>
        <w:jc w:val="both"/>
        <w:rPr>
          <w:sz w:val="24"/>
          <w:szCs w:val="24"/>
        </w:rPr>
      </w:pPr>
      <w:r w:rsidRPr="00D8652C">
        <w:rPr>
          <w:sz w:val="24"/>
          <w:szCs w:val="24"/>
        </w:rPr>
        <w:t>Wellbeing and Resilience</w:t>
      </w:r>
    </w:p>
    <w:p w14:paraId="33253D5F" w14:textId="77777777" w:rsidR="009D25B4" w:rsidRPr="00D8652C" w:rsidRDefault="009D25B4" w:rsidP="00B379E7">
      <w:pPr>
        <w:pStyle w:val="ListParagraph"/>
        <w:numPr>
          <w:ilvl w:val="0"/>
          <w:numId w:val="4"/>
        </w:numPr>
        <w:ind w:right="107"/>
        <w:jc w:val="both"/>
        <w:rPr>
          <w:color w:val="auto"/>
          <w:sz w:val="24"/>
          <w:szCs w:val="24"/>
        </w:rPr>
      </w:pPr>
      <w:r w:rsidRPr="00D8652C">
        <w:rPr>
          <w:color w:val="auto"/>
          <w:sz w:val="24"/>
          <w:szCs w:val="24"/>
        </w:rPr>
        <w:t>Communication Skills</w:t>
      </w:r>
    </w:p>
    <w:p w14:paraId="36B02AD2" w14:textId="77777777" w:rsidR="009D25B4" w:rsidRPr="00D8652C" w:rsidRDefault="009D25B4" w:rsidP="00B379E7">
      <w:pPr>
        <w:pStyle w:val="ListParagraph"/>
        <w:numPr>
          <w:ilvl w:val="0"/>
          <w:numId w:val="4"/>
        </w:numPr>
        <w:ind w:right="107"/>
        <w:jc w:val="both"/>
        <w:rPr>
          <w:color w:val="auto"/>
          <w:sz w:val="24"/>
          <w:szCs w:val="24"/>
        </w:rPr>
      </w:pPr>
      <w:r w:rsidRPr="00D8652C">
        <w:rPr>
          <w:color w:val="auto"/>
          <w:sz w:val="24"/>
          <w:szCs w:val="24"/>
        </w:rPr>
        <w:t>Managing Conflict</w:t>
      </w:r>
    </w:p>
    <w:p w14:paraId="1F6794CE" w14:textId="77777777" w:rsidR="009D25B4" w:rsidRPr="00D8652C" w:rsidRDefault="009D25B4" w:rsidP="00B379E7">
      <w:pPr>
        <w:pStyle w:val="ListParagraph"/>
        <w:numPr>
          <w:ilvl w:val="0"/>
          <w:numId w:val="4"/>
        </w:numPr>
        <w:ind w:right="107"/>
        <w:jc w:val="both"/>
        <w:rPr>
          <w:color w:val="auto"/>
          <w:sz w:val="24"/>
          <w:szCs w:val="24"/>
        </w:rPr>
      </w:pPr>
      <w:r w:rsidRPr="00D8652C">
        <w:rPr>
          <w:color w:val="auto"/>
          <w:sz w:val="24"/>
          <w:szCs w:val="24"/>
        </w:rPr>
        <w:t>Valuing Difference and Inclusion</w:t>
      </w:r>
    </w:p>
    <w:p w14:paraId="63C4667F" w14:textId="77777777" w:rsidR="009D25B4" w:rsidRPr="00D8652C" w:rsidRDefault="009D25B4" w:rsidP="00B379E7">
      <w:pPr>
        <w:pStyle w:val="ListParagraph"/>
        <w:numPr>
          <w:ilvl w:val="0"/>
          <w:numId w:val="4"/>
        </w:numPr>
        <w:ind w:right="107"/>
        <w:jc w:val="both"/>
        <w:rPr>
          <w:sz w:val="24"/>
          <w:szCs w:val="24"/>
        </w:rPr>
      </w:pPr>
      <w:r w:rsidRPr="00D8652C">
        <w:rPr>
          <w:sz w:val="24"/>
          <w:szCs w:val="24"/>
        </w:rPr>
        <w:t>Criminal Justice</w:t>
      </w:r>
    </w:p>
    <w:p w14:paraId="009CF0CE" w14:textId="77777777" w:rsidR="009D25B4" w:rsidRPr="00D8652C" w:rsidRDefault="009D25B4" w:rsidP="00B379E7">
      <w:pPr>
        <w:pStyle w:val="ListParagraph"/>
        <w:numPr>
          <w:ilvl w:val="0"/>
          <w:numId w:val="4"/>
        </w:numPr>
        <w:ind w:right="107"/>
        <w:jc w:val="both"/>
        <w:rPr>
          <w:sz w:val="24"/>
          <w:szCs w:val="24"/>
        </w:rPr>
      </w:pPr>
      <w:r w:rsidRPr="00D8652C">
        <w:rPr>
          <w:sz w:val="24"/>
          <w:szCs w:val="24"/>
        </w:rPr>
        <w:t>Decision making, discretion</w:t>
      </w:r>
    </w:p>
    <w:p w14:paraId="1FCEBA12" w14:textId="77777777" w:rsidR="009D25B4" w:rsidRPr="00D8652C" w:rsidRDefault="009D25B4" w:rsidP="00B379E7">
      <w:pPr>
        <w:pStyle w:val="ListParagraph"/>
        <w:numPr>
          <w:ilvl w:val="0"/>
          <w:numId w:val="4"/>
        </w:numPr>
        <w:ind w:right="107"/>
        <w:jc w:val="both"/>
        <w:rPr>
          <w:sz w:val="24"/>
          <w:szCs w:val="24"/>
        </w:rPr>
      </w:pPr>
      <w:r w:rsidRPr="00D8652C">
        <w:rPr>
          <w:sz w:val="24"/>
          <w:szCs w:val="24"/>
        </w:rPr>
        <w:t>Conducting Investigations</w:t>
      </w:r>
    </w:p>
    <w:p w14:paraId="58C516F6" w14:textId="77777777" w:rsidR="009D25B4" w:rsidRPr="00D8652C" w:rsidRDefault="28A9B94D" w:rsidP="00B379E7">
      <w:pPr>
        <w:pStyle w:val="ListParagraph"/>
        <w:numPr>
          <w:ilvl w:val="0"/>
          <w:numId w:val="4"/>
        </w:numPr>
        <w:ind w:right="107"/>
        <w:jc w:val="both"/>
        <w:rPr>
          <w:sz w:val="24"/>
          <w:szCs w:val="24"/>
        </w:rPr>
      </w:pPr>
      <w:r w:rsidRPr="28A9B94D">
        <w:rPr>
          <w:sz w:val="24"/>
          <w:szCs w:val="24"/>
        </w:rPr>
        <w:t xml:space="preserve">Criminal Justice (Managing offenders) </w:t>
      </w:r>
    </w:p>
    <w:p w14:paraId="7FA82C7D" w14:textId="3A2306E7" w:rsidR="28A9B94D" w:rsidRDefault="28A9B94D" w:rsidP="00B379E7">
      <w:pPr>
        <w:pStyle w:val="ListParagraph"/>
        <w:numPr>
          <w:ilvl w:val="0"/>
          <w:numId w:val="4"/>
        </w:numPr>
        <w:ind w:right="107"/>
        <w:jc w:val="both"/>
        <w:rPr>
          <w:sz w:val="24"/>
          <w:szCs w:val="24"/>
        </w:rPr>
      </w:pPr>
      <w:r w:rsidRPr="28A9B94D">
        <w:rPr>
          <w:sz w:val="24"/>
          <w:szCs w:val="24"/>
        </w:rPr>
        <w:t>Problem Solving</w:t>
      </w:r>
    </w:p>
    <w:p w14:paraId="239F53A7" w14:textId="7DA6AFC7" w:rsidR="28A9B94D" w:rsidRDefault="28A9B94D" w:rsidP="00B379E7">
      <w:pPr>
        <w:pStyle w:val="ListParagraph"/>
        <w:numPr>
          <w:ilvl w:val="0"/>
          <w:numId w:val="4"/>
        </w:numPr>
        <w:ind w:right="107"/>
        <w:jc w:val="both"/>
        <w:rPr>
          <w:sz w:val="24"/>
          <w:szCs w:val="24"/>
        </w:rPr>
      </w:pPr>
      <w:r w:rsidRPr="28A9B94D">
        <w:rPr>
          <w:sz w:val="24"/>
          <w:szCs w:val="24"/>
        </w:rPr>
        <w:t>Evidence Based Policing</w:t>
      </w:r>
    </w:p>
    <w:p w14:paraId="4388F1C9" w14:textId="680CE70F" w:rsidR="28A9B94D" w:rsidRDefault="28A9B94D" w:rsidP="00B379E7">
      <w:pPr>
        <w:pStyle w:val="ListParagraph"/>
        <w:numPr>
          <w:ilvl w:val="0"/>
          <w:numId w:val="4"/>
        </w:numPr>
        <w:ind w:right="107"/>
        <w:jc w:val="both"/>
        <w:rPr>
          <w:sz w:val="24"/>
          <w:szCs w:val="24"/>
        </w:rPr>
      </w:pPr>
      <w:r w:rsidRPr="28A9B94D">
        <w:rPr>
          <w:sz w:val="24"/>
          <w:szCs w:val="24"/>
        </w:rPr>
        <w:t>Maintaining Professional Standards</w:t>
      </w:r>
    </w:p>
    <w:p w14:paraId="715B80B9" w14:textId="6E4F6163" w:rsidR="28A9B94D" w:rsidRDefault="28A9B94D" w:rsidP="00B379E7">
      <w:pPr>
        <w:pStyle w:val="ListParagraph"/>
        <w:numPr>
          <w:ilvl w:val="0"/>
          <w:numId w:val="4"/>
        </w:numPr>
        <w:ind w:right="107"/>
        <w:jc w:val="both"/>
        <w:rPr>
          <w:sz w:val="24"/>
          <w:szCs w:val="24"/>
        </w:rPr>
      </w:pPr>
      <w:r w:rsidRPr="28A9B94D">
        <w:rPr>
          <w:sz w:val="24"/>
          <w:szCs w:val="24"/>
        </w:rPr>
        <w:t>Public Protection.</w:t>
      </w:r>
    </w:p>
    <w:p w14:paraId="1C0EB938" w14:textId="77777777" w:rsidR="009D25B4" w:rsidRPr="00270EEB" w:rsidRDefault="009D25B4" w:rsidP="00E6298B">
      <w:pPr>
        <w:numPr>
          <w:ilvl w:val="12"/>
          <w:numId w:val="0"/>
        </w:numPr>
        <w:ind w:right="107"/>
        <w:jc w:val="both"/>
        <w:rPr>
          <w:highlight w:val="yellow"/>
        </w:rPr>
      </w:pPr>
    </w:p>
    <w:p w14:paraId="5E4D2581" w14:textId="77777777" w:rsidR="009D25B4" w:rsidRDefault="009D25B4" w:rsidP="7560A895">
      <w:pPr>
        <w:ind w:right="107"/>
        <w:jc w:val="both"/>
        <w:rPr>
          <w:b/>
        </w:rPr>
      </w:pPr>
    </w:p>
    <w:p w14:paraId="0D15B61E" w14:textId="1B6F14D9" w:rsidR="6A581E81" w:rsidRDefault="6A581E81" w:rsidP="6A581E81">
      <w:pPr>
        <w:jc w:val="both"/>
      </w:pPr>
      <w:r w:rsidRPr="6A581E81">
        <w:rPr>
          <w:rFonts w:eastAsia="Arial"/>
          <w:color w:val="000000" w:themeColor="text1"/>
        </w:rPr>
        <w:t xml:space="preserve">You may wish to use the same incidents as you’ve outlined in the Occupational Competence Portfolio. </w:t>
      </w:r>
    </w:p>
    <w:p w14:paraId="0DA4C13C" w14:textId="361CB7F0" w:rsidR="6A581E81" w:rsidRDefault="6A581E81" w:rsidP="6A581E81">
      <w:pPr>
        <w:jc w:val="both"/>
      </w:pPr>
      <w:r w:rsidRPr="6A581E81">
        <w:rPr>
          <w:rFonts w:eastAsia="Arial"/>
          <w:color w:val="000000" w:themeColor="text1"/>
        </w:rPr>
        <w:t xml:space="preserve"> </w:t>
      </w:r>
    </w:p>
    <w:p w14:paraId="4E0296F8" w14:textId="3861D7BE" w:rsidR="6A581E81" w:rsidRDefault="6A581E81" w:rsidP="6A581E81">
      <w:pPr>
        <w:jc w:val="both"/>
      </w:pPr>
      <w:r w:rsidRPr="6A581E81">
        <w:rPr>
          <w:rFonts w:eastAsia="Arial"/>
          <w:b/>
          <w:bCs/>
          <w:color w:val="000000" w:themeColor="text1"/>
        </w:rPr>
        <w:t>How should the workbook be presented?</w:t>
      </w:r>
    </w:p>
    <w:p w14:paraId="2D40D489" w14:textId="727F61E5" w:rsidR="6A581E81" w:rsidRDefault="6A581E81" w:rsidP="6A581E81">
      <w:pPr>
        <w:jc w:val="both"/>
      </w:pPr>
      <w:r w:rsidRPr="6A581E81">
        <w:rPr>
          <w:rFonts w:eastAsia="Arial"/>
          <w:color w:val="000000" w:themeColor="text1"/>
        </w:rPr>
        <w:t xml:space="preserve"> </w:t>
      </w:r>
    </w:p>
    <w:p w14:paraId="3E76FEE5" w14:textId="4D06162D" w:rsidR="6A581E81" w:rsidRDefault="6A581E81" w:rsidP="6A581E81">
      <w:pPr>
        <w:jc w:val="both"/>
      </w:pPr>
      <w:r w:rsidRPr="6A581E81">
        <w:rPr>
          <w:rFonts w:eastAsia="Arial"/>
          <w:color w:val="000000" w:themeColor="text1"/>
        </w:rPr>
        <w:t xml:space="preserve">Blank electronic copies can be found on Moodle of this workbook. You must submit this document electronically therefore it is important that you save your work regularly and upload the final typed version through Turnitin on Moodle. </w:t>
      </w:r>
    </w:p>
    <w:p w14:paraId="1D959C2E" w14:textId="6AB0C2FB" w:rsidR="6A581E81" w:rsidRDefault="6A581E81" w:rsidP="6A581E81">
      <w:pPr>
        <w:jc w:val="both"/>
      </w:pPr>
      <w:r w:rsidRPr="6A581E81">
        <w:rPr>
          <w:rFonts w:eastAsia="Arial"/>
          <w:color w:val="000000" w:themeColor="text1"/>
        </w:rPr>
        <w:t xml:space="preserve"> </w:t>
      </w:r>
    </w:p>
    <w:p w14:paraId="7B0B280F" w14:textId="0E78FBA1" w:rsidR="6A581E81" w:rsidRDefault="6A581E81" w:rsidP="6A581E81">
      <w:pPr>
        <w:jc w:val="both"/>
      </w:pPr>
      <w:r w:rsidRPr="6A581E81">
        <w:rPr>
          <w:rFonts w:eastAsia="Arial"/>
          <w:b/>
          <w:bCs/>
          <w:color w:val="000000" w:themeColor="text1"/>
        </w:rPr>
        <w:t>Word count policy</w:t>
      </w:r>
      <w:r w:rsidRPr="6A581E81">
        <w:rPr>
          <w:rFonts w:eastAsia="Arial"/>
          <w:color w:val="000000" w:themeColor="text1"/>
        </w:rPr>
        <w:t xml:space="preserve"> can be found in chapter 7 of the Academic Quality under section 7.7 (this applies to presenting work above and under the specified word count).  </w:t>
      </w:r>
    </w:p>
    <w:p w14:paraId="1C7E2B6B" w14:textId="0287EC7F" w:rsidR="6A581E81" w:rsidRDefault="6A581E81" w:rsidP="6A581E81">
      <w:pPr>
        <w:jc w:val="both"/>
      </w:pPr>
      <w:r w:rsidRPr="6A581E81">
        <w:rPr>
          <w:rFonts w:eastAsia="Arial"/>
          <w:color w:val="000000" w:themeColor="text1"/>
        </w:rPr>
        <w:t>(</w:t>
      </w:r>
      <w:hyperlink r:id="rId12">
        <w:r w:rsidRPr="6A581E81">
          <w:rPr>
            <w:rStyle w:val="Hyperlink"/>
            <w:rFonts w:eastAsia="Arial"/>
          </w:rPr>
          <w:t>https://www.uwtsd.ac.uk/media/uwtsd-website/content-assets/documents/academic-office/aqh-chapters/chapters---en/Chapter_07_Assessment_Taught_Programmes_Pages_72-79-UPDATED-05-11-2019.pdf</w:t>
        </w:r>
      </w:hyperlink>
      <w:r w:rsidRPr="6A581E81">
        <w:rPr>
          <w:rFonts w:eastAsia="Arial"/>
          <w:color w:val="0000FF"/>
          <w:u w:val="single"/>
        </w:rPr>
        <w:t xml:space="preserve">) </w:t>
      </w:r>
    </w:p>
    <w:p w14:paraId="6E781D22" w14:textId="0B1AEC6D" w:rsidR="6A581E81" w:rsidRDefault="6A581E81" w:rsidP="6A581E81">
      <w:pPr>
        <w:jc w:val="both"/>
      </w:pPr>
      <w:r w:rsidRPr="6A581E81">
        <w:rPr>
          <w:rFonts w:eastAsia="Arial"/>
          <w:color w:val="000000" w:themeColor="text1"/>
        </w:rPr>
        <w:t xml:space="preserve"> </w:t>
      </w:r>
    </w:p>
    <w:p w14:paraId="76D88779" w14:textId="2E1228AD" w:rsidR="6A581E81" w:rsidRDefault="6A581E81" w:rsidP="6A581E81">
      <w:pPr>
        <w:jc w:val="both"/>
      </w:pPr>
      <w:r w:rsidRPr="6A581E81">
        <w:rPr>
          <w:rFonts w:eastAsia="Arial"/>
          <w:color w:val="000000" w:themeColor="text1"/>
        </w:rPr>
        <w:t xml:space="preserve">Reflective practice is a core aspect for your workbooks and although there is a variety of useful resources on Moodle, there is one particular book, that is specifically based on reflective practice in policing, here is a link to one chapter from Selina Copley’s Reflective Practice for Policing Students: </w:t>
      </w:r>
    </w:p>
    <w:p w14:paraId="32A9A7B8" w14:textId="2EF1005F" w:rsidR="6A581E81" w:rsidRDefault="000978DC" w:rsidP="6A581E81">
      <w:pPr>
        <w:jc w:val="both"/>
      </w:pPr>
      <w:hyperlink r:id="rId13">
        <w:r w:rsidR="6A581E81" w:rsidRPr="6A581E81">
          <w:rPr>
            <w:rStyle w:val="Hyperlink"/>
            <w:rFonts w:eastAsia="Arial"/>
          </w:rPr>
          <w:t>https://moodle.uwtsd.ac.uk/pluginfile.php/298870/mod_resource/content/1/Reflective%20Practice%20for%20Policing%20Students%20-%20Selina%20Copley%20Chapter5.pdf</w:t>
        </w:r>
      </w:hyperlink>
    </w:p>
    <w:p w14:paraId="044914F4" w14:textId="2E56CBB2" w:rsidR="6A581E81" w:rsidRDefault="6A581E81" w:rsidP="6A581E81">
      <w:pPr>
        <w:jc w:val="both"/>
      </w:pPr>
      <w:r w:rsidRPr="6A581E81">
        <w:rPr>
          <w:rFonts w:eastAsia="Arial"/>
          <w:color w:val="000000" w:themeColor="text1"/>
        </w:rPr>
        <w:t xml:space="preserve"> </w:t>
      </w:r>
    </w:p>
    <w:p w14:paraId="735E3207" w14:textId="2B5BCC48" w:rsidR="6A581E81" w:rsidRDefault="6A581E81" w:rsidP="6A581E81">
      <w:pPr>
        <w:jc w:val="both"/>
      </w:pPr>
      <w:r w:rsidRPr="6A581E81">
        <w:rPr>
          <w:rFonts w:eastAsia="Arial"/>
          <w:b/>
          <w:bCs/>
          <w:color w:val="000000" w:themeColor="text1"/>
        </w:rPr>
        <w:t>How is the workbook assessed?</w:t>
      </w:r>
    </w:p>
    <w:p w14:paraId="6AD18DFD" w14:textId="790472A1" w:rsidR="6A581E81" w:rsidRDefault="6A581E81" w:rsidP="6A581E81">
      <w:pPr>
        <w:jc w:val="both"/>
      </w:pPr>
      <w:r w:rsidRPr="6A581E81">
        <w:rPr>
          <w:rFonts w:eastAsia="Arial"/>
          <w:color w:val="000000" w:themeColor="text1"/>
        </w:rPr>
        <w:t xml:space="preserve"> </w:t>
      </w:r>
    </w:p>
    <w:p w14:paraId="053D73FC" w14:textId="6D058DA3" w:rsidR="6A581E81" w:rsidRDefault="6A581E81" w:rsidP="6A581E81">
      <w:pPr>
        <w:jc w:val="both"/>
      </w:pPr>
      <w:r w:rsidRPr="6A581E81">
        <w:rPr>
          <w:rFonts w:eastAsia="Arial"/>
          <w:color w:val="000000" w:themeColor="text1"/>
        </w:rPr>
        <w:lastRenderedPageBreak/>
        <w:t xml:space="preserve">Advice and support about the completion of this workbook will be provided by university staff as part of your initial training day.  Your tutor constable and in-force training staff will not be involved in assessing or marking your workbook after it has been submitted. </w:t>
      </w:r>
    </w:p>
    <w:p w14:paraId="18B5070E" w14:textId="659A9E60" w:rsidR="6A581E81" w:rsidRDefault="6A581E81" w:rsidP="6A581E81">
      <w:pPr>
        <w:jc w:val="both"/>
      </w:pPr>
      <w:r w:rsidRPr="6A581E81">
        <w:rPr>
          <w:rFonts w:eastAsia="Arial"/>
          <w:color w:val="000000" w:themeColor="text1"/>
        </w:rPr>
        <w:t xml:space="preserve"> </w:t>
      </w:r>
    </w:p>
    <w:p w14:paraId="15403F19" w14:textId="001A1D00" w:rsidR="6A581E81" w:rsidRDefault="6A581E81" w:rsidP="6A581E81">
      <w:pPr>
        <w:jc w:val="both"/>
      </w:pPr>
      <w:r w:rsidRPr="6A581E81">
        <w:rPr>
          <w:rFonts w:eastAsia="Arial"/>
          <w:color w:val="000000" w:themeColor="text1"/>
        </w:rPr>
        <w:t>Dates of workbook submission will be made available during the initial training day and posted on Moodle.</w:t>
      </w:r>
    </w:p>
    <w:p w14:paraId="343264B4" w14:textId="46901A83" w:rsidR="6A581E81" w:rsidRDefault="6A581E81" w:rsidP="6A581E81">
      <w:pPr>
        <w:jc w:val="both"/>
      </w:pPr>
      <w:r w:rsidRPr="6A581E81">
        <w:rPr>
          <w:rFonts w:eastAsia="Arial"/>
          <w:color w:val="000000" w:themeColor="text1"/>
        </w:rPr>
        <w:t xml:space="preserve"> </w:t>
      </w:r>
    </w:p>
    <w:p w14:paraId="437BE6E7" w14:textId="11C9C5FB" w:rsidR="6A581E81" w:rsidRDefault="6A581E81" w:rsidP="6A581E81">
      <w:pPr>
        <w:jc w:val="both"/>
      </w:pPr>
      <w:r w:rsidRPr="6A581E81">
        <w:rPr>
          <w:rFonts w:eastAsia="Arial"/>
          <w:color w:val="000000" w:themeColor="text1"/>
        </w:rPr>
        <w:t>Once submitted your workbook will be assessed and marked independently.</w:t>
      </w:r>
    </w:p>
    <w:p w14:paraId="5A64076C" w14:textId="2635F964" w:rsidR="6A581E81" w:rsidRDefault="6A581E81" w:rsidP="6A581E81">
      <w:pPr>
        <w:jc w:val="both"/>
        <w:rPr>
          <w:rFonts w:eastAsia="Arial"/>
          <w:color w:val="000000" w:themeColor="text1"/>
        </w:rPr>
      </w:pPr>
    </w:p>
    <w:p w14:paraId="1F34A174" w14:textId="21F2F288" w:rsidR="7560A895" w:rsidRDefault="7560A895" w:rsidP="7560A895">
      <w:pPr>
        <w:jc w:val="both"/>
        <w:rPr>
          <w:rFonts w:eastAsia="Arial"/>
          <w:color w:val="000000" w:themeColor="text1"/>
        </w:rPr>
      </w:pPr>
    </w:p>
    <w:p w14:paraId="104FC09A" w14:textId="6E06F1EA" w:rsidR="7560A895" w:rsidRDefault="7560A895" w:rsidP="7560A895">
      <w:pPr>
        <w:jc w:val="both"/>
        <w:rPr>
          <w:rFonts w:eastAsia="Arial"/>
          <w:color w:val="000000" w:themeColor="text1"/>
        </w:rPr>
      </w:pPr>
    </w:p>
    <w:p w14:paraId="28112BCC" w14:textId="58C801F1" w:rsidR="7560A895" w:rsidRDefault="7560A895" w:rsidP="7560A895">
      <w:pPr>
        <w:jc w:val="both"/>
        <w:rPr>
          <w:rFonts w:eastAsia="Arial"/>
          <w:color w:val="000000" w:themeColor="text1"/>
        </w:rPr>
      </w:pPr>
    </w:p>
    <w:p w14:paraId="6F113ACA" w14:textId="4EB02CEB" w:rsidR="7560A895" w:rsidRDefault="7560A895" w:rsidP="7560A895">
      <w:pPr>
        <w:rPr>
          <w:rFonts w:eastAsia="Arial"/>
          <w:color w:val="000000" w:themeColor="text1"/>
        </w:rPr>
      </w:pPr>
      <w:r>
        <w:br w:type="page"/>
      </w:r>
    </w:p>
    <w:p w14:paraId="3F93D20E" w14:textId="72348723" w:rsidR="7560A895" w:rsidRDefault="7560A895" w:rsidP="7560A895">
      <w:pPr>
        <w:jc w:val="both"/>
        <w:rPr>
          <w:rFonts w:eastAsia="Arial"/>
          <w:color w:val="000000" w:themeColor="text1"/>
        </w:rPr>
      </w:pPr>
      <w:r w:rsidRPr="7560A895">
        <w:rPr>
          <w:rFonts w:eastAsia="Arial"/>
          <w:b/>
          <w:bCs/>
          <w:color w:val="000000" w:themeColor="text1"/>
        </w:rPr>
        <w:lastRenderedPageBreak/>
        <w:t>Confidentiality</w:t>
      </w:r>
    </w:p>
    <w:p w14:paraId="6C7E6D35" w14:textId="118A383E" w:rsidR="7560A895" w:rsidRDefault="7560A895" w:rsidP="7560A895">
      <w:pPr>
        <w:jc w:val="both"/>
        <w:rPr>
          <w:rFonts w:eastAsia="Arial"/>
          <w:color w:val="000000" w:themeColor="text1"/>
        </w:rPr>
      </w:pPr>
    </w:p>
    <w:p w14:paraId="48D5AB8F" w14:textId="27582C01" w:rsidR="7560A895" w:rsidRDefault="7560A895" w:rsidP="7560A895">
      <w:pPr>
        <w:jc w:val="both"/>
        <w:rPr>
          <w:rFonts w:eastAsia="Arial"/>
          <w:color w:val="000000" w:themeColor="text1"/>
        </w:rPr>
      </w:pPr>
      <w:r w:rsidRPr="7560A895">
        <w:rPr>
          <w:rFonts w:eastAsia="Arial"/>
          <w:color w:val="000000" w:themeColor="text1"/>
        </w:rPr>
        <w:t>It is important that no individual can be identified either directly or indirectly from the information in the workbook. Therefore, you must:</w:t>
      </w:r>
    </w:p>
    <w:p w14:paraId="747590AA" w14:textId="77A98673" w:rsidR="7560A895" w:rsidRDefault="7560A895" w:rsidP="7560A895">
      <w:pPr>
        <w:jc w:val="both"/>
        <w:rPr>
          <w:rFonts w:eastAsia="Arial"/>
          <w:color w:val="000000" w:themeColor="text1"/>
        </w:rPr>
      </w:pPr>
    </w:p>
    <w:p w14:paraId="0319E27F" w14:textId="5D6AC6DC" w:rsidR="7560A895" w:rsidRDefault="7560A895" w:rsidP="7560A895">
      <w:pPr>
        <w:pStyle w:val="ListParagraph"/>
        <w:numPr>
          <w:ilvl w:val="0"/>
          <w:numId w:val="3"/>
        </w:numPr>
        <w:jc w:val="both"/>
        <w:rPr>
          <w:color w:val="000000" w:themeColor="text1"/>
          <w:sz w:val="24"/>
          <w:szCs w:val="24"/>
        </w:rPr>
      </w:pPr>
      <w:r w:rsidRPr="7560A895">
        <w:rPr>
          <w:rFonts w:eastAsia="Arial"/>
          <w:color w:val="000000" w:themeColor="text1"/>
          <w:sz w:val="24"/>
          <w:szCs w:val="24"/>
        </w:rPr>
        <w:t>adhere to guidance in the Student Handbook about unfair practice and plagiarism;</w:t>
      </w:r>
    </w:p>
    <w:p w14:paraId="76E3C3FD" w14:textId="42389876" w:rsidR="7560A895" w:rsidRDefault="7560A895" w:rsidP="7560A895">
      <w:pPr>
        <w:pStyle w:val="ListParagraph"/>
        <w:numPr>
          <w:ilvl w:val="0"/>
          <w:numId w:val="3"/>
        </w:numPr>
        <w:jc w:val="both"/>
        <w:rPr>
          <w:color w:val="000000" w:themeColor="text1"/>
          <w:sz w:val="24"/>
          <w:szCs w:val="24"/>
        </w:rPr>
      </w:pPr>
      <w:r w:rsidRPr="7560A895">
        <w:rPr>
          <w:rFonts w:eastAsia="Arial"/>
          <w:color w:val="000000" w:themeColor="text1"/>
          <w:sz w:val="24"/>
          <w:szCs w:val="24"/>
        </w:rPr>
        <w:t>not identify individuals including witnesses, victims or offenders by name;</w:t>
      </w:r>
    </w:p>
    <w:p w14:paraId="106C2069" w14:textId="7CDD71BC" w:rsidR="7560A895" w:rsidRDefault="7560A895" w:rsidP="7560A895">
      <w:pPr>
        <w:pStyle w:val="ListParagraph"/>
        <w:numPr>
          <w:ilvl w:val="0"/>
          <w:numId w:val="3"/>
        </w:numPr>
        <w:jc w:val="both"/>
        <w:rPr>
          <w:color w:val="000000" w:themeColor="text1"/>
          <w:sz w:val="24"/>
          <w:szCs w:val="24"/>
        </w:rPr>
      </w:pPr>
      <w:r w:rsidRPr="7560A895">
        <w:rPr>
          <w:rFonts w:eastAsia="Arial"/>
          <w:color w:val="000000" w:themeColor="text1"/>
          <w:sz w:val="24"/>
          <w:szCs w:val="24"/>
        </w:rPr>
        <w:t>not write information that enables any individual to be identified indirectly through the description you provide. This includes references to names, colleagues, places (including hospitals, schools, town, villages, streets) specific incidents which were high profile and could be identified due to past publicity, other professionals or any other personal information including medical or other conditions;</w:t>
      </w:r>
    </w:p>
    <w:p w14:paraId="01B1D93C" w14:textId="7776937D" w:rsidR="7560A895" w:rsidRDefault="7560A895" w:rsidP="7560A895">
      <w:pPr>
        <w:pStyle w:val="ListParagraph"/>
        <w:numPr>
          <w:ilvl w:val="0"/>
          <w:numId w:val="3"/>
        </w:numPr>
        <w:jc w:val="both"/>
        <w:rPr>
          <w:color w:val="000000" w:themeColor="text1"/>
          <w:sz w:val="24"/>
          <w:szCs w:val="24"/>
        </w:rPr>
      </w:pPr>
      <w:r w:rsidRPr="7560A895">
        <w:rPr>
          <w:rFonts w:eastAsia="Arial"/>
          <w:color w:val="000000" w:themeColor="text1"/>
          <w:sz w:val="24"/>
          <w:szCs w:val="24"/>
        </w:rPr>
        <w:t xml:space="preserve">take personal responsibility for adhering to confidentiality rules. </w:t>
      </w:r>
    </w:p>
    <w:p w14:paraId="01690A32" w14:textId="3B7DCA3A" w:rsidR="7560A895" w:rsidRDefault="7560A895" w:rsidP="7560A895">
      <w:pPr>
        <w:pStyle w:val="ListParagraph"/>
        <w:numPr>
          <w:ilvl w:val="0"/>
          <w:numId w:val="2"/>
        </w:numPr>
        <w:jc w:val="both"/>
        <w:rPr>
          <w:color w:val="000000" w:themeColor="text1"/>
          <w:sz w:val="24"/>
          <w:szCs w:val="24"/>
        </w:rPr>
      </w:pPr>
      <w:r w:rsidRPr="7560A895">
        <w:rPr>
          <w:rFonts w:eastAsia="Arial"/>
          <w:color w:val="000000" w:themeColor="text1"/>
          <w:sz w:val="24"/>
          <w:szCs w:val="24"/>
        </w:rPr>
        <w:t>not include any dates of any incidents or anything that specifically identifies an actual incident.</w:t>
      </w:r>
    </w:p>
    <w:p w14:paraId="2B2C1C12" w14:textId="056A2993" w:rsidR="7560A895" w:rsidRDefault="7560A895" w:rsidP="7560A895">
      <w:pPr>
        <w:jc w:val="both"/>
        <w:rPr>
          <w:rFonts w:eastAsia="Arial"/>
          <w:color w:val="000000" w:themeColor="text1"/>
        </w:rPr>
      </w:pPr>
    </w:p>
    <w:p w14:paraId="1E35A31A" w14:textId="2105E9FD" w:rsidR="7560A895" w:rsidRDefault="7560A895" w:rsidP="7560A895">
      <w:pPr>
        <w:jc w:val="both"/>
        <w:rPr>
          <w:rFonts w:eastAsia="Arial"/>
          <w:color w:val="000000" w:themeColor="text1"/>
        </w:rPr>
      </w:pPr>
      <w:r w:rsidRPr="7560A895">
        <w:rPr>
          <w:rFonts w:eastAsia="Arial"/>
          <w:b/>
          <w:bCs/>
          <w:color w:val="000000" w:themeColor="text1"/>
        </w:rPr>
        <w:t>NOTE</w:t>
      </w:r>
    </w:p>
    <w:p w14:paraId="7E6799D5" w14:textId="31E58565" w:rsidR="7560A895" w:rsidRDefault="7560A895" w:rsidP="7560A895">
      <w:pPr>
        <w:jc w:val="both"/>
        <w:rPr>
          <w:rFonts w:eastAsia="Arial"/>
          <w:color w:val="000000" w:themeColor="text1"/>
        </w:rPr>
      </w:pPr>
    </w:p>
    <w:p w14:paraId="55C96B3B" w14:textId="7AF8B9F6" w:rsidR="7560A895" w:rsidRDefault="7560A895" w:rsidP="7560A895">
      <w:pPr>
        <w:jc w:val="both"/>
        <w:rPr>
          <w:rFonts w:eastAsia="Arial"/>
          <w:color w:val="000000" w:themeColor="text1"/>
        </w:rPr>
      </w:pPr>
      <w:r w:rsidRPr="7560A895">
        <w:rPr>
          <w:rFonts w:eastAsia="Arial"/>
          <w:color w:val="000000" w:themeColor="text1"/>
        </w:rPr>
        <w:t xml:space="preserve">Your workbook will be submitted electronically via Turnitin on Moodle. Guidance on this is in the Student Handbook. </w:t>
      </w:r>
    </w:p>
    <w:p w14:paraId="29961CE2" w14:textId="621D5505" w:rsidR="7560A895" w:rsidRDefault="7560A895" w:rsidP="7560A895">
      <w:pPr>
        <w:ind w:left="360"/>
        <w:jc w:val="both"/>
        <w:rPr>
          <w:rFonts w:eastAsia="Arial"/>
          <w:color w:val="000000" w:themeColor="text1"/>
        </w:rPr>
      </w:pPr>
    </w:p>
    <w:p w14:paraId="7D4D21C6" w14:textId="3C1806AF" w:rsidR="7560A895" w:rsidRDefault="7560A895" w:rsidP="7560A895">
      <w:pPr>
        <w:jc w:val="both"/>
        <w:rPr>
          <w:rFonts w:eastAsia="Arial"/>
          <w:color w:val="000000" w:themeColor="text1"/>
        </w:rPr>
      </w:pPr>
      <w:r w:rsidRPr="7560A895">
        <w:rPr>
          <w:rFonts w:eastAsia="Arial"/>
          <w:b/>
          <w:bCs/>
          <w:i/>
          <w:iCs/>
          <w:color w:val="000000" w:themeColor="text1"/>
        </w:rPr>
        <w:t xml:space="preserve">Remember that the workbook is YOUR responsibility you must not rely on the assessor or anyone else to pick up any confidentiality breaches as this is your work and you must accept full responsibility for confidentiality. Meeting all the confidentiality requirements is very important. </w:t>
      </w:r>
    </w:p>
    <w:p w14:paraId="6A9E7D16" w14:textId="6879DB6B" w:rsidR="7560A895" w:rsidRDefault="7560A895" w:rsidP="7560A895">
      <w:pPr>
        <w:ind w:left="360"/>
        <w:jc w:val="both"/>
        <w:rPr>
          <w:rFonts w:eastAsia="Arial"/>
          <w:color w:val="000000" w:themeColor="text1"/>
        </w:rPr>
      </w:pPr>
    </w:p>
    <w:p w14:paraId="475289EF" w14:textId="4CE98B99" w:rsidR="7560A895" w:rsidRDefault="7560A895" w:rsidP="7560A895">
      <w:pPr>
        <w:jc w:val="both"/>
        <w:rPr>
          <w:rFonts w:eastAsia="Arial"/>
          <w:color w:val="000000" w:themeColor="text1"/>
        </w:rPr>
      </w:pPr>
    </w:p>
    <w:p w14:paraId="2E5CA77D" w14:textId="26DEA1C9" w:rsidR="7560A895" w:rsidRDefault="7560A895" w:rsidP="7560A895">
      <w:pPr>
        <w:jc w:val="both"/>
        <w:rPr>
          <w:rFonts w:eastAsia="Arial"/>
          <w:color w:val="000000" w:themeColor="text1"/>
        </w:rPr>
      </w:pPr>
      <w:r w:rsidRPr="7560A895">
        <w:rPr>
          <w:rFonts w:eastAsia="Arial"/>
          <w:b/>
          <w:bCs/>
          <w:color w:val="000000" w:themeColor="text1"/>
        </w:rPr>
        <w:t>Dyslexia and other special circumstances</w:t>
      </w:r>
    </w:p>
    <w:p w14:paraId="05671AD2" w14:textId="41E463CF" w:rsidR="7560A895" w:rsidRDefault="7560A895" w:rsidP="7560A895">
      <w:pPr>
        <w:jc w:val="both"/>
        <w:rPr>
          <w:rFonts w:eastAsia="Arial"/>
          <w:color w:val="000000" w:themeColor="text1"/>
        </w:rPr>
      </w:pPr>
    </w:p>
    <w:p w14:paraId="45B9C7BB" w14:textId="7618A973" w:rsidR="7560A895" w:rsidRDefault="7560A895" w:rsidP="7560A895">
      <w:pPr>
        <w:jc w:val="both"/>
        <w:rPr>
          <w:rFonts w:eastAsia="Arial"/>
          <w:color w:val="000000" w:themeColor="text1"/>
        </w:rPr>
      </w:pPr>
      <w:r w:rsidRPr="7560A895">
        <w:rPr>
          <w:rFonts w:eastAsia="Arial"/>
          <w:color w:val="000000" w:themeColor="text1"/>
        </w:rPr>
        <w:t xml:space="preserve">If you have any condition that you feel may affect your ability to deal with any part of the programme, please see the Student Handbook for further guidance. The University has a Student Services Unit that may be able to help but </w:t>
      </w:r>
      <w:r w:rsidRPr="7560A895">
        <w:rPr>
          <w:rFonts w:eastAsia="Arial"/>
          <w:b/>
          <w:bCs/>
          <w:i/>
          <w:iCs/>
          <w:color w:val="000000" w:themeColor="text1"/>
        </w:rPr>
        <w:t>it is the learner’s individual responsibility to contact them</w:t>
      </w:r>
      <w:r w:rsidRPr="7560A895">
        <w:rPr>
          <w:rFonts w:eastAsia="Arial"/>
          <w:color w:val="000000" w:themeColor="text1"/>
        </w:rPr>
        <w:t xml:space="preserve">. </w:t>
      </w:r>
    </w:p>
    <w:p w14:paraId="307701C0" w14:textId="1121CAD5" w:rsidR="7560A895" w:rsidRDefault="7560A895" w:rsidP="7560A895">
      <w:pPr>
        <w:jc w:val="both"/>
        <w:rPr>
          <w:rFonts w:eastAsia="Arial"/>
          <w:color w:val="000000" w:themeColor="text1"/>
        </w:rPr>
      </w:pPr>
    </w:p>
    <w:p w14:paraId="7D2B17FF" w14:textId="584E5811" w:rsidR="7560A895" w:rsidRDefault="7560A895" w:rsidP="7560A895">
      <w:pPr>
        <w:jc w:val="both"/>
        <w:rPr>
          <w:rFonts w:eastAsia="Arial"/>
          <w:color w:val="000000" w:themeColor="text1"/>
        </w:rPr>
      </w:pPr>
    </w:p>
    <w:p w14:paraId="0CF23538" w14:textId="70C9BB7C" w:rsidR="7560A895" w:rsidRDefault="7560A895" w:rsidP="7560A895">
      <w:pPr>
        <w:rPr>
          <w:rFonts w:eastAsia="Arial"/>
          <w:color w:val="000000" w:themeColor="text1"/>
        </w:rPr>
      </w:pPr>
      <w:r>
        <w:br w:type="page"/>
      </w:r>
    </w:p>
    <w:p w14:paraId="2D2E4A58" w14:textId="7FEC5C71" w:rsidR="7560A895" w:rsidRDefault="7560A895" w:rsidP="7560A895">
      <w:pPr>
        <w:jc w:val="both"/>
        <w:rPr>
          <w:rFonts w:eastAsia="Arial"/>
          <w:color w:val="000000" w:themeColor="text1"/>
        </w:rPr>
      </w:pPr>
      <w:r w:rsidRPr="7560A895">
        <w:rPr>
          <w:rFonts w:eastAsia="Arial"/>
          <w:b/>
          <w:bCs/>
          <w:color w:val="000000" w:themeColor="text1"/>
        </w:rPr>
        <w:lastRenderedPageBreak/>
        <w:t xml:space="preserve">Guidance: </w:t>
      </w:r>
    </w:p>
    <w:p w14:paraId="4A454F2E" w14:textId="53B84EA6" w:rsidR="7560A895" w:rsidRDefault="7560A895" w:rsidP="7560A895">
      <w:pPr>
        <w:jc w:val="both"/>
        <w:rPr>
          <w:rFonts w:eastAsia="Arial"/>
          <w:color w:val="000000" w:themeColor="text1"/>
        </w:rPr>
      </w:pPr>
    </w:p>
    <w:p w14:paraId="429FD262" w14:textId="0037C1CD" w:rsidR="7560A895" w:rsidRDefault="7560A895" w:rsidP="7560A895">
      <w:pPr>
        <w:pStyle w:val="ListParagraph"/>
        <w:numPr>
          <w:ilvl w:val="0"/>
          <w:numId w:val="1"/>
        </w:numPr>
        <w:jc w:val="both"/>
        <w:rPr>
          <w:i/>
          <w:iCs/>
          <w:color w:val="000000" w:themeColor="text1"/>
          <w:sz w:val="24"/>
          <w:szCs w:val="24"/>
        </w:rPr>
      </w:pPr>
      <w:r w:rsidRPr="7560A895">
        <w:rPr>
          <w:rFonts w:eastAsia="Arial"/>
          <w:i/>
          <w:iCs/>
          <w:color w:val="000000" w:themeColor="text1"/>
          <w:sz w:val="24"/>
          <w:szCs w:val="24"/>
        </w:rPr>
        <w:t>Your workbook must contain the items specified in the table below (clearly identified and in the order given);</w:t>
      </w:r>
    </w:p>
    <w:p w14:paraId="4B2F00AC" w14:textId="45446442" w:rsidR="7560A895" w:rsidRDefault="7560A895" w:rsidP="2E5ED9CE">
      <w:pPr>
        <w:pStyle w:val="ListParagraph"/>
        <w:numPr>
          <w:ilvl w:val="0"/>
          <w:numId w:val="1"/>
        </w:numPr>
        <w:jc w:val="both"/>
        <w:rPr>
          <w:i/>
          <w:iCs/>
          <w:color w:val="000000" w:themeColor="text1"/>
          <w:sz w:val="24"/>
          <w:szCs w:val="24"/>
        </w:rPr>
      </w:pPr>
      <w:r w:rsidRPr="2E5ED9CE">
        <w:rPr>
          <w:rFonts w:eastAsia="Arial"/>
          <w:i/>
          <w:iCs/>
          <w:color w:val="000000" w:themeColor="text1"/>
          <w:sz w:val="24"/>
          <w:szCs w:val="24"/>
        </w:rPr>
        <w:t>You should use this particular document to insert your text / answer within each section of this workbook;</w:t>
      </w:r>
    </w:p>
    <w:p w14:paraId="3516F9DA" w14:textId="2A331962" w:rsidR="6BBDDE93" w:rsidRDefault="6BBDDE93" w:rsidP="2E5ED9CE">
      <w:pPr>
        <w:pStyle w:val="ListParagraph"/>
        <w:numPr>
          <w:ilvl w:val="0"/>
          <w:numId w:val="1"/>
        </w:numPr>
        <w:jc w:val="both"/>
        <w:rPr>
          <w:i/>
          <w:iCs/>
          <w:color w:val="000000" w:themeColor="text1"/>
          <w:sz w:val="24"/>
          <w:szCs w:val="24"/>
        </w:rPr>
      </w:pPr>
      <w:r w:rsidRPr="2E5ED9CE">
        <w:rPr>
          <w:rFonts w:eastAsia="Arial"/>
          <w:i/>
          <w:iCs/>
          <w:color w:val="000000" w:themeColor="text1"/>
          <w:sz w:val="24"/>
          <w:szCs w:val="24"/>
        </w:rPr>
        <w:t xml:space="preserve">You should upload your completed document as a saved pdf file of this workbook; if this is not possible then a </w:t>
      </w:r>
      <w:proofErr w:type="spellStart"/>
      <w:r w:rsidRPr="2E5ED9CE">
        <w:rPr>
          <w:rFonts w:eastAsia="Arial"/>
          <w:i/>
          <w:iCs/>
          <w:color w:val="000000" w:themeColor="text1"/>
          <w:sz w:val="24"/>
          <w:szCs w:val="24"/>
        </w:rPr>
        <w:t>Worddoc</w:t>
      </w:r>
      <w:proofErr w:type="spellEnd"/>
      <w:r w:rsidRPr="2E5ED9CE">
        <w:rPr>
          <w:rFonts w:eastAsia="Arial"/>
          <w:i/>
          <w:iCs/>
          <w:color w:val="000000" w:themeColor="text1"/>
          <w:sz w:val="24"/>
          <w:szCs w:val="24"/>
        </w:rPr>
        <w:t xml:space="preserve"> file is acceptable. Do not send</w:t>
      </w:r>
      <w:r w:rsidR="4309DC57" w:rsidRPr="2E5ED9CE">
        <w:rPr>
          <w:rFonts w:eastAsia="Arial"/>
          <w:i/>
          <w:iCs/>
          <w:color w:val="000000" w:themeColor="text1"/>
          <w:sz w:val="24"/>
          <w:szCs w:val="24"/>
        </w:rPr>
        <w:t xml:space="preserve"> a scanned file from a photocopier, an apple.dot file or a Microsoft publisher file as Turnitin will not be able to assess</w:t>
      </w:r>
      <w:r w:rsidR="5DFC8F64" w:rsidRPr="2E5ED9CE">
        <w:rPr>
          <w:rFonts w:eastAsia="Arial"/>
          <w:i/>
          <w:iCs/>
          <w:color w:val="000000" w:themeColor="text1"/>
          <w:sz w:val="24"/>
          <w:szCs w:val="24"/>
        </w:rPr>
        <w:t xml:space="preserve"> them, despite you being able to upload them.</w:t>
      </w:r>
    </w:p>
    <w:p w14:paraId="39D95CF4" w14:textId="1363DA6C" w:rsidR="7560A895" w:rsidRDefault="7560A895" w:rsidP="7560A895">
      <w:pPr>
        <w:ind w:right="107"/>
        <w:jc w:val="both"/>
        <w:rPr>
          <w:b/>
          <w:bCs/>
        </w:rPr>
      </w:pPr>
    </w:p>
    <w:p w14:paraId="59250E81" w14:textId="77777777" w:rsidR="00AD6ECE" w:rsidRPr="00270EEB" w:rsidRDefault="00AD6ECE" w:rsidP="00E6298B">
      <w:pPr>
        <w:ind w:right="107"/>
        <w:jc w:val="both"/>
        <w:rPr>
          <w:b/>
        </w:rPr>
      </w:pPr>
      <w:r w:rsidRPr="00270EEB">
        <w:rPr>
          <w:b/>
        </w:rPr>
        <w:t xml:space="preserve">Contents </w:t>
      </w:r>
    </w:p>
    <w:p w14:paraId="7DAA5B41" w14:textId="77777777" w:rsidR="00AD6ECE" w:rsidRPr="00270EEB" w:rsidRDefault="00AD6ECE" w:rsidP="00E6298B">
      <w:pPr>
        <w:ind w:right="107"/>
        <w:jc w:val="both"/>
        <w:rPr>
          <w:b/>
        </w:rPr>
      </w:pPr>
    </w:p>
    <w:tbl>
      <w:tblPr>
        <w:tblW w:w="9114" w:type="dxa"/>
        <w:tblInd w:w="6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97"/>
        <w:gridCol w:w="6015"/>
        <w:gridCol w:w="1602"/>
      </w:tblGrid>
      <w:tr w:rsidR="00AD6ECE" w:rsidRPr="00270EEB" w14:paraId="4852BAB0" w14:textId="77777777" w:rsidTr="4A94D08D">
        <w:tc>
          <w:tcPr>
            <w:tcW w:w="1497" w:type="dxa"/>
            <w:shd w:val="clear" w:color="auto" w:fill="auto"/>
          </w:tcPr>
          <w:p w14:paraId="0B7BB824" w14:textId="77777777" w:rsidR="00AD6ECE" w:rsidRPr="00270EEB" w:rsidRDefault="00AD6ECE" w:rsidP="00E6298B">
            <w:pPr>
              <w:ind w:right="107"/>
              <w:jc w:val="both"/>
              <w:rPr>
                <w:b/>
              </w:rPr>
            </w:pPr>
            <w:r>
              <w:rPr>
                <w:b/>
              </w:rPr>
              <w:t>Workbook</w:t>
            </w:r>
            <w:r w:rsidRPr="00270EEB">
              <w:rPr>
                <w:b/>
              </w:rPr>
              <w:t xml:space="preserve"> </w:t>
            </w:r>
          </w:p>
        </w:tc>
        <w:tc>
          <w:tcPr>
            <w:tcW w:w="6015" w:type="dxa"/>
            <w:shd w:val="clear" w:color="auto" w:fill="auto"/>
          </w:tcPr>
          <w:p w14:paraId="2453E35E" w14:textId="77777777" w:rsidR="00AD6ECE" w:rsidRPr="00270EEB" w:rsidRDefault="00AD6ECE" w:rsidP="00E6298B">
            <w:pPr>
              <w:ind w:right="107"/>
              <w:jc w:val="both"/>
              <w:rPr>
                <w:b/>
              </w:rPr>
            </w:pPr>
            <w:r>
              <w:rPr>
                <w:b/>
              </w:rPr>
              <w:t xml:space="preserve">Area of Professional Practice </w:t>
            </w:r>
          </w:p>
          <w:p w14:paraId="41466005" w14:textId="77777777" w:rsidR="00AD6ECE" w:rsidRPr="00270EEB" w:rsidRDefault="00AD6ECE" w:rsidP="00E6298B">
            <w:pPr>
              <w:ind w:right="107"/>
              <w:jc w:val="both"/>
              <w:rPr>
                <w:b/>
              </w:rPr>
            </w:pPr>
          </w:p>
        </w:tc>
        <w:tc>
          <w:tcPr>
            <w:tcW w:w="1602" w:type="dxa"/>
          </w:tcPr>
          <w:p w14:paraId="43DE759C" w14:textId="77777777" w:rsidR="00AD6ECE" w:rsidRDefault="00AD6ECE" w:rsidP="00E6298B">
            <w:pPr>
              <w:ind w:right="107"/>
              <w:jc w:val="both"/>
              <w:rPr>
                <w:b/>
              </w:rPr>
            </w:pPr>
            <w:r>
              <w:rPr>
                <w:b/>
              </w:rPr>
              <w:t>Word count</w:t>
            </w:r>
          </w:p>
        </w:tc>
      </w:tr>
      <w:tr w:rsidR="00AD6ECE" w:rsidRPr="00270EEB" w14:paraId="2D4FC142" w14:textId="77777777" w:rsidTr="4A94D08D">
        <w:tc>
          <w:tcPr>
            <w:tcW w:w="1497" w:type="dxa"/>
            <w:shd w:val="clear" w:color="auto" w:fill="auto"/>
          </w:tcPr>
          <w:p w14:paraId="28D0C3B0" w14:textId="1AC971F0" w:rsidR="00AD6ECE" w:rsidRPr="007B5CB2" w:rsidRDefault="28A9B94D" w:rsidP="28A9B94D">
            <w:pPr>
              <w:ind w:right="107"/>
              <w:jc w:val="both"/>
            </w:pPr>
            <w:r w:rsidRPr="28A9B94D">
              <w:t xml:space="preserve">Task 1 </w:t>
            </w:r>
          </w:p>
        </w:tc>
        <w:tc>
          <w:tcPr>
            <w:tcW w:w="6015" w:type="dxa"/>
            <w:shd w:val="clear" w:color="auto" w:fill="auto"/>
          </w:tcPr>
          <w:p w14:paraId="6BEFF0EE" w14:textId="77777777" w:rsidR="00AD6ECE" w:rsidRDefault="00AD6ECE" w:rsidP="00E6298B">
            <w:pPr>
              <w:ind w:right="107"/>
              <w:jc w:val="both"/>
              <w:rPr>
                <w:b/>
              </w:rPr>
            </w:pPr>
            <w:r>
              <w:rPr>
                <w:b/>
              </w:rPr>
              <w:t>Wellbeing and Resilience</w:t>
            </w:r>
          </w:p>
          <w:p w14:paraId="6EFACAED" w14:textId="77777777" w:rsidR="00AD6ECE" w:rsidRPr="00F6513F" w:rsidRDefault="00AD6ECE" w:rsidP="00E6298B">
            <w:pPr>
              <w:ind w:right="107"/>
              <w:jc w:val="both"/>
              <w:rPr>
                <w:b/>
              </w:rPr>
            </w:pPr>
          </w:p>
        </w:tc>
        <w:tc>
          <w:tcPr>
            <w:tcW w:w="1602" w:type="dxa"/>
          </w:tcPr>
          <w:p w14:paraId="2647D8AA" w14:textId="3973B87C" w:rsidR="00AD6ECE" w:rsidRPr="003C4D7B" w:rsidRDefault="28A9B94D" w:rsidP="28A9B94D">
            <w:pPr>
              <w:rPr>
                <w:b/>
                <w:bCs/>
              </w:rPr>
            </w:pPr>
            <w:r w:rsidRPr="28A9B94D">
              <w:rPr>
                <w:b/>
                <w:bCs/>
              </w:rPr>
              <w:t>1500</w:t>
            </w:r>
          </w:p>
        </w:tc>
      </w:tr>
      <w:tr w:rsidR="00AD6ECE" w:rsidRPr="00270EEB" w14:paraId="1D9DBC90" w14:textId="77777777" w:rsidTr="4A94D08D">
        <w:tc>
          <w:tcPr>
            <w:tcW w:w="1497" w:type="dxa"/>
            <w:shd w:val="clear" w:color="auto" w:fill="auto"/>
          </w:tcPr>
          <w:p w14:paraId="67B5D019" w14:textId="598380AF" w:rsidR="00AD6ECE" w:rsidRPr="007B5CB2" w:rsidRDefault="28A9B94D" w:rsidP="28A9B94D">
            <w:pPr>
              <w:ind w:right="107"/>
              <w:jc w:val="both"/>
            </w:pPr>
            <w:r w:rsidRPr="28A9B94D">
              <w:t>Task 2</w:t>
            </w:r>
          </w:p>
        </w:tc>
        <w:tc>
          <w:tcPr>
            <w:tcW w:w="6015" w:type="dxa"/>
            <w:shd w:val="clear" w:color="auto" w:fill="auto"/>
          </w:tcPr>
          <w:p w14:paraId="44FD4817" w14:textId="77777777" w:rsidR="00AD6ECE" w:rsidRDefault="00AD6ECE" w:rsidP="00E6298B">
            <w:pPr>
              <w:ind w:right="107"/>
              <w:jc w:val="both"/>
              <w:rPr>
                <w:b/>
              </w:rPr>
            </w:pPr>
            <w:r w:rsidRPr="00865008">
              <w:rPr>
                <w:b/>
              </w:rPr>
              <w:t>Communication Skills</w:t>
            </w:r>
            <w:r>
              <w:rPr>
                <w:b/>
              </w:rPr>
              <w:t xml:space="preserve">, </w:t>
            </w:r>
            <w:r w:rsidRPr="00865008">
              <w:rPr>
                <w:b/>
              </w:rPr>
              <w:t>Managing Conflict</w:t>
            </w:r>
            <w:r>
              <w:rPr>
                <w:b/>
              </w:rPr>
              <w:t>, Valuing Difference and Inclusion</w:t>
            </w:r>
          </w:p>
          <w:p w14:paraId="43C3819B" w14:textId="77777777" w:rsidR="00AD6ECE" w:rsidRPr="00F6513F" w:rsidRDefault="00AD6ECE" w:rsidP="00E6298B">
            <w:pPr>
              <w:ind w:right="107"/>
              <w:jc w:val="both"/>
              <w:rPr>
                <w:b/>
              </w:rPr>
            </w:pPr>
          </w:p>
        </w:tc>
        <w:tc>
          <w:tcPr>
            <w:tcW w:w="1602" w:type="dxa"/>
          </w:tcPr>
          <w:p w14:paraId="3E4FFCB0" w14:textId="605D2C7B" w:rsidR="00AD6ECE" w:rsidRPr="003C4D7B" w:rsidRDefault="28A9B94D" w:rsidP="28A9B94D">
            <w:pPr>
              <w:ind w:right="107"/>
              <w:jc w:val="both"/>
              <w:rPr>
                <w:b/>
                <w:bCs/>
              </w:rPr>
            </w:pPr>
            <w:r w:rsidRPr="28A9B94D">
              <w:rPr>
                <w:b/>
                <w:bCs/>
              </w:rPr>
              <w:t>2500</w:t>
            </w:r>
          </w:p>
        </w:tc>
      </w:tr>
      <w:tr w:rsidR="00AD6ECE" w:rsidRPr="00270EEB" w14:paraId="50CA0CBE" w14:textId="77777777" w:rsidTr="4A94D08D">
        <w:tc>
          <w:tcPr>
            <w:tcW w:w="1497" w:type="dxa"/>
            <w:shd w:val="clear" w:color="auto" w:fill="auto"/>
          </w:tcPr>
          <w:p w14:paraId="4757A4DF" w14:textId="1E0B441E" w:rsidR="00AD6ECE" w:rsidRPr="007B5CB2" w:rsidRDefault="28A9B94D" w:rsidP="28A9B94D">
            <w:pPr>
              <w:ind w:right="107"/>
              <w:jc w:val="both"/>
            </w:pPr>
            <w:r w:rsidRPr="28A9B94D">
              <w:t xml:space="preserve">Task 3 </w:t>
            </w:r>
          </w:p>
        </w:tc>
        <w:tc>
          <w:tcPr>
            <w:tcW w:w="6015" w:type="dxa"/>
            <w:shd w:val="clear" w:color="auto" w:fill="auto"/>
          </w:tcPr>
          <w:p w14:paraId="085CE092" w14:textId="77777777" w:rsidR="00AD6ECE" w:rsidRDefault="00AD6ECE" w:rsidP="00E6298B">
            <w:pPr>
              <w:ind w:right="107"/>
              <w:jc w:val="both"/>
              <w:rPr>
                <w:b/>
              </w:rPr>
            </w:pPr>
            <w:r>
              <w:rPr>
                <w:b/>
              </w:rPr>
              <w:t xml:space="preserve">Criminal Justice, Valuing difference and inclusion </w:t>
            </w:r>
          </w:p>
          <w:p w14:paraId="6E20078B" w14:textId="77777777" w:rsidR="00AD6ECE" w:rsidRPr="007B5CB2" w:rsidRDefault="00AD6ECE" w:rsidP="00E6298B">
            <w:pPr>
              <w:ind w:right="107"/>
              <w:jc w:val="both"/>
              <w:rPr>
                <w:b/>
              </w:rPr>
            </w:pPr>
          </w:p>
        </w:tc>
        <w:tc>
          <w:tcPr>
            <w:tcW w:w="1602" w:type="dxa"/>
          </w:tcPr>
          <w:p w14:paraId="5DCE5CC6" w14:textId="625888C3" w:rsidR="00AD6ECE" w:rsidRPr="003C4D7B" w:rsidRDefault="28A9B94D" w:rsidP="28A9B94D">
            <w:pPr>
              <w:ind w:right="107"/>
              <w:jc w:val="both"/>
              <w:rPr>
                <w:b/>
                <w:bCs/>
              </w:rPr>
            </w:pPr>
            <w:r w:rsidRPr="28A9B94D">
              <w:rPr>
                <w:b/>
                <w:bCs/>
              </w:rPr>
              <w:t>2500</w:t>
            </w:r>
          </w:p>
        </w:tc>
      </w:tr>
      <w:tr w:rsidR="00AD6ECE" w:rsidRPr="00270EEB" w14:paraId="0CD7F499" w14:textId="77777777" w:rsidTr="4A94D08D">
        <w:tc>
          <w:tcPr>
            <w:tcW w:w="1497" w:type="dxa"/>
            <w:shd w:val="clear" w:color="auto" w:fill="auto"/>
          </w:tcPr>
          <w:p w14:paraId="7257B5AE" w14:textId="45BC6894" w:rsidR="00AD6ECE" w:rsidRPr="007B5CB2" w:rsidRDefault="28A9B94D" w:rsidP="28A9B94D">
            <w:pPr>
              <w:ind w:right="107"/>
              <w:jc w:val="both"/>
            </w:pPr>
            <w:r w:rsidRPr="28A9B94D">
              <w:t xml:space="preserve">Task 4 </w:t>
            </w:r>
          </w:p>
        </w:tc>
        <w:tc>
          <w:tcPr>
            <w:tcW w:w="6015" w:type="dxa"/>
            <w:shd w:val="clear" w:color="auto" w:fill="auto"/>
          </w:tcPr>
          <w:p w14:paraId="2820626A" w14:textId="355E5EED" w:rsidR="7560A895" w:rsidRDefault="28A9B94D" w:rsidP="28A9B94D">
            <w:pPr>
              <w:ind w:right="107"/>
              <w:jc w:val="both"/>
              <w:rPr>
                <w:b/>
                <w:bCs/>
              </w:rPr>
            </w:pPr>
            <w:r w:rsidRPr="28A9B94D">
              <w:rPr>
                <w:b/>
                <w:bCs/>
              </w:rPr>
              <w:t>Decision making and discretion, Conducting Investigations and Criminal Justice (managing offenders)</w:t>
            </w:r>
          </w:p>
          <w:p w14:paraId="53B0A585" w14:textId="77777777" w:rsidR="00AD6ECE" w:rsidRPr="007B5CB2" w:rsidRDefault="00AD6ECE" w:rsidP="00E6298B">
            <w:pPr>
              <w:ind w:right="107"/>
              <w:jc w:val="both"/>
              <w:rPr>
                <w:b/>
              </w:rPr>
            </w:pPr>
          </w:p>
        </w:tc>
        <w:tc>
          <w:tcPr>
            <w:tcW w:w="1602" w:type="dxa"/>
          </w:tcPr>
          <w:p w14:paraId="3ACAB03D" w14:textId="46399D89" w:rsidR="00AD6ECE" w:rsidRPr="003C4D7B" w:rsidRDefault="28A9B94D" w:rsidP="28A9B94D">
            <w:pPr>
              <w:ind w:right="107"/>
              <w:jc w:val="both"/>
              <w:rPr>
                <w:b/>
                <w:bCs/>
              </w:rPr>
            </w:pPr>
            <w:r w:rsidRPr="28A9B94D">
              <w:rPr>
                <w:b/>
                <w:bCs/>
              </w:rPr>
              <w:t>2500</w:t>
            </w:r>
          </w:p>
        </w:tc>
      </w:tr>
      <w:tr w:rsidR="00AD6ECE" w:rsidRPr="00270EEB" w14:paraId="04A9A52C" w14:textId="77777777" w:rsidTr="4A94D08D">
        <w:trPr>
          <w:trHeight w:val="81"/>
        </w:trPr>
        <w:tc>
          <w:tcPr>
            <w:tcW w:w="1497" w:type="dxa"/>
            <w:shd w:val="clear" w:color="auto" w:fill="auto"/>
          </w:tcPr>
          <w:p w14:paraId="53CF3C4A" w14:textId="77777777" w:rsidR="00AD6ECE" w:rsidRPr="007B5CB2" w:rsidRDefault="00AD6ECE" w:rsidP="00E6298B">
            <w:pPr>
              <w:ind w:right="107"/>
              <w:jc w:val="both"/>
            </w:pPr>
          </w:p>
        </w:tc>
        <w:tc>
          <w:tcPr>
            <w:tcW w:w="6015" w:type="dxa"/>
            <w:shd w:val="clear" w:color="auto" w:fill="auto"/>
          </w:tcPr>
          <w:p w14:paraId="5048D140" w14:textId="77777777" w:rsidR="00AD6ECE" w:rsidRPr="00F40CB5" w:rsidRDefault="00AD6ECE" w:rsidP="00E6298B">
            <w:pPr>
              <w:spacing w:line="360" w:lineRule="auto"/>
              <w:ind w:right="107"/>
              <w:jc w:val="both"/>
              <w:rPr>
                <w:b/>
              </w:rPr>
            </w:pPr>
            <w:r w:rsidRPr="00F40CB5">
              <w:rPr>
                <w:b/>
              </w:rPr>
              <w:t>Bibliography</w:t>
            </w:r>
          </w:p>
        </w:tc>
        <w:tc>
          <w:tcPr>
            <w:tcW w:w="1602" w:type="dxa"/>
          </w:tcPr>
          <w:p w14:paraId="14907372" w14:textId="77777777" w:rsidR="00AD6ECE" w:rsidRPr="00F40CB5" w:rsidRDefault="00AD6ECE" w:rsidP="00E6298B">
            <w:pPr>
              <w:spacing w:line="360" w:lineRule="auto"/>
              <w:ind w:right="107"/>
              <w:jc w:val="both"/>
              <w:rPr>
                <w:b/>
              </w:rPr>
            </w:pPr>
          </w:p>
        </w:tc>
      </w:tr>
      <w:tr w:rsidR="28A9B94D" w14:paraId="4FEE611F" w14:textId="77777777" w:rsidTr="4A94D08D">
        <w:trPr>
          <w:trHeight w:val="81"/>
        </w:trPr>
        <w:tc>
          <w:tcPr>
            <w:tcW w:w="1497" w:type="dxa"/>
            <w:shd w:val="clear" w:color="auto" w:fill="auto"/>
          </w:tcPr>
          <w:p w14:paraId="321FBB7F" w14:textId="039138C2" w:rsidR="28A9B94D" w:rsidRDefault="68821BB2" w:rsidP="28A9B94D">
            <w:pPr>
              <w:jc w:val="both"/>
            </w:pPr>
            <w:r w:rsidRPr="2E5ED9CE">
              <w:t>Task</w:t>
            </w:r>
            <w:r w:rsidR="0F1F907C" w:rsidRPr="2E5ED9CE">
              <w:t xml:space="preserve"> </w:t>
            </w:r>
            <w:r w:rsidRPr="2E5ED9CE">
              <w:t>5</w:t>
            </w:r>
          </w:p>
        </w:tc>
        <w:tc>
          <w:tcPr>
            <w:tcW w:w="6015" w:type="dxa"/>
            <w:shd w:val="clear" w:color="auto" w:fill="auto"/>
          </w:tcPr>
          <w:p w14:paraId="37F92302" w14:textId="14581592" w:rsidR="28A9B94D" w:rsidRDefault="28A9B94D" w:rsidP="28A9B94D">
            <w:pPr>
              <w:spacing w:line="360" w:lineRule="auto"/>
              <w:jc w:val="both"/>
              <w:rPr>
                <w:b/>
                <w:bCs/>
              </w:rPr>
            </w:pPr>
            <w:r w:rsidRPr="28A9B94D">
              <w:rPr>
                <w:b/>
                <w:bCs/>
              </w:rPr>
              <w:t>Development Plan</w:t>
            </w:r>
          </w:p>
        </w:tc>
        <w:tc>
          <w:tcPr>
            <w:tcW w:w="1602" w:type="dxa"/>
          </w:tcPr>
          <w:p w14:paraId="4D806110" w14:textId="786926C7" w:rsidR="28A9B94D" w:rsidRDefault="28A9B94D" w:rsidP="2E5ED9CE">
            <w:pPr>
              <w:spacing w:line="360" w:lineRule="auto"/>
              <w:rPr>
                <w:b/>
                <w:bCs/>
              </w:rPr>
            </w:pPr>
            <w:r w:rsidRPr="2E5ED9CE">
              <w:rPr>
                <w:b/>
                <w:bCs/>
              </w:rPr>
              <w:t xml:space="preserve">Equivalent to </w:t>
            </w:r>
            <w:r w:rsidR="69F9475D" w:rsidRPr="2E5ED9CE">
              <w:rPr>
                <w:b/>
                <w:bCs/>
              </w:rPr>
              <w:t>500</w:t>
            </w:r>
            <w:r w:rsidRPr="2E5ED9CE">
              <w:rPr>
                <w:b/>
                <w:bCs/>
              </w:rPr>
              <w:t xml:space="preserve"> words</w:t>
            </w:r>
          </w:p>
        </w:tc>
      </w:tr>
      <w:tr w:rsidR="28A9B94D" w14:paraId="6218F446" w14:textId="77777777" w:rsidTr="4A94D08D">
        <w:trPr>
          <w:trHeight w:val="81"/>
        </w:trPr>
        <w:tc>
          <w:tcPr>
            <w:tcW w:w="1497" w:type="dxa"/>
            <w:shd w:val="clear" w:color="auto" w:fill="auto"/>
          </w:tcPr>
          <w:p w14:paraId="4A2B378C" w14:textId="2417B8BD" w:rsidR="28A9B94D" w:rsidRDefault="439E37A0" w:rsidP="28A9B94D">
            <w:pPr>
              <w:jc w:val="both"/>
            </w:pPr>
            <w:r w:rsidRPr="2E5ED9CE">
              <w:t>Task 6</w:t>
            </w:r>
          </w:p>
        </w:tc>
        <w:tc>
          <w:tcPr>
            <w:tcW w:w="6015" w:type="dxa"/>
            <w:shd w:val="clear" w:color="auto" w:fill="auto"/>
          </w:tcPr>
          <w:p w14:paraId="7434DA80" w14:textId="2754A04B" w:rsidR="28A9B94D" w:rsidRDefault="00277844" w:rsidP="28A9B94D">
            <w:pPr>
              <w:spacing w:line="360" w:lineRule="auto"/>
              <w:jc w:val="both"/>
              <w:rPr>
                <w:b/>
                <w:bCs/>
              </w:rPr>
            </w:pPr>
            <w:r w:rsidRPr="2E5ED9CE">
              <w:rPr>
                <w:b/>
                <w:bCs/>
              </w:rPr>
              <w:t>Recognition and c</w:t>
            </w:r>
            <w:r w:rsidR="28A9B94D" w:rsidRPr="2E5ED9CE">
              <w:rPr>
                <w:b/>
                <w:bCs/>
              </w:rPr>
              <w:t xml:space="preserve">onfirmation of the </w:t>
            </w:r>
            <w:r w:rsidR="5CB92A09" w:rsidRPr="2E5ED9CE">
              <w:rPr>
                <w:b/>
                <w:bCs/>
              </w:rPr>
              <w:t>progress</w:t>
            </w:r>
            <w:r w:rsidR="28A9B94D" w:rsidRPr="2E5ED9CE">
              <w:rPr>
                <w:b/>
                <w:bCs/>
              </w:rPr>
              <w:t xml:space="preserve"> of your Occupational Competency Portfolio (OCP)</w:t>
            </w:r>
          </w:p>
        </w:tc>
        <w:tc>
          <w:tcPr>
            <w:tcW w:w="1602" w:type="dxa"/>
          </w:tcPr>
          <w:p w14:paraId="2F66BBDD" w14:textId="78CBC2B1" w:rsidR="28A9B94D" w:rsidRDefault="44518ABE" w:rsidP="2E5ED9CE">
            <w:pPr>
              <w:spacing w:line="360" w:lineRule="auto"/>
              <w:jc w:val="both"/>
              <w:rPr>
                <w:b/>
                <w:bCs/>
                <w:sz w:val="18"/>
                <w:szCs w:val="18"/>
              </w:rPr>
            </w:pPr>
            <w:r w:rsidRPr="2E5ED9CE">
              <w:rPr>
                <w:b/>
                <w:bCs/>
              </w:rPr>
              <w:t>Equivalent to 500 words</w:t>
            </w:r>
          </w:p>
        </w:tc>
      </w:tr>
      <w:tr w:rsidR="28A9B94D" w14:paraId="4119AF4A" w14:textId="77777777" w:rsidTr="4A94D08D">
        <w:trPr>
          <w:trHeight w:val="81"/>
        </w:trPr>
        <w:tc>
          <w:tcPr>
            <w:tcW w:w="1497" w:type="dxa"/>
            <w:shd w:val="clear" w:color="auto" w:fill="auto"/>
          </w:tcPr>
          <w:p w14:paraId="2BE55F7D" w14:textId="347B83ED" w:rsidR="28A9B94D" w:rsidRDefault="28A9B94D" w:rsidP="28A9B94D">
            <w:pPr>
              <w:jc w:val="both"/>
            </w:pPr>
          </w:p>
        </w:tc>
        <w:tc>
          <w:tcPr>
            <w:tcW w:w="6015" w:type="dxa"/>
            <w:shd w:val="clear" w:color="auto" w:fill="auto"/>
          </w:tcPr>
          <w:p w14:paraId="56D9076E" w14:textId="02E03938" w:rsidR="28A9B94D" w:rsidRDefault="28A9B94D" w:rsidP="2E5ED9CE">
            <w:pPr>
              <w:spacing w:line="360" w:lineRule="auto"/>
              <w:jc w:val="both"/>
              <w:rPr>
                <w:b/>
                <w:bCs/>
              </w:rPr>
            </w:pPr>
            <w:r w:rsidRPr="2E5ED9CE">
              <w:rPr>
                <w:b/>
                <w:bCs/>
              </w:rPr>
              <w:t>Confirmation of Confidentiality and Plagiarism</w:t>
            </w:r>
          </w:p>
          <w:p w14:paraId="4DD328B3" w14:textId="5D054B24" w:rsidR="28A9B94D" w:rsidRDefault="0FC748D4" w:rsidP="2E5ED9CE">
            <w:pPr>
              <w:spacing w:line="360" w:lineRule="auto"/>
              <w:jc w:val="both"/>
              <w:rPr>
                <w:b/>
                <w:bCs/>
                <w:i/>
                <w:iCs/>
              </w:rPr>
            </w:pPr>
            <w:r w:rsidRPr="2E5ED9CE">
              <w:rPr>
                <w:b/>
                <w:bCs/>
                <w:i/>
                <w:iCs/>
              </w:rPr>
              <w:t>Confirmed by submission through `Turnitin</w:t>
            </w:r>
          </w:p>
        </w:tc>
        <w:tc>
          <w:tcPr>
            <w:tcW w:w="1602" w:type="dxa"/>
          </w:tcPr>
          <w:p w14:paraId="40378763" w14:textId="7D1AF948" w:rsidR="28A9B94D" w:rsidRDefault="28A9B94D" w:rsidP="28A9B94D">
            <w:pPr>
              <w:spacing w:line="360" w:lineRule="auto"/>
              <w:jc w:val="both"/>
              <w:rPr>
                <w:b/>
                <w:bCs/>
              </w:rPr>
            </w:pPr>
          </w:p>
        </w:tc>
      </w:tr>
    </w:tbl>
    <w:p w14:paraId="408F0707" w14:textId="078D23C8" w:rsidR="4A94D08D" w:rsidRDefault="4A94D08D"/>
    <w:p w14:paraId="7B324AC5" w14:textId="77777777" w:rsidR="00AD6ECE" w:rsidRDefault="00AD6ECE" w:rsidP="00E6298B">
      <w:pPr>
        <w:ind w:right="107"/>
        <w:jc w:val="center"/>
        <w:rPr>
          <w:b/>
        </w:rPr>
      </w:pPr>
    </w:p>
    <w:p w14:paraId="536B53D6" w14:textId="77777777" w:rsidR="00AD6ECE" w:rsidRDefault="00AD6ECE" w:rsidP="00E6298B">
      <w:pPr>
        <w:ind w:right="107"/>
        <w:jc w:val="center"/>
        <w:rPr>
          <w:b/>
        </w:rPr>
      </w:pPr>
    </w:p>
    <w:p w14:paraId="1DD51F52" w14:textId="1DB56111" w:rsidR="007C1D94" w:rsidRPr="00270EEB" w:rsidRDefault="00AD6ECE" w:rsidP="28A9B94D">
      <w:pPr>
        <w:ind w:right="107"/>
        <w:jc w:val="center"/>
        <w:rPr>
          <w:b/>
          <w:bCs/>
        </w:rPr>
      </w:pPr>
      <w:r w:rsidRPr="28A9B94D">
        <w:rPr>
          <w:b/>
          <w:bCs/>
        </w:rPr>
        <w:br w:type="page"/>
      </w:r>
      <w:r w:rsidR="28A9B94D" w:rsidRPr="28A9B94D">
        <w:rPr>
          <w:b/>
          <w:bCs/>
        </w:rPr>
        <w:lastRenderedPageBreak/>
        <w:t>Task 1</w:t>
      </w:r>
    </w:p>
    <w:p w14:paraId="141F40F1" w14:textId="77777777" w:rsidR="000A469A" w:rsidRPr="00270EEB" w:rsidRDefault="000A469A" w:rsidP="00E6298B">
      <w:pPr>
        <w:ind w:right="107"/>
        <w:jc w:val="both"/>
        <w:rPr>
          <w:b/>
        </w:rPr>
      </w:pPr>
    </w:p>
    <w:p w14:paraId="4DC81312" w14:textId="77777777" w:rsidR="00AF5D6A" w:rsidRDefault="00AF5D6A" w:rsidP="00AF5D6A">
      <w:pPr>
        <w:ind w:right="237"/>
        <w:jc w:val="both"/>
        <w:rPr>
          <w:b/>
        </w:rPr>
      </w:pPr>
      <w:r>
        <w:rPr>
          <w:b/>
        </w:rPr>
        <w:t xml:space="preserve">Relevant areas of the National Policing Curriculum: </w:t>
      </w:r>
    </w:p>
    <w:p w14:paraId="0E0B2137" w14:textId="6C1932FE" w:rsidR="001C0E74" w:rsidRPr="00270EEB" w:rsidRDefault="004B69F6" w:rsidP="00E6298B">
      <w:pPr>
        <w:ind w:right="107"/>
        <w:jc w:val="both"/>
        <w:rPr>
          <w:b/>
        </w:rPr>
      </w:pPr>
      <w:r w:rsidRPr="00270EEB">
        <w:rPr>
          <w:b/>
        </w:rPr>
        <w:t>Develop</w:t>
      </w:r>
      <w:r w:rsidR="00092BC7">
        <w:rPr>
          <w:b/>
        </w:rPr>
        <w:t>ing Resilience</w:t>
      </w:r>
    </w:p>
    <w:p w14:paraId="5C05EF47" w14:textId="77777777" w:rsidR="004046F0" w:rsidRPr="00270EEB" w:rsidRDefault="004046F0" w:rsidP="00E6298B">
      <w:pPr>
        <w:ind w:right="107"/>
        <w:jc w:val="both"/>
        <w:rPr>
          <w:b/>
        </w:rPr>
      </w:pPr>
    </w:p>
    <w:p w14:paraId="6AB96EC0" w14:textId="54F04FE9" w:rsidR="004B69F6" w:rsidRPr="00003990" w:rsidRDefault="00C63D00" w:rsidP="00E6298B">
      <w:pPr>
        <w:ind w:right="107"/>
        <w:jc w:val="both"/>
        <w:rPr>
          <w:i/>
        </w:rPr>
      </w:pPr>
      <w:r w:rsidRPr="00003990">
        <w:rPr>
          <w:i/>
        </w:rPr>
        <w:t>Guidance:</w:t>
      </w:r>
      <w:r w:rsidR="004F1E21" w:rsidRPr="00003990">
        <w:rPr>
          <w:i/>
        </w:rPr>
        <w:t xml:space="preserve">  </w:t>
      </w:r>
    </w:p>
    <w:p w14:paraId="66DAB488" w14:textId="77777777" w:rsidR="00E91F62" w:rsidRPr="00003990" w:rsidRDefault="00E91F62" w:rsidP="00E6298B">
      <w:pPr>
        <w:ind w:right="107"/>
        <w:jc w:val="both"/>
        <w:rPr>
          <w:i/>
        </w:rPr>
      </w:pPr>
    </w:p>
    <w:tbl>
      <w:tblPr>
        <w:tblW w:w="1027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278"/>
      </w:tblGrid>
      <w:tr w:rsidR="004F1E21" w:rsidRPr="00270EEB" w14:paraId="62D9632F" w14:textId="77777777" w:rsidTr="4A94D08D">
        <w:tc>
          <w:tcPr>
            <w:tcW w:w="10278" w:type="dxa"/>
            <w:shd w:val="clear" w:color="auto" w:fill="auto"/>
          </w:tcPr>
          <w:p w14:paraId="3D7E7D79" w14:textId="7E0D67F2" w:rsidR="00CB143A" w:rsidRPr="00003990" w:rsidRDefault="28A9B94D" w:rsidP="28A9B94D">
            <w:pPr>
              <w:ind w:right="107"/>
              <w:jc w:val="both"/>
              <w:rPr>
                <w:b/>
                <w:bCs/>
              </w:rPr>
            </w:pPr>
            <w:r w:rsidRPr="28A9B94D">
              <w:t xml:space="preserve">Focussing on your initial 6 months of learning and since being attested as a Police Constable, </w:t>
            </w:r>
            <w:r w:rsidRPr="28A9B94D">
              <w:rPr>
                <w:b/>
                <w:bCs/>
              </w:rPr>
              <w:t>discuss and compare</w:t>
            </w:r>
            <w:r w:rsidRPr="28A9B94D">
              <w:t xml:space="preserve"> the coping strategies you have applied to develop resilience and minimise stress.</w:t>
            </w:r>
          </w:p>
          <w:p w14:paraId="39C108E1" w14:textId="77777777" w:rsidR="00CB143A" w:rsidRPr="00003990" w:rsidRDefault="00CB143A" w:rsidP="00E6298B">
            <w:pPr>
              <w:ind w:right="107"/>
              <w:jc w:val="both"/>
              <w:rPr>
                <w:b/>
              </w:rPr>
            </w:pPr>
          </w:p>
          <w:p w14:paraId="4EE28371" w14:textId="674617F2" w:rsidR="004F1E21" w:rsidRPr="00270EEB" w:rsidRDefault="28A9B94D" w:rsidP="28A9B94D">
            <w:pPr>
              <w:ind w:right="107"/>
              <w:jc w:val="both"/>
              <w:rPr>
                <w:i/>
                <w:iCs/>
              </w:rPr>
            </w:pPr>
            <w:r w:rsidRPr="28A9B94D">
              <w:rPr>
                <w:i/>
                <w:iCs/>
              </w:rPr>
              <w:t>1500 words (+/- 10%: include your actual word count at the end of each section)</w:t>
            </w:r>
          </w:p>
        </w:tc>
      </w:tr>
    </w:tbl>
    <w:p w14:paraId="1990D49D" w14:textId="585F5707" w:rsidR="4A94D08D" w:rsidRDefault="4A94D08D"/>
    <w:p w14:paraId="48BEF9CF" w14:textId="77777777" w:rsidR="00025650" w:rsidRDefault="00025650" w:rsidP="00E6298B">
      <w:pPr>
        <w:ind w:right="107"/>
        <w:jc w:val="both"/>
        <w:rPr>
          <w:b/>
        </w:rPr>
      </w:pPr>
    </w:p>
    <w:p w14:paraId="61825E14" w14:textId="5478BF4D" w:rsidR="00AA666E" w:rsidRDefault="00025650" w:rsidP="00E6298B">
      <w:pPr>
        <w:ind w:right="107"/>
        <w:jc w:val="both"/>
        <w:rPr>
          <w:b/>
        </w:rPr>
      </w:pPr>
      <w:r w:rsidRPr="00025650">
        <w:rPr>
          <w:b/>
        </w:rPr>
        <w:t>ANSWER:</w:t>
      </w:r>
    </w:p>
    <w:p w14:paraId="0B9BEC1F" w14:textId="77777777" w:rsidR="009D2CAE" w:rsidRPr="000B5068" w:rsidRDefault="009D2CAE" w:rsidP="000B5068">
      <w:pPr>
        <w:ind w:right="107"/>
        <w:jc w:val="both"/>
      </w:pPr>
    </w:p>
    <w:p w14:paraId="0A1E7CE7" w14:textId="1881BE1C" w:rsidR="0046180C" w:rsidRDefault="00061F80" w:rsidP="0046180C">
      <w:pPr>
        <w:ind w:right="107"/>
        <w:jc w:val="both"/>
      </w:pPr>
      <w:r>
        <w:t xml:space="preserve">  </w:t>
      </w:r>
      <w:r w:rsidR="0046180C">
        <w:t>Stress, being a reaction to mental or emotional pressure</w:t>
      </w:r>
      <w:r w:rsidR="005930FD" w:rsidRPr="005930FD">
        <w:rPr>
          <w:shd w:val="clear" w:color="auto" w:fill="FFFFFF"/>
        </w:rPr>
        <w:t xml:space="preserve"> </w:t>
      </w:r>
      <w:r w:rsidR="005930FD">
        <w:rPr>
          <w:shd w:val="clear" w:color="auto" w:fill="FFFFFF"/>
        </w:rPr>
        <w:t>(Get help with stress, 2020)</w:t>
      </w:r>
      <w:r w:rsidR="0046180C">
        <w:t xml:space="preserve"> is an inevitable aspect in any highly skilled role, particularly in the Police Service. In this essay I will</w:t>
      </w:r>
      <w:r w:rsidR="009E2783">
        <w:t xml:space="preserve"> be</w:t>
      </w:r>
      <w:r w:rsidR="0046180C">
        <w:t xml:space="preserve"> discussing how we define stress and what stress means within the </w:t>
      </w:r>
      <w:r>
        <w:t>P</w:t>
      </w:r>
      <w:r w:rsidR="0046180C">
        <w:t xml:space="preserve">olice </w:t>
      </w:r>
      <w:r>
        <w:t>S</w:t>
      </w:r>
      <w:r w:rsidR="0046180C">
        <w:t>ervice. I will then delve into what the main stressors are and in particular the stressors most relevant to me, as I begin my new role as a Police Constable. Finally, I will deliberate the strategies that I have implemented to develop resilience and minimise stress in the initial six months of learning and since being attested as a Police Constable and compare strategies</w:t>
      </w:r>
      <w:r w:rsidR="00F116A2">
        <w:t xml:space="preserve"> to discuss those that were most effective</w:t>
      </w:r>
      <w:r w:rsidR="0046180C">
        <w:t xml:space="preserve">. </w:t>
      </w:r>
    </w:p>
    <w:p w14:paraId="0F2A8F07" w14:textId="77777777" w:rsidR="0046180C" w:rsidRDefault="0046180C" w:rsidP="00E6298B">
      <w:pPr>
        <w:ind w:right="107"/>
        <w:jc w:val="both"/>
      </w:pPr>
    </w:p>
    <w:p w14:paraId="6F4E2CB7" w14:textId="61001145" w:rsidR="006B7786" w:rsidRPr="00270EEB" w:rsidRDefault="00061F80" w:rsidP="006B7786">
      <w:pPr>
        <w:ind w:right="107"/>
        <w:jc w:val="both"/>
      </w:pPr>
      <w:r>
        <w:t xml:space="preserve">  </w:t>
      </w:r>
      <w:r w:rsidR="006B7786">
        <w:t xml:space="preserve">Stress is often a term used to describe an emotion that combines both psychological and physiological elements. It is an intense emotional state for an extended period of </w:t>
      </w:r>
      <w:proofErr w:type="gramStart"/>
      <w:r w:rsidR="006B7786">
        <w:t>time</w:t>
      </w:r>
      <w:proofErr w:type="gramEnd"/>
      <w:r w:rsidR="006B7786">
        <w:t xml:space="preserve"> and this is what sets it apart from other emotions</w:t>
      </w:r>
      <w:r>
        <w:t xml:space="preserve"> </w:t>
      </w:r>
      <w:r w:rsidR="006B7786" w:rsidRPr="000B5068">
        <w:t>(</w:t>
      </w:r>
      <w:proofErr w:type="spellStart"/>
      <w:r w:rsidR="006B7786" w:rsidRPr="000B5068">
        <w:t>Mortillaro</w:t>
      </w:r>
      <w:proofErr w:type="spellEnd"/>
      <w:r w:rsidR="006B7786" w:rsidRPr="000B5068">
        <w:t xml:space="preserve"> and Scherer, 2020)</w:t>
      </w:r>
      <w:r>
        <w:t>.</w:t>
      </w:r>
      <w:r w:rsidR="006B7786">
        <w:t xml:space="preserve"> Reducing stress or trying to keep it as minimal as possible is vital in ensuring that a person is physically and psychologically stable and productive when carrying out their role. This is especially important in modern policing which in most departments is fast paced and can be highly stressful. Given the importance of the Policing role, physical symptoms such as headaches and pains, mental symptoms such as feeling overwhelmed and having difficulty concentrating and changes in behaviour such as being irritable and snappy and difficulty sleeping, could have a significant impact on a Police Constables capability whilst in the role.</w:t>
      </w:r>
    </w:p>
    <w:p w14:paraId="4E94D724" w14:textId="77777777" w:rsidR="006B7786" w:rsidRDefault="006B7786" w:rsidP="006B7786">
      <w:pPr>
        <w:ind w:right="107"/>
        <w:jc w:val="both"/>
      </w:pPr>
    </w:p>
    <w:p w14:paraId="44E1F221" w14:textId="2F56D70F" w:rsidR="006B7786" w:rsidRDefault="00061F80" w:rsidP="00E6298B">
      <w:pPr>
        <w:ind w:right="107"/>
        <w:jc w:val="both"/>
      </w:pPr>
      <w:r>
        <w:t xml:space="preserve">  </w:t>
      </w:r>
      <w:r w:rsidR="4A94D08D" w:rsidRPr="4A94D08D">
        <w:t xml:space="preserve">There are six main areas that are responsible for causing stress to people at work (Stress at work - Causes HSE, 2020), being demands, control, support, relationships, role and change. </w:t>
      </w:r>
      <w:r>
        <w:t>T</w:t>
      </w:r>
      <w:r w:rsidR="4A94D08D" w:rsidRPr="4A94D08D">
        <w:t xml:space="preserve">hree of these main stressors can be directly attributed to me during the initial </w:t>
      </w:r>
      <w:proofErr w:type="gramStart"/>
      <w:r w:rsidR="4A94D08D" w:rsidRPr="4A94D08D">
        <w:t>six month</w:t>
      </w:r>
      <w:proofErr w:type="gramEnd"/>
      <w:r w:rsidR="4A94D08D" w:rsidRPr="4A94D08D">
        <w:t xml:space="preserve"> training period, being the role, change and support. I have experienced</w:t>
      </w:r>
      <w:r>
        <w:t xml:space="preserve"> all three</w:t>
      </w:r>
      <w:r w:rsidR="4A94D08D" w:rsidRPr="4A94D08D">
        <w:t xml:space="preserve"> throughout the training at varying degrees of stress and at different times during training. Change is by far the main stressor, not just for myself but for the whole training cohort. The vast majority come into th</w:t>
      </w:r>
      <w:r w:rsidR="00503BA3">
        <w:t>e</w:t>
      </w:r>
      <w:r w:rsidR="4A94D08D" w:rsidRPr="4A94D08D">
        <w:t xml:space="preserve"> role from non-police backgrounds, I particular coming from a sales role, there is a vast difference to the Police environment. Support is also a key aspect and my support network will be discussed below. I would expect the remaining stressors to become more relevant and need to be managed as I progress in my career.</w:t>
      </w:r>
    </w:p>
    <w:p w14:paraId="45A023DB" w14:textId="77777777" w:rsidR="006B7786" w:rsidRDefault="006B7786" w:rsidP="00E6298B">
      <w:pPr>
        <w:ind w:right="107"/>
        <w:jc w:val="both"/>
      </w:pPr>
    </w:p>
    <w:p w14:paraId="387A7352" w14:textId="51C3536A" w:rsidR="00854F0C" w:rsidRDefault="00061F80" w:rsidP="00E6298B">
      <w:pPr>
        <w:ind w:right="107"/>
        <w:jc w:val="both"/>
      </w:pPr>
      <w:r>
        <w:t xml:space="preserve">  </w:t>
      </w:r>
      <w:r w:rsidR="00854F0C">
        <w:t xml:space="preserve">The training I have received in preparation for the </w:t>
      </w:r>
      <w:r w:rsidR="00421823">
        <w:t>Police environment</w:t>
      </w:r>
      <w:r w:rsidR="00854F0C">
        <w:t xml:space="preserve"> has demonstrated the fast-paced nature of the role and the situations and positions we will find ourselves in.  There have and will be times in our careers where we will feel vulnerable, and it’s important that we feel supported as both a team and in an individual capacity.</w:t>
      </w:r>
      <w:r w:rsidR="00421823">
        <w:t xml:space="preserve"> </w:t>
      </w:r>
      <w:r w:rsidR="00854F0C">
        <w:t>The sense of c</w:t>
      </w:r>
      <w:r w:rsidR="00421823">
        <w:t xml:space="preserve">ohesion </w:t>
      </w:r>
      <w:r w:rsidR="00854F0C">
        <w:t xml:space="preserve">within the team whilst training, set a good foundation for the future as I felt supported.  </w:t>
      </w:r>
    </w:p>
    <w:p w14:paraId="32BEE6A4" w14:textId="77777777" w:rsidR="00854F0C" w:rsidRDefault="00854F0C" w:rsidP="00E6298B">
      <w:pPr>
        <w:ind w:right="107"/>
        <w:jc w:val="both"/>
      </w:pPr>
    </w:p>
    <w:p w14:paraId="5A05FC30" w14:textId="5C22E459" w:rsidR="00854F0C" w:rsidRDefault="00503BA3" w:rsidP="00E6298B">
      <w:pPr>
        <w:ind w:right="107"/>
        <w:jc w:val="both"/>
      </w:pPr>
      <w:r>
        <w:t xml:space="preserve">  </w:t>
      </w:r>
      <w:r w:rsidR="00854F0C">
        <w:t>One of the coping mechanisms I used, which I also felt helped to build rapport with colleagues was bringing humour, where appropriate, into the role. Appreciating that there is a time and a place, humour helped build connections with the rest of my training cohort, and will be a mechanism I will use as I start to build a network with my Policing team.</w:t>
      </w:r>
    </w:p>
    <w:p w14:paraId="3BC71694" w14:textId="77777777" w:rsidR="00854F0C" w:rsidRDefault="00854F0C" w:rsidP="00E6298B">
      <w:pPr>
        <w:ind w:right="107"/>
        <w:jc w:val="both"/>
      </w:pPr>
    </w:p>
    <w:p w14:paraId="70E1131F" w14:textId="10C56BBD" w:rsidR="00803A18" w:rsidRDefault="00503BA3" w:rsidP="00E6298B">
      <w:pPr>
        <w:ind w:right="107"/>
        <w:jc w:val="both"/>
      </w:pPr>
      <w:r>
        <w:t xml:space="preserve">  </w:t>
      </w:r>
      <w:r w:rsidR="4A94D08D" w:rsidRPr="4A94D08D">
        <w:t>Building a peer group and good relationships with colleagues, is crucial for achieving success. Feeling in a position where you are comfortable talking to colleagues can be beneficial as often, they will be familiar with feelings, and may have experienced similar themselves. I have also ensured I’ve set time to maintain my network of friends and family, to discuss feelings both work and non-work related.</w:t>
      </w:r>
    </w:p>
    <w:p w14:paraId="365D60B9" w14:textId="4255E3C5" w:rsidR="00DA7166" w:rsidRDefault="00DA7166" w:rsidP="00E6298B">
      <w:pPr>
        <w:ind w:right="107"/>
        <w:jc w:val="both"/>
      </w:pPr>
    </w:p>
    <w:p w14:paraId="3411C971" w14:textId="52DF9EBA" w:rsidR="0046180C" w:rsidRDefault="00503BA3" w:rsidP="00E6298B">
      <w:pPr>
        <w:ind w:right="107"/>
        <w:jc w:val="both"/>
      </w:pPr>
      <w:r>
        <w:t xml:space="preserve">  </w:t>
      </w:r>
      <w:r w:rsidR="00DA7166">
        <w:t xml:space="preserve">It is important to recognise that stress can affect all of us, however some people more than others and therefore it’s imperative to also be there to support others. Given the professionalism of the Police Constable role, I am aware some colleagues may put on a façade.  </w:t>
      </w:r>
    </w:p>
    <w:p w14:paraId="13F98CEC" w14:textId="77777777" w:rsidR="00DA7166" w:rsidRDefault="00DA7166" w:rsidP="00E6298B">
      <w:pPr>
        <w:ind w:right="107"/>
        <w:jc w:val="both"/>
      </w:pPr>
    </w:p>
    <w:p w14:paraId="15108EE4" w14:textId="05FD1E9C" w:rsidR="00854F0C" w:rsidRDefault="00503BA3" w:rsidP="00854F0C">
      <w:pPr>
        <w:ind w:right="107"/>
        <w:jc w:val="both"/>
      </w:pPr>
      <w:r>
        <w:t xml:space="preserve">  </w:t>
      </w:r>
      <w:r w:rsidR="00803A18">
        <w:t>Outside of my network, t</w:t>
      </w:r>
      <w:r w:rsidR="00854F0C">
        <w:t>he main coping strategy I have applied to develop resilience and minimise stress whilst in the initial six months of training is physical exercise. My exercise regime has been a combination of aerobic exercise (running) and gym sessions. These would be done either before a day’s training or after. Exercising has had a positive impact on my physical health and mental health. It has allowed me to clear my head when a day has been particularly heavy and has provided clarity when it was needed the most. It has released much needed endorphins such as dopamine and serotonin which are directly involved in affecting mood and behaviour</w:t>
      </w:r>
      <w:r w:rsidR="00854F0C" w:rsidRPr="00C8781B">
        <w:rPr>
          <w:shd w:val="clear" w:color="auto" w:fill="FFFFFF"/>
        </w:rPr>
        <w:t xml:space="preserve"> </w:t>
      </w:r>
      <w:r w:rsidR="00854F0C">
        <w:rPr>
          <w:shd w:val="clear" w:color="auto" w:fill="FFFFFF"/>
        </w:rPr>
        <w:t>(Jackson, 2013)</w:t>
      </w:r>
      <w:r>
        <w:rPr>
          <w:shd w:val="clear" w:color="auto" w:fill="FFFFFF"/>
        </w:rPr>
        <w:t>.</w:t>
      </w:r>
      <w:r w:rsidR="00854F0C">
        <w:t xml:space="preserve"> As a result, I have been able to reduce stress and develop resilience to any challenges that I have been faced with during the </w:t>
      </w:r>
      <w:proofErr w:type="gramStart"/>
      <w:r w:rsidR="00854F0C">
        <w:t>six month</w:t>
      </w:r>
      <w:proofErr w:type="gramEnd"/>
      <w:r w:rsidR="00854F0C">
        <w:t xml:space="preserve"> period. Using exercise as a break from revision gave me much needed motivation to keep on pressing on with the revision and to ensure I could cover each topic sufficiently. Exercise has ensured that not only am I capable to carry out the role of a police constable but also to deal with the vast amount of legislation and procedures that needed to be understood have all been new to me. There has been a vast amount of research carried out into how exercise reduces stress and develops resilience. The majority of studies all agree that exercise is a crucial component in any coping strategy</w:t>
      </w:r>
      <w:r w:rsidR="00844635">
        <w:t>.</w:t>
      </w:r>
    </w:p>
    <w:p w14:paraId="32274E34" w14:textId="18B4E7A3" w:rsidR="00803A18" w:rsidRDefault="00803A18" w:rsidP="00854F0C">
      <w:pPr>
        <w:ind w:right="107"/>
        <w:jc w:val="both"/>
      </w:pPr>
    </w:p>
    <w:p w14:paraId="6AE2A98F" w14:textId="23FB0613" w:rsidR="00803A18" w:rsidRDefault="00503BA3" w:rsidP="00803A18">
      <w:pPr>
        <w:ind w:right="107"/>
        <w:jc w:val="both"/>
      </w:pPr>
      <w:r>
        <w:t xml:space="preserve">  </w:t>
      </w:r>
      <w:r w:rsidR="00C66E4D" w:rsidRPr="009E2783">
        <w:t xml:space="preserve">“A prescription of exercise can help you have a healthy </w:t>
      </w:r>
      <w:r w:rsidR="005930FD">
        <w:t xml:space="preserve">mind”, says GP Dr Paul </w:t>
      </w:r>
      <w:proofErr w:type="spellStart"/>
      <w:r w:rsidR="005930FD">
        <w:t>Sillman</w:t>
      </w:r>
      <w:proofErr w:type="spellEnd"/>
      <w:r w:rsidR="00C66E4D" w:rsidRPr="009E2783">
        <w:t xml:space="preserve">. The Department </w:t>
      </w:r>
      <w:r w:rsidR="00C66E4D">
        <w:t>of Health (October 2017 Research), reported 12% of cases of depression (which can be linked to stress) could be prevented with an hour of exercise each week, with 30% for three a week, which feeds into the outlook of healthy body, healthy mind. Studies of brain scans by a team of neurologists at Stanford Medical School (USA), showed regular exercisers have more grey matter in the prefrontal cortex, which governs stress-management</w:t>
      </w:r>
      <w:r w:rsidR="00E25221" w:rsidRPr="00E25221">
        <w:rPr>
          <w:shd w:val="clear" w:color="auto" w:fill="FFFFFF"/>
        </w:rPr>
        <w:t xml:space="preserve"> </w:t>
      </w:r>
      <w:r w:rsidR="00E25221">
        <w:rPr>
          <w:shd w:val="clear" w:color="auto" w:fill="FFFFFF"/>
        </w:rPr>
        <w:t>(The Body Coach Blog 2020)</w:t>
      </w:r>
      <w:r>
        <w:t>.</w:t>
      </w:r>
    </w:p>
    <w:p w14:paraId="2B9B111E" w14:textId="4BA94B9A" w:rsidR="0046180C" w:rsidRPr="00270EEB" w:rsidRDefault="0046180C" w:rsidP="00E6298B">
      <w:pPr>
        <w:ind w:right="107"/>
        <w:jc w:val="both"/>
      </w:pPr>
    </w:p>
    <w:p w14:paraId="7CB58770" w14:textId="6756BD74" w:rsidR="00580925" w:rsidRDefault="00503BA3" w:rsidP="00844635">
      <w:pPr>
        <w:ind w:right="107"/>
        <w:jc w:val="both"/>
      </w:pPr>
      <w:r>
        <w:t xml:space="preserve">  </w:t>
      </w:r>
      <w:r w:rsidR="00844635">
        <w:t>Developing a work pattern, that fits with both exercise and training, spending time with family and friends and also fits in exam learning and study for exams has been challenging.</w:t>
      </w:r>
      <w:r>
        <w:t xml:space="preserve"> </w:t>
      </w:r>
      <w:r w:rsidR="00844635">
        <w:t xml:space="preserve">Maintaining my training schedule and being strict with time management has been a key aspect to success. </w:t>
      </w:r>
      <w:r w:rsidR="00202991">
        <w:t>Throughout the 6 months, I have set myself a learning and revision schedule to cover various topics, ranging from covering traffic one week to sexual offences the next. Setting smaller and achievable targets, as per the Mind guidance has allowed me to manage the pressure and feel in control, as opposed to feeling disappointe</w:t>
      </w:r>
      <w:r w:rsidR="00E25221">
        <w:t>d and frustrated</w:t>
      </w:r>
      <w:r w:rsidR="00E25221" w:rsidRPr="00E25221">
        <w:rPr>
          <w:shd w:val="clear" w:color="auto" w:fill="FFFFFF"/>
        </w:rPr>
        <w:t xml:space="preserve"> </w:t>
      </w:r>
      <w:r w:rsidR="00E25221">
        <w:rPr>
          <w:shd w:val="clear" w:color="auto" w:fill="FFFFFF"/>
        </w:rPr>
        <w:t>(Dealing with pressure - tips, 2020)</w:t>
      </w:r>
      <w:r>
        <w:rPr>
          <w:shd w:val="clear" w:color="auto" w:fill="FFFFFF"/>
        </w:rPr>
        <w:t>.</w:t>
      </w:r>
      <w:r w:rsidR="00202991">
        <w:t xml:space="preserve"> I have ensured I have varied activities and topics</w:t>
      </w:r>
      <w:r w:rsidR="00580925">
        <w:t xml:space="preserve">, taking each task individually to prevent being overwhelmed. </w:t>
      </w:r>
      <w:r w:rsidR="00C66E4D">
        <w:t xml:space="preserve">Taking regular breaks as a reward assists with time management and dealing with pressure. </w:t>
      </w:r>
      <w:r w:rsidR="00580925">
        <w:t>I also took advantage of the peer support, to fill any knowledge gaps.</w:t>
      </w:r>
    </w:p>
    <w:p w14:paraId="4F0B41A3" w14:textId="280C8077" w:rsidR="00580925" w:rsidRDefault="00580925" w:rsidP="00844635">
      <w:pPr>
        <w:ind w:right="107"/>
        <w:jc w:val="both"/>
      </w:pPr>
    </w:p>
    <w:p w14:paraId="02A91BE4" w14:textId="21F7DE55" w:rsidR="00580925" w:rsidRDefault="00503BA3" w:rsidP="00844635">
      <w:pPr>
        <w:ind w:right="107"/>
        <w:jc w:val="both"/>
      </w:pPr>
      <w:r>
        <w:lastRenderedPageBreak/>
        <w:t xml:space="preserve">  </w:t>
      </w:r>
      <w:r w:rsidR="00580925">
        <w:t xml:space="preserve">Taking steps to look after wellbeing is key, along with developing emotional resilience and ability to adapt in challenging circumstances. I believe good communication is fundamental in the nature of the Police role, being clear and assertive at all times, </w:t>
      </w:r>
      <w:r w:rsidR="00861F3F">
        <w:t xml:space="preserve">I have drawn upon skills developed in my previous job roles. I have also continued using relaxation techniques such </w:t>
      </w:r>
      <w:r w:rsidR="00580925">
        <w:t>as listening to music</w:t>
      </w:r>
      <w:r w:rsidR="00861F3F">
        <w:t>,</w:t>
      </w:r>
      <w:r w:rsidR="00580925">
        <w:t xml:space="preserve"> particularly in the mornings to start the day </w:t>
      </w:r>
      <w:r w:rsidR="00861F3F">
        <w:t xml:space="preserve">off </w:t>
      </w:r>
      <w:r w:rsidR="00580925">
        <w:t xml:space="preserve">well. </w:t>
      </w:r>
    </w:p>
    <w:p w14:paraId="4B0D9B1B" w14:textId="18E567DD" w:rsidR="00580925" w:rsidRDefault="00580925" w:rsidP="00844635">
      <w:pPr>
        <w:ind w:right="107"/>
        <w:jc w:val="both"/>
      </w:pPr>
    </w:p>
    <w:p w14:paraId="52E341F2" w14:textId="07CBC39A" w:rsidR="00580925" w:rsidRDefault="00503BA3" w:rsidP="00844635">
      <w:pPr>
        <w:ind w:right="107"/>
        <w:jc w:val="both"/>
      </w:pPr>
      <w:r>
        <w:t xml:space="preserve">  </w:t>
      </w:r>
      <w:r w:rsidR="00580925">
        <w:t>It’s also important to accept that there are some uncontrollable factors which will inevitably impact stress and be outside of my control, however provided I continue to use my coping mechanisms, I believe this will be a good foundation for success.</w:t>
      </w:r>
    </w:p>
    <w:p w14:paraId="7B03B027" w14:textId="63222869" w:rsidR="00DA7166" w:rsidRDefault="00DA7166" w:rsidP="00844635">
      <w:pPr>
        <w:ind w:right="107"/>
        <w:jc w:val="both"/>
      </w:pPr>
    </w:p>
    <w:p w14:paraId="30752793" w14:textId="4941BABB" w:rsidR="00DA7166" w:rsidRDefault="00503BA3" w:rsidP="00844635">
      <w:pPr>
        <w:ind w:right="107"/>
        <w:jc w:val="both"/>
      </w:pPr>
      <w:r>
        <w:t xml:space="preserve">  </w:t>
      </w:r>
      <w:r w:rsidR="00DA7166">
        <w:t>To conclude,</w:t>
      </w:r>
      <w:r w:rsidR="00492D1D">
        <w:t xml:space="preserve"> stress can be defined as ‘the degree to which you feel overwhelmed or unable to cope as a result of </w:t>
      </w:r>
      <w:r w:rsidR="009F5864">
        <w:t>pressures that are unmanageable</w:t>
      </w:r>
      <w:r>
        <w:t xml:space="preserve"> </w:t>
      </w:r>
      <w:r w:rsidR="009F5864">
        <w:rPr>
          <w:shd w:val="clear" w:color="auto" w:fill="FFFFFF"/>
        </w:rPr>
        <w:t>(Stress, 2020)</w:t>
      </w:r>
      <w:r>
        <w:t xml:space="preserve">. </w:t>
      </w:r>
      <w:r w:rsidR="00492D1D">
        <w:t>It i</w:t>
      </w:r>
      <w:r w:rsidR="006A6F18">
        <w:t xml:space="preserve">s key to realise when stress is causing a problem and identify the causes, making a connection between emotional, physical and behavioural signs and creating a plan to address the issues. It is important to review lifestyle, build supportive relationships, exercise, take time out, be mindful, stay rested and don’t be too hard on yourself. </w:t>
      </w:r>
    </w:p>
    <w:p w14:paraId="596B6504" w14:textId="702A2D9F" w:rsidR="00DA7166" w:rsidRDefault="00DA7166" w:rsidP="00844635">
      <w:pPr>
        <w:ind w:right="107"/>
        <w:jc w:val="both"/>
      </w:pPr>
    </w:p>
    <w:p w14:paraId="6850E906" w14:textId="5DEA697E" w:rsidR="00202991" w:rsidRDefault="00503BA3" w:rsidP="00844635">
      <w:pPr>
        <w:ind w:right="107"/>
        <w:jc w:val="both"/>
      </w:pPr>
      <w:r>
        <w:t xml:space="preserve">  </w:t>
      </w:r>
      <w:r w:rsidR="4A94D08D" w:rsidRPr="4A94D08D">
        <w:t xml:space="preserve">In my experience, various coping strategies have different levels of effectiveness depending on the situation. It is best practice to take a </w:t>
      </w:r>
      <w:proofErr w:type="gramStart"/>
      <w:r w:rsidR="4A94D08D" w:rsidRPr="4A94D08D">
        <w:t>case by case</w:t>
      </w:r>
      <w:proofErr w:type="gramEnd"/>
      <w:r w:rsidR="4A94D08D" w:rsidRPr="4A94D08D">
        <w:t xml:space="preserve"> approach, however to date I have found exercise to be my most effective coping strategy. Going forward, as I progress in my role, I will continue to manage my time effectively and ensure I maintain a good work life balance. </w:t>
      </w:r>
    </w:p>
    <w:p w14:paraId="6CAC3913" w14:textId="77777777" w:rsidR="00FF7784" w:rsidRPr="00270EEB" w:rsidRDefault="00FF7784" w:rsidP="00E6298B">
      <w:pPr>
        <w:ind w:right="107"/>
        <w:jc w:val="both"/>
      </w:pPr>
    </w:p>
    <w:p w14:paraId="26168F28" w14:textId="70C01A88" w:rsidR="00FF7784" w:rsidRPr="00270EEB" w:rsidRDefault="002F74FC" w:rsidP="00E6298B">
      <w:pPr>
        <w:ind w:right="107"/>
        <w:jc w:val="both"/>
      </w:pPr>
      <w:r>
        <w:rPr>
          <w:b/>
          <w:bCs/>
        </w:rPr>
        <w:t>WORD COUNT – 142</w:t>
      </w:r>
      <w:r w:rsidR="0080604F">
        <w:rPr>
          <w:b/>
          <w:bCs/>
        </w:rPr>
        <w:t>0</w:t>
      </w:r>
      <w:r>
        <w:rPr>
          <w:b/>
          <w:bCs/>
        </w:rPr>
        <w:t xml:space="preserve"> </w:t>
      </w:r>
    </w:p>
    <w:p w14:paraId="4A7EB1BF" w14:textId="77777777" w:rsidR="00FF7784" w:rsidRPr="00270EEB" w:rsidRDefault="00FF7784" w:rsidP="00E6298B">
      <w:pPr>
        <w:ind w:right="107"/>
        <w:jc w:val="both"/>
      </w:pPr>
    </w:p>
    <w:p w14:paraId="7975B969" w14:textId="77777777" w:rsidR="00FF7784" w:rsidRPr="00270EEB" w:rsidRDefault="00FF7784" w:rsidP="00E6298B">
      <w:pPr>
        <w:ind w:right="107"/>
        <w:jc w:val="both"/>
      </w:pPr>
    </w:p>
    <w:p w14:paraId="3456E6DC" w14:textId="77777777" w:rsidR="00FF7784" w:rsidRPr="00270EEB" w:rsidRDefault="00FF7784" w:rsidP="00E6298B">
      <w:pPr>
        <w:ind w:right="107"/>
        <w:jc w:val="both"/>
      </w:pPr>
    </w:p>
    <w:p w14:paraId="04E34730" w14:textId="77777777" w:rsidR="00FF7784" w:rsidRPr="00270EEB" w:rsidRDefault="00FF7784" w:rsidP="00E6298B">
      <w:pPr>
        <w:ind w:right="107"/>
        <w:jc w:val="both"/>
      </w:pPr>
    </w:p>
    <w:p w14:paraId="1E2EB7EF" w14:textId="77777777" w:rsidR="00FF7784" w:rsidRPr="00270EEB" w:rsidRDefault="00FF7784" w:rsidP="00E6298B">
      <w:pPr>
        <w:ind w:right="107"/>
        <w:jc w:val="both"/>
      </w:pPr>
    </w:p>
    <w:p w14:paraId="015307D9" w14:textId="77777777" w:rsidR="00FF7784" w:rsidRPr="00270EEB" w:rsidRDefault="00FF7784" w:rsidP="00E6298B">
      <w:pPr>
        <w:ind w:right="107"/>
        <w:jc w:val="both"/>
      </w:pPr>
    </w:p>
    <w:p w14:paraId="6960AFE6" w14:textId="77777777" w:rsidR="00AA666E" w:rsidRPr="00270EEB" w:rsidRDefault="00AA666E" w:rsidP="00E6298B">
      <w:pPr>
        <w:ind w:right="107"/>
        <w:jc w:val="both"/>
        <w:rPr>
          <w:b/>
        </w:rPr>
      </w:pPr>
    </w:p>
    <w:p w14:paraId="3D4900DE" w14:textId="77777777" w:rsidR="000F7ECD" w:rsidRPr="00270EEB" w:rsidRDefault="000F7ECD" w:rsidP="00E6298B">
      <w:pPr>
        <w:ind w:right="107"/>
        <w:jc w:val="both"/>
        <w:sectPr w:rsidR="000F7ECD" w:rsidRPr="00270EEB" w:rsidSect="00E136A6">
          <w:headerReference w:type="even" r:id="rId14"/>
          <w:headerReference w:type="default" r:id="rId15"/>
          <w:footerReference w:type="even" r:id="rId16"/>
          <w:footerReference w:type="default" r:id="rId17"/>
          <w:headerReference w:type="first" r:id="rId18"/>
          <w:footerReference w:type="first" r:id="rId19"/>
          <w:pgSz w:w="11906" w:h="16838" w:code="9"/>
          <w:pgMar w:top="1440" w:right="1080" w:bottom="1440" w:left="1080" w:header="720" w:footer="720" w:gutter="0"/>
          <w:cols w:space="720"/>
          <w:titlePg/>
          <w:docGrid w:linePitch="272"/>
        </w:sectPr>
      </w:pPr>
    </w:p>
    <w:p w14:paraId="34B322AF" w14:textId="15C90602" w:rsidR="00450C83" w:rsidRPr="00270EEB" w:rsidRDefault="28A9B94D" w:rsidP="28A9B94D">
      <w:pPr>
        <w:ind w:right="107"/>
        <w:jc w:val="center"/>
        <w:rPr>
          <w:b/>
          <w:bCs/>
        </w:rPr>
      </w:pPr>
      <w:r w:rsidRPr="28A9B94D">
        <w:rPr>
          <w:b/>
          <w:bCs/>
        </w:rPr>
        <w:lastRenderedPageBreak/>
        <w:t>Task 2</w:t>
      </w:r>
    </w:p>
    <w:p w14:paraId="57466BD7" w14:textId="77777777" w:rsidR="004046F0" w:rsidRPr="00270EEB" w:rsidRDefault="004046F0" w:rsidP="00E6298B">
      <w:pPr>
        <w:ind w:right="107"/>
        <w:jc w:val="both"/>
        <w:rPr>
          <w:b/>
        </w:rPr>
      </w:pPr>
    </w:p>
    <w:p w14:paraId="6C388338" w14:textId="77777777" w:rsidR="001C0C77" w:rsidRDefault="001C0C77" w:rsidP="001C0C77">
      <w:pPr>
        <w:ind w:right="237"/>
        <w:jc w:val="both"/>
        <w:rPr>
          <w:b/>
        </w:rPr>
      </w:pPr>
      <w:r>
        <w:rPr>
          <w:b/>
        </w:rPr>
        <w:t xml:space="preserve">Relevant areas of the National Policing Curriculum: </w:t>
      </w:r>
    </w:p>
    <w:p w14:paraId="163B653D" w14:textId="77777777" w:rsidR="003B2A14" w:rsidRPr="00865008" w:rsidRDefault="003B2A14" w:rsidP="00E6298B">
      <w:pPr>
        <w:ind w:right="107"/>
        <w:jc w:val="both"/>
        <w:rPr>
          <w:b/>
        </w:rPr>
      </w:pPr>
      <w:r w:rsidRPr="00865008">
        <w:rPr>
          <w:b/>
        </w:rPr>
        <w:t>Communication Skills</w:t>
      </w:r>
      <w:r>
        <w:rPr>
          <w:b/>
        </w:rPr>
        <w:t xml:space="preserve">, </w:t>
      </w:r>
      <w:r w:rsidRPr="00865008">
        <w:rPr>
          <w:b/>
        </w:rPr>
        <w:t>Managing Conflict</w:t>
      </w:r>
      <w:r>
        <w:rPr>
          <w:b/>
        </w:rPr>
        <w:t>, Valuing Difference and Inclusion</w:t>
      </w:r>
    </w:p>
    <w:p w14:paraId="7FA79F7C" w14:textId="77777777" w:rsidR="003B2A14" w:rsidRPr="00270EEB" w:rsidRDefault="003B2A14" w:rsidP="00E6298B">
      <w:pPr>
        <w:ind w:right="107"/>
        <w:jc w:val="both"/>
      </w:pPr>
    </w:p>
    <w:p w14:paraId="5C9E5F71" w14:textId="77777777" w:rsidR="003B2A14" w:rsidRPr="00270EEB" w:rsidRDefault="003B2A14" w:rsidP="00E6298B">
      <w:pPr>
        <w:ind w:right="107"/>
        <w:jc w:val="both"/>
      </w:pPr>
      <w:r w:rsidRPr="000B1E96">
        <w:t xml:space="preserve">You must choose </w:t>
      </w:r>
      <w:r w:rsidRPr="000B1E96">
        <w:rPr>
          <w:b/>
          <w:u w:val="single"/>
        </w:rPr>
        <w:t xml:space="preserve">a </w:t>
      </w:r>
      <w:r>
        <w:rPr>
          <w:b/>
          <w:u w:val="single"/>
        </w:rPr>
        <w:t>policing</w:t>
      </w:r>
      <w:r w:rsidRPr="000B1E96">
        <w:rPr>
          <w:b/>
          <w:u w:val="single"/>
        </w:rPr>
        <w:t xml:space="preserve"> incident</w:t>
      </w:r>
      <w:r>
        <w:rPr>
          <w:b/>
          <w:u w:val="single"/>
        </w:rPr>
        <w:t xml:space="preserve"> involving conflict </w:t>
      </w:r>
      <w:r w:rsidRPr="00712E6F">
        <w:t xml:space="preserve">in </w:t>
      </w:r>
      <w:r w:rsidRPr="000B1E96">
        <w:t xml:space="preserve">which you </w:t>
      </w:r>
      <w:r>
        <w:t>played a significant role</w:t>
      </w:r>
      <w:r w:rsidRPr="000B1E96">
        <w:t xml:space="preserve"> with a</w:t>
      </w:r>
      <w:r>
        <w:t>n offender/</w:t>
      </w:r>
      <w:r w:rsidRPr="000B1E96">
        <w:t>service</w:t>
      </w:r>
      <w:r w:rsidRPr="000B1E96">
        <w:rPr>
          <w:b/>
        </w:rPr>
        <w:t xml:space="preserve"> </w:t>
      </w:r>
      <w:r w:rsidRPr="000B1E96">
        <w:t xml:space="preserve">user/victim and </w:t>
      </w:r>
      <w:r w:rsidRPr="005169D1">
        <w:t>reflect</w:t>
      </w:r>
      <w:r w:rsidRPr="000B1E96">
        <w:t xml:space="preserve"> on what happened. </w:t>
      </w:r>
    </w:p>
    <w:p w14:paraId="7DE79D7D" w14:textId="77777777" w:rsidR="00025650" w:rsidRPr="00270EEB" w:rsidRDefault="00025650" w:rsidP="00E6298B">
      <w:pPr>
        <w:ind w:right="107"/>
        <w:jc w:val="both"/>
      </w:pPr>
    </w:p>
    <w:p w14:paraId="51CBDFCB" w14:textId="77777777" w:rsidR="003B2A14" w:rsidRPr="00270EEB" w:rsidRDefault="003B2A14" w:rsidP="00E6298B">
      <w:pPr>
        <w:ind w:right="107"/>
        <w:jc w:val="both"/>
        <w:rPr>
          <w:b/>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736"/>
      </w:tblGrid>
      <w:tr w:rsidR="003B2A14" w:rsidRPr="00270EEB" w14:paraId="7EAC707B" w14:textId="77777777" w:rsidTr="28A9B94D">
        <w:tc>
          <w:tcPr>
            <w:tcW w:w="10188" w:type="dxa"/>
            <w:shd w:val="clear" w:color="auto" w:fill="auto"/>
          </w:tcPr>
          <w:p w14:paraId="15555FE4" w14:textId="77777777" w:rsidR="003B2A14" w:rsidRDefault="003B2A14" w:rsidP="00E6298B">
            <w:pPr>
              <w:ind w:right="107"/>
            </w:pPr>
          </w:p>
          <w:p w14:paraId="074C6BF3" w14:textId="37DEFC58" w:rsidR="003B2A14" w:rsidRPr="00270EEB" w:rsidRDefault="28A9B94D" w:rsidP="28A9B94D">
            <w:pPr>
              <w:ind w:right="107"/>
              <w:jc w:val="both"/>
            </w:pPr>
            <w:r w:rsidRPr="28A9B94D">
              <w:rPr>
                <w:b/>
                <w:bCs/>
              </w:rPr>
              <w:t xml:space="preserve">Critically assess </w:t>
            </w:r>
            <w:r w:rsidRPr="28A9B94D">
              <w:t xml:space="preserve">the incident including social and legislative contexts and any relevant cultural, ethnicity and language issues. </w:t>
            </w:r>
          </w:p>
          <w:p w14:paraId="19D5ECA5" w14:textId="77777777" w:rsidR="003B2A14" w:rsidRDefault="003B2A14" w:rsidP="00E6298B">
            <w:pPr>
              <w:ind w:right="107"/>
            </w:pPr>
          </w:p>
          <w:p w14:paraId="3EE44597" w14:textId="18F3A413" w:rsidR="003B2A14" w:rsidRDefault="28A9B94D" w:rsidP="28A9B94D">
            <w:pPr>
              <w:ind w:right="107"/>
              <w:jc w:val="both"/>
            </w:pPr>
            <w:r w:rsidRPr="28A9B94D">
              <w:rPr>
                <w:b/>
                <w:bCs/>
              </w:rPr>
              <w:t xml:space="preserve">Reflect on your application </w:t>
            </w:r>
            <w:r w:rsidRPr="28A9B94D">
              <w:t>of</w:t>
            </w:r>
            <w:r w:rsidRPr="28A9B94D">
              <w:rPr>
                <w:b/>
                <w:bCs/>
              </w:rPr>
              <w:t xml:space="preserve"> </w:t>
            </w:r>
            <w:r w:rsidRPr="28A9B94D">
              <w:t>the fundamental elements of effective communication used (verbal, non-verbal, active listening skills, open and closed questions, building rapport and negotiation skills).</w:t>
            </w:r>
          </w:p>
          <w:p w14:paraId="564E8EEA" w14:textId="77777777" w:rsidR="003B2A14" w:rsidRDefault="003B2A14" w:rsidP="00E6298B">
            <w:pPr>
              <w:ind w:right="107"/>
              <w:jc w:val="both"/>
            </w:pPr>
          </w:p>
          <w:p w14:paraId="1ECD97C7" w14:textId="5BE573F6" w:rsidR="003B2A14" w:rsidRDefault="28A9B94D" w:rsidP="28A9B94D">
            <w:pPr>
              <w:ind w:right="107"/>
              <w:jc w:val="both"/>
            </w:pPr>
            <w:r w:rsidRPr="28A9B94D">
              <w:rPr>
                <w:b/>
                <w:bCs/>
              </w:rPr>
              <w:t>Describe</w:t>
            </w:r>
            <w:r w:rsidRPr="28A9B94D">
              <w:t xml:space="preserve"> the process for determining whether the use of force was necessary in a conflict situation (including a </w:t>
            </w:r>
            <w:r w:rsidRPr="28A9B94D">
              <w:rPr>
                <w:b/>
                <w:bCs/>
              </w:rPr>
              <w:t>critical evaluation</w:t>
            </w:r>
            <w:r w:rsidRPr="28A9B94D">
              <w:t xml:space="preserve"> of any theories or models underpinning the causes of conflict within policing interventions – </w:t>
            </w:r>
            <w:proofErr w:type="gramStart"/>
            <w:r w:rsidRPr="28A9B94D">
              <w:t>e.g.</w:t>
            </w:r>
            <w:proofErr w:type="gramEnd"/>
            <w:r w:rsidRPr="28A9B94D">
              <w:t xml:space="preserve"> </w:t>
            </w:r>
            <w:proofErr w:type="spellStart"/>
            <w:r w:rsidRPr="28A9B94D">
              <w:t>Betari’s</w:t>
            </w:r>
            <w:proofErr w:type="spellEnd"/>
            <w:r w:rsidRPr="28A9B94D">
              <w:t xml:space="preserve"> Box, The Drama triangle, Emotional versus rational brain) and provide a reflection on the outcome of the incident. </w:t>
            </w:r>
          </w:p>
          <w:p w14:paraId="50446EEE" w14:textId="77777777" w:rsidR="003B2A14" w:rsidRDefault="003B2A14" w:rsidP="00E6298B">
            <w:pPr>
              <w:ind w:right="107"/>
              <w:jc w:val="both"/>
            </w:pPr>
          </w:p>
          <w:p w14:paraId="6C607ECB" w14:textId="77777777" w:rsidR="003B2A14" w:rsidRPr="00270EEB" w:rsidRDefault="003B2A14" w:rsidP="00E6298B">
            <w:pPr>
              <w:ind w:right="107"/>
              <w:jc w:val="both"/>
            </w:pPr>
            <w:r>
              <w:t>Your reflection must illustrate</w:t>
            </w:r>
            <w:r w:rsidRPr="00270EEB">
              <w:t xml:space="preserve"> </w:t>
            </w:r>
            <w:r>
              <w:t>your understanding and application of core principles of ethics, equality, diversity and human rights, as well as any</w:t>
            </w:r>
            <w:r w:rsidRPr="00270EEB">
              <w:t xml:space="preserve"> </w:t>
            </w:r>
            <w:r>
              <w:t xml:space="preserve">relevant </w:t>
            </w:r>
            <w:r w:rsidRPr="00270EEB">
              <w:t xml:space="preserve">Code of Practice </w:t>
            </w:r>
            <w:r>
              <w:t>considerations</w:t>
            </w:r>
            <w:r w:rsidRPr="00270EEB">
              <w:t>, cultural</w:t>
            </w:r>
            <w:r>
              <w:t>ly</w:t>
            </w:r>
            <w:r w:rsidRPr="00270EEB">
              <w:t xml:space="preserve"> sensitive practice</w:t>
            </w:r>
            <w:r>
              <w:t xml:space="preserve"> and</w:t>
            </w:r>
            <w:r w:rsidRPr="00270EEB">
              <w:t xml:space="preserve"> language preference</w:t>
            </w:r>
            <w:r>
              <w:t>.</w:t>
            </w:r>
          </w:p>
          <w:p w14:paraId="4CED25E2" w14:textId="77777777" w:rsidR="003B2A14" w:rsidRDefault="003B2A14" w:rsidP="00E6298B">
            <w:pPr>
              <w:ind w:right="107"/>
              <w:jc w:val="both"/>
            </w:pPr>
          </w:p>
          <w:p w14:paraId="40D33DEC" w14:textId="77777777" w:rsidR="003B2A14" w:rsidRPr="00270EEB" w:rsidRDefault="003B2A14" w:rsidP="00E6298B">
            <w:pPr>
              <w:ind w:right="107"/>
              <w:jc w:val="both"/>
            </w:pPr>
          </w:p>
          <w:p w14:paraId="02FB5304" w14:textId="7BF24312" w:rsidR="003B2A14" w:rsidRPr="00270EEB" w:rsidRDefault="28A9B94D" w:rsidP="28A9B94D">
            <w:pPr>
              <w:ind w:right="107"/>
              <w:jc w:val="both"/>
            </w:pPr>
            <w:r w:rsidRPr="28A9B94D">
              <w:t xml:space="preserve">2500 words </w:t>
            </w:r>
            <w:r w:rsidRPr="28A9B94D">
              <w:rPr>
                <w:i/>
                <w:iCs/>
              </w:rPr>
              <w:t>(+/- 10%: include your actual word count at the end of each section)</w:t>
            </w:r>
          </w:p>
        </w:tc>
      </w:tr>
    </w:tbl>
    <w:p w14:paraId="38640916" w14:textId="77777777" w:rsidR="003B2A14" w:rsidRPr="00270EEB" w:rsidRDefault="003B2A14" w:rsidP="00E6298B">
      <w:pPr>
        <w:ind w:right="107"/>
        <w:jc w:val="both"/>
      </w:pPr>
    </w:p>
    <w:p w14:paraId="70BD58D9" w14:textId="04DDF380" w:rsidR="003B2A14" w:rsidRDefault="003B2A14" w:rsidP="00E6298B">
      <w:pPr>
        <w:ind w:right="107"/>
        <w:jc w:val="both"/>
        <w:rPr>
          <w:b/>
        </w:rPr>
      </w:pPr>
      <w:r w:rsidRPr="00450C83">
        <w:rPr>
          <w:b/>
        </w:rPr>
        <w:t>ANSWER:</w:t>
      </w:r>
    </w:p>
    <w:p w14:paraId="51D3181E" w14:textId="77777777" w:rsidR="00503BA3" w:rsidRPr="00450C83" w:rsidRDefault="00503BA3" w:rsidP="00E6298B">
      <w:pPr>
        <w:ind w:right="107"/>
        <w:jc w:val="both"/>
        <w:rPr>
          <w:b/>
        </w:rPr>
      </w:pPr>
    </w:p>
    <w:p w14:paraId="57C3E573" w14:textId="77777777" w:rsidR="000F62AA" w:rsidRDefault="000F62AA" w:rsidP="000F62AA">
      <w:pPr>
        <w:ind w:right="107"/>
        <w:jc w:val="both"/>
      </w:pPr>
      <w:r>
        <w:t xml:space="preserve">  In this essay I will be looking at a domestic related common assault incident, in which I played a significant role in dealing with both the offender and the victim. I will reflect on what happened, along with my understanding and application of core principles, as well as relevant Code of Practice considerations.</w:t>
      </w:r>
    </w:p>
    <w:p w14:paraId="1146407A" w14:textId="77777777" w:rsidR="000F62AA" w:rsidRDefault="000F62AA" w:rsidP="000F62AA">
      <w:pPr>
        <w:ind w:right="107"/>
        <w:jc w:val="both"/>
      </w:pPr>
    </w:p>
    <w:p w14:paraId="4F2437AD" w14:textId="028339C5" w:rsidR="000F62AA" w:rsidRDefault="000F62AA" w:rsidP="000F62AA">
      <w:pPr>
        <w:ind w:right="107"/>
        <w:jc w:val="both"/>
      </w:pPr>
      <w:r>
        <w:t xml:space="preserve">  </w:t>
      </w:r>
      <w:r w:rsidRPr="000D055C">
        <w:t>Studies undertaken in relation to the impact of the Covid-19 pandemic on domestic violence have shown that</w:t>
      </w:r>
      <w:r>
        <w:t xml:space="preserve"> reports of domestic abuse increased by 24% from the previous year, during the first lockdown period, being the end of March until June, with one in every 5 calls being domestic abuse related</w:t>
      </w:r>
      <w:r w:rsidRPr="0013334D">
        <w:rPr>
          <w:shd w:val="clear" w:color="auto" w:fill="FFFFFF"/>
        </w:rPr>
        <w:t xml:space="preserve"> </w:t>
      </w:r>
      <w:r w:rsidR="00324F71">
        <w:rPr>
          <w:shd w:val="clear" w:color="auto" w:fill="FFFFFF"/>
        </w:rPr>
        <w:t>(</w:t>
      </w:r>
      <w:r>
        <w:rPr>
          <w:shd w:val="clear" w:color="auto" w:fill="FFFFFF"/>
        </w:rPr>
        <w:t>Office for National Statistics, 2021)</w:t>
      </w:r>
      <w:r w:rsidR="00503BA3">
        <w:rPr>
          <w:shd w:val="clear" w:color="auto" w:fill="FFFFFF"/>
        </w:rPr>
        <w:t>.</w:t>
      </w:r>
      <w:r>
        <w:rPr>
          <w:shd w:val="clear" w:color="auto" w:fill="FFFFFF"/>
        </w:rPr>
        <w:t xml:space="preserve"> It</w:t>
      </w:r>
      <w:r w:rsidRPr="00D01F48">
        <w:t xml:space="preserve"> is therefore </w:t>
      </w:r>
      <w:r>
        <w:t xml:space="preserve">more important than ever to consider the potential negative impact of sub confrontation can have on witnesses, victims and offenders. </w:t>
      </w:r>
    </w:p>
    <w:p w14:paraId="0593C8ED" w14:textId="77777777" w:rsidR="00857317" w:rsidRPr="00223CDA" w:rsidRDefault="00857317" w:rsidP="000F62AA">
      <w:pPr>
        <w:ind w:right="107"/>
        <w:jc w:val="both"/>
      </w:pPr>
    </w:p>
    <w:p w14:paraId="3B78B9E5" w14:textId="12D79E14" w:rsidR="000F62AA" w:rsidRDefault="00857317" w:rsidP="000F62AA">
      <w:pPr>
        <w:ind w:right="107"/>
        <w:jc w:val="both"/>
      </w:pPr>
      <w:r>
        <w:t xml:space="preserve">  </w:t>
      </w:r>
      <w:r w:rsidR="000F62AA">
        <w:t>With the current Covid-19 restrictions in place, individuals may find themselves even more isolated and helpless in already volatile relationships. This increase in loneliness, compacted with intense mental environments can have a detrimental impact on victims of domestic abuse. There has been a direct link between the number and severity of domestic violence cases with the longevity of the continuing lockdowns</w:t>
      </w:r>
      <w:r w:rsidR="00503BA3">
        <w:t xml:space="preserve"> </w:t>
      </w:r>
      <w:r w:rsidR="000F62AA">
        <w:rPr>
          <w:shd w:val="clear" w:color="auto" w:fill="FFFFFF"/>
        </w:rPr>
        <w:t>(</w:t>
      </w:r>
      <w:proofErr w:type="spellStart"/>
      <w:r w:rsidR="000F62AA">
        <w:rPr>
          <w:shd w:val="clear" w:color="auto" w:fill="FFFFFF"/>
        </w:rPr>
        <w:t>Viero</w:t>
      </w:r>
      <w:proofErr w:type="spellEnd"/>
      <w:r w:rsidR="000F62AA">
        <w:rPr>
          <w:shd w:val="clear" w:color="auto" w:fill="FFFFFF"/>
        </w:rPr>
        <w:t xml:space="preserve"> et al., 2021)</w:t>
      </w:r>
      <w:r w:rsidR="00503BA3">
        <w:rPr>
          <w:shd w:val="clear" w:color="auto" w:fill="FFFFFF"/>
        </w:rPr>
        <w:t>.</w:t>
      </w:r>
      <w:r w:rsidR="000F62AA">
        <w:t xml:space="preserve"> In domestic violence situations, victims have little ways to escape from the coercive control and abuse subjected to them by their abusers and the fact the abuse is from someone they love, share a family and usually live with. </w:t>
      </w:r>
    </w:p>
    <w:p w14:paraId="18AF86A7" w14:textId="77777777" w:rsidR="00857317" w:rsidRDefault="00857317" w:rsidP="000F62AA">
      <w:pPr>
        <w:ind w:right="107"/>
        <w:jc w:val="both"/>
      </w:pPr>
    </w:p>
    <w:p w14:paraId="21805C10" w14:textId="20202D95" w:rsidR="000F62AA" w:rsidRDefault="000F62AA" w:rsidP="000F62AA">
      <w:pPr>
        <w:ind w:right="107"/>
        <w:jc w:val="both"/>
      </w:pPr>
      <w:r>
        <w:t xml:space="preserve">  This particular incident was a 999 call for a</w:t>
      </w:r>
      <w:r w:rsidR="00911000">
        <w:t xml:space="preserve">n </w:t>
      </w:r>
      <w:r>
        <w:t>immediate response</w:t>
      </w:r>
      <w:r w:rsidR="00857317">
        <w:t>,</w:t>
      </w:r>
      <w:r w:rsidR="00E51247">
        <w:t xml:space="preserve"> </w:t>
      </w:r>
      <w:r w:rsidR="000D5A6A">
        <w:t xml:space="preserve">both the victim and offender </w:t>
      </w:r>
      <w:r w:rsidR="00211298">
        <w:t xml:space="preserve">spoke </w:t>
      </w:r>
      <w:proofErr w:type="gramStart"/>
      <w:r w:rsidR="00211298">
        <w:t>English</w:t>
      </w:r>
      <w:proofErr w:type="gramEnd"/>
      <w:r w:rsidR="000D5A6A">
        <w:t xml:space="preserve"> and both were mixed race ethnicity</w:t>
      </w:r>
      <w:r>
        <w:t>. From the call we had limited information that the females’ partner had hit and strangled her and was refusing to leave. After checking the South Wales Police Niche system (a database with information of all those who are involved in the incident), the victim and offender were both known to the Police.</w:t>
      </w:r>
      <w:r w:rsidR="00503BA3">
        <w:t xml:space="preserve"> </w:t>
      </w:r>
      <w:r w:rsidR="00E51247">
        <w:t xml:space="preserve">Similar </w:t>
      </w:r>
      <w:r>
        <w:t>domestic abuse, related conflicts</w:t>
      </w:r>
      <w:r w:rsidR="00E51247">
        <w:t xml:space="preserve"> had previously been reported</w:t>
      </w:r>
      <w:r>
        <w:t>.</w:t>
      </w:r>
      <w:r w:rsidR="00E51247">
        <w:t xml:space="preserve"> The </w:t>
      </w:r>
      <w:r>
        <w:t>nature of the demographic in th</w:t>
      </w:r>
      <w:r w:rsidR="00E51247">
        <w:t xml:space="preserve">e </w:t>
      </w:r>
      <w:r>
        <w:t xml:space="preserve">area </w:t>
      </w:r>
      <w:r w:rsidR="00E51247">
        <w:t xml:space="preserve">Cathays, where this incident was based, </w:t>
      </w:r>
      <w:r>
        <w:t>is multi-cultural, with a wide range of ethnicities and nationalities residing in the densely populated area.</w:t>
      </w:r>
    </w:p>
    <w:p w14:paraId="58C664AD" w14:textId="77777777" w:rsidR="00857317" w:rsidRDefault="00857317" w:rsidP="000F62AA">
      <w:pPr>
        <w:ind w:right="107"/>
        <w:jc w:val="both"/>
      </w:pPr>
    </w:p>
    <w:p w14:paraId="54588B6E" w14:textId="7FF43151" w:rsidR="000F62AA" w:rsidRDefault="000F62AA" w:rsidP="000F62AA">
      <w:pPr>
        <w:ind w:right="107"/>
        <w:jc w:val="both"/>
      </w:pPr>
      <w:r>
        <w:t xml:space="preserve">   As my tutor</w:t>
      </w:r>
      <w:r w:rsidR="00E51247">
        <w:t xml:space="preserve"> and I</w:t>
      </w:r>
      <w:r>
        <w:t xml:space="preserve"> approached the flat, we could hear clear signs of a disturbance with loud crying coming from inside the flat. Upon hearing scream</w:t>
      </w:r>
      <w:r w:rsidR="00E51247">
        <w:t>ing</w:t>
      </w:r>
      <w:r w:rsidR="00911000">
        <w:t xml:space="preserve"> </w:t>
      </w:r>
      <w:r>
        <w:t>we used a power of entry under section 17 PACE</w:t>
      </w:r>
      <w:r w:rsidR="00E51247">
        <w:t xml:space="preserve">, which </w:t>
      </w:r>
      <w:r>
        <w:t>gave power to enter the flat for the purpose of</w:t>
      </w:r>
      <w:r w:rsidRPr="00CC460C">
        <w:t xml:space="preserve"> saving</w:t>
      </w:r>
      <w:r w:rsidR="00E51247">
        <w:t xml:space="preserve"> a</w:t>
      </w:r>
      <w:r w:rsidRPr="00CC460C">
        <w:t xml:space="preserve"> life or limb or preven</w:t>
      </w:r>
      <w:r>
        <w:t>ting serious damage to property</w:t>
      </w:r>
      <w:r w:rsidRPr="000A63F2">
        <w:rPr>
          <w:shd w:val="clear" w:color="auto" w:fill="FFFFFF"/>
        </w:rPr>
        <w:t xml:space="preserve"> </w:t>
      </w:r>
      <w:r>
        <w:rPr>
          <w:shd w:val="clear" w:color="auto" w:fill="FFFFFF"/>
        </w:rPr>
        <w:t>(Police and Criminal Evidence Act 1984, 2021)</w:t>
      </w:r>
      <w:r w:rsidR="000978DC">
        <w:rPr>
          <w:shd w:val="clear" w:color="auto" w:fill="FFFFFF"/>
        </w:rPr>
        <w:t>.</w:t>
      </w:r>
      <w:r>
        <w:t xml:space="preserve"> </w:t>
      </w:r>
      <w:r w:rsidR="000978DC">
        <w:t>A</w:t>
      </w:r>
      <w:r>
        <w:t xml:space="preserve">fter gaining entry to the flat the victim and offender, along with their </w:t>
      </w:r>
      <w:r w:rsidR="00911000">
        <w:t>baby</w:t>
      </w:r>
      <w:r>
        <w:t xml:space="preserve"> were all in the bedroom, all clearly distressed and emotional. First</w:t>
      </w:r>
      <w:r w:rsidR="000978DC">
        <w:t>ly</w:t>
      </w:r>
      <w:r>
        <w:t>, we split the victim and offender into different rooms</w:t>
      </w:r>
      <w:r w:rsidR="000978DC">
        <w:t>, in line with</w:t>
      </w:r>
      <w:r>
        <w:t xml:space="preserve"> force policy in domestic incidents </w:t>
      </w:r>
      <w:r w:rsidR="000978DC">
        <w:t>to</w:t>
      </w:r>
      <w:r>
        <w:t xml:space="preserve"> negate any further possible offences occurring</w:t>
      </w:r>
      <w:r w:rsidR="000978DC">
        <w:t>.</w:t>
      </w:r>
      <w:r>
        <w:t xml:space="preserve"> </w:t>
      </w:r>
      <w:r w:rsidR="000978DC">
        <w:t xml:space="preserve">This </w:t>
      </w:r>
      <w:r>
        <w:t>allows the victim to speak about what has happened without the offender influencing their answers and allows any tensions to simmer. I spoke with the offender who was clearly angry and frustrated about what had happened and our presence in the flat</w:t>
      </w:r>
      <w:r w:rsidR="000978DC">
        <w:t>,</w:t>
      </w:r>
      <w:r>
        <w:t xml:space="preserve"> </w:t>
      </w:r>
      <w:r w:rsidR="000978DC">
        <w:t>h</w:t>
      </w:r>
      <w:r>
        <w:t>e became quite aggressive with me</w:t>
      </w:r>
      <w:r w:rsidR="000978DC">
        <w:t>.</w:t>
      </w:r>
      <w:r>
        <w:t xml:space="preserve"> I used my verbal communication</w:t>
      </w:r>
      <w:r w:rsidR="000978DC">
        <w:t xml:space="preserve"> skills</w:t>
      </w:r>
      <w:r>
        <w:t xml:space="preserve"> to explain why we were there</w:t>
      </w:r>
      <w:r w:rsidR="000978DC">
        <w:t xml:space="preserve">, </w:t>
      </w:r>
      <w:r>
        <w:t xml:space="preserve">I used open questions </w:t>
      </w:r>
      <w:r w:rsidR="000978DC">
        <w:t>to</w:t>
      </w:r>
      <w:r>
        <w:t xml:space="preserve"> allow for him to tell his side of the story</w:t>
      </w:r>
      <w:r w:rsidR="000978DC">
        <w:t>, whilst</w:t>
      </w:r>
      <w:r>
        <w:t xml:space="preserve"> he was clearly still quite volatile.</w:t>
      </w:r>
      <w:r w:rsidRPr="008A05D7">
        <w:t xml:space="preserve"> </w:t>
      </w:r>
      <w:r>
        <w:t xml:space="preserve">As the incident went on, both the victim and offender were very loud, very vocal and it was clear emotions were very high. All family members were crying, including the baby. </w:t>
      </w:r>
      <w:r w:rsidR="003D5261">
        <w:t>T</w:t>
      </w:r>
      <w:r w:rsidR="003D5261">
        <w:t xml:space="preserve">he offender initially was actively resisting until realising it was inevitable an arrest was being made.  </w:t>
      </w:r>
      <w:r w:rsidR="003D5261">
        <w:t>He</w:t>
      </w:r>
      <w:r>
        <w:t xml:space="preserve"> was very aggressive prior to </w:t>
      </w:r>
      <w:r w:rsidR="000978DC">
        <w:t>us</w:t>
      </w:r>
      <w:r>
        <w:t xml:space="preserve"> arrest</w:t>
      </w:r>
      <w:r w:rsidR="000978DC">
        <w:t>ing him</w:t>
      </w:r>
      <w:r>
        <w:t xml:space="preserve"> and immediately calmed down after. The victim was also vocal, as opposed to being nervous and reserved</w:t>
      </w:r>
      <w:r w:rsidR="000978DC">
        <w:t xml:space="preserve">. She was </w:t>
      </w:r>
      <w:r>
        <w:t>clearly frightened of the offender</w:t>
      </w:r>
      <w:r w:rsidR="000978DC">
        <w:t xml:space="preserve"> who </w:t>
      </w:r>
      <w:r>
        <w:t>was tall and of medium build</w:t>
      </w:r>
      <w:r w:rsidR="000978DC">
        <w:t xml:space="preserve">. </w:t>
      </w:r>
    </w:p>
    <w:p w14:paraId="63E9EEF3" w14:textId="77777777" w:rsidR="000F62AA" w:rsidRDefault="000F62AA" w:rsidP="000F62AA">
      <w:pPr>
        <w:ind w:right="107"/>
        <w:jc w:val="both"/>
      </w:pPr>
    </w:p>
    <w:p w14:paraId="509B2521" w14:textId="6AD67CEA" w:rsidR="00F45DB9" w:rsidRDefault="000F62AA" w:rsidP="009F7B45">
      <w:pPr>
        <w:ind w:right="107"/>
        <w:jc w:val="both"/>
      </w:pPr>
      <w:r>
        <w:t xml:space="preserve">   </w:t>
      </w:r>
      <w:r w:rsidR="009F585C">
        <w:t xml:space="preserve">My initial thoughts were either </w:t>
      </w:r>
      <w:r w:rsidR="003D5261">
        <w:t>arrest on the basis of</w:t>
      </w:r>
      <w:r w:rsidR="009F585C">
        <w:t xml:space="preserve"> common assault or ABH (actual bodily harm). After noticing the victim's injuries were quite minimal and she disclosed to ourselves that she didn’t pass out as a result of the strangulation the offence of </w:t>
      </w:r>
      <w:r w:rsidR="00F45DB9">
        <w:t>common assault</w:t>
      </w:r>
      <w:r w:rsidR="006E14D4">
        <w:t xml:space="preserve"> under Section 39 of</w:t>
      </w:r>
      <w:r w:rsidR="00234E66">
        <w:t xml:space="preserve"> the Criminal Justice Act 1988</w:t>
      </w:r>
      <w:r w:rsidR="009F585C">
        <w:t xml:space="preserve"> was deemed appropriate. Section 39 is</w:t>
      </w:r>
      <w:r w:rsidR="00F45DB9">
        <w:t xml:space="preserve"> defined as </w:t>
      </w:r>
      <w:r w:rsidR="006E14D4">
        <w:t>‘any act by which a person intentionally or recklessly causes another to suffer or apprehend immediate unlawful violence’. Assault also includes battery, which is the application of unlawful force to another person. An element of common assault is lack of consent; the prosecution would have to establish that this is the case.</w:t>
      </w:r>
      <w:r w:rsidR="00234E66" w:rsidRPr="00234E66">
        <w:rPr>
          <w:shd w:val="clear" w:color="auto" w:fill="FFFFFF"/>
        </w:rPr>
        <w:t xml:space="preserve"> </w:t>
      </w:r>
      <w:r w:rsidR="00234E66">
        <w:rPr>
          <w:shd w:val="clear" w:color="auto" w:fill="FFFFFF"/>
        </w:rPr>
        <w:t>(Assault offences explained – Sentencing, 2021)</w:t>
      </w:r>
      <w:r w:rsidR="006E14D4">
        <w:t xml:space="preserve"> </w:t>
      </w:r>
    </w:p>
    <w:p w14:paraId="45E56D09" w14:textId="47CF430A" w:rsidR="00223CDA" w:rsidRDefault="00223CDA" w:rsidP="009F7B45">
      <w:pPr>
        <w:ind w:right="107"/>
        <w:jc w:val="both"/>
      </w:pPr>
    </w:p>
    <w:p w14:paraId="3957F67A" w14:textId="26DA3E6E" w:rsidR="0069584A" w:rsidRDefault="000F62AA" w:rsidP="009F7B45">
      <w:pPr>
        <w:ind w:right="107"/>
        <w:jc w:val="both"/>
      </w:pPr>
      <w:r>
        <w:t xml:space="preserve">    </w:t>
      </w:r>
      <w:r w:rsidR="00223CDA">
        <w:t>Us</w:t>
      </w:r>
      <w:r w:rsidR="0057769E">
        <w:t>ing the National Decision Model which is underpinned by the</w:t>
      </w:r>
      <w:r w:rsidR="00223CDA">
        <w:t xml:space="preserve"> </w:t>
      </w:r>
      <w:r w:rsidR="0069584A">
        <w:t>police code of ethics, my tutor</w:t>
      </w:r>
      <w:r w:rsidR="003D5261">
        <w:t xml:space="preserve"> and I</w:t>
      </w:r>
      <w:r w:rsidR="0069584A">
        <w:t xml:space="preserve"> gathered the relevant information and intelligence from both victim and offender and assessed the threat and risk and developed a strategy. </w:t>
      </w:r>
      <w:r w:rsidR="003D5261">
        <w:t>We</w:t>
      </w:r>
      <w:r w:rsidR="0069584A">
        <w:t xml:space="preserve"> consider</w:t>
      </w:r>
      <w:r w:rsidR="003D5261">
        <w:t xml:space="preserve">ed </w:t>
      </w:r>
      <w:r w:rsidR="0069584A">
        <w:t xml:space="preserve">the powers and policy </w:t>
      </w:r>
      <w:r w:rsidR="003D5261">
        <w:t>and</w:t>
      </w:r>
      <w:r w:rsidR="0069584A">
        <w:t xml:space="preserve"> identified the options and contingencies of the conflict and took action </w:t>
      </w:r>
      <w:r w:rsidR="003D5261">
        <w:t>following our review of w</w:t>
      </w:r>
      <w:r w:rsidR="0069584A">
        <w:t xml:space="preserve">hat had happened. </w:t>
      </w:r>
      <w:r w:rsidR="00C62D65">
        <w:t xml:space="preserve">After an analysis of the potential or actual harm to people or property, probability of it occurring and the consequences or impacts should it occur. </w:t>
      </w:r>
      <w:r w:rsidR="00D933D2">
        <w:t>Based on the information provided to us by the victim</w:t>
      </w:r>
      <w:r w:rsidR="00CC460C">
        <w:t>, we</w:t>
      </w:r>
      <w:r w:rsidR="007E0D77">
        <w:t xml:space="preserve"> sought to arrest the offender </w:t>
      </w:r>
      <w:r w:rsidR="00CC460C">
        <w:t xml:space="preserve">using our powers of arrest </w:t>
      </w:r>
      <w:r w:rsidR="00D933D2">
        <w:t xml:space="preserve">under Section 24, Code G of the Police </w:t>
      </w:r>
      <w:r w:rsidR="00234E66">
        <w:t>and Criminal Evidence Act 1984 which gives a constable the power to arrest without warrant anyone he h</w:t>
      </w:r>
      <w:r w:rsidR="00D933D2">
        <w:t>as</w:t>
      </w:r>
      <w:r w:rsidR="00234E66">
        <w:t xml:space="preserve"> reasonable grounds to suspect has committed, is in the process of committin</w:t>
      </w:r>
      <w:r w:rsidR="00404BAB">
        <w:t>g or is in the process or committing an offence</w:t>
      </w:r>
      <w:r w:rsidR="00404BAB" w:rsidRPr="00404BAB">
        <w:rPr>
          <w:shd w:val="clear" w:color="auto" w:fill="FFFFFF"/>
        </w:rPr>
        <w:t xml:space="preserve"> </w:t>
      </w:r>
      <w:r w:rsidR="00404BAB">
        <w:rPr>
          <w:shd w:val="clear" w:color="auto" w:fill="FFFFFF"/>
        </w:rPr>
        <w:t>(Police and Criminal Evidence Act 1984, 2021)</w:t>
      </w:r>
      <w:r w:rsidR="003D5261">
        <w:rPr>
          <w:shd w:val="clear" w:color="auto" w:fill="FFFFFF"/>
        </w:rPr>
        <w:t>.</w:t>
      </w:r>
      <w:r w:rsidR="00D933D2">
        <w:t xml:space="preserve"> </w:t>
      </w:r>
      <w:r w:rsidR="003D5261">
        <w:t>T</w:t>
      </w:r>
      <w:r w:rsidR="00D933D2">
        <w:t>here was power, grounds and several necessities to arrest</w:t>
      </w:r>
      <w:r w:rsidR="003D5261">
        <w:t>,</w:t>
      </w:r>
      <w:r w:rsidR="00D933D2">
        <w:t xml:space="preserve"> to prevent </w:t>
      </w:r>
      <w:r w:rsidR="003D5261">
        <w:t xml:space="preserve">and protect the victim and baby from </w:t>
      </w:r>
      <w:r w:rsidR="00D933D2">
        <w:t>further physical injuries</w:t>
      </w:r>
      <w:r w:rsidR="003D5261">
        <w:t xml:space="preserve"> a</w:t>
      </w:r>
      <w:r w:rsidR="00D933D2">
        <w:t>nd for prom</w:t>
      </w:r>
      <w:r w:rsidR="0069584A">
        <w:t>pt and effective investigation.</w:t>
      </w:r>
      <w:r w:rsidR="00C62D65">
        <w:t xml:space="preserve"> Consideration was taken to the powers and policy, under PACE</w:t>
      </w:r>
      <w:r w:rsidR="003D5261">
        <w:t xml:space="preserve"> and</w:t>
      </w:r>
      <w:r w:rsidR="00C62D65">
        <w:t xml:space="preserve"> </w:t>
      </w:r>
      <w:r w:rsidR="003D5261">
        <w:t>appropriate a</w:t>
      </w:r>
      <w:r w:rsidR="003D5261">
        <w:t xml:space="preserve">ction was taken immediately, given the level of risk deemed </w:t>
      </w:r>
      <w:r w:rsidR="003D5261">
        <w:lastRenderedPageBreak/>
        <w:t>as high</w:t>
      </w:r>
      <w:r w:rsidR="00C62D65">
        <w:t>. As a public authority, the Police have a positive obligation and a duty of care, where something must be done and individuals cannot simply walk on by. Action was taken and recorded and will continue to be monitored and reviewed for future conflicts.</w:t>
      </w:r>
      <w:r w:rsidR="00404BAB">
        <w:t xml:space="preserve"> Positive action is a big aspect of policing and safeguarding victims is a main priority.</w:t>
      </w:r>
    </w:p>
    <w:p w14:paraId="2B766E21" w14:textId="77777777" w:rsidR="006E14D4" w:rsidRDefault="006E14D4" w:rsidP="009F7B45">
      <w:pPr>
        <w:ind w:right="107"/>
        <w:jc w:val="both"/>
      </w:pPr>
    </w:p>
    <w:p w14:paraId="621D2923" w14:textId="4BDA8D8A" w:rsidR="00F45DB9" w:rsidRDefault="000F62AA" w:rsidP="009F7B45">
      <w:pPr>
        <w:ind w:right="107"/>
        <w:jc w:val="both"/>
      </w:pPr>
      <w:r>
        <w:t xml:space="preserve">   </w:t>
      </w:r>
      <w:r w:rsidR="00FD3B89">
        <w:t>Due to the victim and the offender</w:t>
      </w:r>
      <w:r w:rsidR="00D933D2">
        <w:t xml:space="preserve"> being both of mixed-race</w:t>
      </w:r>
      <w:r w:rsidR="00FD3B89">
        <w:t xml:space="preserve"> heritage</w:t>
      </w:r>
      <w:r w:rsidR="00D933D2">
        <w:t>, a careful approach was required when making the arrest and also give</w:t>
      </w:r>
      <w:r w:rsidR="00AD031A">
        <w:t>n</w:t>
      </w:r>
      <w:r w:rsidR="00FD3B89">
        <w:t xml:space="preserve"> the nature of the crime.</w:t>
      </w:r>
      <w:r w:rsidR="005E2693">
        <w:t xml:space="preserve"> Both spoke English and there were no language barriers present.</w:t>
      </w:r>
      <w:r w:rsidR="00D933D2">
        <w:t xml:space="preserve"> </w:t>
      </w:r>
      <w:r w:rsidR="00FD3B89">
        <w:t>It</w:t>
      </w:r>
      <w:r w:rsidR="00D933D2">
        <w:t xml:space="preserve"> is common</w:t>
      </w:r>
      <w:r w:rsidR="00AD031A">
        <w:t>ly known</w:t>
      </w:r>
      <w:r w:rsidR="00D933D2">
        <w:t xml:space="preserve"> that in domestic violence situations, there is often more background to the </w:t>
      </w:r>
      <w:r w:rsidR="00FD3B89">
        <w:t xml:space="preserve">conflict </w:t>
      </w:r>
      <w:r w:rsidR="005E2693">
        <w:t>w</w:t>
      </w:r>
      <w:r w:rsidR="005E2693">
        <w:t>ith elements of both mental and physical control known to be present</w:t>
      </w:r>
      <w:r w:rsidR="005E2693">
        <w:t xml:space="preserve"> </w:t>
      </w:r>
      <w:r w:rsidR="00FD3B89">
        <w:t>and this one particular incident may well be the tip of the iceberg.</w:t>
      </w:r>
      <w:r w:rsidR="00AD031A">
        <w:t xml:space="preserve"> </w:t>
      </w:r>
      <w:r w:rsidR="005E2693">
        <w:t>I</w:t>
      </w:r>
      <w:r w:rsidR="00335E9F">
        <w:t xml:space="preserve">t is also important to ensure in incidents of conflicts that you do not infringe on individuals' human rights, </w:t>
      </w:r>
      <w:r w:rsidR="0013334D">
        <w:t>under the Human Rights Act 1998</w:t>
      </w:r>
      <w:r w:rsidR="005E2693">
        <w:t xml:space="preserve"> </w:t>
      </w:r>
      <w:r w:rsidR="0013334D">
        <w:rPr>
          <w:shd w:val="clear" w:color="auto" w:fill="FFFFFF"/>
        </w:rPr>
        <w:t>(Human Rights Act 1998, 2021)</w:t>
      </w:r>
      <w:r w:rsidR="00335E9F">
        <w:t xml:space="preserve"> the Police are</w:t>
      </w:r>
      <w:r w:rsidR="00D935F7">
        <w:t xml:space="preserve"> duty bound</w:t>
      </w:r>
      <w:r w:rsidR="00335E9F">
        <w:t xml:space="preserve"> to</w:t>
      </w:r>
      <w:r w:rsidR="00D935F7">
        <w:t xml:space="preserve"> comply with the act, treating</w:t>
      </w:r>
      <w:r w:rsidR="00335E9F">
        <w:t xml:space="preserve"> everyone equally, with fairness, dignity and respect. The most relevant human rights in this case would be the right to equality and freedom from discrimination, the right to equality before the law and freedom from torture and degrading treatment.</w:t>
      </w:r>
    </w:p>
    <w:p w14:paraId="3690B0A4" w14:textId="6C136A8C" w:rsidR="00AD031A" w:rsidRDefault="00AD031A" w:rsidP="009F7B45">
      <w:pPr>
        <w:ind w:right="107"/>
        <w:jc w:val="both"/>
      </w:pPr>
    </w:p>
    <w:p w14:paraId="44C81350" w14:textId="6D095FFA" w:rsidR="00D626F0" w:rsidRDefault="4A94D08D" w:rsidP="4A94D08D">
      <w:pPr>
        <w:ind w:right="107"/>
        <w:jc w:val="both"/>
      </w:pPr>
      <w:r w:rsidRPr="4A94D08D">
        <w:t xml:space="preserve">    Throughout the conflict, I communicated effectively with both the victim and offender, after separating them. In particular, the victim was lying face down in her bed clearly distressed and upset. I took myself down to the floor, </w:t>
      </w:r>
      <w:r w:rsidR="005E2693">
        <w:t xml:space="preserve">to her level </w:t>
      </w:r>
      <w:r w:rsidRPr="4A94D08D">
        <w:t xml:space="preserve">and knelt beside her, using a comforting and compassionate approach to establish all relevant information and using open questions. I </w:t>
      </w:r>
      <w:r w:rsidR="005E2693">
        <w:t>spoke</w:t>
      </w:r>
      <w:r w:rsidRPr="4A94D08D">
        <w:t xml:space="preserve"> in a clear and friendly manner</w:t>
      </w:r>
      <w:r w:rsidR="005E2693">
        <w:t>,</w:t>
      </w:r>
      <w:r w:rsidRPr="4A94D08D">
        <w:t xml:space="preserve"> avoiding any police jargon.</w:t>
      </w:r>
      <w:r w:rsidR="005E2693">
        <w:t xml:space="preserve"> </w:t>
      </w:r>
      <w:r w:rsidRPr="4A94D08D">
        <w:t xml:space="preserve">In contrast, the offender was shouting and aggressive and required </w:t>
      </w:r>
      <w:r w:rsidR="005E2693">
        <w:t xml:space="preserve">a different approach to communicate, being </w:t>
      </w:r>
      <w:r w:rsidRPr="4A94D08D">
        <w:t>calm and understanding in order to diffuse the situation</w:t>
      </w:r>
      <w:r w:rsidR="005E2693">
        <w:t>,</w:t>
      </w:r>
      <w:r w:rsidRPr="4A94D08D">
        <w:t xml:space="preserve"> given the presence of the baby and victim in the other room.  I negotiated and buil</w:t>
      </w:r>
      <w:r w:rsidR="005E2693">
        <w:t>t</w:t>
      </w:r>
      <w:r w:rsidRPr="4A94D08D">
        <w:t xml:space="preserve"> a rapport with both offender and victim to show understanding of both </w:t>
      </w:r>
      <w:proofErr w:type="gramStart"/>
      <w:r w:rsidRPr="4A94D08D">
        <w:t>sides</w:t>
      </w:r>
      <w:proofErr w:type="gramEnd"/>
      <w:r w:rsidR="005E2693">
        <w:t xml:space="preserve"> so they felt supported in the conflict</w:t>
      </w:r>
      <w:r w:rsidRPr="4A94D08D">
        <w:t xml:space="preserve">. </w:t>
      </w:r>
      <w:r w:rsidR="005E2693">
        <w:t>I used</w:t>
      </w:r>
      <w:r w:rsidRPr="4A94D08D">
        <w:t xml:space="preserve"> different types of non-verbal communication such as gestures, tone of voice, eye contact and body language (given unable to use facial expressions due to wearing a face mask)</w:t>
      </w:r>
      <w:r w:rsidR="005E2693">
        <w:t>.</w:t>
      </w:r>
      <w:r w:rsidRPr="4A94D08D">
        <w:t xml:space="preserve"> I utilised questioning skills </w:t>
      </w:r>
      <w:r w:rsidR="005E2693">
        <w:t xml:space="preserve">from my training </w:t>
      </w:r>
      <w:r w:rsidRPr="4A94D08D">
        <w:t>to ask closed questions</w:t>
      </w:r>
      <w:r w:rsidR="005E2693">
        <w:t xml:space="preserve">, </w:t>
      </w:r>
      <w:r w:rsidRPr="4A94D08D">
        <w:t xml:space="preserve">where facts needed to be established. </w:t>
      </w:r>
    </w:p>
    <w:p w14:paraId="75326CB2" w14:textId="3B2589A0" w:rsidR="006E2452" w:rsidRDefault="006E2452" w:rsidP="009F7B45">
      <w:pPr>
        <w:ind w:right="107"/>
        <w:jc w:val="both"/>
        <w:rPr>
          <w:bCs/>
        </w:rPr>
      </w:pPr>
    </w:p>
    <w:p w14:paraId="61A03303" w14:textId="229F1018" w:rsidR="007E3515" w:rsidRDefault="00C050FF" w:rsidP="00172E08">
      <w:pPr>
        <w:ind w:right="107"/>
        <w:jc w:val="both"/>
      </w:pPr>
      <w:r>
        <w:t xml:space="preserve">  T</w:t>
      </w:r>
      <w:r w:rsidR="006E2452">
        <w:t>he nature of the policing role</w:t>
      </w:r>
      <w:r>
        <w:t xml:space="preserve"> is</w:t>
      </w:r>
      <w:r w:rsidR="006E2452">
        <w:t xml:space="preserve"> to maintain law and order in local areas by protecting members of the public and their property</w:t>
      </w:r>
      <w:r w:rsidR="00172E08">
        <w:t>, whilst preventing crime, reducing the fear of crime and improving the qua</w:t>
      </w:r>
      <w:r w:rsidR="0013334D">
        <w:t>lity of life for all citizens</w:t>
      </w:r>
      <w:r w:rsidR="0013334D" w:rsidRPr="0013334D">
        <w:rPr>
          <w:shd w:val="clear" w:color="auto" w:fill="FFFFFF"/>
        </w:rPr>
        <w:t xml:space="preserve"> </w:t>
      </w:r>
      <w:r w:rsidR="0013334D">
        <w:rPr>
          <w:shd w:val="clear" w:color="auto" w:fill="FFFFFF"/>
        </w:rPr>
        <w:t>(Police Officer and Civil Roles in the Police | Economic, Social and Political Sciences | University of Southampton, 2021)</w:t>
      </w:r>
      <w:r>
        <w:rPr>
          <w:shd w:val="clear" w:color="auto" w:fill="FFFFFF"/>
        </w:rPr>
        <w:t xml:space="preserve">. </w:t>
      </w:r>
      <w:r w:rsidR="0013334D">
        <w:rPr>
          <w:shd w:val="clear" w:color="auto" w:fill="FFFFFF"/>
        </w:rPr>
        <w:t>It</w:t>
      </w:r>
      <w:r w:rsidR="007E3515">
        <w:t xml:space="preserve"> is evident</w:t>
      </w:r>
      <w:r w:rsidR="00172E08">
        <w:t xml:space="preserve"> conflicts will be seen on a daily basis and</w:t>
      </w:r>
      <w:r w:rsidR="007E3515">
        <w:t xml:space="preserve"> the policing role is to diffuse the situation as much as possible. Emotions are high o</w:t>
      </w:r>
      <w:r>
        <w:t xml:space="preserve">n </w:t>
      </w:r>
      <w:r w:rsidR="007E3515">
        <w:t xml:space="preserve">both </w:t>
      </w:r>
      <w:r>
        <w:t xml:space="preserve">sides </w:t>
      </w:r>
      <w:r w:rsidR="007E3515">
        <w:t xml:space="preserve">and </w:t>
      </w:r>
      <w:r w:rsidR="00EF07A1">
        <w:t xml:space="preserve">in most cases the two should be separated. </w:t>
      </w:r>
      <w:r w:rsidR="00CC460C">
        <w:t>Especially in cases where</w:t>
      </w:r>
      <w:r w:rsidR="00172E08">
        <w:t xml:space="preserve"> victims of domestic abuse cannot escape their abuser due to </w:t>
      </w:r>
      <w:r w:rsidR="00CC460C">
        <w:t xml:space="preserve">the ever-ongoing </w:t>
      </w:r>
      <w:r w:rsidR="00172E08">
        <w:t xml:space="preserve">lockdown restrictions, it is critically important that these matters are dealt with appropriately as effectively, </w:t>
      </w:r>
      <w:r w:rsidR="00EF07A1">
        <w:t>victims’</w:t>
      </w:r>
      <w:r w:rsidR="00172E08">
        <w:t xml:space="preserve"> lives could be at risk</w:t>
      </w:r>
      <w:r w:rsidR="00EF07A1">
        <w:t xml:space="preserve"> and the actions of the police could have fatal consequences</w:t>
      </w:r>
      <w:r w:rsidR="00172E08">
        <w:t xml:space="preserve">. </w:t>
      </w:r>
      <w:r w:rsidR="00EF07A1">
        <w:t>It is likely aggressive behaviour and action against the offender would have only worsened the conflict situation</w:t>
      </w:r>
      <w:r>
        <w:t xml:space="preserve"> and therefore t</w:t>
      </w:r>
      <w:r w:rsidR="00EF07A1">
        <w:t xml:space="preserve">he </w:t>
      </w:r>
      <w:r>
        <w:t xml:space="preserve">required </w:t>
      </w:r>
      <w:r w:rsidR="00EF07A1">
        <w:t xml:space="preserve">approach to manage the situation was calm and composed. </w:t>
      </w:r>
    </w:p>
    <w:p w14:paraId="6189F216" w14:textId="55EE8F06" w:rsidR="00172E08" w:rsidRDefault="00172E08" w:rsidP="00172E08">
      <w:pPr>
        <w:ind w:right="107"/>
        <w:jc w:val="both"/>
      </w:pPr>
    </w:p>
    <w:p w14:paraId="68C267B9" w14:textId="77777777" w:rsidR="00C050FF" w:rsidRDefault="000F62AA" w:rsidP="0013334D">
      <w:pPr>
        <w:ind w:right="107"/>
        <w:jc w:val="both"/>
      </w:pPr>
      <w:r>
        <w:t xml:space="preserve">   </w:t>
      </w:r>
      <w:r w:rsidR="00172E08">
        <w:t>When dealing with conflicts, it must be considered whether use of force is relevant and necessary in the situation. The Criminal Law Act 1967, the Police and Criminal Evidence Act 1984, the Common Law and the Criminal Justice and Immigration Act 2008, and the rights and freedoms contained within the European Court of Human Rights g</w:t>
      </w:r>
      <w:r w:rsidR="0013334D">
        <w:t>overns the Police use of force</w:t>
      </w:r>
      <w:r w:rsidR="00C050FF">
        <w:t xml:space="preserve"> </w:t>
      </w:r>
      <w:r w:rsidR="0013334D">
        <w:rPr>
          <w:shd w:val="clear" w:color="auto" w:fill="FFFFFF"/>
        </w:rPr>
        <w:t>(Police use of force, 2021)</w:t>
      </w:r>
      <w:r w:rsidR="00C050FF">
        <w:rPr>
          <w:shd w:val="clear" w:color="auto" w:fill="FFFFFF"/>
        </w:rPr>
        <w:t>.</w:t>
      </w:r>
      <w:r w:rsidR="0013334D">
        <w:rPr>
          <w:shd w:val="clear" w:color="auto" w:fill="FFFFFF"/>
        </w:rPr>
        <w:t xml:space="preserve"> </w:t>
      </w:r>
      <w:r w:rsidR="00FA6339">
        <w:t>This requires that, if possible, non-violent means</w:t>
      </w:r>
      <w:r w:rsidR="00C050FF">
        <w:t xml:space="preserve"> such as verbal and </w:t>
      </w:r>
      <w:proofErr w:type="spellStart"/>
      <w:proofErr w:type="gramStart"/>
      <w:r w:rsidR="00C050FF">
        <w:t>non verbal</w:t>
      </w:r>
      <w:proofErr w:type="spellEnd"/>
      <w:proofErr w:type="gramEnd"/>
      <w:r w:rsidR="00C050FF">
        <w:t xml:space="preserve"> communications</w:t>
      </w:r>
      <w:r w:rsidR="00FA6339">
        <w:t xml:space="preserve"> should be used to resolve the incident b</w:t>
      </w:r>
      <w:r w:rsidR="0013334D">
        <w:t>efore</w:t>
      </w:r>
      <w:r w:rsidR="00C050FF">
        <w:t xml:space="preserve"> using</w:t>
      </w:r>
      <w:r w:rsidR="0013334D">
        <w:t xml:space="preserve"> force.</w:t>
      </w:r>
      <w:r w:rsidR="001525B8">
        <w:t xml:space="preserve"> </w:t>
      </w:r>
      <w:r w:rsidR="0013334D">
        <w:t>There are three</w:t>
      </w:r>
      <w:r w:rsidR="00FA6339">
        <w:t xml:space="preserve"> core questions to be con</w:t>
      </w:r>
      <w:r w:rsidR="0013334D">
        <w:t>sidered in line with the ten key</w:t>
      </w:r>
      <w:r w:rsidR="00FA6339">
        <w:t xml:space="preserve"> principles governing the use</w:t>
      </w:r>
      <w:r w:rsidR="0013334D">
        <w:t xml:space="preserve"> of force, which </w:t>
      </w:r>
      <w:proofErr w:type="gramStart"/>
      <w:r w:rsidR="0013334D">
        <w:t>are</w:t>
      </w:r>
      <w:r w:rsidR="00C050FF">
        <w:t>;</w:t>
      </w:r>
      <w:proofErr w:type="gramEnd"/>
      <w:r w:rsidR="0013334D">
        <w:t xml:space="preserve"> </w:t>
      </w:r>
    </w:p>
    <w:p w14:paraId="06BD18E1" w14:textId="77777777" w:rsidR="00C050FF" w:rsidRPr="00C050FF" w:rsidRDefault="00FA6339" w:rsidP="00C050FF">
      <w:pPr>
        <w:pStyle w:val="ListParagraph"/>
        <w:numPr>
          <w:ilvl w:val="0"/>
          <w:numId w:val="8"/>
        </w:numPr>
        <w:ind w:right="107"/>
        <w:jc w:val="both"/>
        <w:rPr>
          <w:rFonts w:ascii="Times New Roman" w:hAnsi="Times New Roman" w:cs="Times New Roman"/>
          <w:color w:val="auto"/>
          <w:sz w:val="24"/>
          <w:szCs w:val="24"/>
        </w:rPr>
      </w:pPr>
      <w:r w:rsidRPr="00C050FF">
        <w:rPr>
          <w:rFonts w:ascii="Times New Roman" w:hAnsi="Times New Roman" w:cs="Times New Roman"/>
          <w:color w:val="auto"/>
          <w:sz w:val="24"/>
          <w:szCs w:val="24"/>
        </w:rPr>
        <w:t xml:space="preserve">Would the use of force have a lawful </w:t>
      </w:r>
      <w:proofErr w:type="gramStart"/>
      <w:r w:rsidRPr="00C050FF">
        <w:rPr>
          <w:rFonts w:ascii="Times New Roman" w:hAnsi="Times New Roman" w:cs="Times New Roman"/>
          <w:color w:val="auto"/>
          <w:sz w:val="24"/>
          <w:szCs w:val="24"/>
        </w:rPr>
        <w:t>objective</w:t>
      </w:r>
      <w:proofErr w:type="gramEnd"/>
    </w:p>
    <w:p w14:paraId="22FAE874" w14:textId="77777777" w:rsidR="00C050FF" w:rsidRPr="00C050FF" w:rsidRDefault="00C050FF" w:rsidP="00C050FF">
      <w:pPr>
        <w:pStyle w:val="ListParagraph"/>
        <w:numPr>
          <w:ilvl w:val="0"/>
          <w:numId w:val="8"/>
        </w:numPr>
        <w:ind w:right="107"/>
        <w:jc w:val="both"/>
        <w:rPr>
          <w:rFonts w:ascii="Times New Roman" w:hAnsi="Times New Roman" w:cs="Times New Roman"/>
          <w:color w:val="auto"/>
          <w:sz w:val="24"/>
          <w:szCs w:val="24"/>
        </w:rPr>
      </w:pPr>
      <w:r w:rsidRPr="00C050FF">
        <w:rPr>
          <w:rFonts w:ascii="Times New Roman" w:hAnsi="Times New Roman" w:cs="Times New Roman"/>
          <w:color w:val="auto"/>
          <w:sz w:val="24"/>
          <w:szCs w:val="24"/>
        </w:rPr>
        <w:lastRenderedPageBreak/>
        <w:t>A</w:t>
      </w:r>
      <w:r w:rsidR="00FA6339" w:rsidRPr="00C050FF">
        <w:rPr>
          <w:rFonts w:ascii="Times New Roman" w:hAnsi="Times New Roman" w:cs="Times New Roman"/>
          <w:color w:val="auto"/>
          <w:sz w:val="24"/>
          <w:szCs w:val="24"/>
        </w:rPr>
        <w:t>re there any ways (ex</w:t>
      </w:r>
      <w:r w:rsidRPr="00C050FF">
        <w:rPr>
          <w:rFonts w:ascii="Times New Roman" w:hAnsi="Times New Roman" w:cs="Times New Roman"/>
          <w:color w:val="auto"/>
          <w:sz w:val="24"/>
          <w:szCs w:val="24"/>
        </w:rPr>
        <w:t>cept</w:t>
      </w:r>
      <w:r w:rsidR="00FA6339" w:rsidRPr="00C050FF">
        <w:rPr>
          <w:rFonts w:ascii="Times New Roman" w:hAnsi="Times New Roman" w:cs="Times New Roman"/>
          <w:color w:val="auto"/>
          <w:sz w:val="24"/>
          <w:szCs w:val="24"/>
        </w:rPr>
        <w:t xml:space="preserve"> use of force), capable of</w:t>
      </w:r>
      <w:r w:rsidR="0013334D" w:rsidRPr="00C050FF">
        <w:rPr>
          <w:rFonts w:ascii="Times New Roman" w:hAnsi="Times New Roman" w:cs="Times New Roman"/>
          <w:color w:val="auto"/>
          <w:sz w:val="24"/>
          <w:szCs w:val="24"/>
        </w:rPr>
        <w:t xml:space="preserve"> attaining the lawful objective, and w</w:t>
      </w:r>
      <w:r w:rsidR="00FA6339" w:rsidRPr="00C050FF">
        <w:rPr>
          <w:rFonts w:ascii="Times New Roman" w:hAnsi="Times New Roman" w:cs="Times New Roman"/>
          <w:color w:val="auto"/>
          <w:sz w:val="24"/>
          <w:szCs w:val="24"/>
        </w:rPr>
        <w:t>ith regard to the nature and gravity of the threat, and th</w:t>
      </w:r>
      <w:r w:rsidR="0013334D" w:rsidRPr="00C050FF">
        <w:rPr>
          <w:rFonts w:ascii="Times New Roman" w:hAnsi="Times New Roman" w:cs="Times New Roman"/>
          <w:color w:val="auto"/>
          <w:sz w:val="24"/>
          <w:szCs w:val="24"/>
        </w:rPr>
        <w:t>e potential results</w:t>
      </w:r>
      <w:r w:rsidR="00FA6339" w:rsidRPr="00C050FF">
        <w:rPr>
          <w:rFonts w:ascii="Times New Roman" w:hAnsi="Times New Roman" w:cs="Times New Roman"/>
          <w:color w:val="auto"/>
          <w:sz w:val="24"/>
          <w:szCs w:val="24"/>
        </w:rPr>
        <w:t xml:space="preserve"> of the use of force</w:t>
      </w:r>
    </w:p>
    <w:p w14:paraId="6A7E0D00" w14:textId="3BD98125" w:rsidR="00FA6339" w:rsidRPr="00C050FF" w:rsidRDefault="00C050FF" w:rsidP="00C050FF">
      <w:pPr>
        <w:pStyle w:val="ListParagraph"/>
        <w:numPr>
          <w:ilvl w:val="0"/>
          <w:numId w:val="8"/>
        </w:numPr>
        <w:ind w:right="107"/>
        <w:jc w:val="both"/>
        <w:rPr>
          <w:rFonts w:ascii="Times New Roman" w:hAnsi="Times New Roman" w:cs="Times New Roman"/>
          <w:color w:val="auto"/>
          <w:sz w:val="24"/>
          <w:szCs w:val="24"/>
        </w:rPr>
      </w:pPr>
      <w:r w:rsidRPr="00C050FF">
        <w:rPr>
          <w:rFonts w:ascii="Times New Roman" w:hAnsi="Times New Roman" w:cs="Times New Roman"/>
          <w:color w:val="auto"/>
          <w:sz w:val="24"/>
          <w:szCs w:val="24"/>
        </w:rPr>
        <w:t>W</w:t>
      </w:r>
      <w:r w:rsidR="00FA6339" w:rsidRPr="00C050FF">
        <w:rPr>
          <w:rFonts w:ascii="Times New Roman" w:hAnsi="Times New Roman" w:cs="Times New Roman"/>
          <w:color w:val="auto"/>
          <w:sz w:val="24"/>
          <w:szCs w:val="24"/>
        </w:rPr>
        <w:t>hat is the minimum level of force required to attain the lawful objective and would that level be proportionate or excessive?</w:t>
      </w:r>
      <w:r w:rsidR="0013334D" w:rsidRPr="00C050FF">
        <w:rPr>
          <w:rFonts w:ascii="Times New Roman" w:hAnsi="Times New Roman" w:cs="Times New Roman"/>
          <w:color w:val="auto"/>
          <w:sz w:val="24"/>
          <w:szCs w:val="24"/>
        </w:rPr>
        <w:t xml:space="preserve"> (Police use of force, 2021)</w:t>
      </w:r>
    </w:p>
    <w:p w14:paraId="2E321831" w14:textId="1516ECAF" w:rsidR="001971EC" w:rsidRDefault="001971EC" w:rsidP="001971EC">
      <w:pPr>
        <w:ind w:right="107"/>
        <w:jc w:val="both"/>
      </w:pPr>
    </w:p>
    <w:p w14:paraId="2E24BA70" w14:textId="3CD8DDBC" w:rsidR="001971EC" w:rsidRDefault="000F62AA" w:rsidP="009F7B45">
      <w:pPr>
        <w:ind w:right="107"/>
        <w:jc w:val="both"/>
      </w:pPr>
      <w:r>
        <w:t xml:space="preserve">    </w:t>
      </w:r>
      <w:r w:rsidR="001971EC">
        <w:t>Any force that is applied should be reasonable, which means;</w:t>
      </w:r>
      <w:r w:rsidR="005F0829">
        <w:t xml:space="preserve"> </w:t>
      </w:r>
      <w:r w:rsidR="001971EC" w:rsidRPr="005F0829">
        <w:t>absolutely necessary for a purpose permitted by law</w:t>
      </w:r>
      <w:r w:rsidR="005F0829">
        <w:t>, with the amount of force being</w:t>
      </w:r>
      <w:r w:rsidR="001971EC" w:rsidRPr="005F0829">
        <w:t xml:space="preserve"> reasonable and proportionate.</w:t>
      </w:r>
      <w:r w:rsidR="005F0829">
        <w:t xml:space="preserve"> </w:t>
      </w:r>
      <w:r w:rsidR="001971EC">
        <w:t>Section 117 of the Police and Criminal Evidence Act</w:t>
      </w:r>
      <w:r w:rsidR="00642A16">
        <w:t xml:space="preserve"> </w:t>
      </w:r>
      <w:r w:rsidR="0013334D">
        <w:t>allows</w:t>
      </w:r>
      <w:r w:rsidR="00642A16">
        <w:t xml:space="preserve"> the use</w:t>
      </w:r>
      <w:r w:rsidR="001971EC">
        <w:t xml:space="preserve"> of reasonable force in </w:t>
      </w:r>
      <w:r w:rsidR="00642A16">
        <w:t>exercising</w:t>
      </w:r>
      <w:r w:rsidR="001971EC">
        <w:t xml:space="preserve"> any force </w:t>
      </w:r>
      <w:r w:rsidR="00642A16">
        <w:t>under</w:t>
      </w:r>
      <w:r w:rsidR="001971EC">
        <w:t xml:space="preserve"> PACE unless it </w:t>
      </w:r>
      <w:r w:rsidR="00642A16">
        <w:t xml:space="preserve">specifically requires the consent </w:t>
      </w:r>
      <w:r w:rsidR="0013334D">
        <w:t>of a person who is usually not a police officer.</w:t>
      </w:r>
      <w:r w:rsidR="00C050FF">
        <w:t xml:space="preserve"> </w:t>
      </w:r>
      <w:r w:rsidR="008A05D7">
        <w:t>I</w:t>
      </w:r>
      <w:r w:rsidR="00FA6339">
        <w:t>n this</w:t>
      </w:r>
      <w:r w:rsidR="008A05D7">
        <w:t xml:space="preserve"> </w:t>
      </w:r>
      <w:r w:rsidR="001525B8">
        <w:t>incident</w:t>
      </w:r>
      <w:r w:rsidR="00FA6339">
        <w:t>,</w:t>
      </w:r>
      <w:r w:rsidR="001971EC">
        <w:t xml:space="preserve"> there was no further physical violence t</w:t>
      </w:r>
      <w:r w:rsidR="0069584A">
        <w:t>owards the victim by the offender</w:t>
      </w:r>
      <w:r w:rsidR="001971EC">
        <w:t xml:space="preserve"> and </w:t>
      </w:r>
      <w:r w:rsidR="00633EF4">
        <w:t xml:space="preserve">therefore it was deemed the appropriate level of </w:t>
      </w:r>
      <w:r w:rsidR="001971EC">
        <w:t>phys</w:t>
      </w:r>
      <w:r w:rsidR="00633EF4">
        <w:t>ical force was only to the extent considered</w:t>
      </w:r>
      <w:r w:rsidR="001971EC">
        <w:t xml:space="preserve"> necessary</w:t>
      </w:r>
      <w:r w:rsidR="00633EF4">
        <w:t xml:space="preserve"> to arrest</w:t>
      </w:r>
      <w:r w:rsidR="0069584A">
        <w:t>, provided the offender</w:t>
      </w:r>
      <w:r w:rsidR="001971EC">
        <w:t xml:space="preserve"> remained calm and was not aggravated. </w:t>
      </w:r>
      <w:r w:rsidR="00C050FF">
        <w:t>M</w:t>
      </w:r>
      <w:r w:rsidR="007E0D77">
        <w:t>y tutor</w:t>
      </w:r>
      <w:r w:rsidR="0069584A">
        <w:t xml:space="preserve"> </w:t>
      </w:r>
      <w:r w:rsidR="00C050FF">
        <w:t xml:space="preserve">and I </w:t>
      </w:r>
      <w:r w:rsidR="0069584A">
        <w:t xml:space="preserve">restrained the offender </w:t>
      </w:r>
      <w:r w:rsidR="007E0D77">
        <w:t>by takin</w:t>
      </w:r>
      <w:r w:rsidR="008A05D7">
        <w:t xml:space="preserve">g an arm each, </w:t>
      </w:r>
      <w:r w:rsidR="00C050FF">
        <w:t xml:space="preserve">giving </w:t>
      </w:r>
      <w:r w:rsidR="008A05D7">
        <w:t>us leverage to gain</w:t>
      </w:r>
      <w:r w:rsidR="007E0D77">
        <w:t xml:space="preserve"> control and sub</w:t>
      </w:r>
      <w:r w:rsidR="008A05D7">
        <w:t>sequently handcuff the offender</w:t>
      </w:r>
      <w:r w:rsidR="007E0D77">
        <w:t xml:space="preserve"> using a front stack handcuffing technique approved by the home office.</w:t>
      </w:r>
    </w:p>
    <w:p w14:paraId="19286696" w14:textId="56784C13" w:rsidR="00D01F48" w:rsidRDefault="00D01F48" w:rsidP="009F7B45">
      <w:pPr>
        <w:ind w:right="107"/>
        <w:jc w:val="both"/>
      </w:pPr>
    </w:p>
    <w:p w14:paraId="600B4825" w14:textId="7B3EFD91" w:rsidR="00D01F48" w:rsidRDefault="000F62AA" w:rsidP="009F7B45">
      <w:pPr>
        <w:ind w:right="107"/>
        <w:jc w:val="both"/>
      </w:pPr>
      <w:r>
        <w:t xml:space="preserve">    </w:t>
      </w:r>
      <w:r w:rsidR="00D01F48" w:rsidRPr="00026FFC">
        <w:t>Given the</w:t>
      </w:r>
      <w:r w:rsidR="00C050FF">
        <w:t xml:space="preserve"> recent</w:t>
      </w:r>
      <w:r w:rsidR="00D01F48" w:rsidRPr="00026FFC">
        <w:t xml:space="preserve"> US George Floyd case where a black man </w:t>
      </w:r>
      <w:r w:rsidR="00C050FF">
        <w:t xml:space="preserve">died </w:t>
      </w:r>
      <w:r w:rsidR="00D01F48" w:rsidRPr="00026FFC">
        <w:t xml:space="preserve">whilst being arrested for allegedly using counterfeit money, </w:t>
      </w:r>
      <w:r w:rsidR="00C050FF">
        <w:t>due to</w:t>
      </w:r>
      <w:r w:rsidR="00D01F48" w:rsidRPr="00026FFC">
        <w:t xml:space="preserve"> US police officers us</w:t>
      </w:r>
      <w:r w:rsidR="00C050FF">
        <w:t>ing</w:t>
      </w:r>
      <w:r w:rsidR="00D01F48" w:rsidRPr="00026FFC">
        <w:t xml:space="preserve"> excessive force by kneeling o</w:t>
      </w:r>
      <w:r w:rsidR="00026FFC" w:rsidRPr="00026FFC">
        <w:t>n Floyd’s neck for around nine</w:t>
      </w:r>
      <w:r w:rsidR="00D01F48" w:rsidRPr="00026FFC">
        <w:t xml:space="preserve"> minutes, there is an increased focus on the reasonableness of force used in the Policing role and conflict situations when arrests are being made. Although</w:t>
      </w:r>
      <w:r w:rsidR="00D01F48">
        <w:t xml:space="preserve"> US based, this has still added to tensions in UK policing</w:t>
      </w:r>
      <w:r w:rsidR="00026FFC">
        <w:t>, where black people in particularly feel very strongly about these events and o</w:t>
      </w:r>
      <w:r w:rsidR="0013334D">
        <w:t>ther events similar in nature</w:t>
      </w:r>
      <w:r w:rsidR="0013334D" w:rsidRPr="0013334D">
        <w:rPr>
          <w:shd w:val="clear" w:color="auto" w:fill="FFFFFF"/>
        </w:rPr>
        <w:t xml:space="preserve"> </w:t>
      </w:r>
      <w:r w:rsidR="0013334D">
        <w:rPr>
          <w:shd w:val="clear" w:color="auto" w:fill="FFFFFF"/>
        </w:rPr>
        <w:t>(George Floyd death 'adds to UK policing tensions', 2021)</w:t>
      </w:r>
      <w:r w:rsidR="00C050FF">
        <w:rPr>
          <w:shd w:val="clear" w:color="auto" w:fill="FFFFFF"/>
        </w:rPr>
        <w:t>.</w:t>
      </w:r>
      <w:r w:rsidR="00026FFC">
        <w:t xml:space="preserve"> </w:t>
      </w:r>
      <w:r w:rsidR="00026FFC" w:rsidRPr="00026FFC">
        <w:t>The Policing role is scrutinised now more than eve</w:t>
      </w:r>
      <w:r w:rsidR="00061F80">
        <w:t>r</w:t>
      </w:r>
      <w:r w:rsidR="00026FFC">
        <w:t xml:space="preserve"> and every action and </w:t>
      </w:r>
      <w:r w:rsidR="00061F80">
        <w:t xml:space="preserve">use of </w:t>
      </w:r>
      <w:r w:rsidR="00026FFC">
        <w:t>force mus</w:t>
      </w:r>
      <w:r w:rsidR="00061F80">
        <w:t xml:space="preserve">t </w:t>
      </w:r>
      <w:r w:rsidR="00026FFC">
        <w:t>be reasonable and justifi</w:t>
      </w:r>
      <w:r w:rsidR="00061F80">
        <w:t>ed</w:t>
      </w:r>
      <w:r w:rsidR="00026FFC">
        <w:t>.</w:t>
      </w:r>
      <w:r w:rsidR="00055722">
        <w:t xml:space="preserve"> </w:t>
      </w:r>
      <w:r w:rsidR="00055722" w:rsidRPr="00055722">
        <w:t>South Wales Police</w:t>
      </w:r>
      <w:r w:rsidR="00055722">
        <w:t xml:space="preserve"> </w:t>
      </w:r>
      <w:r w:rsidR="00061F80">
        <w:t xml:space="preserve">have </w:t>
      </w:r>
      <w:r w:rsidR="00223CDA">
        <w:t xml:space="preserve">always made </w:t>
      </w:r>
      <w:r w:rsidR="00061F80">
        <w:t xml:space="preserve">it </w:t>
      </w:r>
      <w:r w:rsidR="00223CDA">
        <w:t xml:space="preserve">clear </w:t>
      </w:r>
      <w:r w:rsidR="00061F80">
        <w:t xml:space="preserve">during training </w:t>
      </w:r>
      <w:r w:rsidR="00223CDA">
        <w:t xml:space="preserve">that any use of force has to justified, proportionate, legal, accountable, necessary and ethical.  </w:t>
      </w:r>
    </w:p>
    <w:p w14:paraId="13D8E0BE" w14:textId="20988684" w:rsidR="001971EC" w:rsidRDefault="001971EC" w:rsidP="009F7B45">
      <w:pPr>
        <w:ind w:right="107"/>
        <w:jc w:val="both"/>
      </w:pPr>
    </w:p>
    <w:p w14:paraId="0746627B" w14:textId="5ADEEADE" w:rsidR="00633EF4" w:rsidRPr="00061F80" w:rsidRDefault="000F62AA" w:rsidP="00A93243">
      <w:pPr>
        <w:jc w:val="both"/>
        <w:rPr>
          <w:color w:val="000000" w:themeColor="text1"/>
          <w:shd w:val="clear" w:color="auto" w:fill="FFFFFF"/>
        </w:rPr>
      </w:pPr>
      <w:r>
        <w:t xml:space="preserve">   </w:t>
      </w:r>
      <w:r w:rsidR="00A23232">
        <w:t xml:space="preserve">I </w:t>
      </w:r>
      <w:r w:rsidR="00633EF4">
        <w:t>utilised my knowledge of the</w:t>
      </w:r>
      <w:r w:rsidR="00A23232">
        <w:t xml:space="preserve"> </w:t>
      </w:r>
      <w:proofErr w:type="spellStart"/>
      <w:r w:rsidR="00A23232">
        <w:t>Betari’s</w:t>
      </w:r>
      <w:proofErr w:type="spellEnd"/>
      <w:r w:rsidR="00A23232">
        <w:t xml:space="preserve"> box model</w:t>
      </w:r>
      <w:r w:rsidR="001971EC">
        <w:t xml:space="preserve"> in this scenario</w:t>
      </w:r>
      <w:r w:rsidR="00A23232">
        <w:t>, which demonstrates how your attitudes and behaviours affect the way other people respond and act towards your and therefore by changing your attitude to others, you can cause others to change behaviour towards you</w:t>
      </w:r>
      <w:r w:rsidR="00061F80">
        <w:t xml:space="preserve"> </w:t>
      </w:r>
      <w:r w:rsidR="00240174" w:rsidRPr="004E176C">
        <w:rPr>
          <w:color w:val="000000" w:themeColor="text1"/>
          <w:shd w:val="clear" w:color="auto" w:fill="FFFFFF"/>
        </w:rPr>
        <w:t>(Changingminds.org, 2019)</w:t>
      </w:r>
      <w:r w:rsidR="00061F80">
        <w:rPr>
          <w:color w:val="000000" w:themeColor="text1"/>
          <w:shd w:val="clear" w:color="auto" w:fill="FFFFFF"/>
        </w:rPr>
        <w:t xml:space="preserve">. </w:t>
      </w:r>
      <w:r w:rsidR="00A23232">
        <w:t>By taking a reasonable and appr</w:t>
      </w:r>
      <w:r w:rsidR="0069584A">
        <w:t>oachable attitude to</w:t>
      </w:r>
      <w:r w:rsidR="00061F80">
        <w:t>wards</w:t>
      </w:r>
      <w:r w:rsidR="0069584A">
        <w:t xml:space="preserve"> the offender, the offender </w:t>
      </w:r>
      <w:r w:rsidR="00A23232">
        <w:t xml:space="preserve">became more reasonable </w:t>
      </w:r>
      <w:r w:rsidR="00633EF4">
        <w:t xml:space="preserve">and subdued </w:t>
      </w:r>
      <w:r w:rsidR="00A23232">
        <w:t xml:space="preserve">to deal with, as the situation was </w:t>
      </w:r>
      <w:proofErr w:type="gramStart"/>
      <w:r w:rsidR="00A23232">
        <w:t>dif</w:t>
      </w:r>
      <w:r w:rsidR="004E176C">
        <w:t>f</w:t>
      </w:r>
      <w:r w:rsidR="00A23232">
        <w:t>used</w:t>
      </w:r>
      <w:proofErr w:type="gramEnd"/>
      <w:r w:rsidR="00061F80">
        <w:t xml:space="preserve"> </w:t>
      </w:r>
      <w:r w:rsidR="00A23232">
        <w:t xml:space="preserve">and the conflict calmed down. In domestic situations in particular, it is important that the conflict does not result in further harm or crime towards the victim in the future, as a result of the crime being reported to the police. It is the Police’s role to ensure the victim feels comfortable and supported as much as possible, </w:t>
      </w:r>
      <w:r w:rsidR="00061F80">
        <w:t xml:space="preserve">it </w:t>
      </w:r>
      <w:r w:rsidR="00A23232">
        <w:t>would be u</w:t>
      </w:r>
      <w:r w:rsidR="00633EF4">
        <w:t>nfavourable for the victim to feel</w:t>
      </w:r>
      <w:r w:rsidR="00A23232">
        <w:t xml:space="preserve"> even</w:t>
      </w:r>
      <w:r w:rsidR="00C019B9">
        <w:t xml:space="preserve"> more isolated as an outcome.  </w:t>
      </w:r>
    </w:p>
    <w:p w14:paraId="4065159A" w14:textId="28C7E3C1" w:rsidR="00C019B9" w:rsidRDefault="00C019B9" w:rsidP="009F7B45">
      <w:pPr>
        <w:ind w:right="107"/>
        <w:jc w:val="both"/>
      </w:pPr>
    </w:p>
    <w:p w14:paraId="2F4B86F8" w14:textId="6C9F8891" w:rsidR="00633EF4" w:rsidRDefault="000F62AA" w:rsidP="005F0829">
      <w:pPr>
        <w:ind w:right="107"/>
        <w:jc w:val="both"/>
      </w:pPr>
      <w:r>
        <w:t xml:space="preserve">   </w:t>
      </w:r>
      <w:r w:rsidR="00595A79">
        <w:t xml:space="preserve">After </w:t>
      </w:r>
      <w:r w:rsidR="0069584A">
        <w:t>the arrest was made, the offender</w:t>
      </w:r>
      <w:r w:rsidR="00595A79">
        <w:t xml:space="preserve"> was taken and booked in to custody and detained in a Police</w:t>
      </w:r>
      <w:r w:rsidR="00C019B9">
        <w:t xml:space="preserve"> cell.</w:t>
      </w:r>
      <w:r w:rsidR="004B2664">
        <w:t xml:space="preserve"> Whilst the custody Sergeant proceeded</w:t>
      </w:r>
      <w:r w:rsidR="005F0829">
        <w:t xml:space="preserve"> following the arrest, we returned to the victim to obtain a statement. The Victim was not forthcoming with providing the information as she was not willing to go to court and did not want to take matters further to prosecute. </w:t>
      </w:r>
      <w:r w:rsidR="00595A79">
        <w:t xml:space="preserve"> </w:t>
      </w:r>
      <w:r w:rsidR="00C019B9">
        <w:t xml:space="preserve"> </w:t>
      </w:r>
      <w:r w:rsidR="005F0829">
        <w:t xml:space="preserve">A </w:t>
      </w:r>
      <w:r w:rsidR="00C019B9">
        <w:t>Public Protection Notice</w:t>
      </w:r>
      <w:r w:rsidR="005F0829">
        <w:t xml:space="preserve"> was </w:t>
      </w:r>
      <w:r w:rsidR="00061F80">
        <w:t xml:space="preserve">put in </w:t>
      </w:r>
      <w:r w:rsidR="00C019B9">
        <w:t xml:space="preserve">place to inform </w:t>
      </w:r>
      <w:r w:rsidR="005F0829">
        <w:t xml:space="preserve">the </w:t>
      </w:r>
      <w:r w:rsidR="0013334D">
        <w:t>public protection team</w:t>
      </w:r>
      <w:r w:rsidR="005F0829">
        <w:t xml:space="preserve"> of the</w:t>
      </w:r>
      <w:r w:rsidR="00C019B9">
        <w:t xml:space="preserve"> incident </w:t>
      </w:r>
      <w:r w:rsidR="005F0829">
        <w:t xml:space="preserve">that had </w:t>
      </w:r>
      <w:r w:rsidR="00C019B9">
        <w:t>occurred to</w:t>
      </w:r>
      <w:r w:rsidR="00061F80">
        <w:t xml:space="preserve"> follow up with the victim.</w:t>
      </w:r>
      <w:r w:rsidR="005F0829">
        <w:t xml:space="preserve"> </w:t>
      </w:r>
      <w:r w:rsidR="0069584A">
        <w:t>The offender</w:t>
      </w:r>
      <w:r w:rsidR="005F0829">
        <w:t xml:space="preserve"> was later released and assumed to return home. On ref</w:t>
      </w:r>
      <w:r w:rsidR="007F399A">
        <w:t>lection</w:t>
      </w:r>
      <w:r w:rsidR="005F0829">
        <w:t>, it is particularly hard in domestic situations where there are elements of control present, both mentally and physically as the victims do not feel it is an environment they can escape</w:t>
      </w:r>
      <w:r w:rsidR="007F399A">
        <w:t>. They</w:t>
      </w:r>
      <w:r w:rsidR="005F0829">
        <w:t xml:space="preserve"> </w:t>
      </w:r>
      <w:r w:rsidR="00061F80">
        <w:t>may feel</w:t>
      </w:r>
      <w:r w:rsidR="005F0829">
        <w:t xml:space="preserve"> trapped </w:t>
      </w:r>
      <w:r w:rsidR="007F399A">
        <w:t>as</w:t>
      </w:r>
      <w:r w:rsidR="005F0829">
        <w:t xml:space="preserve"> their lives </w:t>
      </w:r>
      <w:r w:rsidR="007F399A">
        <w:t>are so</w:t>
      </w:r>
      <w:r w:rsidR="005F0829">
        <w:t xml:space="preserve"> entwined. However, in the Police role, it’s important to continue being contactable and approachable to the victims, being their first point of call to resolve domestic conflicts and </w:t>
      </w:r>
      <w:r w:rsidR="00061F80">
        <w:t xml:space="preserve">keeping </w:t>
      </w:r>
      <w:r w:rsidR="005F0829">
        <w:t xml:space="preserve">sufficient records of </w:t>
      </w:r>
      <w:r w:rsidR="00687776">
        <w:t xml:space="preserve">the previous history, which may be relevant </w:t>
      </w:r>
      <w:r w:rsidR="00061F80">
        <w:t xml:space="preserve">in the future </w:t>
      </w:r>
      <w:r w:rsidR="00687776">
        <w:t>when the victim feels strong enough to take further action.</w:t>
      </w:r>
    </w:p>
    <w:p w14:paraId="78ADEDBE" w14:textId="22003A7E" w:rsidR="00026FFC" w:rsidRDefault="00026FFC" w:rsidP="00D01F48">
      <w:pPr>
        <w:ind w:right="107"/>
        <w:jc w:val="both"/>
      </w:pPr>
    </w:p>
    <w:p w14:paraId="7C127B2D" w14:textId="1B91F1AB" w:rsidR="006A2D27" w:rsidRDefault="000F62AA" w:rsidP="00D01F48">
      <w:pPr>
        <w:ind w:right="107"/>
        <w:jc w:val="both"/>
      </w:pPr>
      <w:r>
        <w:t xml:space="preserve">    </w:t>
      </w:r>
      <w:r w:rsidR="00026FFC">
        <w:t>To conclude</w:t>
      </w:r>
      <w:r w:rsidR="006A2D27">
        <w:t xml:space="preserve"> this task</w:t>
      </w:r>
      <w:r w:rsidR="00026FFC">
        <w:t>, I will reflect upon this conflict using the Gibbs’ reflective cycle</w:t>
      </w:r>
      <w:r w:rsidR="00B37B3C" w:rsidRPr="00B37B3C">
        <w:rPr>
          <w:color w:val="000000" w:themeColor="text1"/>
          <w:shd w:val="clear" w:color="auto" w:fill="FFFFFF"/>
        </w:rPr>
        <w:t xml:space="preserve"> </w:t>
      </w:r>
      <w:r w:rsidR="00B37B3C" w:rsidRPr="00654AE2">
        <w:rPr>
          <w:color w:val="000000" w:themeColor="text1"/>
          <w:shd w:val="clear" w:color="auto" w:fill="FFFFFF"/>
        </w:rPr>
        <w:t xml:space="preserve">(The University </w:t>
      </w:r>
      <w:proofErr w:type="gramStart"/>
      <w:r w:rsidR="00B37B3C" w:rsidRPr="00654AE2">
        <w:rPr>
          <w:color w:val="000000" w:themeColor="text1"/>
          <w:shd w:val="clear" w:color="auto" w:fill="FFFFFF"/>
        </w:rPr>
        <w:t>Of</w:t>
      </w:r>
      <w:proofErr w:type="gramEnd"/>
      <w:r w:rsidR="00B37B3C" w:rsidRPr="00654AE2">
        <w:rPr>
          <w:color w:val="000000" w:themeColor="text1"/>
          <w:shd w:val="clear" w:color="auto" w:fill="FFFFFF"/>
        </w:rPr>
        <w:t xml:space="preserve"> Edinburgh, 2020)</w:t>
      </w:r>
      <w:r w:rsidR="00061F80">
        <w:rPr>
          <w:color w:val="000000" w:themeColor="text1"/>
          <w:shd w:val="clear" w:color="auto" w:fill="FFFFFF"/>
        </w:rPr>
        <w:t>.</w:t>
      </w:r>
      <w:r w:rsidR="006A2D27">
        <w:t xml:space="preserve"> The experience was eye-opening and initially shocked me at the </w:t>
      </w:r>
      <w:r w:rsidR="006A2D27">
        <w:lastRenderedPageBreak/>
        <w:t xml:space="preserve">scene as this was </w:t>
      </w:r>
      <w:r w:rsidR="00061F80">
        <w:t xml:space="preserve">my </w:t>
      </w:r>
      <w:r w:rsidR="006A2D27">
        <w:t xml:space="preserve">first call of this nature, whilst on response. This was also my first time in dealing with victims and offenders which were very vocal, with high emotions running. I felt I remained calm and collected and did not panic, I drew upon my communication skills which were effective to diffuse the situation. Given the nature of the conflict being domestic abuse related, I felt in the situation, I did as much as a could but due to coercive control of the offender over the victim it is difficult to build an environment where the victim feels they can escape from the abuse. It is likely that on release of the offender from the custody suite, he would have returned home apologetic and remorseful, however it is likely the situation will repeat itself as the abuse cycle starts all over again. </w:t>
      </w:r>
      <w:r w:rsidR="00061F80">
        <w:t xml:space="preserve">In future domestic abuse situations, I will try to be </w:t>
      </w:r>
      <w:r w:rsidR="006A2D27">
        <w:t xml:space="preserve">more engaging with the victim and improve the level of detail obtained in initial discussions, to aid </w:t>
      </w:r>
      <w:r w:rsidR="00223CDA">
        <w:t>the victim to compose a more engaging statement</w:t>
      </w:r>
      <w:r w:rsidR="00061F80">
        <w:t>.</w:t>
      </w:r>
    </w:p>
    <w:p w14:paraId="1FB27652" w14:textId="77777777" w:rsidR="006A2D27" w:rsidRDefault="006A2D27" w:rsidP="00D01F48">
      <w:pPr>
        <w:ind w:right="107"/>
        <w:jc w:val="both"/>
      </w:pPr>
    </w:p>
    <w:p w14:paraId="61626ED8" w14:textId="0F683B56" w:rsidR="002F74FC" w:rsidRDefault="002F74FC" w:rsidP="002F74FC">
      <w:pPr>
        <w:ind w:right="107"/>
        <w:jc w:val="both"/>
      </w:pPr>
      <w:r>
        <w:rPr>
          <w:b/>
          <w:bCs/>
        </w:rPr>
        <w:t>WORD COUNT – 2</w:t>
      </w:r>
      <w:r w:rsidR="00061F80">
        <w:rPr>
          <w:b/>
          <w:bCs/>
        </w:rPr>
        <w:t>564</w:t>
      </w:r>
      <w:r>
        <w:rPr>
          <w:b/>
          <w:bCs/>
        </w:rPr>
        <w:t xml:space="preserve"> </w:t>
      </w:r>
    </w:p>
    <w:p w14:paraId="1556A571" w14:textId="77777777" w:rsidR="00503BA3" w:rsidRDefault="002F74FC" w:rsidP="002F74FC">
      <w:pPr>
        <w:ind w:right="107"/>
        <w:jc w:val="both"/>
        <w:sectPr w:rsidR="00503BA3" w:rsidSect="00E136A6">
          <w:headerReference w:type="even" r:id="rId20"/>
          <w:headerReference w:type="default" r:id="rId21"/>
          <w:footerReference w:type="even" r:id="rId22"/>
          <w:footerReference w:type="default" r:id="rId23"/>
          <w:headerReference w:type="first" r:id="rId24"/>
          <w:footerReference w:type="first" r:id="rId25"/>
          <w:pgSz w:w="11906" w:h="16838" w:code="9"/>
          <w:pgMar w:top="1440" w:right="1080" w:bottom="1440" w:left="1080" w:header="720" w:footer="720" w:gutter="0"/>
          <w:cols w:space="720"/>
          <w:titlePg/>
          <w:docGrid w:linePitch="272"/>
        </w:sectPr>
      </w:pPr>
      <w:r>
        <w:t xml:space="preserve">                                                                      </w:t>
      </w:r>
    </w:p>
    <w:p w14:paraId="13F4B7E0" w14:textId="23E4A33A" w:rsidR="00082668" w:rsidRPr="002F74FC" w:rsidRDefault="28A9B94D" w:rsidP="00503BA3">
      <w:pPr>
        <w:ind w:right="107"/>
        <w:jc w:val="center"/>
      </w:pPr>
      <w:r w:rsidRPr="28A9B94D">
        <w:rPr>
          <w:b/>
          <w:bCs/>
        </w:rPr>
        <w:lastRenderedPageBreak/>
        <w:t>Task 3</w:t>
      </w:r>
    </w:p>
    <w:p w14:paraId="2F9A75C9" w14:textId="77777777" w:rsidR="00AA37BB" w:rsidRDefault="00AA37BB" w:rsidP="00E6298B">
      <w:pPr>
        <w:ind w:right="107"/>
        <w:jc w:val="both"/>
        <w:rPr>
          <w:b/>
        </w:rPr>
      </w:pPr>
    </w:p>
    <w:p w14:paraId="3915F874" w14:textId="77777777" w:rsidR="00503BA3" w:rsidRDefault="00503BA3" w:rsidP="001C0C77">
      <w:pPr>
        <w:ind w:right="237"/>
        <w:jc w:val="both"/>
        <w:rPr>
          <w:b/>
        </w:rPr>
      </w:pPr>
    </w:p>
    <w:p w14:paraId="13BFD567" w14:textId="4B05DE53" w:rsidR="001C0C77" w:rsidRDefault="001C0C77" w:rsidP="001C0C77">
      <w:pPr>
        <w:ind w:right="237"/>
        <w:jc w:val="both"/>
        <w:rPr>
          <w:b/>
        </w:rPr>
      </w:pPr>
      <w:r>
        <w:rPr>
          <w:b/>
        </w:rPr>
        <w:t xml:space="preserve">Relevant areas of the National Policing Curriculum: </w:t>
      </w:r>
    </w:p>
    <w:p w14:paraId="0494D999" w14:textId="224AEE08" w:rsidR="00AA37BB" w:rsidRDefault="00AA37BB" w:rsidP="00E6298B">
      <w:pPr>
        <w:ind w:right="107"/>
        <w:jc w:val="both"/>
        <w:rPr>
          <w:b/>
        </w:rPr>
      </w:pPr>
      <w:r>
        <w:rPr>
          <w:b/>
        </w:rPr>
        <w:t xml:space="preserve">Criminal Justice, Valuing difference and inclusion </w:t>
      </w:r>
    </w:p>
    <w:p w14:paraId="623FC5A7" w14:textId="77777777" w:rsidR="00112751" w:rsidRDefault="00112751" w:rsidP="00E6298B">
      <w:pPr>
        <w:ind w:right="107"/>
        <w:jc w:val="both"/>
        <w:rPr>
          <w:highlight w:val="yellow"/>
        </w:rPr>
      </w:pPr>
    </w:p>
    <w:p w14:paraId="438E7EB2" w14:textId="77777777" w:rsidR="00112751" w:rsidRPr="00270EEB" w:rsidRDefault="00112751" w:rsidP="00E6298B">
      <w:pPr>
        <w:ind w:right="107"/>
        <w:jc w:val="both"/>
      </w:pPr>
      <w:r w:rsidRPr="000B1E96">
        <w:t xml:space="preserve">You must choose </w:t>
      </w:r>
      <w:r w:rsidRPr="000B1E96">
        <w:rPr>
          <w:b/>
          <w:u w:val="single"/>
        </w:rPr>
        <w:t xml:space="preserve">a </w:t>
      </w:r>
      <w:r>
        <w:rPr>
          <w:b/>
          <w:u w:val="single"/>
        </w:rPr>
        <w:t>policing</w:t>
      </w:r>
      <w:r w:rsidRPr="000B1E96">
        <w:rPr>
          <w:b/>
          <w:u w:val="single"/>
        </w:rPr>
        <w:t xml:space="preserve"> incident</w:t>
      </w:r>
      <w:r w:rsidRPr="00636B6C">
        <w:rPr>
          <w:b/>
        </w:rPr>
        <w:t xml:space="preserve"> </w:t>
      </w:r>
      <w:r w:rsidRPr="00712E6F">
        <w:t xml:space="preserve">in </w:t>
      </w:r>
      <w:r w:rsidRPr="000B1E96">
        <w:t xml:space="preserve">which you </w:t>
      </w:r>
      <w:r>
        <w:t>played a significant role</w:t>
      </w:r>
      <w:r w:rsidRPr="000B1E96">
        <w:t xml:space="preserve"> with a</w:t>
      </w:r>
      <w:r>
        <w:t>n offender/</w:t>
      </w:r>
      <w:r w:rsidRPr="000B1E96">
        <w:t>service</w:t>
      </w:r>
      <w:r w:rsidRPr="000B1E96">
        <w:rPr>
          <w:b/>
        </w:rPr>
        <w:t xml:space="preserve"> </w:t>
      </w:r>
      <w:r w:rsidRPr="000B1E96">
        <w:t xml:space="preserve">user/victim and </w:t>
      </w:r>
      <w:r w:rsidRPr="005169D1">
        <w:t>reflect</w:t>
      </w:r>
      <w:r w:rsidRPr="000B1E96">
        <w:t xml:space="preserve"> on what happened. </w:t>
      </w:r>
    </w:p>
    <w:p w14:paraId="4C9F4323" w14:textId="77777777" w:rsidR="00112751" w:rsidRDefault="00112751" w:rsidP="00E6298B">
      <w:pPr>
        <w:ind w:right="107"/>
        <w:jc w:val="both"/>
        <w:rPr>
          <w:b/>
          <w:u w:val="single"/>
        </w:rPr>
      </w:pPr>
    </w:p>
    <w:p w14:paraId="14DF72B4" w14:textId="77777777" w:rsidR="00112751" w:rsidRPr="00270EEB" w:rsidRDefault="00112751" w:rsidP="00E6298B">
      <w:pPr>
        <w:ind w:right="107"/>
        <w:jc w:val="both"/>
        <w:rPr>
          <w:b/>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736"/>
      </w:tblGrid>
      <w:tr w:rsidR="00112751" w:rsidRPr="00270EEB" w14:paraId="74D8C4B7" w14:textId="77777777" w:rsidTr="28A9B94D">
        <w:tc>
          <w:tcPr>
            <w:tcW w:w="10188" w:type="dxa"/>
            <w:shd w:val="clear" w:color="auto" w:fill="auto"/>
          </w:tcPr>
          <w:p w14:paraId="5B4026D3" w14:textId="77777777" w:rsidR="00112751" w:rsidRPr="00025650" w:rsidRDefault="00112751" w:rsidP="00E6298B">
            <w:pPr>
              <w:ind w:right="107"/>
              <w:rPr>
                <w:b/>
              </w:rPr>
            </w:pPr>
            <w:r w:rsidRPr="00025650">
              <w:rPr>
                <w:b/>
              </w:rPr>
              <w:t xml:space="preserve"> </w:t>
            </w:r>
          </w:p>
          <w:p w14:paraId="471E58C6" w14:textId="77777777" w:rsidR="00112751" w:rsidRDefault="00112751" w:rsidP="00E6298B">
            <w:pPr>
              <w:ind w:right="107"/>
            </w:pPr>
          </w:p>
          <w:p w14:paraId="724081E3" w14:textId="57486811" w:rsidR="00112751" w:rsidRPr="00270EEB" w:rsidRDefault="28A9B94D" w:rsidP="28A9B94D">
            <w:pPr>
              <w:ind w:right="107"/>
              <w:jc w:val="both"/>
            </w:pPr>
            <w:r w:rsidRPr="28A9B94D">
              <w:rPr>
                <w:b/>
                <w:bCs/>
              </w:rPr>
              <w:t xml:space="preserve">Critically assess </w:t>
            </w:r>
            <w:r w:rsidRPr="28A9B94D">
              <w:t xml:space="preserve">a relevant incident including social and legislative contexts and any relevant cultural, ethnicity and language issues. </w:t>
            </w:r>
          </w:p>
          <w:p w14:paraId="2FC3D920" w14:textId="77777777" w:rsidR="00112751" w:rsidRDefault="00112751" w:rsidP="00E6298B">
            <w:pPr>
              <w:ind w:right="107"/>
            </w:pPr>
          </w:p>
          <w:p w14:paraId="076D7D9D" w14:textId="77777777" w:rsidR="00112751" w:rsidRDefault="00112751" w:rsidP="28A9B94D">
            <w:pPr>
              <w:ind w:right="107"/>
            </w:pPr>
          </w:p>
          <w:p w14:paraId="0E78B379" w14:textId="7D8EC007" w:rsidR="00112751" w:rsidRDefault="28A9B94D" w:rsidP="28A9B94D">
            <w:pPr>
              <w:ind w:right="107"/>
            </w:pPr>
            <w:r w:rsidRPr="28A9B94D">
              <w:rPr>
                <w:b/>
                <w:bCs/>
              </w:rPr>
              <w:t>Consider and reflect</w:t>
            </w:r>
            <w:r w:rsidRPr="28A9B94D">
              <w:t xml:space="preserve"> on your responsibilities and procedures in line with the relevant Codes of Practice to support victims and witnesses through the criminal justice system. </w:t>
            </w:r>
          </w:p>
          <w:p w14:paraId="4789EEB7" w14:textId="77777777" w:rsidR="00112751" w:rsidRDefault="00112751" w:rsidP="00E6298B">
            <w:pPr>
              <w:ind w:right="107"/>
            </w:pPr>
          </w:p>
          <w:p w14:paraId="1197C072" w14:textId="77777777" w:rsidR="00112751" w:rsidRDefault="00112751" w:rsidP="00E6298B">
            <w:pPr>
              <w:ind w:right="107"/>
              <w:jc w:val="both"/>
            </w:pPr>
          </w:p>
          <w:p w14:paraId="05BE805A" w14:textId="77777777" w:rsidR="00112751" w:rsidRPr="00270EEB" w:rsidRDefault="00112751" w:rsidP="00E6298B">
            <w:pPr>
              <w:ind w:right="107"/>
              <w:jc w:val="both"/>
            </w:pPr>
            <w:r w:rsidRPr="00D7018A">
              <w:rPr>
                <w:b/>
              </w:rPr>
              <w:t>Illustrate</w:t>
            </w:r>
            <w:r w:rsidRPr="00270EEB">
              <w:t xml:space="preserve"> how </w:t>
            </w:r>
            <w:r>
              <w:t>policing</w:t>
            </w:r>
            <w:r w:rsidRPr="00270EEB">
              <w:t xml:space="preserve"> values</w:t>
            </w:r>
            <w:r>
              <w:t xml:space="preserve"> were engaged</w:t>
            </w:r>
            <w:r w:rsidRPr="00270EEB">
              <w:t>,</w:t>
            </w:r>
            <w:r>
              <w:t xml:space="preserve"> as well as any</w:t>
            </w:r>
            <w:r w:rsidRPr="00270EEB">
              <w:t xml:space="preserve"> </w:t>
            </w:r>
            <w:r>
              <w:t xml:space="preserve">other considerations including </w:t>
            </w:r>
            <w:r w:rsidRPr="00270EEB">
              <w:t>cultural</w:t>
            </w:r>
            <w:r>
              <w:t>ly</w:t>
            </w:r>
            <w:r w:rsidRPr="00270EEB">
              <w:t xml:space="preserve"> sensitive practice</w:t>
            </w:r>
            <w:r>
              <w:t xml:space="preserve"> and</w:t>
            </w:r>
            <w:r w:rsidRPr="00270EEB">
              <w:t xml:space="preserve"> language preference</w:t>
            </w:r>
            <w:r>
              <w:t>.</w:t>
            </w:r>
          </w:p>
          <w:p w14:paraId="784EB33D" w14:textId="77777777" w:rsidR="00112751" w:rsidRPr="00270EEB" w:rsidRDefault="00112751" w:rsidP="00E6298B">
            <w:pPr>
              <w:ind w:right="107"/>
            </w:pPr>
          </w:p>
          <w:p w14:paraId="7E3F345A" w14:textId="77777777" w:rsidR="00112751" w:rsidRPr="00270EEB" w:rsidRDefault="00112751" w:rsidP="00E6298B">
            <w:pPr>
              <w:ind w:right="107"/>
              <w:jc w:val="both"/>
            </w:pPr>
          </w:p>
          <w:p w14:paraId="2A9F5202" w14:textId="52529DDF" w:rsidR="00112751" w:rsidRDefault="28A9B94D" w:rsidP="28A9B94D">
            <w:pPr>
              <w:ind w:right="107"/>
              <w:jc w:val="both"/>
              <w:rPr>
                <w:i/>
                <w:iCs/>
              </w:rPr>
            </w:pPr>
            <w:r w:rsidRPr="28A9B94D">
              <w:t xml:space="preserve">2500 words </w:t>
            </w:r>
            <w:r w:rsidRPr="28A9B94D">
              <w:rPr>
                <w:i/>
                <w:iCs/>
              </w:rPr>
              <w:t>(+/- 10%: include your actual word count at the end of each section)</w:t>
            </w:r>
          </w:p>
          <w:p w14:paraId="59C85103" w14:textId="74A2F509" w:rsidR="00112751" w:rsidRPr="00270EEB" w:rsidRDefault="00112751" w:rsidP="00E6298B">
            <w:pPr>
              <w:ind w:right="107"/>
              <w:jc w:val="both"/>
            </w:pPr>
          </w:p>
        </w:tc>
      </w:tr>
    </w:tbl>
    <w:p w14:paraId="3AFF9E83" w14:textId="77777777" w:rsidR="00112751" w:rsidRPr="00270EEB" w:rsidRDefault="00112751" w:rsidP="00E6298B">
      <w:pPr>
        <w:ind w:right="107"/>
        <w:jc w:val="both"/>
      </w:pPr>
    </w:p>
    <w:p w14:paraId="629F2695" w14:textId="4C689494" w:rsidR="002421B6" w:rsidRPr="00C330F0" w:rsidRDefault="00112751" w:rsidP="00E6298B">
      <w:pPr>
        <w:ind w:right="107"/>
        <w:jc w:val="both"/>
        <w:rPr>
          <w:b/>
        </w:rPr>
      </w:pPr>
      <w:r w:rsidRPr="00450C83">
        <w:rPr>
          <w:b/>
        </w:rPr>
        <w:t>ANSWER:</w:t>
      </w:r>
    </w:p>
    <w:p w14:paraId="1AB3BD15" w14:textId="77777777" w:rsidR="002421B6" w:rsidRDefault="002421B6" w:rsidP="00E6298B">
      <w:pPr>
        <w:ind w:right="107"/>
        <w:jc w:val="both"/>
      </w:pPr>
    </w:p>
    <w:p w14:paraId="1AC1DAB6" w14:textId="2ED5F791" w:rsidR="00FA0131" w:rsidRDefault="00503BA3" w:rsidP="00A93243">
      <w:pPr>
        <w:jc w:val="both"/>
      </w:pPr>
      <w:r>
        <w:t xml:space="preserve">  </w:t>
      </w:r>
      <w:r w:rsidR="00282864">
        <w:t xml:space="preserve">In this essay I will be look at </w:t>
      </w:r>
      <w:r w:rsidR="00FA0131">
        <w:t xml:space="preserve">an incident which started as a concern for a male and evolved into an alleged male rape. </w:t>
      </w:r>
      <w:r w:rsidR="00282864">
        <w:t>I will critically assess the incident</w:t>
      </w:r>
      <w:r w:rsidR="00FA0131">
        <w:t xml:space="preserve"> using the Gibbs model</w:t>
      </w:r>
      <w:r w:rsidR="00282864">
        <w:t xml:space="preserve">, considering my role and responsibilities as a </w:t>
      </w:r>
      <w:r w:rsidR="00296DCA">
        <w:t>P</w:t>
      </w:r>
      <w:r w:rsidR="00282864">
        <w:t xml:space="preserve">olice </w:t>
      </w:r>
      <w:r w:rsidR="00296DCA">
        <w:t>Of</w:t>
      </w:r>
      <w:r w:rsidR="00282864">
        <w:t>ficer, along with the relevant procedures followed to support the victim</w:t>
      </w:r>
      <w:r w:rsidR="00C330F0" w:rsidRPr="00C330F0">
        <w:rPr>
          <w:color w:val="2C3E50"/>
          <w:sz w:val="23"/>
          <w:szCs w:val="23"/>
          <w:shd w:val="clear" w:color="auto" w:fill="FFFFFF"/>
        </w:rPr>
        <w:t xml:space="preserve"> </w:t>
      </w:r>
      <w:r w:rsidR="00C330F0" w:rsidRPr="00654AE2">
        <w:rPr>
          <w:color w:val="000000" w:themeColor="text1"/>
          <w:shd w:val="clear" w:color="auto" w:fill="FFFFFF"/>
        </w:rPr>
        <w:t xml:space="preserve">(The University </w:t>
      </w:r>
      <w:proofErr w:type="gramStart"/>
      <w:r w:rsidR="00C330F0" w:rsidRPr="00654AE2">
        <w:rPr>
          <w:color w:val="000000" w:themeColor="text1"/>
          <w:shd w:val="clear" w:color="auto" w:fill="FFFFFF"/>
        </w:rPr>
        <w:t>Of</w:t>
      </w:r>
      <w:proofErr w:type="gramEnd"/>
      <w:r w:rsidR="00C330F0" w:rsidRPr="00654AE2">
        <w:rPr>
          <w:color w:val="000000" w:themeColor="text1"/>
          <w:shd w:val="clear" w:color="auto" w:fill="FFFFFF"/>
        </w:rPr>
        <w:t xml:space="preserve"> Edinburgh, 2020)</w:t>
      </w:r>
      <w:r w:rsidR="00296DCA">
        <w:rPr>
          <w:color w:val="000000" w:themeColor="text1"/>
          <w:shd w:val="clear" w:color="auto" w:fill="FFFFFF"/>
        </w:rPr>
        <w:t>.</w:t>
      </w:r>
      <w:r w:rsidR="00282864" w:rsidRPr="00654AE2">
        <w:rPr>
          <w:color w:val="000000" w:themeColor="text1"/>
        </w:rPr>
        <w:t xml:space="preserve"> </w:t>
      </w:r>
      <w:r w:rsidR="00282864">
        <w:t xml:space="preserve">Given the sensitivity in </w:t>
      </w:r>
      <w:r w:rsidR="00F43194">
        <w:t>this incident, certain</w:t>
      </w:r>
      <w:r w:rsidR="00FA0131">
        <w:t xml:space="preserve"> policing</w:t>
      </w:r>
      <w:r w:rsidR="00F43194">
        <w:t xml:space="preserve"> values were required </w:t>
      </w:r>
      <w:r w:rsidR="00FA0131">
        <w:t>when dealing with this incident, which was the first of its type I attended.</w:t>
      </w:r>
    </w:p>
    <w:p w14:paraId="1CFB6603" w14:textId="1295F83B" w:rsidR="00FA0131" w:rsidRDefault="00FA0131" w:rsidP="00FA0131">
      <w:pPr>
        <w:ind w:right="107" w:firstLine="720"/>
        <w:jc w:val="both"/>
      </w:pPr>
    </w:p>
    <w:p w14:paraId="58508A3B" w14:textId="2C9F3F9A" w:rsidR="002A1A43" w:rsidRDefault="00503BA3" w:rsidP="00503BA3">
      <w:pPr>
        <w:ind w:right="107"/>
        <w:jc w:val="both"/>
      </w:pPr>
      <w:r>
        <w:t xml:space="preserve">  </w:t>
      </w:r>
      <w:r w:rsidR="00FA0131">
        <w:t xml:space="preserve">An emergency call came through from a member of the public who was concerned for the wellbeing of a male, </w:t>
      </w:r>
      <w:r w:rsidR="00296DCA">
        <w:t>who was estimated to be around</w:t>
      </w:r>
      <w:r w:rsidR="00FA0131">
        <w:t xml:space="preserve"> 30 years old</w:t>
      </w:r>
      <w:r w:rsidR="00296DCA">
        <w:t xml:space="preserve">, </w:t>
      </w:r>
      <w:r w:rsidR="00FA0131">
        <w:t xml:space="preserve">who was lying on the pavement outside an address in Cathays. On arrival at the scene, we </w:t>
      </w:r>
      <w:r w:rsidR="006C63F4">
        <w:t xml:space="preserve">were </w:t>
      </w:r>
      <w:r w:rsidR="00FA0131">
        <w:t xml:space="preserve">met </w:t>
      </w:r>
      <w:r w:rsidR="006C63F4">
        <w:t xml:space="preserve">by </w:t>
      </w:r>
      <w:r w:rsidR="00FA0131">
        <w:t>the concerned member of the public</w:t>
      </w:r>
      <w:r w:rsidR="006C63F4">
        <w:t xml:space="preserve"> who </w:t>
      </w:r>
      <w:r w:rsidR="00296DCA">
        <w:t>had made the call and directed</w:t>
      </w:r>
      <w:r w:rsidR="006C63F4">
        <w:t xml:space="preserve"> us to the distressed male.</w:t>
      </w:r>
      <w:r w:rsidR="00296DCA">
        <w:t xml:space="preserve"> </w:t>
      </w:r>
      <w:r w:rsidR="00FA0131">
        <w:t xml:space="preserve">It was clear that he was in </w:t>
      </w:r>
      <w:r w:rsidR="00375A31">
        <w:t xml:space="preserve">need of help, as he was lying on the pavement, barefoot with his feet covered in blood. Whilst he </w:t>
      </w:r>
      <w:r w:rsidR="00296DCA">
        <w:t>was clothed</w:t>
      </w:r>
      <w:r w:rsidR="00375A31">
        <w:t>, the male had p</w:t>
      </w:r>
      <w:r w:rsidR="00FA0131">
        <w:t>ee and faeces soaked into</w:t>
      </w:r>
      <w:r w:rsidR="00375A31">
        <w:t xml:space="preserve"> his</w:t>
      </w:r>
      <w:r w:rsidR="00FA0131">
        <w:t xml:space="preserve"> jeans. </w:t>
      </w:r>
      <w:r w:rsidR="00296DCA">
        <w:t>The male</w:t>
      </w:r>
      <w:r w:rsidR="00375A31">
        <w:t xml:space="preserve"> could b</w:t>
      </w:r>
      <w:r w:rsidR="00FA0131">
        <w:t>arely walk</w:t>
      </w:r>
      <w:r w:rsidR="00375A31">
        <w:t xml:space="preserve"> and was visibly upset</w:t>
      </w:r>
      <w:r w:rsidR="00296DCA">
        <w:t>, h</w:t>
      </w:r>
      <w:r w:rsidR="00375A31">
        <w:t>e had cuts on his face and hands and there was a strong smell surrounding him.</w:t>
      </w:r>
      <w:r w:rsidR="006C63F4">
        <w:t xml:space="preserve"> </w:t>
      </w:r>
      <w:r w:rsidR="00872965">
        <w:t>M</w:t>
      </w:r>
      <w:r w:rsidR="002A1A43">
        <w:t>y tutor</w:t>
      </w:r>
      <w:r w:rsidR="00872965">
        <w:t xml:space="preserve"> and I</w:t>
      </w:r>
      <w:r w:rsidR="002A1A43">
        <w:t xml:space="preserve"> approached</w:t>
      </w:r>
      <w:r w:rsidR="00375A31">
        <w:t xml:space="preserve"> the man</w:t>
      </w:r>
      <w:r w:rsidR="00872965">
        <w:t>, who</w:t>
      </w:r>
      <w:r w:rsidR="00375A31">
        <w:t xml:space="preserve"> was moaning he was hungry and thirsty. Given the Coronavirus situation and close proximity required, we immediately put on our Personal Protective Equipment</w:t>
      </w:r>
      <w:r w:rsidR="00296DCA">
        <w:t xml:space="preserve"> (PPE)</w:t>
      </w:r>
      <w:r w:rsidR="002A1A43">
        <w:t>, before supporting him</w:t>
      </w:r>
      <w:r w:rsidR="00EB1CD7">
        <w:t xml:space="preserve"> by</w:t>
      </w:r>
      <w:r w:rsidR="002A1A43">
        <w:t xml:space="preserve"> lifting him off the pavement</w:t>
      </w:r>
      <w:r w:rsidR="00296DCA">
        <w:t xml:space="preserve">, </w:t>
      </w:r>
      <w:r w:rsidR="006C63F4">
        <w:t>as he could not walk unaided</w:t>
      </w:r>
      <w:r w:rsidR="002A1A43">
        <w:t>. We</w:t>
      </w:r>
      <w:r w:rsidR="00872965">
        <w:t xml:space="preserve"> escorted</w:t>
      </w:r>
      <w:r w:rsidR="00375A31">
        <w:t xml:space="preserve"> him to </w:t>
      </w:r>
      <w:r w:rsidR="002A1A43">
        <w:t xml:space="preserve">the nearby </w:t>
      </w:r>
      <w:r w:rsidR="00375A31">
        <w:t>police vehicle where we sat him down</w:t>
      </w:r>
      <w:r w:rsidR="002A1A43">
        <w:t xml:space="preserve"> inside</w:t>
      </w:r>
      <w:r w:rsidR="006C63F4">
        <w:t>, gave him some water</w:t>
      </w:r>
      <w:r w:rsidR="00375A31">
        <w:t xml:space="preserve"> and</w:t>
      </w:r>
      <w:r w:rsidR="006C63F4">
        <w:t xml:space="preserve"> allowed him to warm up so</w:t>
      </w:r>
      <w:r w:rsidR="00375A31">
        <w:t xml:space="preserve"> he</w:t>
      </w:r>
      <w:r w:rsidR="006C63F4">
        <w:t xml:space="preserve"> could</w:t>
      </w:r>
      <w:r w:rsidR="00375A31">
        <w:t xml:space="preserve"> explain </w:t>
      </w:r>
      <w:r w:rsidR="002A1A43">
        <w:t>to us exactly</w:t>
      </w:r>
      <w:r w:rsidR="006C63F4">
        <w:t xml:space="preserve"> how he came to be in this condition and how we could safeguard him</w:t>
      </w:r>
      <w:r w:rsidR="00375A31">
        <w:t xml:space="preserve">. </w:t>
      </w:r>
    </w:p>
    <w:p w14:paraId="7EA5DE4B" w14:textId="77777777" w:rsidR="002A1A43" w:rsidRDefault="002A1A43" w:rsidP="002A1A43">
      <w:pPr>
        <w:ind w:right="107"/>
        <w:jc w:val="both"/>
      </w:pPr>
    </w:p>
    <w:p w14:paraId="4C978BD1" w14:textId="2FECD2CB" w:rsidR="003C08B1" w:rsidRDefault="00296DCA" w:rsidP="00A93243">
      <w:pPr>
        <w:jc w:val="both"/>
      </w:pPr>
      <w:r>
        <w:lastRenderedPageBreak/>
        <w:t xml:space="preserve">  </w:t>
      </w:r>
      <w:r w:rsidR="00982DF6">
        <w:t>My initial thoughts were first and foremost the males</w:t>
      </w:r>
      <w:r w:rsidR="006E3055">
        <w:t>’</w:t>
      </w:r>
      <w:r w:rsidR="00982DF6">
        <w:t xml:space="preserve"> safety and well-being and secondly to give us an account as to what had happened. By </w:t>
      </w:r>
      <w:r>
        <w:t>u</w:t>
      </w:r>
      <w:r w:rsidR="00735720">
        <w:t xml:space="preserve">tilising </w:t>
      </w:r>
      <w:r>
        <w:t>concise</w:t>
      </w:r>
      <w:r w:rsidR="00735720">
        <w:t xml:space="preserve"> and clear opening questions </w:t>
      </w:r>
      <w:r w:rsidR="007C6798">
        <w:t>this would</w:t>
      </w:r>
      <w:r w:rsidR="00735720">
        <w:t xml:space="preserve"> ensure the male could give us the best and most detailed first account as was possibly practicable</w:t>
      </w:r>
      <w:r w:rsidR="007C6798">
        <w:t>. The use of open questions has been proven</w:t>
      </w:r>
      <w:r w:rsidR="006E3055">
        <w:t xml:space="preserve"> to help </w:t>
      </w:r>
      <w:r w:rsidR="006F7F27">
        <w:t>in giving a more detailed and accurate response</w:t>
      </w:r>
      <w:r w:rsidR="00AB5859">
        <w:t xml:space="preserve"> when questioning victims, suspect and witnesses `The question of question types in police interviews’ (</w:t>
      </w:r>
      <w:proofErr w:type="spellStart"/>
      <w:r w:rsidR="00AB5859">
        <w:t>Oxburgh</w:t>
      </w:r>
      <w:proofErr w:type="spellEnd"/>
      <w:r w:rsidR="00AB5859">
        <w:t xml:space="preserve">, </w:t>
      </w:r>
      <w:proofErr w:type="spellStart"/>
      <w:r w:rsidR="00AB5859">
        <w:t>Myklebust</w:t>
      </w:r>
      <w:proofErr w:type="spellEnd"/>
      <w:r w:rsidR="00AB5859">
        <w:t>. And Grant 2010, p46)</w:t>
      </w:r>
      <w:r>
        <w:t>.</w:t>
      </w:r>
      <w:r w:rsidR="00A93243">
        <w:t xml:space="preserve"> </w:t>
      </w:r>
      <w:proofErr w:type="gramStart"/>
      <w:r w:rsidR="4A94D08D" w:rsidRPr="4A94D08D">
        <w:t>The</w:t>
      </w:r>
      <w:proofErr w:type="gramEnd"/>
      <w:r w:rsidR="4A94D08D" w:rsidRPr="4A94D08D">
        <w:t xml:space="preserve"> male disclosed to us that he had initially attended an address nearby for a </w:t>
      </w:r>
      <w:r w:rsidR="001C436F">
        <w:t xml:space="preserve">casual </w:t>
      </w:r>
      <w:r w:rsidR="4A94D08D" w:rsidRPr="4A94D08D">
        <w:t xml:space="preserve">sexual encounter with another male from a gay dating app. </w:t>
      </w:r>
      <w:r>
        <w:t>T</w:t>
      </w:r>
      <w:r w:rsidR="4A94D08D" w:rsidRPr="4A94D08D">
        <w:t xml:space="preserve">he male </w:t>
      </w:r>
      <w:r w:rsidR="001C436F">
        <w:t>disclosed to me that he was offered a drink and started to feel unwell</w:t>
      </w:r>
      <w:r>
        <w:t xml:space="preserve"> wi</w:t>
      </w:r>
      <w:r w:rsidRPr="4A94D08D">
        <w:t>thin a short amount of time of arriving at the property</w:t>
      </w:r>
      <w:r w:rsidR="001C436F">
        <w:t xml:space="preserve">. It was at this time he </w:t>
      </w:r>
      <w:r w:rsidR="4A94D08D" w:rsidRPr="4A94D08D">
        <w:t>believed he was spiked with a</w:t>
      </w:r>
      <w:r w:rsidR="001C436F">
        <w:t>n unknown</w:t>
      </w:r>
      <w:r w:rsidR="4A94D08D" w:rsidRPr="4A94D08D">
        <w:t xml:space="preserve"> date rape drug</w:t>
      </w:r>
      <w:r w:rsidR="001C436F">
        <w:t>, he then alleged that he</w:t>
      </w:r>
      <w:r w:rsidR="4A94D08D" w:rsidRPr="4A94D08D">
        <w:t xml:space="preserve"> was</w:t>
      </w:r>
      <w:r w:rsidR="001C436F">
        <w:t xml:space="preserve"> </w:t>
      </w:r>
      <w:r w:rsidR="4A94D08D" w:rsidRPr="4A94D08D">
        <w:t xml:space="preserve">repeatedly raped and </w:t>
      </w:r>
      <w:r>
        <w:t xml:space="preserve">continuously </w:t>
      </w:r>
      <w:r w:rsidR="4A94D08D" w:rsidRPr="4A94D08D">
        <w:t xml:space="preserve">held against his will for a period of circa </w:t>
      </w:r>
      <w:r w:rsidR="006C224F">
        <w:t>two</w:t>
      </w:r>
      <w:r w:rsidR="4A94D08D" w:rsidRPr="4A94D08D">
        <w:t xml:space="preserve"> months.</w:t>
      </w:r>
      <w:r w:rsidR="001C436F">
        <w:t xml:space="preserve"> Throughout the two months he was constantl</w:t>
      </w:r>
      <w:r>
        <w:t>y</w:t>
      </w:r>
      <w:r w:rsidR="001C436F">
        <w:t xml:space="preserve"> drugged to prevent his escape. When asked how he managed to escape the property, he</w:t>
      </w:r>
      <w:r w:rsidR="4A94D08D" w:rsidRPr="4A94D08D">
        <w:t xml:space="preserve"> told us he had only managed to escape the property by crawling out whist the </w:t>
      </w:r>
      <w:r w:rsidR="006C224F">
        <w:t>suspect</w:t>
      </w:r>
      <w:r w:rsidR="4A94D08D" w:rsidRPr="4A94D08D">
        <w:t xml:space="preserve"> was sleeping.</w:t>
      </w:r>
      <w:r w:rsidR="006C224F">
        <w:t xml:space="preserve"> After hearing this I immediately</w:t>
      </w:r>
      <w:r w:rsidR="00A710D9">
        <w:t xml:space="preserve"> remembered that for any alleged rape the victim is a crime scene so anything they are wearing or have touched may contain evidence. </w:t>
      </w:r>
      <w:r w:rsidR="00244DAA">
        <w:t>Shocked by the initial account we had just been told I immediately contacted our sergeant and informed him of the circumstances and what had been alleged. The</w:t>
      </w:r>
      <w:r w:rsidR="00431AC5">
        <w:t xml:space="preserve"> main</w:t>
      </w:r>
      <w:r w:rsidR="00244DAA">
        <w:t xml:space="preserve"> reason I contacted </w:t>
      </w:r>
      <w:r w:rsidR="00431AC5">
        <w:t>the</w:t>
      </w:r>
      <w:r w:rsidR="00244DAA">
        <w:t xml:space="preserve"> sergeant was the severity of </w:t>
      </w:r>
      <w:r w:rsidR="00EB1CD7">
        <w:t>what</w:t>
      </w:r>
      <w:r w:rsidR="00244DAA">
        <w:t xml:space="preserve"> had just been alleged, I had never come across a sex crime and to confirm what was the best course of action to take as both myself and my tutor needed advice. </w:t>
      </w:r>
      <w:r w:rsidR="00A710D9">
        <w:t>Following the advice given by our sergeant, we asked the victim whether he consented to the sex, what was his definition of rape and where exactly did he rape him</w:t>
      </w:r>
      <w:r w:rsidR="00A93243">
        <w:t xml:space="preserve"> </w:t>
      </w:r>
      <w:r w:rsidR="003C08B1">
        <w:rPr>
          <w:rFonts w:ascii="Arial" w:hAnsi="Arial" w:cs="Arial"/>
          <w:color w:val="2C3E50"/>
          <w:sz w:val="23"/>
          <w:szCs w:val="23"/>
          <w:shd w:val="clear" w:color="auto" w:fill="FFFFFF"/>
        </w:rPr>
        <w:t>(</w:t>
      </w:r>
      <w:r w:rsidR="003C08B1" w:rsidRPr="003C08B1">
        <w:rPr>
          <w:color w:val="000000" w:themeColor="text1"/>
          <w:shd w:val="clear" w:color="auto" w:fill="FFFFFF"/>
        </w:rPr>
        <w:t>Briefing note, n.d.)</w:t>
      </w:r>
      <w:r w:rsidR="00A93243">
        <w:rPr>
          <w:color w:val="000000" w:themeColor="text1"/>
          <w:shd w:val="clear" w:color="auto" w:fill="FFFFFF"/>
        </w:rPr>
        <w:t>.</w:t>
      </w:r>
    </w:p>
    <w:p w14:paraId="3E3DC23D" w14:textId="77777777" w:rsidR="00431AC5" w:rsidRDefault="00A710D9" w:rsidP="00431AC5">
      <w:pPr>
        <w:ind w:right="107" w:firstLine="720"/>
        <w:jc w:val="both"/>
      </w:pPr>
      <w:r>
        <w:t xml:space="preserve"> </w:t>
      </w:r>
      <w:r w:rsidR="00244DAA">
        <w:t xml:space="preserve"> </w:t>
      </w:r>
    </w:p>
    <w:p w14:paraId="389BF625" w14:textId="6D1D1331" w:rsidR="002A1A43" w:rsidRDefault="00296DCA" w:rsidP="00A93243">
      <w:pPr>
        <w:ind w:right="107"/>
        <w:jc w:val="both"/>
      </w:pPr>
      <w:r>
        <w:t xml:space="preserve">  </w:t>
      </w:r>
      <w:r w:rsidR="002A1A43">
        <w:t>After</w:t>
      </w:r>
      <w:r w:rsidR="00A710D9">
        <w:t xml:space="preserve"> taking the initial account, it was decided that first and foremost the male needed urgent medical treatment for his injuries. W</w:t>
      </w:r>
      <w:r w:rsidR="002A1A43">
        <w:t>e took the male to a nearby hospital for</w:t>
      </w:r>
      <w:r w:rsidR="00A710D9">
        <w:t xml:space="preserve"> treatment,</w:t>
      </w:r>
      <w:r w:rsidR="002A1A43">
        <w:t xml:space="preserve"> </w:t>
      </w:r>
      <w:r w:rsidR="00A93243">
        <w:t xml:space="preserve">medical </w:t>
      </w:r>
      <w:r w:rsidR="00E80540">
        <w:t>observations and tests.</w:t>
      </w:r>
      <w:r w:rsidR="00A710D9">
        <w:t xml:space="preserve"> Whilst at the hospital</w:t>
      </w:r>
      <w:r w:rsidR="00E80540">
        <w:t xml:space="preserve"> </w:t>
      </w:r>
      <w:r w:rsidR="00A710D9">
        <w:t>w</w:t>
      </w:r>
      <w:r w:rsidR="00E80540">
        <w:t>e were met by two Criminal Investigation Department</w:t>
      </w:r>
      <w:r w:rsidR="00872965">
        <w:t xml:space="preserve"> ‘CID’</w:t>
      </w:r>
      <w:r w:rsidR="00E80540">
        <w:t xml:space="preserve"> female officers</w:t>
      </w:r>
      <w:r w:rsidR="00A710D9">
        <w:t>. CID officers are officers</w:t>
      </w:r>
      <w:r w:rsidR="00E80540">
        <w:t xml:space="preserve"> who generally deal with more serious offences</w:t>
      </w:r>
      <w:r w:rsidR="00EB1CD7">
        <w:t xml:space="preserve"> and are trained at a far higher investigative level</w:t>
      </w:r>
      <w:r w:rsidR="00E80540">
        <w:t>. They conduct</w:t>
      </w:r>
      <w:r w:rsidR="00A93243">
        <w:t>ed</w:t>
      </w:r>
      <w:r w:rsidR="00E80540">
        <w:t xml:space="preserve"> a more thorough line of questioning</w:t>
      </w:r>
      <w:r w:rsidR="00D66801">
        <w:t xml:space="preserve"> and a far more structured interview</w:t>
      </w:r>
      <w:r w:rsidR="00E80540">
        <w:t>, which myself and my tutor witnessed.</w:t>
      </w:r>
      <w:r w:rsidR="00A710D9">
        <w:t xml:space="preserve"> </w:t>
      </w:r>
      <w:proofErr w:type="spellStart"/>
      <w:r w:rsidR="00A93243">
        <w:t>The</w:t>
      </w:r>
      <w:proofErr w:type="spellEnd"/>
      <w:r w:rsidR="00A93243">
        <w:t xml:space="preserve"> officers</w:t>
      </w:r>
      <w:r w:rsidR="00A710D9">
        <w:t xml:space="preserve"> </w:t>
      </w:r>
      <w:r w:rsidR="00F05F87">
        <w:t xml:space="preserve">were able to ascertain the exact timeline, what had happened throughout the </w:t>
      </w:r>
      <w:r w:rsidR="00D66801">
        <w:t>two</w:t>
      </w:r>
      <w:r w:rsidR="00F05F87">
        <w:t xml:space="preserve"> months and </w:t>
      </w:r>
      <w:r w:rsidR="00A93243">
        <w:t>were able to draw out</w:t>
      </w:r>
      <w:r w:rsidR="00F05F87">
        <w:t xml:space="preserve"> more</w:t>
      </w:r>
      <w:r w:rsidR="00D66801">
        <w:t xml:space="preserve"> detail</w:t>
      </w:r>
      <w:r w:rsidR="00A93243">
        <w:t xml:space="preserve"> in addition to</w:t>
      </w:r>
      <w:r w:rsidR="00F05F87">
        <w:t xml:space="preserve"> the males initial account.</w:t>
      </w:r>
      <w:r w:rsidR="00E80540">
        <w:t xml:space="preserve"> </w:t>
      </w:r>
      <w:r w:rsidR="00A93243">
        <w:t xml:space="preserve">Myself and my tutor </w:t>
      </w:r>
      <w:r w:rsidR="00E80540">
        <w:t xml:space="preserve">were at the hospital for around </w:t>
      </w:r>
      <w:r w:rsidR="00F05F87">
        <w:t>two</w:t>
      </w:r>
      <w:r w:rsidR="00E80540">
        <w:t xml:space="preserve"> hours, whilst the victim was seen by various medical staff who cleaned up his cuts etc. Due to the nature of the offence, </w:t>
      </w:r>
      <w:r w:rsidR="00D66801">
        <w:t xml:space="preserve">I learnt that </w:t>
      </w:r>
      <w:r w:rsidR="00E80540">
        <w:t xml:space="preserve">the victim was also required to provide an anal wipe, as evidence of the offence. As a male officer, I was therefore required to witness the male wipe his anus </w:t>
      </w:r>
      <w:r w:rsidR="00872965">
        <w:t>and</w:t>
      </w:r>
      <w:r w:rsidR="00D66801">
        <w:t xml:space="preserve"> then</w:t>
      </w:r>
      <w:r w:rsidR="00872965">
        <w:t xml:space="preserve"> seize the wipe in an evidence bag</w:t>
      </w:r>
      <w:r w:rsidR="00D66801">
        <w:t xml:space="preserve"> and label correctly</w:t>
      </w:r>
      <w:r w:rsidR="00E80540">
        <w:t>.</w:t>
      </w:r>
      <w:r w:rsidR="00D66801">
        <w:t xml:space="preserve"> I was initially taken back by the task I was set but I knew it was part of my duty as a police officer. The anal wipe was obviously necessary to determine if the suspects DNA was on the victim’s body. </w:t>
      </w:r>
      <w:r w:rsidR="003538C2">
        <w:t xml:space="preserve">After being medically discharged, </w:t>
      </w:r>
      <w:r w:rsidR="00872965">
        <w:t xml:space="preserve">we </w:t>
      </w:r>
      <w:r w:rsidR="003538C2">
        <w:t xml:space="preserve">conveyed </w:t>
      </w:r>
      <w:r w:rsidR="00872965">
        <w:t>the victim back to his home address</w:t>
      </w:r>
      <w:r w:rsidR="003538C2">
        <w:t xml:space="preserve">. As he was still in the clothes that we found him in, </w:t>
      </w:r>
      <w:r w:rsidR="00496DB4">
        <w:t>his clothes</w:t>
      </w:r>
      <w:r w:rsidR="003538C2">
        <w:t xml:space="preserve"> had to be seized as</w:t>
      </w:r>
      <w:r w:rsidR="00872965">
        <w:t xml:space="preserve"> </w:t>
      </w:r>
      <w:r w:rsidR="00496DB4">
        <w:t xml:space="preserve">further </w:t>
      </w:r>
      <w:r w:rsidR="00872965">
        <w:t xml:space="preserve">evidence. We </w:t>
      </w:r>
      <w:r w:rsidR="003538C2">
        <w:t>ensured that</w:t>
      </w:r>
      <w:r w:rsidR="00872965">
        <w:t xml:space="preserve"> the victim was safe </w:t>
      </w:r>
      <w:r w:rsidR="003538C2">
        <w:t xml:space="preserve">and secure </w:t>
      </w:r>
      <w:r w:rsidR="00872965">
        <w:t>at home, where the CID officers would later attend to check up on him</w:t>
      </w:r>
      <w:r w:rsidR="00D66801">
        <w:t xml:space="preserve"> and undertake a more formal interview in Cardiff Bay police station</w:t>
      </w:r>
      <w:r w:rsidR="003538C2">
        <w:t xml:space="preserve"> when necessary. </w:t>
      </w:r>
      <w:r w:rsidR="00872965">
        <w:t>We took the seized items to Cardiff Bay Police Station property stores where they were retained.</w:t>
      </w:r>
      <w:r w:rsidR="003538C2">
        <w:t xml:space="preserve"> Finally, we</w:t>
      </w:r>
      <w:r w:rsidR="00872965">
        <w:t xml:space="preserve"> returned to Cathays police station to write up the relevant statements and process the admi</w:t>
      </w:r>
      <w:r w:rsidR="003538C2">
        <w:t>nistration</w:t>
      </w:r>
      <w:r w:rsidR="00872965">
        <w:t xml:space="preserve"> elements of the incident. </w:t>
      </w:r>
    </w:p>
    <w:p w14:paraId="76090FFA" w14:textId="3658796E" w:rsidR="00872965" w:rsidRDefault="00872965" w:rsidP="00872965">
      <w:pPr>
        <w:ind w:right="107" w:firstLine="720"/>
        <w:jc w:val="both"/>
      </w:pPr>
    </w:p>
    <w:p w14:paraId="03B83DA0" w14:textId="0114A0DC" w:rsidR="00F57033" w:rsidRDefault="00296DCA" w:rsidP="00A93243">
      <w:pPr>
        <w:jc w:val="both"/>
      </w:pPr>
      <w:r>
        <w:t xml:space="preserve">  </w:t>
      </w:r>
      <w:r w:rsidR="00872965">
        <w:t>Given the nature of the incident, a warrant was then put out for the suspect to be arrested</w:t>
      </w:r>
      <w:r w:rsidR="00C05A0C">
        <w:t xml:space="preserve">. This was organised and dealt with by CID due to the seriousness and nature of the incident. As I </w:t>
      </w:r>
      <w:r w:rsidR="00496DB4">
        <w:t xml:space="preserve">had </w:t>
      </w:r>
      <w:r w:rsidR="00C05A0C">
        <w:t>enjoyed witnessing the initial further questioning by CID, I would have liked to have continued to be involved in the incident to see how the case progresses</w:t>
      </w:r>
      <w:r w:rsidR="006C63F4">
        <w:t xml:space="preserve">, </w:t>
      </w:r>
      <w:r w:rsidR="00BF0555">
        <w:t>however this is not possible due to the involvement of the specialist team</w:t>
      </w:r>
      <w:r w:rsidR="006C63F4">
        <w:t xml:space="preserve"> and ultimately it is their jurisdiction.</w:t>
      </w:r>
      <w:r w:rsidR="003538C2">
        <w:t xml:space="preserve"> I have</w:t>
      </w:r>
      <w:r w:rsidR="00F57033">
        <w:t>,</w:t>
      </w:r>
      <w:r w:rsidR="003538C2">
        <w:t xml:space="preserve"> however kept up to date with the investigation by checking up on niche</w:t>
      </w:r>
      <w:r w:rsidR="00654AE2">
        <w:t xml:space="preserve"> which has highlighted how much work goes into a serious case such as this one</w:t>
      </w:r>
      <w:r w:rsidR="003538C2">
        <w:t>.</w:t>
      </w:r>
      <w:r w:rsidR="00F57033">
        <w:t xml:space="preserve"> As the victim was a homosexual man, a protected characteristic under the </w:t>
      </w:r>
      <w:r w:rsidR="009F3FB3">
        <w:t>E</w:t>
      </w:r>
      <w:r w:rsidR="00F57033">
        <w:t xml:space="preserve">quality </w:t>
      </w:r>
      <w:r w:rsidR="009F3FB3">
        <w:lastRenderedPageBreak/>
        <w:t>A</w:t>
      </w:r>
      <w:r w:rsidR="00F57033">
        <w:t>ct 2010</w:t>
      </w:r>
      <w:r w:rsidR="00F57033" w:rsidRPr="00F57033">
        <w:rPr>
          <w:rFonts w:ascii="Arial" w:hAnsi="Arial" w:cs="Arial"/>
          <w:color w:val="000000" w:themeColor="text1"/>
          <w:sz w:val="23"/>
          <w:szCs w:val="23"/>
          <w:shd w:val="clear" w:color="auto" w:fill="FFFFFF"/>
        </w:rPr>
        <w:t xml:space="preserve"> </w:t>
      </w:r>
      <w:r w:rsidR="00F57033" w:rsidRPr="00F57033">
        <w:rPr>
          <w:color w:val="000000" w:themeColor="text1"/>
          <w:shd w:val="clear" w:color="auto" w:fill="FFFFFF"/>
        </w:rPr>
        <w:t xml:space="preserve">(Equality </w:t>
      </w:r>
      <w:proofErr w:type="gramStart"/>
      <w:r w:rsidR="00F57033" w:rsidRPr="00F57033">
        <w:rPr>
          <w:color w:val="000000" w:themeColor="text1"/>
          <w:shd w:val="clear" w:color="auto" w:fill="FFFFFF"/>
        </w:rPr>
        <w:t>And</w:t>
      </w:r>
      <w:proofErr w:type="gramEnd"/>
      <w:r w:rsidR="00F57033" w:rsidRPr="00F57033">
        <w:rPr>
          <w:color w:val="000000" w:themeColor="text1"/>
          <w:shd w:val="clear" w:color="auto" w:fill="FFFFFF"/>
        </w:rPr>
        <w:t xml:space="preserve"> Human Rights commission, 2010)</w:t>
      </w:r>
      <w:r w:rsidR="009F3FB3">
        <w:rPr>
          <w:color w:val="000000" w:themeColor="text1"/>
          <w:shd w:val="clear" w:color="auto" w:fill="FFFFFF"/>
        </w:rPr>
        <w:t xml:space="preserve"> extra measures had to be addressed given the victims vulnerability under the Act which only heightened our response and the sensitivity of the incident. </w:t>
      </w:r>
    </w:p>
    <w:p w14:paraId="5DA8B2CC" w14:textId="4E20D3E7" w:rsidR="00F43194" w:rsidRDefault="00F43194" w:rsidP="002C6DA6">
      <w:pPr>
        <w:ind w:right="107"/>
        <w:jc w:val="both"/>
      </w:pPr>
    </w:p>
    <w:p w14:paraId="468C478C" w14:textId="16ED9EE7" w:rsidR="00F00F66" w:rsidRDefault="00296DCA" w:rsidP="00A93243">
      <w:pPr>
        <w:jc w:val="both"/>
      </w:pPr>
      <w:r>
        <w:t xml:space="preserve">  </w:t>
      </w:r>
      <w:r w:rsidR="4A94D08D" w:rsidRPr="4A94D08D">
        <w:t xml:space="preserve">I initially felt like my tutor and I were walking into the unknown when we received the call, as we had no further information than there was </w:t>
      </w:r>
      <w:r w:rsidR="00916A35">
        <w:t xml:space="preserve">a </w:t>
      </w:r>
      <w:r w:rsidR="4A94D08D" w:rsidRPr="4A94D08D">
        <w:t>cause for concern</w:t>
      </w:r>
      <w:r w:rsidR="00916A35">
        <w:t xml:space="preserve"> for a male</w:t>
      </w:r>
      <w:r w:rsidR="4A94D08D" w:rsidRPr="4A94D08D">
        <w:t xml:space="preserve">, </w:t>
      </w:r>
      <w:r w:rsidR="00916A35">
        <w:t>what capacity that was in we did not know</w:t>
      </w:r>
      <w:r w:rsidR="4A94D08D" w:rsidRPr="4A94D08D">
        <w:t xml:space="preserve">. When we arrived at the location of the male, I was initially shocked at the </w:t>
      </w:r>
      <w:r w:rsidR="00916A35">
        <w:t>condition</w:t>
      </w:r>
      <w:r w:rsidR="4A94D08D" w:rsidRPr="4A94D08D">
        <w:t xml:space="preserve"> in which he was in, </w:t>
      </w:r>
      <w:r w:rsidR="00916A35">
        <w:t xml:space="preserve">sprawled </w:t>
      </w:r>
      <w:r w:rsidR="4A94D08D" w:rsidRPr="4A94D08D">
        <w:t xml:space="preserve">on the pavement. Given the </w:t>
      </w:r>
      <w:r w:rsidR="00916A35">
        <w:t>condition</w:t>
      </w:r>
      <w:r w:rsidR="4A94D08D" w:rsidRPr="4A94D08D">
        <w:t xml:space="preserve"> he was in, I knew the seriousness of the situation and knew that we needed to gather all relevant information to get the full picture and ensure this was fully documented and all relevant evidence gathered. The passer by that had called the police concerned had bought the male chocolates in sympathy of his situation. I also felt empathetic towards the male as it was clear he had gone through something traumatic and was in a bad way. As the male was going into details describing what had happened to him over the two</w:t>
      </w:r>
      <w:r w:rsidR="002D2F76">
        <w:t>-</w:t>
      </w:r>
      <w:r w:rsidR="4A94D08D" w:rsidRPr="4A94D08D">
        <w:t>month period, I empathised with him and felt responsible in starting the process to gather the relevant evidence to ensure the suspect would be reprimanded for their actions</w:t>
      </w:r>
      <w:r w:rsidR="002D2F76">
        <w:t xml:space="preserve"> and</w:t>
      </w:r>
      <w:r w:rsidR="4A94D08D" w:rsidRPr="4A94D08D">
        <w:t xml:space="preserve"> to ensure this did not happen to another member of the public.</w:t>
      </w:r>
      <w:r w:rsidR="002D2F76">
        <w:t xml:space="preserve"> This is a key duty for any police officer as safeguarding the public is paramount to the job, failing to safeguard would be failing the public</w:t>
      </w:r>
      <w:r w:rsidR="00D945BA" w:rsidRPr="00D945BA">
        <w:rPr>
          <w:rFonts w:ascii="Arial" w:hAnsi="Arial" w:cs="Arial"/>
          <w:color w:val="2C3E50"/>
          <w:sz w:val="23"/>
          <w:szCs w:val="23"/>
          <w:shd w:val="clear" w:color="auto" w:fill="FFFFFF"/>
        </w:rPr>
        <w:t xml:space="preserve"> </w:t>
      </w:r>
      <w:r w:rsidR="00D945BA" w:rsidRPr="00D945BA">
        <w:rPr>
          <w:color w:val="000000" w:themeColor="text1"/>
          <w:shd w:val="clear" w:color="auto" w:fill="FFFFFF"/>
        </w:rPr>
        <w:t>(Ford et al., 2019)</w:t>
      </w:r>
      <w:r w:rsidR="00496DB4">
        <w:rPr>
          <w:color w:val="000000" w:themeColor="text1"/>
        </w:rPr>
        <w:t xml:space="preserve">. </w:t>
      </w:r>
      <w:r w:rsidR="4A94D08D" w:rsidRPr="00D945BA">
        <w:t>If</w:t>
      </w:r>
      <w:r w:rsidR="4A94D08D" w:rsidRPr="4A94D08D">
        <w:t xml:space="preserve"> what we had been told was true, it sounded horrific. </w:t>
      </w:r>
      <w:r w:rsidR="002D2F76">
        <w:t>Being one of the initial</w:t>
      </w:r>
      <w:r w:rsidR="4A94D08D" w:rsidRPr="4A94D08D">
        <w:t xml:space="preserve"> officers who received the call for concern, I then felt personally responsible in ensuring the victim received the appropriate medical attention required. I was pleased that I was able to contact the relevant CID department, who met us promptly at the hospital to assist. As the female CID officers had also requested confirmation on next steps with their Sergeant, I felt due to the rare occurrence of a male rape victim</w:t>
      </w:r>
      <w:r w:rsidR="002D2F76">
        <w:t>s (compared to female rape victims)</w:t>
      </w:r>
      <w:r w:rsidR="00D461A4" w:rsidRPr="00D461A4">
        <w:rPr>
          <w:rFonts w:ascii="Arial" w:hAnsi="Arial" w:cs="Arial"/>
          <w:color w:val="2C3E50"/>
          <w:sz w:val="23"/>
          <w:szCs w:val="23"/>
          <w:shd w:val="clear" w:color="auto" w:fill="FFFFFF"/>
        </w:rPr>
        <w:t xml:space="preserve"> </w:t>
      </w:r>
      <w:r w:rsidR="00D461A4" w:rsidRPr="00496DB4">
        <w:t>(Rapecrisis.org.uk, 2017)</w:t>
      </w:r>
      <w:r w:rsidR="4A94D08D" w:rsidRPr="4A94D08D">
        <w:t>, it was not just a situation that was unfamiliar to</w:t>
      </w:r>
      <w:r w:rsidR="002D2F76">
        <w:t xml:space="preserve"> just</w:t>
      </w:r>
      <w:r w:rsidR="4A94D08D" w:rsidRPr="4A94D08D">
        <w:t xml:space="preserve"> me. It was clear that both departments needed clarity </w:t>
      </w:r>
      <w:r w:rsidR="002D2F76">
        <w:t>as to what were the</w:t>
      </w:r>
      <w:r w:rsidR="4A94D08D" w:rsidRPr="4A94D08D">
        <w:t xml:space="preserve"> next steps</w:t>
      </w:r>
      <w:r w:rsidR="002D2F76">
        <w:t>,</w:t>
      </w:r>
      <w:r w:rsidR="4A94D08D" w:rsidRPr="4A94D08D">
        <w:t xml:space="preserve"> to ensure </w:t>
      </w:r>
      <w:r w:rsidR="002D2F76">
        <w:t xml:space="preserve">they were carried out </w:t>
      </w:r>
      <w:r w:rsidR="4A94D08D" w:rsidRPr="4A94D08D">
        <w:t>correctly due to the seriousness</w:t>
      </w:r>
      <w:r w:rsidR="002D2F76">
        <w:t xml:space="preserve"> of the alleged offence</w:t>
      </w:r>
      <w:r w:rsidR="4A94D08D" w:rsidRPr="4A94D08D">
        <w:t>. Whilst I would have liked the opportunity to see the incident as it progressed, I knew that CID would be the correct people to take this forward. I was however glad that my tutor and I were able to take the male home and ensure he was safe there.</w:t>
      </w:r>
      <w:r w:rsidR="000C0FA0">
        <w:t xml:space="preserve"> </w:t>
      </w:r>
    </w:p>
    <w:p w14:paraId="6AC6F72B" w14:textId="77777777" w:rsidR="00F2401F" w:rsidRDefault="000C0FA0" w:rsidP="000C0FA0">
      <w:pPr>
        <w:ind w:right="107"/>
        <w:jc w:val="both"/>
      </w:pPr>
      <w:r>
        <w:t xml:space="preserve"> </w:t>
      </w:r>
      <w:r w:rsidR="00B24859">
        <w:t xml:space="preserve">  </w:t>
      </w:r>
      <w:r w:rsidR="006C63F4">
        <w:t xml:space="preserve"> </w:t>
      </w:r>
    </w:p>
    <w:p w14:paraId="0D70F3B5" w14:textId="468EB794" w:rsidR="00F00F66" w:rsidRDefault="00296DCA" w:rsidP="000C0FA0">
      <w:pPr>
        <w:ind w:right="107"/>
        <w:jc w:val="both"/>
      </w:pPr>
      <w:r>
        <w:t xml:space="preserve">  </w:t>
      </w:r>
      <w:r w:rsidR="006C63F4">
        <w:t>As I look back on the incident there are obvious positives and negatives about the experience</w:t>
      </w:r>
      <w:r w:rsidR="004E176C">
        <w:t xml:space="preserve"> as a whole</w:t>
      </w:r>
      <w:r w:rsidR="006C63F4">
        <w:t>. In a positive light I would now be</w:t>
      </w:r>
      <w:r w:rsidR="006C224F">
        <w:t xml:space="preserve"> far</w:t>
      </w:r>
      <w:r w:rsidR="006C63F4">
        <w:t xml:space="preserve"> more competent when dealing with a victim of an alleged rape. I would be able to get a</w:t>
      </w:r>
      <w:r w:rsidR="006C224F">
        <w:t xml:space="preserve"> far</w:t>
      </w:r>
      <w:r w:rsidR="006C63F4">
        <w:t xml:space="preserve"> better initial account from the victim</w:t>
      </w:r>
      <w:r w:rsidR="00AB5859">
        <w:t xml:space="preserve"> as </w:t>
      </w:r>
      <w:r w:rsidR="006C224F">
        <w:t>I am now far more aware of the type of questions to ask and how to structure an initial interview of a victim. This is largely as a result of being able to watch as the two detectives from CID asked the victim more pressing questions and questions that allowed the victim to create a far clearer picture as to what had happened to him</w:t>
      </w:r>
      <w:r w:rsidR="004E176C">
        <w:t xml:space="preserve">. </w:t>
      </w:r>
      <w:r w:rsidR="00496DB4">
        <w:t xml:space="preserve">I learnt from this experience and this will be a key development point in my career. </w:t>
      </w:r>
      <w:r w:rsidR="004E176C">
        <w:t>The officers</w:t>
      </w:r>
      <w:r w:rsidR="006C224F">
        <w:t xml:space="preserve"> made sure all points to prove within the definition of rape were met </w:t>
      </w:r>
      <w:r w:rsidR="004E176C">
        <w:t>as this would be crucial in any future court proceedings</w:t>
      </w:r>
      <w:r w:rsidR="00496DB4">
        <w:t>, if the case got to that stage</w:t>
      </w:r>
      <w:r w:rsidR="004E176C">
        <w:t>. Finally,</w:t>
      </w:r>
      <w:r w:rsidR="006C224F">
        <w:t xml:space="preserve"> </w:t>
      </w:r>
      <w:r w:rsidR="00496DB4">
        <w:t>it was important t</w:t>
      </w:r>
      <w:r w:rsidR="006C224F">
        <w:t>hat his memory rec</w:t>
      </w:r>
      <w:r w:rsidR="00496DB4">
        <w:t xml:space="preserve">ollection </w:t>
      </w:r>
      <w:r w:rsidR="006C224F">
        <w:t>was sufficient enough to gather as much information</w:t>
      </w:r>
      <w:r w:rsidR="004E176C">
        <w:t xml:space="preserve"> of the allegation</w:t>
      </w:r>
      <w:r w:rsidR="006C224F">
        <w:t xml:space="preserve"> as possible</w:t>
      </w:r>
      <w:r w:rsidR="00496DB4">
        <w:t xml:space="preserve"> if he was to later be questioned on the incident at a future date,</w:t>
      </w:r>
      <w:r w:rsidR="004E176C">
        <w:t xml:space="preserve"> </w:t>
      </w:r>
      <w:proofErr w:type="gramStart"/>
      <w:r w:rsidR="004E176C">
        <w:t>On</w:t>
      </w:r>
      <w:proofErr w:type="gramEnd"/>
      <w:r w:rsidR="004E176C">
        <w:t xml:space="preserve"> reflection, I made sure the victims well-being a</w:t>
      </w:r>
      <w:r w:rsidR="00267193">
        <w:t>nd dignity were still kept even though the situation was very sensitive and still quite taboo in today’s society.</w:t>
      </w:r>
      <w:r w:rsidR="003538C2">
        <w:t xml:space="preserve"> </w:t>
      </w:r>
      <w:r w:rsidR="00B842DE">
        <w:t>One big positive was that</w:t>
      </w:r>
      <w:r w:rsidR="003538C2">
        <w:t xml:space="preserve"> the victim </w:t>
      </w:r>
      <w:r w:rsidR="00B922EB">
        <w:t>was very appreciative of the</w:t>
      </w:r>
      <w:r w:rsidR="003538C2">
        <w:t xml:space="preserve"> help and support</w:t>
      </w:r>
      <w:r w:rsidR="00B922EB">
        <w:t xml:space="preserve"> provided</w:t>
      </w:r>
      <w:r w:rsidR="00B842DE">
        <w:t xml:space="preserve"> throughout the incident</w:t>
      </w:r>
      <w:r w:rsidR="00B922EB">
        <w:t xml:space="preserve"> and even thanked us for how we treated him and ensured his safety</w:t>
      </w:r>
      <w:r w:rsidR="00B842DE">
        <w:t>. I believe that I made the victim feel safe and protected from what was obviously a traumatic experience. I followed all necessary procedures and any advice given to me by my sergeant and CID colleagues</w:t>
      </w:r>
      <w:r w:rsidR="00B922EB">
        <w:t>,</w:t>
      </w:r>
      <w:r w:rsidR="00B842DE">
        <w:t xml:space="preserve"> I made sure I implemented with the highest professionalism and courtesy, given the sensitive nature of the alleged offence.</w:t>
      </w:r>
      <w:r w:rsidR="00F5310B">
        <w:t xml:space="preserve"> The great way in which we liaised with hospital staff, line managers and the criminal investigation department made me feel proud to be a member of South Wales Police. It was inspiring to see all departments came together to ensure the victim was safe, medically fit and all information and evidence was competently gathered and secured for the future investigation.</w:t>
      </w:r>
      <w:r w:rsidR="00B922EB">
        <w:t xml:space="preserve"> There is a saying in the police world that every contact leaves a trace and I’m of the opinion that our contact </w:t>
      </w:r>
      <w:r w:rsidR="00B922EB">
        <w:lastRenderedPageBreak/>
        <w:t xml:space="preserve">with the victim that day was hugely positive for South Wales police as a whole. </w:t>
      </w:r>
      <w:r w:rsidR="004E176C">
        <w:t xml:space="preserve"> The main negative from the incident was that it was all new to me and at first, I didn’t know the correct procedures to carry out and how to deal effectively with a victim of male rape. Initially I did feel out of my depth which probably impacted my response as police officer, I lacked the clarity and state of mind needed to ensure a fully competent service to the victim. </w:t>
      </w:r>
    </w:p>
    <w:p w14:paraId="74238624" w14:textId="77777777" w:rsidR="00431AC5" w:rsidRDefault="00BD0984" w:rsidP="00F836BB">
      <w:pPr>
        <w:ind w:right="107"/>
        <w:jc w:val="both"/>
      </w:pPr>
      <w:r>
        <w:t xml:space="preserve">     </w:t>
      </w:r>
    </w:p>
    <w:p w14:paraId="07C97A16" w14:textId="57031C74" w:rsidR="00296DCA" w:rsidRDefault="00296DCA" w:rsidP="00F836BB">
      <w:pPr>
        <w:ind w:right="107"/>
        <w:jc w:val="both"/>
      </w:pPr>
      <w:r>
        <w:t xml:space="preserve">  </w:t>
      </w:r>
      <w:r w:rsidR="00BD0984">
        <w:t>In conclusion,</w:t>
      </w:r>
      <w:r w:rsidR="00D230E2">
        <w:t xml:space="preserve"> the incident which started off as a concern for a male call, escalated to an alleged male rape involving ourselves, CID and the hospital staff. This was a hugely sensitive call and one which was the first serious sex crime of my career. In the beginning, I felt slightly out of my depth and did my upmost to gather as much information as possible</w:t>
      </w:r>
      <w:r w:rsidR="00244DAA">
        <w:t xml:space="preserve"> </w:t>
      </w:r>
      <w:r w:rsidR="005576BE">
        <w:t>and to make sure that the victims needs were met and that he felt safe and secure in our company. When I compare my response to the response of the CID officers, it was clear to see that the initial account I took from the victim was very provisional and lacked detail concerning the allegation. This was a great learning experience for m</w:t>
      </w:r>
      <w:r w:rsidR="00A9725D">
        <w:t xml:space="preserve">yself, </w:t>
      </w:r>
      <w:r w:rsidR="005576BE">
        <w:t xml:space="preserve">and when dealing with a rape in the future I feel more confident </w:t>
      </w:r>
      <w:r w:rsidR="00A9725D">
        <w:t>that I would be able to proficiently and professionally manage the situation in terms of safeguarding the victim, co-ordinating with different departments and agencies and securing evidence for the build-up of the investigation.</w:t>
      </w:r>
      <w:r w:rsidR="00FD1393">
        <w:t xml:space="preserve"> For future incidents such as these I would make use of the experience and all the procedures that were explained to me by the relevant supervisors and departments</w:t>
      </w:r>
      <w:r w:rsidR="00231E58">
        <w:t xml:space="preserve"> which would aid me in my response to a similar incident if one would arise in the future. This was also the first incident I dealt with that involved a victim who was homosexual. This only heightened the sensitivity of the incident and vulnerability of the victim.  </w:t>
      </w:r>
      <w:r w:rsidR="002F74FC">
        <w:t xml:space="preserve"> </w:t>
      </w:r>
    </w:p>
    <w:p w14:paraId="32C611DC" w14:textId="77777777" w:rsidR="00296DCA" w:rsidRDefault="00296DCA" w:rsidP="00F836BB">
      <w:pPr>
        <w:ind w:right="107"/>
        <w:jc w:val="both"/>
      </w:pPr>
    </w:p>
    <w:p w14:paraId="27608BA9" w14:textId="509745FB" w:rsidR="00296DCA" w:rsidRPr="00496DB4" w:rsidRDefault="002F74FC" w:rsidP="00F836BB">
      <w:pPr>
        <w:ind w:right="107"/>
        <w:jc w:val="both"/>
        <w:sectPr w:rsidR="00296DCA" w:rsidRPr="00496DB4" w:rsidSect="00E136A6">
          <w:pgSz w:w="11906" w:h="16838" w:code="9"/>
          <w:pgMar w:top="1440" w:right="1080" w:bottom="1440" w:left="1080" w:header="720" w:footer="720" w:gutter="0"/>
          <w:cols w:space="720"/>
          <w:titlePg/>
          <w:docGrid w:linePitch="272"/>
        </w:sectPr>
      </w:pPr>
      <w:r>
        <w:rPr>
          <w:b/>
          <w:bCs/>
        </w:rPr>
        <w:t xml:space="preserve">WORD COUNT- </w:t>
      </w:r>
      <w:r w:rsidR="00496DB4">
        <w:rPr>
          <w:b/>
          <w:bCs/>
        </w:rPr>
        <w:t>2315</w:t>
      </w:r>
    </w:p>
    <w:p w14:paraId="11B1AAFD" w14:textId="5F85B43E" w:rsidR="006C7CA5" w:rsidRPr="00296DCA" w:rsidRDefault="28A9B94D" w:rsidP="00296DCA">
      <w:pPr>
        <w:ind w:right="107"/>
        <w:jc w:val="center"/>
        <w:rPr>
          <w:b/>
          <w:bCs/>
        </w:rPr>
      </w:pPr>
      <w:r w:rsidRPr="00296DCA">
        <w:rPr>
          <w:b/>
          <w:bCs/>
        </w:rPr>
        <w:lastRenderedPageBreak/>
        <w:t>Task 4</w:t>
      </w:r>
    </w:p>
    <w:p w14:paraId="67F95CE9" w14:textId="77777777" w:rsidR="006C7CA5" w:rsidRPr="00270EEB" w:rsidRDefault="006C7CA5" w:rsidP="00E6298B">
      <w:pPr>
        <w:ind w:right="107"/>
        <w:jc w:val="both"/>
        <w:rPr>
          <w:b/>
        </w:rPr>
      </w:pPr>
    </w:p>
    <w:p w14:paraId="7AF5F267" w14:textId="77777777" w:rsidR="001C0C77" w:rsidRDefault="001C0C77" w:rsidP="001C0C77">
      <w:pPr>
        <w:ind w:right="237"/>
        <w:jc w:val="both"/>
        <w:rPr>
          <w:b/>
        </w:rPr>
      </w:pPr>
      <w:r>
        <w:rPr>
          <w:b/>
        </w:rPr>
        <w:t xml:space="preserve">Relevant areas of the National Policing Curriculum: </w:t>
      </w:r>
    </w:p>
    <w:p w14:paraId="304EB0EF" w14:textId="769C3196" w:rsidR="00D11888" w:rsidRDefault="00D11888" w:rsidP="00E6298B">
      <w:pPr>
        <w:ind w:right="107"/>
        <w:jc w:val="both"/>
        <w:rPr>
          <w:b/>
        </w:rPr>
      </w:pPr>
      <w:r>
        <w:rPr>
          <w:b/>
        </w:rPr>
        <w:t>Decision making</w:t>
      </w:r>
      <w:r w:rsidR="001C0C77">
        <w:rPr>
          <w:b/>
        </w:rPr>
        <w:t xml:space="preserve"> and</w:t>
      </w:r>
      <w:r>
        <w:rPr>
          <w:b/>
        </w:rPr>
        <w:t xml:space="preserve"> discretion, Conducting Investigations and Criminal Justice (Managing offenders) </w:t>
      </w:r>
    </w:p>
    <w:p w14:paraId="76D5E236" w14:textId="77777777" w:rsidR="006C7CA5" w:rsidRDefault="006C7CA5" w:rsidP="00E6298B">
      <w:pPr>
        <w:ind w:right="107"/>
        <w:jc w:val="both"/>
        <w:rPr>
          <w:highlight w:val="yellow"/>
        </w:rPr>
      </w:pPr>
    </w:p>
    <w:p w14:paraId="065419D9" w14:textId="77777777" w:rsidR="006C7CA5" w:rsidRPr="00270EEB" w:rsidRDefault="006C7CA5" w:rsidP="00E6298B">
      <w:pPr>
        <w:ind w:right="107"/>
        <w:jc w:val="both"/>
      </w:pPr>
      <w:r w:rsidRPr="000B1E96">
        <w:t xml:space="preserve">You must choose </w:t>
      </w:r>
      <w:r w:rsidRPr="000B1E96">
        <w:rPr>
          <w:b/>
          <w:u w:val="single"/>
        </w:rPr>
        <w:t xml:space="preserve">a </w:t>
      </w:r>
      <w:r>
        <w:rPr>
          <w:b/>
          <w:u w:val="single"/>
        </w:rPr>
        <w:t>policing</w:t>
      </w:r>
      <w:r w:rsidRPr="000B1E96">
        <w:rPr>
          <w:b/>
          <w:u w:val="single"/>
        </w:rPr>
        <w:t xml:space="preserve"> incident</w:t>
      </w:r>
      <w:r w:rsidRPr="00636B6C">
        <w:rPr>
          <w:b/>
        </w:rPr>
        <w:t xml:space="preserve"> </w:t>
      </w:r>
      <w:r w:rsidRPr="00712E6F">
        <w:t xml:space="preserve">in </w:t>
      </w:r>
      <w:r w:rsidRPr="000B1E96">
        <w:t xml:space="preserve">which you </w:t>
      </w:r>
      <w:r>
        <w:t>played a significant role</w:t>
      </w:r>
      <w:r w:rsidRPr="000B1E96">
        <w:t xml:space="preserve"> with a</w:t>
      </w:r>
      <w:r>
        <w:t>n offender/</w:t>
      </w:r>
      <w:r w:rsidRPr="000B1E96">
        <w:t>service</w:t>
      </w:r>
      <w:r w:rsidRPr="000B1E96">
        <w:rPr>
          <w:b/>
        </w:rPr>
        <w:t xml:space="preserve"> </w:t>
      </w:r>
      <w:r w:rsidRPr="000B1E96">
        <w:t xml:space="preserve">user/victim and </w:t>
      </w:r>
      <w:r w:rsidRPr="005169D1">
        <w:t>reflect</w:t>
      </w:r>
      <w:r w:rsidRPr="000B1E96">
        <w:t xml:space="preserve"> on what happened. </w:t>
      </w:r>
    </w:p>
    <w:p w14:paraId="6370406B" w14:textId="77777777" w:rsidR="006C7CA5" w:rsidRPr="00270EEB" w:rsidRDefault="006C7CA5" w:rsidP="00E6298B">
      <w:pPr>
        <w:ind w:right="107"/>
        <w:jc w:val="both"/>
      </w:pPr>
    </w:p>
    <w:p w14:paraId="6464379D" w14:textId="77777777" w:rsidR="006C7CA5" w:rsidRPr="00270EEB" w:rsidRDefault="006C7CA5" w:rsidP="00E6298B">
      <w:pPr>
        <w:ind w:right="107"/>
        <w:jc w:val="both"/>
        <w:rPr>
          <w:b/>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736"/>
      </w:tblGrid>
      <w:tr w:rsidR="006C7CA5" w:rsidRPr="00270EEB" w14:paraId="05AE4A34" w14:textId="77777777" w:rsidTr="28A9B94D">
        <w:tc>
          <w:tcPr>
            <w:tcW w:w="10188" w:type="dxa"/>
            <w:shd w:val="clear" w:color="auto" w:fill="auto"/>
          </w:tcPr>
          <w:p w14:paraId="73B66DB4" w14:textId="77777777" w:rsidR="006C7CA5" w:rsidRDefault="006C7CA5" w:rsidP="00E6298B">
            <w:pPr>
              <w:pStyle w:val="TableParagraph"/>
              <w:tabs>
                <w:tab w:val="left" w:pos="355"/>
              </w:tabs>
              <w:ind w:left="0" w:right="107"/>
              <w:rPr>
                <w:rFonts w:eastAsia="Times New Roman"/>
                <w:color w:val="000000"/>
                <w:sz w:val="24"/>
                <w:szCs w:val="24"/>
                <w:lang w:bidi="ar-SA"/>
              </w:rPr>
            </w:pPr>
          </w:p>
          <w:p w14:paraId="389B9345" w14:textId="6CE5EB88" w:rsidR="006C7CA5" w:rsidRDefault="28A9B94D" w:rsidP="28A9B94D">
            <w:pPr>
              <w:ind w:right="107"/>
              <w:jc w:val="both"/>
            </w:pPr>
            <w:r w:rsidRPr="28A9B94D">
              <w:rPr>
                <w:b/>
                <w:bCs/>
              </w:rPr>
              <w:t>Critically assess</w:t>
            </w:r>
            <w:r w:rsidRPr="28A9B94D">
              <w:t xml:space="preserve"> the situation including social and legislative contexts and any relevant cultural, ethnicity and language issues. </w:t>
            </w:r>
            <w:r w:rsidRPr="28A9B94D">
              <w:rPr>
                <w:b/>
                <w:bCs/>
              </w:rPr>
              <w:t>Reflect</w:t>
            </w:r>
            <w:r w:rsidRPr="28A9B94D">
              <w:t xml:space="preserve"> on how you applied the National Decision Model (NDM) to assist in resolving this incident. </w:t>
            </w:r>
            <w:r w:rsidRPr="28A9B94D">
              <w:rPr>
                <w:b/>
                <w:bCs/>
              </w:rPr>
              <w:t>Evaluate</w:t>
            </w:r>
            <w:r w:rsidRPr="28A9B94D">
              <w:t xml:space="preserve"> the role of discretion in the decision-making process. </w:t>
            </w:r>
          </w:p>
          <w:p w14:paraId="436D81BA" w14:textId="77777777" w:rsidR="006C7CA5" w:rsidRDefault="006C7CA5" w:rsidP="00E6298B">
            <w:pPr>
              <w:ind w:right="107"/>
              <w:jc w:val="both"/>
            </w:pPr>
          </w:p>
          <w:p w14:paraId="5B16973B" w14:textId="27FFABCF" w:rsidR="006C7CA5" w:rsidRDefault="28A9B94D" w:rsidP="28A9B94D">
            <w:pPr>
              <w:ind w:right="107"/>
              <w:jc w:val="both"/>
            </w:pPr>
            <w:r w:rsidRPr="28A9B94D">
              <w:rPr>
                <w:b/>
                <w:bCs/>
              </w:rPr>
              <w:t>Determine</w:t>
            </w:r>
            <w:r w:rsidRPr="28A9B94D">
              <w:t xml:space="preserve"> your responsibilities with regards to the provision of the CPIA when conducting this investigation including when managing the offender and suspects and recording and retaining significant information.</w:t>
            </w:r>
          </w:p>
          <w:p w14:paraId="0CB4AA66" w14:textId="77777777" w:rsidR="006C7CA5" w:rsidRDefault="006C7CA5" w:rsidP="00E6298B">
            <w:pPr>
              <w:ind w:right="107"/>
              <w:jc w:val="both"/>
            </w:pPr>
          </w:p>
          <w:p w14:paraId="09F9B71E" w14:textId="229B3D18" w:rsidR="006C7CA5" w:rsidRPr="00270EEB" w:rsidRDefault="28A9B94D" w:rsidP="28A9B94D">
            <w:pPr>
              <w:ind w:right="107"/>
              <w:jc w:val="both"/>
            </w:pPr>
            <w:r w:rsidRPr="28A9B94D">
              <w:rPr>
                <w:b/>
                <w:bCs/>
              </w:rPr>
              <w:t>Illustrate</w:t>
            </w:r>
            <w:r w:rsidRPr="28A9B94D">
              <w:t xml:space="preserve"> how policing values were engaged particularly through </w:t>
            </w:r>
            <w:r w:rsidRPr="28A9B94D">
              <w:rPr>
                <w:b/>
                <w:bCs/>
              </w:rPr>
              <w:t>an assessment</w:t>
            </w:r>
            <w:r w:rsidRPr="28A9B94D">
              <w:t xml:space="preserve"> of the potential impact of bias on the decision-making process.</w:t>
            </w:r>
          </w:p>
          <w:p w14:paraId="4BF2A5E2" w14:textId="77777777" w:rsidR="006C7CA5" w:rsidRPr="00270EEB" w:rsidRDefault="006C7CA5" w:rsidP="00E6298B">
            <w:pPr>
              <w:ind w:right="107"/>
            </w:pPr>
          </w:p>
          <w:p w14:paraId="36D29A7B" w14:textId="77777777" w:rsidR="006C7CA5" w:rsidRPr="00270EEB" w:rsidRDefault="006C7CA5" w:rsidP="00E6298B">
            <w:pPr>
              <w:ind w:right="107"/>
              <w:jc w:val="both"/>
            </w:pPr>
          </w:p>
          <w:p w14:paraId="487D302F" w14:textId="6A9C7337" w:rsidR="006C7CA5" w:rsidRPr="00270EEB" w:rsidRDefault="28A9B94D" w:rsidP="28A9B94D">
            <w:pPr>
              <w:ind w:right="107"/>
              <w:jc w:val="both"/>
            </w:pPr>
            <w:r w:rsidRPr="28A9B94D">
              <w:t xml:space="preserve">2500 words </w:t>
            </w:r>
            <w:r w:rsidRPr="28A9B94D">
              <w:rPr>
                <w:i/>
                <w:iCs/>
              </w:rPr>
              <w:t>(+/- 10%: include your actual word count at the end of each section)</w:t>
            </w:r>
          </w:p>
        </w:tc>
      </w:tr>
    </w:tbl>
    <w:p w14:paraId="0A61592D" w14:textId="77777777" w:rsidR="006C7CA5" w:rsidRPr="00270EEB" w:rsidRDefault="006C7CA5" w:rsidP="00E6298B">
      <w:pPr>
        <w:ind w:right="107"/>
        <w:jc w:val="both"/>
      </w:pPr>
    </w:p>
    <w:p w14:paraId="363979F9" w14:textId="38ED3A75" w:rsidR="006C7CA5" w:rsidRPr="00CB0DAC" w:rsidRDefault="006C7CA5" w:rsidP="00E6298B">
      <w:pPr>
        <w:ind w:right="107"/>
        <w:jc w:val="both"/>
        <w:rPr>
          <w:b/>
        </w:rPr>
      </w:pPr>
      <w:r w:rsidRPr="00450C83">
        <w:rPr>
          <w:b/>
        </w:rPr>
        <w:t>ANSWER:</w:t>
      </w:r>
    </w:p>
    <w:p w14:paraId="4582A7BF" w14:textId="77777777" w:rsidR="00A224C3" w:rsidRDefault="00A224C3" w:rsidP="00197261"/>
    <w:p w14:paraId="599DA343" w14:textId="23B6AA0D" w:rsidR="00AF29E5" w:rsidRDefault="00496DB4" w:rsidP="00A93243">
      <w:pPr>
        <w:jc w:val="both"/>
      </w:pPr>
      <w:r>
        <w:t xml:space="preserve">  </w:t>
      </w:r>
      <w:r w:rsidR="005D29B2">
        <w:t xml:space="preserve">In this essay I will be looking </w:t>
      </w:r>
      <w:r w:rsidR="00AF29E5">
        <w:t>at an incident in which the suspect was driving a motor vehicle on a public road with no insurance cover</w:t>
      </w:r>
      <w:r w:rsidR="001679CE">
        <w:t xml:space="preserve"> contrary to section 165 </w:t>
      </w:r>
      <w:r w:rsidR="00DB443C">
        <w:t>R</w:t>
      </w:r>
      <w:r w:rsidR="001679CE">
        <w:t xml:space="preserve">oad </w:t>
      </w:r>
      <w:r w:rsidR="00DB443C">
        <w:t>T</w:t>
      </w:r>
      <w:r w:rsidR="001679CE">
        <w:t>raffic Act</w:t>
      </w:r>
      <w:r w:rsidR="00197261">
        <w:t xml:space="preserve"> 1988</w:t>
      </w:r>
      <w:r w:rsidR="00197261">
        <w:rPr>
          <w:rFonts w:ascii="Arial" w:hAnsi="Arial" w:cs="Arial"/>
          <w:color w:val="2C3E50"/>
          <w:sz w:val="23"/>
          <w:szCs w:val="23"/>
          <w:shd w:val="clear" w:color="auto" w:fill="FFFFFF"/>
        </w:rPr>
        <w:t xml:space="preserve"> </w:t>
      </w:r>
      <w:r w:rsidR="00197261" w:rsidRPr="00197261">
        <w:rPr>
          <w:color w:val="000000" w:themeColor="text1"/>
          <w:shd w:val="clear" w:color="auto" w:fill="FFFFFF"/>
        </w:rPr>
        <w:t>(Legislation.gov.uk, 2015)</w:t>
      </w:r>
      <w:r>
        <w:rPr>
          <w:color w:val="000000" w:themeColor="text1"/>
          <w:shd w:val="clear" w:color="auto" w:fill="FFFFFF"/>
        </w:rPr>
        <w:t>.</w:t>
      </w:r>
      <w:r w:rsidR="00197261">
        <w:t xml:space="preserve"> </w:t>
      </w:r>
      <w:r w:rsidR="00AF29E5">
        <w:t>Initially the suspect ran away from the scene and left the car, however later contacted the police directly to confess and face his actions, I will therefore critically assess the situation and reflect on how I applied the National Decision Model (NDM) to resolve the incident as a level of discretion was required in the decision</w:t>
      </w:r>
      <w:r w:rsidR="00A35E9E">
        <w:t>-</w:t>
      </w:r>
      <w:r w:rsidR="00AF29E5">
        <w:t xml:space="preserve"> making process. I will also address Policing responsibilities under the Code of Practice to the Criminal Procedure and Investigations Act 1996.</w:t>
      </w:r>
      <w:r w:rsidR="00415F2D">
        <w:t xml:space="preserve"> To conclude, I will look at engagement of policing values considering the impact of bias within policing.</w:t>
      </w:r>
      <w:r w:rsidR="00AF29E5">
        <w:t xml:space="preserve"> </w:t>
      </w:r>
    </w:p>
    <w:p w14:paraId="3774960D" w14:textId="77777777" w:rsidR="00AF29E5" w:rsidRDefault="00AF29E5" w:rsidP="00A93243">
      <w:pPr>
        <w:ind w:right="107"/>
        <w:jc w:val="both"/>
      </w:pPr>
    </w:p>
    <w:p w14:paraId="4D97E401" w14:textId="5B289978" w:rsidR="006F7137" w:rsidRPr="00176885" w:rsidRDefault="00496DB4" w:rsidP="00A93243">
      <w:pPr>
        <w:jc w:val="both"/>
      </w:pPr>
      <w:r>
        <w:t xml:space="preserve">  </w:t>
      </w:r>
      <w:r w:rsidR="00415F2D">
        <w:t>It was a night shift at around 11pm, when myself and my tutor were doing night patrol vehicle checks in the local area of Cathays. When running vehicles through the police system, we came</w:t>
      </w:r>
      <w:r w:rsidR="005D29B2">
        <w:t xml:space="preserve"> across a car which </w:t>
      </w:r>
      <w:r w:rsidR="00415F2D">
        <w:t xml:space="preserve">showed </w:t>
      </w:r>
      <w:r w:rsidR="005D29B2">
        <w:t>as</w:t>
      </w:r>
      <w:r w:rsidR="00415F2D">
        <w:t xml:space="preserve"> having</w:t>
      </w:r>
      <w:r w:rsidR="005D29B2">
        <w:t xml:space="preserve"> no insurance</w:t>
      </w:r>
      <w:r w:rsidR="00415F2D">
        <w:t>, so we</w:t>
      </w:r>
      <w:r w:rsidR="005D29B2">
        <w:t xml:space="preserve"> </w:t>
      </w:r>
      <w:r w:rsidR="00415F2D">
        <w:t>promptly made a</w:t>
      </w:r>
      <w:r w:rsidR="005D29B2">
        <w:t xml:space="preserve"> </w:t>
      </w:r>
      <w:proofErr w:type="spellStart"/>
      <w:r w:rsidR="00415F2D">
        <w:t>u-</w:t>
      </w:r>
      <w:r w:rsidR="005D29B2">
        <w:t>turn</w:t>
      </w:r>
      <w:proofErr w:type="spellEnd"/>
      <w:r w:rsidR="005D29B2">
        <w:t xml:space="preserve"> </w:t>
      </w:r>
      <w:r w:rsidR="00415F2D">
        <w:t xml:space="preserve">and </w:t>
      </w:r>
      <w:r w:rsidR="005D29B2">
        <w:t>proceeded to follow the car</w:t>
      </w:r>
      <w:r w:rsidR="00415F2D">
        <w:t>.</w:t>
      </w:r>
      <w:r w:rsidR="005D29B2">
        <w:t xml:space="preserve"> </w:t>
      </w:r>
      <w:r w:rsidR="00415F2D">
        <w:t xml:space="preserve"> I was driving to follow the vehicle and </w:t>
      </w:r>
      <w:r w:rsidR="005D29B2">
        <w:t>put</w:t>
      </w:r>
      <w:r w:rsidR="00415F2D">
        <w:t xml:space="preserve"> the</w:t>
      </w:r>
      <w:r w:rsidR="005D29B2">
        <w:t xml:space="preserve"> blue lights on</w:t>
      </w:r>
      <w:r w:rsidR="00415F2D">
        <w:t xml:space="preserve"> to signal to the car to stop or pull over, at their earliest convenience</w:t>
      </w:r>
      <w:r w:rsidR="00926FB9">
        <w:t>.</w:t>
      </w:r>
      <w:r w:rsidR="00415F2D">
        <w:t xml:space="preserve"> </w:t>
      </w:r>
      <w:r w:rsidR="00926FB9">
        <w:t>T</w:t>
      </w:r>
      <w:r w:rsidR="00415F2D">
        <w:t>he c</w:t>
      </w:r>
      <w:r w:rsidR="005D29B2">
        <w:t>ar proceed</w:t>
      </w:r>
      <w:r w:rsidR="00415F2D">
        <w:t>ed</w:t>
      </w:r>
      <w:r w:rsidR="005D29B2">
        <w:t xml:space="preserve"> and pulled into</w:t>
      </w:r>
      <w:r w:rsidR="00415F2D">
        <w:t xml:space="preserve"> a</w:t>
      </w:r>
      <w:r w:rsidR="005D29B2">
        <w:t xml:space="preserve"> nearby petrol station,</w:t>
      </w:r>
      <w:r w:rsidR="00415F2D">
        <w:t xml:space="preserve"> however</w:t>
      </w:r>
      <w:r w:rsidR="005D29B2">
        <w:t xml:space="preserve"> as </w:t>
      </w:r>
      <w:r w:rsidR="001679CE">
        <w:t xml:space="preserve">we </w:t>
      </w:r>
      <w:r w:rsidR="005D29B2">
        <w:t xml:space="preserve">pulled </w:t>
      </w:r>
      <w:r w:rsidR="00415F2D">
        <w:t xml:space="preserve">in </w:t>
      </w:r>
      <w:r w:rsidR="005D29B2">
        <w:t>behind</w:t>
      </w:r>
      <w:r w:rsidR="00415F2D">
        <w:t>,</w:t>
      </w:r>
      <w:r w:rsidR="005D29B2">
        <w:t xml:space="preserve"> a young</w:t>
      </w:r>
      <w:r w:rsidR="006121BF">
        <w:t xml:space="preserve"> Asian</w:t>
      </w:r>
      <w:r w:rsidR="005D29B2">
        <w:t xml:space="preserve"> male </w:t>
      </w:r>
      <w:r w:rsidR="00415F2D">
        <w:t xml:space="preserve">exited the vehicle and promptly fled, </w:t>
      </w:r>
      <w:r w:rsidR="005D29B2">
        <w:t>le</w:t>
      </w:r>
      <w:r w:rsidR="00415F2D">
        <w:t>aving</w:t>
      </w:r>
      <w:r w:rsidR="005D29B2">
        <w:t xml:space="preserve"> the vehicle unattended and</w:t>
      </w:r>
      <w:r w:rsidR="00415F2D">
        <w:t xml:space="preserve"> failing to stop after being asked to stay</w:t>
      </w:r>
      <w:r w:rsidR="001679CE">
        <w:t xml:space="preserve"> and speak with ourselves</w:t>
      </w:r>
      <w:r w:rsidR="00415F2D">
        <w:t>. My colleague immediately jumped out of the vehicle and attempted to follow but lost the young male,</w:t>
      </w:r>
      <w:r w:rsidR="00926FB9">
        <w:t xml:space="preserve"> who had locked the car and left.</w:t>
      </w:r>
      <w:r w:rsidR="005D29B2">
        <w:t xml:space="preserve"> </w:t>
      </w:r>
      <w:r w:rsidR="00926FB9">
        <w:t>As we were not able to access the vehicle, we had to r</w:t>
      </w:r>
      <w:r w:rsidR="005D29B2">
        <w:t xml:space="preserve">ing </w:t>
      </w:r>
      <w:r w:rsidR="00926FB9">
        <w:t xml:space="preserve">up for a </w:t>
      </w:r>
      <w:r w:rsidR="005D29B2">
        <w:t xml:space="preserve">recovery vehicle </w:t>
      </w:r>
      <w:r w:rsidR="00926FB9">
        <w:t>to</w:t>
      </w:r>
      <w:r w:rsidR="005D29B2">
        <w:t xml:space="preserve"> convey</w:t>
      </w:r>
      <w:r w:rsidR="00926FB9">
        <w:t xml:space="preserve"> the car</w:t>
      </w:r>
      <w:r w:rsidR="005D29B2">
        <w:t xml:space="preserve"> to a secure 24</w:t>
      </w:r>
      <w:r w:rsidR="00432358">
        <w:t>-</w:t>
      </w:r>
      <w:r w:rsidR="005D29B2">
        <w:t>hour lockup facility</w:t>
      </w:r>
      <w:r w:rsidR="0039079D">
        <w:t xml:space="preserve"> where it would be kept until the owner claimed the vehicle back with the correct documents</w:t>
      </w:r>
      <w:r w:rsidR="005D29B2">
        <w:t xml:space="preserve">. </w:t>
      </w:r>
      <w:r w:rsidR="00926FB9">
        <w:t xml:space="preserve">We searched the area and </w:t>
      </w:r>
      <w:r w:rsidR="005D29B2">
        <w:t>put</w:t>
      </w:r>
      <w:r w:rsidR="00926FB9">
        <w:t xml:space="preserve"> a description of the young male</w:t>
      </w:r>
      <w:r w:rsidR="005D29B2">
        <w:t xml:space="preserve"> out over radio for colleagues in the area to </w:t>
      </w:r>
      <w:r w:rsidR="00926FB9">
        <w:t>keep an eye</w:t>
      </w:r>
      <w:r w:rsidR="005D29B2">
        <w:t xml:space="preserve"> out for the male. </w:t>
      </w:r>
      <w:r w:rsidR="00926FB9">
        <w:t xml:space="preserve">We created an occurrence as an incident on the police system, logging all relevant details we had. At this stage, I </w:t>
      </w:r>
      <w:r w:rsidR="00926FB9">
        <w:lastRenderedPageBreak/>
        <w:t>did not think we would be able to take the incident any further, I assumed the male was a</w:t>
      </w:r>
      <w:r w:rsidR="005D29B2">
        <w:t xml:space="preserve"> young criminal</w:t>
      </w:r>
      <w:r w:rsidR="00926FB9">
        <w:t xml:space="preserve"> and</w:t>
      </w:r>
      <w:r w:rsidR="005D29B2">
        <w:t xml:space="preserve"> suspected</w:t>
      </w:r>
      <w:r w:rsidR="00926FB9">
        <w:t xml:space="preserve"> he had</w:t>
      </w:r>
      <w:r w:rsidR="005D29B2">
        <w:t xml:space="preserve"> </w:t>
      </w:r>
      <w:proofErr w:type="gramStart"/>
      <w:r w:rsidR="005D29B2">
        <w:t>ran</w:t>
      </w:r>
      <w:proofErr w:type="gramEnd"/>
      <w:r w:rsidR="00432358">
        <w:t xml:space="preserve"> away</w:t>
      </w:r>
      <w:r w:rsidR="005D29B2">
        <w:t xml:space="preserve"> </w:t>
      </w:r>
      <w:r w:rsidR="0039079D">
        <w:t>as a result of being a potential drug courier</w:t>
      </w:r>
      <w:r w:rsidR="00926FB9">
        <w:t>, as opposed to</w:t>
      </w:r>
      <w:r w:rsidR="005D29B2">
        <w:t xml:space="preserve"> just </w:t>
      </w:r>
      <w:r w:rsidR="00926FB9">
        <w:t>driving without insurance.</w:t>
      </w:r>
      <w:r w:rsidR="00F4712C">
        <w:t xml:space="preserve"> This you could argue was an unconscious biased formed by myself as a result of the man fleeing from the vehicle, the area he was driving around and the fact that we are still currently in a national level 4 lockdown</w:t>
      </w:r>
      <w:r w:rsidR="006F7137">
        <w:t xml:space="preserve"> and the male was driving around late at night. We are all guilty of unconscious bias, this is formed as part of our upbringing and influences decisions and opinions throughout our lives</w:t>
      </w:r>
      <w:r w:rsidR="006F7137" w:rsidRPr="006F7137">
        <w:rPr>
          <w:rFonts w:ascii="Arial" w:hAnsi="Arial" w:cs="Arial"/>
          <w:color w:val="2C3E50"/>
          <w:sz w:val="23"/>
          <w:szCs w:val="23"/>
          <w:shd w:val="clear" w:color="auto" w:fill="FFFFFF"/>
        </w:rPr>
        <w:t xml:space="preserve"> </w:t>
      </w:r>
      <w:r w:rsidR="006F7137" w:rsidRPr="00176885">
        <w:rPr>
          <w:color w:val="000000" w:themeColor="text1"/>
          <w:shd w:val="clear" w:color="auto" w:fill="FFFFFF"/>
        </w:rPr>
        <w:t>(Introduction, 2015)</w:t>
      </w:r>
      <w:r w:rsidR="00DB443C">
        <w:rPr>
          <w:color w:val="000000" w:themeColor="text1"/>
          <w:shd w:val="clear" w:color="auto" w:fill="FFFFFF"/>
        </w:rPr>
        <w:t>.</w:t>
      </w:r>
      <w:r w:rsidR="00176885">
        <w:rPr>
          <w:color w:val="000000" w:themeColor="text1"/>
          <w:shd w:val="clear" w:color="auto" w:fill="FFFFFF"/>
        </w:rPr>
        <w:t xml:space="preserve"> As this reflective essay delves into the incident further, I quickly learn that this perfectly naturally formed unconscious bias would be far from the truth and has really enforced that you can never judge a book by its </w:t>
      </w:r>
      <w:proofErr w:type="gramStart"/>
      <w:r w:rsidR="00176885">
        <w:rPr>
          <w:color w:val="000000" w:themeColor="text1"/>
          <w:shd w:val="clear" w:color="auto" w:fill="FFFFFF"/>
        </w:rPr>
        <w:t>cover</w:t>
      </w:r>
      <w:proofErr w:type="gramEnd"/>
      <w:r w:rsidR="00176885">
        <w:rPr>
          <w:color w:val="000000" w:themeColor="text1"/>
          <w:shd w:val="clear" w:color="auto" w:fill="FFFFFF"/>
        </w:rPr>
        <w:t xml:space="preserve"> and it may not be all as it may seem.  </w:t>
      </w:r>
    </w:p>
    <w:p w14:paraId="2B8065CB" w14:textId="145F5104" w:rsidR="005D29B2" w:rsidRDefault="00F4712C" w:rsidP="00A93243">
      <w:pPr>
        <w:ind w:right="107"/>
        <w:jc w:val="both"/>
      </w:pPr>
      <w:r>
        <w:t xml:space="preserve"> </w:t>
      </w:r>
    </w:p>
    <w:p w14:paraId="3A0AE769" w14:textId="2BCB96EB" w:rsidR="00DB3F97" w:rsidRDefault="00496DB4" w:rsidP="00A93243">
      <w:pPr>
        <w:jc w:val="both"/>
      </w:pPr>
      <w:r>
        <w:t xml:space="preserve">  </w:t>
      </w:r>
      <w:r w:rsidR="00926FB9">
        <w:t>Later that week, I r</w:t>
      </w:r>
      <w:r w:rsidR="005D29B2">
        <w:t>eturn</w:t>
      </w:r>
      <w:r w:rsidR="00926FB9">
        <w:t>ed to shift</w:t>
      </w:r>
      <w:r w:rsidR="005D29B2">
        <w:t xml:space="preserve"> after</w:t>
      </w:r>
      <w:r w:rsidR="00926FB9">
        <w:t xml:space="preserve"> my</w:t>
      </w:r>
      <w:r w:rsidR="005D29B2">
        <w:t xml:space="preserve"> rest day</w:t>
      </w:r>
      <w:r w:rsidR="00926FB9">
        <w:t>s</w:t>
      </w:r>
      <w:r w:rsidR="005D29B2">
        <w:t xml:space="preserve"> to</w:t>
      </w:r>
      <w:r w:rsidR="00926FB9">
        <w:t xml:space="preserve"> see</w:t>
      </w:r>
      <w:r w:rsidR="005D29B2">
        <w:t xml:space="preserve"> an email from a man claiming to be the driver of the vehicle</w:t>
      </w:r>
      <w:r w:rsidR="00926FB9">
        <w:t xml:space="preserve"> that had been abandoned</w:t>
      </w:r>
      <w:r w:rsidR="005D29B2">
        <w:t>.</w:t>
      </w:r>
      <w:r w:rsidR="00926FB9">
        <w:t xml:space="preserve"> The male had</w:t>
      </w:r>
      <w:r w:rsidR="005D29B2">
        <w:t xml:space="preserve"> </w:t>
      </w:r>
      <w:r w:rsidR="00926FB9">
        <w:t>p</w:t>
      </w:r>
      <w:r w:rsidR="005D29B2">
        <w:t xml:space="preserve">honed </w:t>
      </w:r>
      <w:r w:rsidR="001679CE">
        <w:t xml:space="preserve">the police station </w:t>
      </w:r>
      <w:r w:rsidR="005D29B2">
        <w:t xml:space="preserve">with </w:t>
      </w:r>
      <w:r w:rsidR="001679CE">
        <w:t xml:space="preserve">all the relevant </w:t>
      </w:r>
      <w:r w:rsidR="005D29B2">
        <w:t xml:space="preserve">details to confess </w:t>
      </w:r>
      <w:r w:rsidR="001679CE">
        <w:t xml:space="preserve">to the incident </w:t>
      </w:r>
      <w:r w:rsidR="005D29B2">
        <w:t>and</w:t>
      </w:r>
      <w:r w:rsidR="001679CE">
        <w:t xml:space="preserve"> made a </w:t>
      </w:r>
      <w:r w:rsidR="005D29B2">
        <w:t xml:space="preserve">sincere apology for </w:t>
      </w:r>
      <w:r w:rsidR="001679CE">
        <w:t xml:space="preserve">his </w:t>
      </w:r>
      <w:r w:rsidR="005D29B2">
        <w:t>actions</w:t>
      </w:r>
      <w:r w:rsidR="001679CE">
        <w:t>.</w:t>
      </w:r>
      <w:r w:rsidR="005D29B2">
        <w:t xml:space="preserve"> </w:t>
      </w:r>
      <w:r w:rsidR="001679CE">
        <w:t xml:space="preserve">He stated he </w:t>
      </w:r>
      <w:r w:rsidR="005D29B2">
        <w:t xml:space="preserve">panicked, </w:t>
      </w:r>
      <w:r w:rsidR="001679CE">
        <w:t xml:space="preserve">was </w:t>
      </w:r>
      <w:r w:rsidR="005D29B2">
        <w:t>scared</w:t>
      </w:r>
      <w:r w:rsidR="001679CE">
        <w:t xml:space="preserve"> and</w:t>
      </w:r>
      <w:r w:rsidR="005D29B2">
        <w:t xml:space="preserve"> worried</w:t>
      </w:r>
      <w:r w:rsidR="001679CE">
        <w:t xml:space="preserve"> about the consequences as he</w:t>
      </w:r>
      <w:r w:rsidR="005D29B2">
        <w:t xml:space="preserve"> knew </w:t>
      </w:r>
      <w:r w:rsidR="001679CE">
        <w:t xml:space="preserve">he </w:t>
      </w:r>
      <w:r w:rsidR="005D29B2">
        <w:t>didn’t have</w:t>
      </w:r>
      <w:r w:rsidR="001679CE">
        <w:t xml:space="preserve"> the</w:t>
      </w:r>
      <w:r w:rsidR="005D29B2">
        <w:t xml:space="preserve"> correct insurance</w:t>
      </w:r>
      <w:r w:rsidR="001679CE">
        <w:t>, which is required</w:t>
      </w:r>
      <w:r w:rsidR="005D29B2">
        <w:t>.</w:t>
      </w:r>
      <w:r w:rsidR="001679CE">
        <w:t xml:space="preserve"> He</w:t>
      </w:r>
      <w:r w:rsidR="005D29B2">
        <w:t xml:space="preserve"> </w:t>
      </w:r>
      <w:r w:rsidR="001679CE">
        <w:t>e</w:t>
      </w:r>
      <w:r w:rsidR="005D29B2">
        <w:t xml:space="preserve">xpressed </w:t>
      </w:r>
      <w:r w:rsidR="001679CE">
        <w:t xml:space="preserve">he </w:t>
      </w:r>
      <w:r w:rsidR="005D29B2">
        <w:t>would like to speak to me directly via telephone a</w:t>
      </w:r>
      <w:r w:rsidR="001679CE">
        <w:t>s soon as possible to explain the situation, as he was driving the vehicle for his boss to pick up cigarettes and obviously had been stopped in the meantime. He wanted to own up to his actions and face the consequences and ultimately retrieve the vehicle behind held in the compound.</w:t>
      </w:r>
    </w:p>
    <w:p w14:paraId="748BCC35" w14:textId="77777777" w:rsidR="00DB3F97" w:rsidRDefault="00DB3F97" w:rsidP="00A93243">
      <w:pPr>
        <w:jc w:val="both"/>
      </w:pPr>
    </w:p>
    <w:p w14:paraId="4B221AC8" w14:textId="59420A9B" w:rsidR="004B33F6" w:rsidRDefault="00496DB4" w:rsidP="00A93243">
      <w:pPr>
        <w:jc w:val="both"/>
      </w:pPr>
      <w:r>
        <w:t xml:space="preserve">  </w:t>
      </w:r>
      <w:r w:rsidR="00DB3F97">
        <w:t xml:space="preserve">The National </w:t>
      </w:r>
      <w:r>
        <w:t>D</w:t>
      </w:r>
      <w:r w:rsidR="00DB3F97">
        <w:t xml:space="preserve">ecision- </w:t>
      </w:r>
      <w:r>
        <w:t>Ma</w:t>
      </w:r>
      <w:r w:rsidR="00DB3F97">
        <w:t xml:space="preserve">king </w:t>
      </w:r>
      <w:r>
        <w:t>M</w:t>
      </w:r>
      <w:r w:rsidR="00DB3F97">
        <w:t xml:space="preserve">odel (NDM) is a model which assists in a reliable and easy decision -making process. It allows for a </w:t>
      </w:r>
      <w:r w:rsidR="00053AE9">
        <w:t>judgment call</w:t>
      </w:r>
      <w:r w:rsidR="00DB3F97">
        <w:t xml:space="preserve"> to be analysed at every level and enables police officers to learn and understand incidents.</w:t>
      </w:r>
      <w:r w:rsidR="00AB5314">
        <w:t xml:space="preserve"> Using the </w:t>
      </w:r>
      <w:r w:rsidR="00DB3F97">
        <w:t xml:space="preserve">NDM </w:t>
      </w:r>
      <w:r w:rsidR="00AB5314">
        <w:t>I knew I had to gather all the relevant information and intelligence I had on the male</w:t>
      </w:r>
      <w:r w:rsidR="00AB5314" w:rsidRPr="00AB5314">
        <w:rPr>
          <w:rFonts w:ascii="Arial" w:hAnsi="Arial" w:cs="Arial"/>
          <w:color w:val="2C3E50"/>
          <w:sz w:val="23"/>
          <w:szCs w:val="23"/>
          <w:shd w:val="clear" w:color="auto" w:fill="FFFFFF"/>
        </w:rPr>
        <w:t xml:space="preserve"> </w:t>
      </w:r>
      <w:r w:rsidR="00AB5314" w:rsidRPr="00AB5314">
        <w:rPr>
          <w:color w:val="000000" w:themeColor="text1"/>
          <w:shd w:val="clear" w:color="auto" w:fill="FFFFFF"/>
        </w:rPr>
        <w:t xml:space="preserve">(College </w:t>
      </w:r>
      <w:proofErr w:type="gramStart"/>
      <w:r w:rsidR="00AB5314" w:rsidRPr="00AB5314">
        <w:rPr>
          <w:color w:val="000000" w:themeColor="text1"/>
          <w:shd w:val="clear" w:color="auto" w:fill="FFFFFF"/>
        </w:rPr>
        <w:t>Of</w:t>
      </w:r>
      <w:proofErr w:type="gramEnd"/>
      <w:r w:rsidR="00AB5314" w:rsidRPr="00AB5314">
        <w:rPr>
          <w:color w:val="000000" w:themeColor="text1"/>
          <w:shd w:val="clear" w:color="auto" w:fill="FFFFFF"/>
        </w:rPr>
        <w:t xml:space="preserve"> Policing, 2012)</w:t>
      </w:r>
      <w:r>
        <w:t xml:space="preserve">. </w:t>
      </w:r>
      <w:r w:rsidR="00AB5314">
        <w:t>This was done on my works</w:t>
      </w:r>
      <w:r w:rsidR="00B077E7">
        <w:t xml:space="preserve"> computer</w:t>
      </w:r>
      <w:r w:rsidR="00AB5314">
        <w:t xml:space="preserve"> which I used to check that he had a sufficient driving licence, he wasn’t wanted for any outstanding crimes and that it was just the no insurance offence that had been committed. </w:t>
      </w:r>
    </w:p>
    <w:p w14:paraId="66B5A397" w14:textId="77777777" w:rsidR="004B33F6" w:rsidRDefault="004B33F6" w:rsidP="00A93243">
      <w:pPr>
        <w:jc w:val="both"/>
      </w:pPr>
    </w:p>
    <w:p w14:paraId="17E1D313" w14:textId="11B759E4" w:rsidR="002B7B0B" w:rsidRDefault="00496DB4" w:rsidP="00A93243">
      <w:pPr>
        <w:jc w:val="both"/>
      </w:pPr>
      <w:r>
        <w:t xml:space="preserve">  </w:t>
      </w:r>
      <w:r w:rsidR="002D0F7A">
        <w:t>In terms of developing a working strategy the best course of action I decided on was to conduct a contemporaneous interview at the said males</w:t>
      </w:r>
      <w:r w:rsidR="00BE7A55">
        <w:t>’</w:t>
      </w:r>
      <w:r w:rsidR="002D0F7A">
        <w:t xml:space="preserve"> address</w:t>
      </w:r>
      <w:r w:rsidR="00DB443C">
        <w:t>.</w:t>
      </w:r>
      <w:r w:rsidR="002D0F7A">
        <w:t xml:space="preserve"> </w:t>
      </w:r>
      <w:r w:rsidR="00DB443C">
        <w:t>T</w:t>
      </w:r>
      <w:r w:rsidR="002D0F7A">
        <w:t xml:space="preserve">his was the most appropriate method to give the male a chance to give an account and for myself as an investigator and evidence gather to build up a case file contrary to section 165 Road </w:t>
      </w:r>
      <w:r w:rsidR="00DB443C">
        <w:t>T</w:t>
      </w:r>
      <w:r w:rsidR="002D0F7A">
        <w:t xml:space="preserve">raffic </w:t>
      </w:r>
      <w:r w:rsidR="00DB443C">
        <w:t>A</w:t>
      </w:r>
      <w:r w:rsidR="002D0F7A">
        <w:t>ct</w:t>
      </w:r>
      <w:r w:rsidR="00DB443C">
        <w:t xml:space="preserve"> (RTA).</w:t>
      </w:r>
      <w:r w:rsidR="00BE7A55">
        <w:t xml:space="preserve"> A contemporaneous interview is an interview which is carried out away from a police station and the person being interviewed is cautioned, however they are not under arrest and are free to leave at any time, all footage of the interview is recorded on body worn video</w:t>
      </w:r>
      <w:r w:rsidR="004B33F6">
        <w:t>. The only method available to the police in relation to person driving with no insurance is to report the person for summons of the offence contrary to</w:t>
      </w:r>
      <w:r w:rsidR="00DB443C">
        <w:t xml:space="preserve"> section</w:t>
      </w:r>
      <w:r w:rsidR="004B33F6">
        <w:t xml:space="preserve"> 165 RTA. During the interview, the male explained that he knew he didn’t have the correct insurance, he was driving as a favour to his boss and that this was the first time he had been in trouble with the police, a fact that I was aware of as a result of the background checks I made prior to the interview taking place. In addition to this</w:t>
      </w:r>
      <w:r w:rsidR="00DB443C">
        <w:t xml:space="preserve">, </w:t>
      </w:r>
      <w:r w:rsidR="004B33F6">
        <w:t>he explained that he needed his licence to be able to work as he was a delivery driver and was currently juggling two jobs to support himself. I also learned during the interview that the man was a refugee from the war-torn country of Yemen. He had travelled to the UK to escape the fighting and to make a better life for himself and his family. Hearing this man’s story made me question the unconscious bias I had formed at the time of the incident</w:t>
      </w:r>
      <w:r w:rsidR="00DB443C">
        <w:t>,</w:t>
      </w:r>
      <w:r w:rsidR="008600B8">
        <w:t xml:space="preserve"> </w:t>
      </w:r>
      <w:r w:rsidR="00DB443C">
        <w:t>a</w:t>
      </w:r>
      <w:r w:rsidR="008600B8">
        <w:t>n opinion that was very negative and one that I was quick to make at the time of the incident. On reflection, this quick formation of a negative opinion was as a result of my own negative bias of an outgroup.</w:t>
      </w:r>
      <w:r w:rsidR="009372E8">
        <w:t xml:space="preserve"> However, research has found that this stereotype</w:t>
      </w:r>
      <w:r w:rsidR="00EF6A9D">
        <w:t>-</w:t>
      </w:r>
      <w:r w:rsidR="009372E8">
        <w:t xml:space="preserve"> forming and its consequences are largely unintentional</w:t>
      </w:r>
      <w:r>
        <w:t xml:space="preserve"> </w:t>
      </w:r>
      <w:r w:rsidR="009372E8" w:rsidRPr="009372E8">
        <w:rPr>
          <w:color w:val="000000" w:themeColor="text1"/>
          <w:shd w:val="clear" w:color="auto" w:fill="FFFFFF"/>
        </w:rPr>
        <w:t>(Smith and Alpert, 2007)</w:t>
      </w:r>
      <w:r>
        <w:rPr>
          <w:color w:val="000000" w:themeColor="text1"/>
          <w:shd w:val="clear" w:color="auto" w:fill="FFFFFF"/>
        </w:rPr>
        <w:t xml:space="preserve">. </w:t>
      </w:r>
      <w:r w:rsidR="0061263C">
        <w:rPr>
          <w:color w:val="000000" w:themeColor="text1"/>
          <w:shd w:val="clear" w:color="auto" w:fill="FFFFFF"/>
        </w:rPr>
        <w:t xml:space="preserve">They are formed </w:t>
      </w:r>
      <w:proofErr w:type="gramStart"/>
      <w:r w:rsidR="0061263C">
        <w:rPr>
          <w:color w:val="000000" w:themeColor="text1"/>
          <w:shd w:val="clear" w:color="auto" w:fill="FFFFFF"/>
        </w:rPr>
        <w:t>subconsciously</w:t>
      </w:r>
      <w:proofErr w:type="gramEnd"/>
      <w:r w:rsidR="0061263C">
        <w:rPr>
          <w:color w:val="000000" w:themeColor="text1"/>
          <w:shd w:val="clear" w:color="auto" w:fill="FFFFFF"/>
        </w:rPr>
        <w:t xml:space="preserve"> and we usually don’t even realise we are doing it. The fact that the man was from Yemen would have potentially been responsible for his distrust/ negative opinion of the police as studies have shown that he would have been more familiar with his </w:t>
      </w:r>
      <w:r w:rsidR="0061263C">
        <w:rPr>
          <w:color w:val="000000" w:themeColor="text1"/>
          <w:shd w:val="clear" w:color="auto" w:fill="FFFFFF"/>
        </w:rPr>
        <w:lastRenderedPageBreak/>
        <w:t>in- group rather than a predominantly white British Western police force that would be culturally a stark contrast from the one he was brought up in</w:t>
      </w:r>
      <w:r w:rsidR="002B7B0B" w:rsidRPr="002B7B0B">
        <w:rPr>
          <w:rFonts w:ascii="Arial" w:hAnsi="Arial" w:cs="Arial"/>
          <w:color w:val="2C3E50"/>
          <w:sz w:val="23"/>
          <w:szCs w:val="23"/>
          <w:shd w:val="clear" w:color="auto" w:fill="FFFFFF"/>
        </w:rPr>
        <w:t xml:space="preserve"> </w:t>
      </w:r>
      <w:r w:rsidR="002B7B0B" w:rsidRPr="002B7B0B">
        <w:rPr>
          <w:color w:val="000000" w:themeColor="text1"/>
          <w:shd w:val="clear" w:color="auto" w:fill="FFFFFF"/>
        </w:rPr>
        <w:t>(Oliveira and Murphy, 2014)</w:t>
      </w:r>
      <w:r>
        <w:rPr>
          <w:color w:val="000000" w:themeColor="text1"/>
          <w:shd w:val="clear" w:color="auto" w:fill="FFFFFF"/>
        </w:rPr>
        <w:t>.</w:t>
      </w:r>
    </w:p>
    <w:p w14:paraId="72EBF413" w14:textId="60FF6D38" w:rsidR="00EF6A9D" w:rsidRDefault="00EF6A9D" w:rsidP="00A93243">
      <w:pPr>
        <w:jc w:val="both"/>
        <w:rPr>
          <w:color w:val="000000" w:themeColor="text1"/>
          <w:shd w:val="clear" w:color="auto" w:fill="FFFFFF"/>
        </w:rPr>
      </w:pPr>
    </w:p>
    <w:p w14:paraId="4B4BF908" w14:textId="4200363A" w:rsidR="002D0F7A" w:rsidRDefault="00496DB4" w:rsidP="00A93243">
      <w:pPr>
        <w:jc w:val="both"/>
      </w:pPr>
      <w:r>
        <w:rPr>
          <w:color w:val="000000" w:themeColor="text1"/>
          <w:shd w:val="clear" w:color="auto" w:fill="FFFFFF"/>
        </w:rPr>
        <w:t xml:space="preserve">  </w:t>
      </w:r>
      <w:r w:rsidR="00EF6A9D">
        <w:rPr>
          <w:color w:val="000000" w:themeColor="text1"/>
          <w:shd w:val="clear" w:color="auto" w:fill="FFFFFF"/>
        </w:rPr>
        <w:t>On the face of it the male in question should have been reported for summons for the offence of driving with no insurance. This however wasn’t the course of action I decided to take</w:t>
      </w:r>
      <w:r w:rsidR="00575F8B">
        <w:rPr>
          <w:color w:val="000000" w:themeColor="text1"/>
          <w:shd w:val="clear" w:color="auto" w:fill="FFFFFF"/>
        </w:rPr>
        <w:t xml:space="preserve">, a decision I made using my discretion. Discretion is a professional judgement and action which encompasses </w:t>
      </w:r>
      <w:r w:rsidR="008E0C4C">
        <w:rPr>
          <w:color w:val="000000" w:themeColor="text1"/>
          <w:shd w:val="clear" w:color="auto" w:fill="FFFFFF"/>
        </w:rPr>
        <w:t xml:space="preserve">the accountability policing principle, it gives a police officer the authority to decide and choose </w:t>
      </w:r>
      <w:r w:rsidR="002766DB">
        <w:rPr>
          <w:color w:val="000000" w:themeColor="text1"/>
          <w:shd w:val="clear" w:color="auto" w:fill="FFFFFF"/>
        </w:rPr>
        <w:t>incorporating the leadership policing principle and finally discretion means selecting the best course of action</w:t>
      </w:r>
      <w:r w:rsidR="00DB443C">
        <w:rPr>
          <w:color w:val="000000" w:themeColor="text1"/>
          <w:shd w:val="clear" w:color="auto" w:fill="FFFFFF"/>
        </w:rPr>
        <w:t>,</w:t>
      </w:r>
      <w:r w:rsidR="002766DB">
        <w:rPr>
          <w:color w:val="000000" w:themeColor="text1"/>
          <w:shd w:val="clear" w:color="auto" w:fill="FFFFFF"/>
        </w:rPr>
        <w:t xml:space="preserve"> having recognised all of the alternatives this involves the objectivity policing principle. Therefore, discretion is one of the most important tools available to police officers and has been since the inception of the modern police force under Sir Robert Peel in 1829</w:t>
      </w:r>
      <w:r>
        <w:rPr>
          <w:color w:val="000000" w:themeColor="text1"/>
          <w:shd w:val="clear" w:color="auto" w:fill="FFFFFF"/>
        </w:rPr>
        <w:t xml:space="preserve"> </w:t>
      </w:r>
      <w:r w:rsidR="007D306E">
        <w:rPr>
          <w:rFonts w:ascii="Arial" w:hAnsi="Arial" w:cs="Arial"/>
          <w:color w:val="2C3E50"/>
          <w:sz w:val="23"/>
          <w:szCs w:val="23"/>
          <w:shd w:val="clear" w:color="auto" w:fill="FFFFFF"/>
        </w:rPr>
        <w:t>(</w:t>
      </w:r>
      <w:r w:rsidR="007D306E" w:rsidRPr="007D306E">
        <w:rPr>
          <w:color w:val="000000" w:themeColor="text1"/>
          <w:shd w:val="clear" w:color="auto" w:fill="FFFFFF"/>
        </w:rPr>
        <w:t xml:space="preserve">Parker and </w:t>
      </w:r>
      <w:proofErr w:type="spellStart"/>
      <w:r w:rsidR="007D306E" w:rsidRPr="007D306E">
        <w:rPr>
          <w:color w:val="000000" w:themeColor="text1"/>
          <w:shd w:val="clear" w:color="auto" w:fill="FFFFFF"/>
        </w:rPr>
        <w:t>Sarre</w:t>
      </w:r>
      <w:proofErr w:type="spellEnd"/>
      <w:r w:rsidR="007D306E" w:rsidRPr="007D306E">
        <w:rPr>
          <w:color w:val="000000" w:themeColor="text1"/>
          <w:shd w:val="clear" w:color="auto" w:fill="FFFFFF"/>
        </w:rPr>
        <w:t>, 2008)</w:t>
      </w:r>
      <w:r>
        <w:rPr>
          <w:color w:val="000000" w:themeColor="text1"/>
          <w:shd w:val="clear" w:color="auto" w:fill="FFFFFF"/>
        </w:rPr>
        <w:t>.</w:t>
      </w:r>
      <w:r w:rsidR="007D306E">
        <w:t xml:space="preserve"> </w:t>
      </w:r>
      <w:r w:rsidR="002766DB">
        <w:rPr>
          <w:color w:val="000000" w:themeColor="text1"/>
          <w:shd w:val="clear" w:color="auto" w:fill="FFFFFF"/>
        </w:rPr>
        <w:t xml:space="preserve">The use of my own discretion in this instance was made due to several factors. The first being that had it not been for the man’s email sent to me I would never have known who was driving the motor vehicle on the night in question as a result the incident would have probably been deemed as a no further action </w:t>
      </w:r>
      <w:r w:rsidR="00A35E9E">
        <w:rPr>
          <w:color w:val="000000" w:themeColor="text1"/>
          <w:shd w:val="clear" w:color="auto" w:fill="FFFFFF"/>
        </w:rPr>
        <w:t>incident. The sincerity of the apology and the honesty in the contemporaneous interview that had been undertaken had changed my mind considerably. In addition to this the fact that the man is trying to make a life for himself and his family and having a driving licence is paramount to this also affected my decision. Furthermore, the fact the man was from an ethnic group that doesn’t exactly look favourably on the police this would help towards a more positive community perception and for public relations to improve. The male wouldn’t have gone without some punishment as there was a charging fee for the vehicle to be kept in the secure lockdown, he would have needed to have produced the correct documentation to release the said vehicle which would have included valid insurance.</w:t>
      </w:r>
      <w:r w:rsidR="00747033">
        <w:rPr>
          <w:color w:val="000000" w:themeColor="text1"/>
          <w:shd w:val="clear" w:color="auto" w:fill="FFFFFF"/>
        </w:rPr>
        <w:t xml:space="preserve"> That way he was able to keep his licence, his honesty and the fact he admitted his wrongdoing was taken into account and allowed him to carry on with his job as a delivery driver, thus preventing him possibly turning to illegal ways to make money or driving a motor vehicle whilst banned. </w:t>
      </w:r>
    </w:p>
    <w:p w14:paraId="01AF8C41" w14:textId="77777777" w:rsidR="002D0F7A" w:rsidRDefault="002D0F7A" w:rsidP="00A93243">
      <w:pPr>
        <w:jc w:val="both"/>
      </w:pPr>
    </w:p>
    <w:p w14:paraId="69248089" w14:textId="67EF8527" w:rsidR="00B077E7" w:rsidRDefault="00496DB4" w:rsidP="00A93243">
      <w:pPr>
        <w:jc w:val="both"/>
        <w:rPr>
          <w:color w:val="000000" w:themeColor="text1"/>
          <w:shd w:val="clear" w:color="auto" w:fill="FFFFFF"/>
        </w:rPr>
      </w:pPr>
      <w:r>
        <w:t xml:space="preserve">  </w:t>
      </w:r>
      <w:r w:rsidR="00AB5314">
        <w:t xml:space="preserve">All investigations carried out by the police have to adhere to the </w:t>
      </w:r>
      <w:r w:rsidR="00DB443C">
        <w:t>C</w:t>
      </w:r>
      <w:r w:rsidR="00AB5314">
        <w:t xml:space="preserve">riminal </w:t>
      </w:r>
      <w:r w:rsidR="00DB443C">
        <w:t>P</w:t>
      </w:r>
      <w:r w:rsidR="00AB5314">
        <w:t xml:space="preserve">rocedures and </w:t>
      </w:r>
      <w:r w:rsidR="00DB443C">
        <w:t>I</w:t>
      </w:r>
      <w:r w:rsidR="00AB5314">
        <w:t xml:space="preserve">nvestigation </w:t>
      </w:r>
      <w:r w:rsidR="00DB443C">
        <w:t>A</w:t>
      </w:r>
      <w:r w:rsidR="00AB5314">
        <w:t xml:space="preserve">ct 1996 which is an act that ensures that all evidence obtained, whether it may be for the crime prosecution services benefit or for the benefit of the defence </w:t>
      </w:r>
      <w:r w:rsidR="00373D3A">
        <w:t>team</w:t>
      </w:r>
      <w:r w:rsidR="00DB443C">
        <w:t xml:space="preserve">, </w:t>
      </w:r>
      <w:r w:rsidR="005B4BBF">
        <w:t>has to be shown in court</w:t>
      </w:r>
      <w:r w:rsidR="00DB443C">
        <w:t>. T</w:t>
      </w:r>
      <w:r w:rsidR="006121BF">
        <w:t>his is known as disclosure and failing to adhere to the elements of the CPIA</w:t>
      </w:r>
      <w:r w:rsidR="00DB443C">
        <w:t xml:space="preserve">, which </w:t>
      </w:r>
      <w:r w:rsidR="006121BF">
        <w:t>could bring a conviction into jeopardy and in some instances, cases have been thrown out due to the fact that key evidence has been withheld by police officers</w:t>
      </w:r>
      <w:r w:rsidR="00DE1C33">
        <w:t xml:space="preserve">. </w:t>
      </w:r>
      <w:proofErr w:type="gramStart"/>
      <w:r w:rsidR="00DE1C33">
        <w:rPr>
          <w:color w:val="000000" w:themeColor="text1"/>
          <w:shd w:val="clear" w:color="auto" w:fill="FFFFFF"/>
        </w:rPr>
        <w:t>F</w:t>
      </w:r>
      <w:r w:rsidR="000A7B0A">
        <w:rPr>
          <w:color w:val="000000" w:themeColor="text1"/>
          <w:shd w:val="clear" w:color="auto" w:fill="FFFFFF"/>
        </w:rPr>
        <w:t>urthermore</w:t>
      </w:r>
      <w:proofErr w:type="gramEnd"/>
      <w:r w:rsidR="000A7B0A">
        <w:rPr>
          <w:color w:val="000000" w:themeColor="text1"/>
          <w:shd w:val="clear" w:color="auto" w:fill="FFFFFF"/>
        </w:rPr>
        <w:t xml:space="preserve"> the CPIA </w:t>
      </w:r>
      <w:r w:rsidR="00DE1C33">
        <w:rPr>
          <w:color w:val="111111"/>
        </w:rPr>
        <w:t>m</w:t>
      </w:r>
      <w:r w:rsidR="000A7B0A">
        <w:rPr>
          <w:color w:val="111111"/>
        </w:rPr>
        <w:t>odulates</w:t>
      </w:r>
      <w:r w:rsidR="00B077E7" w:rsidRPr="00B077E7">
        <w:rPr>
          <w:color w:val="111111"/>
        </w:rPr>
        <w:t xml:space="preserve"> the investigation process</w:t>
      </w:r>
      <w:r w:rsidR="000A7B0A">
        <w:rPr>
          <w:color w:val="111111"/>
        </w:rPr>
        <w:t xml:space="preserve"> and sets out to control</w:t>
      </w:r>
      <w:r w:rsidR="00B077E7" w:rsidRPr="00B077E7">
        <w:rPr>
          <w:color w:val="111111"/>
        </w:rPr>
        <w:t xml:space="preserve"> the recording and retention of material that is</w:t>
      </w:r>
      <w:r w:rsidR="000A7B0A">
        <w:rPr>
          <w:color w:val="111111"/>
        </w:rPr>
        <w:t xml:space="preserve"> </w:t>
      </w:r>
      <w:r w:rsidR="00B077E7" w:rsidRPr="00B077E7">
        <w:rPr>
          <w:color w:val="111111"/>
        </w:rPr>
        <w:t>found or is generated in the course of an investigation</w:t>
      </w:r>
      <w:r w:rsidR="00DE1C33">
        <w:rPr>
          <w:color w:val="111111"/>
        </w:rPr>
        <w:t xml:space="preserve"> </w:t>
      </w:r>
      <w:r w:rsidR="002D0F7A" w:rsidRPr="00557D1E">
        <w:rPr>
          <w:color w:val="000000" w:themeColor="text1"/>
          <w:shd w:val="clear" w:color="auto" w:fill="FFFFFF"/>
        </w:rPr>
        <w:t>(www.hse.gov.uk, n.d.)</w:t>
      </w:r>
      <w:r w:rsidR="00DE1C33">
        <w:rPr>
          <w:color w:val="000000" w:themeColor="text1"/>
          <w:shd w:val="clear" w:color="auto" w:fill="FFFFFF"/>
        </w:rPr>
        <w:t xml:space="preserve">. </w:t>
      </w:r>
      <w:r w:rsidR="002D0F7A">
        <w:rPr>
          <w:color w:val="000000" w:themeColor="text1"/>
          <w:shd w:val="clear" w:color="auto" w:fill="FFFFFF"/>
        </w:rPr>
        <w:t>In this i</w:t>
      </w:r>
      <w:r w:rsidR="00FA6B62">
        <w:rPr>
          <w:color w:val="000000" w:themeColor="text1"/>
          <w:shd w:val="clear" w:color="auto" w:fill="FFFFFF"/>
        </w:rPr>
        <w:t>n</w:t>
      </w:r>
      <w:r w:rsidR="005B4BBF">
        <w:rPr>
          <w:color w:val="000000" w:themeColor="text1"/>
          <w:shd w:val="clear" w:color="auto" w:fill="FFFFFF"/>
        </w:rPr>
        <w:t xml:space="preserve">cident </w:t>
      </w:r>
      <w:r w:rsidR="00FA6B62">
        <w:rPr>
          <w:color w:val="000000" w:themeColor="text1"/>
          <w:shd w:val="clear" w:color="auto" w:fill="FFFFFF"/>
        </w:rPr>
        <w:t>the body worn video that was taken during the contemporaneous interview was the most important piece of material generated during the investigation, after this was capture</w:t>
      </w:r>
      <w:r w:rsidR="007F1C2C">
        <w:rPr>
          <w:color w:val="000000" w:themeColor="text1"/>
          <w:shd w:val="clear" w:color="auto" w:fill="FFFFFF"/>
        </w:rPr>
        <w:t>d</w:t>
      </w:r>
      <w:r w:rsidR="00FA6B62">
        <w:rPr>
          <w:color w:val="000000" w:themeColor="text1"/>
          <w:shd w:val="clear" w:color="auto" w:fill="FFFFFF"/>
        </w:rPr>
        <w:t xml:space="preserve"> it was put onto a retaining website called </w:t>
      </w:r>
      <w:r w:rsidR="00DE1C33">
        <w:rPr>
          <w:color w:val="000000" w:themeColor="text1"/>
          <w:shd w:val="clear" w:color="auto" w:fill="FFFFFF"/>
        </w:rPr>
        <w:t>‘</w:t>
      </w:r>
      <w:r w:rsidR="00FA6B62">
        <w:rPr>
          <w:color w:val="000000" w:themeColor="text1"/>
          <w:shd w:val="clear" w:color="auto" w:fill="FFFFFF"/>
        </w:rPr>
        <w:t>evidence.com</w:t>
      </w:r>
      <w:r w:rsidR="00DE1C33">
        <w:rPr>
          <w:color w:val="000000" w:themeColor="text1"/>
          <w:shd w:val="clear" w:color="auto" w:fill="FFFFFF"/>
        </w:rPr>
        <w:t>’</w:t>
      </w:r>
      <w:r w:rsidR="00FA6B62">
        <w:rPr>
          <w:color w:val="000000" w:themeColor="text1"/>
          <w:shd w:val="clear" w:color="auto" w:fill="FFFFFF"/>
        </w:rPr>
        <w:t xml:space="preserve">. This is a secure website which links all relevant footage to its </w:t>
      </w:r>
      <w:r w:rsidR="007F1C2C">
        <w:rPr>
          <w:color w:val="000000" w:themeColor="text1"/>
          <w:shd w:val="clear" w:color="auto" w:fill="FFFFFF"/>
        </w:rPr>
        <w:t>appropriate occurrence number.</w:t>
      </w:r>
      <w:r w:rsidR="00493F22">
        <w:rPr>
          <w:color w:val="000000" w:themeColor="text1"/>
          <w:shd w:val="clear" w:color="auto" w:fill="FFFFFF"/>
        </w:rPr>
        <w:t xml:space="preserve"> As most of the data generated was via police related searches, the data was quality and reliable and that way </w:t>
      </w:r>
      <w:r w:rsidR="00DB3F97">
        <w:rPr>
          <w:color w:val="000000" w:themeColor="text1"/>
          <w:shd w:val="clear" w:color="auto" w:fill="FFFFFF"/>
        </w:rPr>
        <w:t xml:space="preserve">it complied with CPIA regulations. All searches and information gathered were disposed of in the correct way as to avoid any data protection breaches. </w:t>
      </w:r>
      <w:r w:rsidR="007F1C2C">
        <w:rPr>
          <w:color w:val="000000" w:themeColor="text1"/>
          <w:shd w:val="clear" w:color="auto" w:fill="FFFFFF"/>
        </w:rPr>
        <w:t xml:space="preserve"> </w:t>
      </w:r>
    </w:p>
    <w:p w14:paraId="341028F4" w14:textId="6AFFDD93" w:rsidR="007F1C2C" w:rsidRDefault="007F1C2C" w:rsidP="00A93243">
      <w:pPr>
        <w:jc w:val="both"/>
        <w:rPr>
          <w:color w:val="000000" w:themeColor="text1"/>
          <w:shd w:val="clear" w:color="auto" w:fill="FFFFFF"/>
        </w:rPr>
      </w:pPr>
    </w:p>
    <w:p w14:paraId="07AC79DA" w14:textId="1BC7ED2F" w:rsidR="00053AE9" w:rsidRDefault="00DE1C33" w:rsidP="00A93243">
      <w:pPr>
        <w:jc w:val="both"/>
        <w:rPr>
          <w:color w:val="000000" w:themeColor="text1"/>
          <w:shd w:val="clear" w:color="auto" w:fill="FFFFFF"/>
        </w:rPr>
      </w:pPr>
      <w:r>
        <w:rPr>
          <w:color w:val="000000" w:themeColor="text1"/>
          <w:shd w:val="clear" w:color="auto" w:fill="FFFFFF"/>
        </w:rPr>
        <w:t xml:space="preserve">  </w:t>
      </w:r>
      <w:r w:rsidR="007F1C2C">
        <w:rPr>
          <w:color w:val="000000" w:themeColor="text1"/>
          <w:shd w:val="clear" w:color="auto" w:fill="FFFFFF"/>
        </w:rPr>
        <w:t>Utilising the national decision model and its last key element of “taking action and reviewing what happened”</w:t>
      </w:r>
      <w:r w:rsidR="007F1C2C" w:rsidRPr="007F1C2C">
        <w:rPr>
          <w:color w:val="000000" w:themeColor="text1"/>
          <w:shd w:val="clear" w:color="auto" w:fill="FFFFFF"/>
        </w:rPr>
        <w:t xml:space="preserve"> </w:t>
      </w:r>
      <w:r w:rsidR="007F1C2C" w:rsidRPr="00AB5314">
        <w:rPr>
          <w:color w:val="000000" w:themeColor="text1"/>
          <w:shd w:val="clear" w:color="auto" w:fill="FFFFFF"/>
        </w:rPr>
        <w:t xml:space="preserve">(College </w:t>
      </w:r>
      <w:proofErr w:type="gramStart"/>
      <w:r w:rsidR="007F1C2C" w:rsidRPr="00AB5314">
        <w:rPr>
          <w:color w:val="000000" w:themeColor="text1"/>
          <w:shd w:val="clear" w:color="auto" w:fill="FFFFFF"/>
        </w:rPr>
        <w:t>Of</w:t>
      </w:r>
      <w:proofErr w:type="gramEnd"/>
      <w:r w:rsidR="007F1C2C" w:rsidRPr="00AB5314">
        <w:rPr>
          <w:color w:val="000000" w:themeColor="text1"/>
          <w:shd w:val="clear" w:color="auto" w:fill="FFFFFF"/>
        </w:rPr>
        <w:t xml:space="preserve"> Policing, 2012)</w:t>
      </w:r>
      <w:r>
        <w:rPr>
          <w:color w:val="000000" w:themeColor="text1"/>
          <w:shd w:val="clear" w:color="auto" w:fill="FFFFFF"/>
        </w:rPr>
        <w:t>, t</w:t>
      </w:r>
      <w:r w:rsidR="007F1C2C">
        <w:rPr>
          <w:color w:val="000000" w:themeColor="text1"/>
          <w:shd w:val="clear" w:color="auto" w:fill="FFFFFF"/>
        </w:rPr>
        <w:t>he action taken was to use my own discretion and not to report the male for summons due to the reasons mentioned earlier. If I look back and reflect on the incident i</w:t>
      </w:r>
      <w:r w:rsidR="008077B5">
        <w:rPr>
          <w:color w:val="000000" w:themeColor="text1"/>
          <w:shd w:val="clear" w:color="auto" w:fill="FFFFFF"/>
        </w:rPr>
        <w:t>t is</w:t>
      </w:r>
      <w:r w:rsidR="007F1C2C">
        <w:rPr>
          <w:color w:val="000000" w:themeColor="text1"/>
          <w:shd w:val="clear" w:color="auto" w:fill="FFFFFF"/>
        </w:rPr>
        <w:t xml:space="preserve"> without a doubt the </w:t>
      </w:r>
      <w:r w:rsidR="006D1556">
        <w:rPr>
          <w:color w:val="000000" w:themeColor="text1"/>
          <w:shd w:val="clear" w:color="auto" w:fill="FFFFFF"/>
        </w:rPr>
        <w:t xml:space="preserve">most gratification I have felt as a </w:t>
      </w:r>
      <w:r w:rsidR="00BC3BFA">
        <w:rPr>
          <w:color w:val="000000" w:themeColor="text1"/>
          <w:shd w:val="clear" w:color="auto" w:fill="FFFFFF"/>
        </w:rPr>
        <w:t xml:space="preserve">direct </w:t>
      </w:r>
      <w:r w:rsidR="006D1556">
        <w:rPr>
          <w:color w:val="000000" w:themeColor="text1"/>
          <w:shd w:val="clear" w:color="auto" w:fill="FFFFFF"/>
        </w:rPr>
        <w:t>consequence</w:t>
      </w:r>
      <w:r w:rsidR="00BC3BFA">
        <w:rPr>
          <w:color w:val="000000" w:themeColor="text1"/>
          <w:shd w:val="clear" w:color="auto" w:fill="FFFFFF"/>
        </w:rPr>
        <w:t xml:space="preserve"> from</w:t>
      </w:r>
      <w:r w:rsidR="006D1556">
        <w:rPr>
          <w:color w:val="000000" w:themeColor="text1"/>
          <w:shd w:val="clear" w:color="auto" w:fill="FFFFFF"/>
        </w:rPr>
        <w:t xml:space="preserve"> a decision I have made </w:t>
      </w:r>
      <w:r w:rsidR="007F1C2C">
        <w:rPr>
          <w:color w:val="000000" w:themeColor="text1"/>
          <w:shd w:val="clear" w:color="auto" w:fill="FFFFFF"/>
        </w:rPr>
        <w:t xml:space="preserve">in my career thus far. When I rang the male and </w:t>
      </w:r>
      <w:r w:rsidR="006D1556">
        <w:rPr>
          <w:color w:val="000000" w:themeColor="text1"/>
          <w:shd w:val="clear" w:color="auto" w:fill="FFFFFF"/>
        </w:rPr>
        <w:t>explained</w:t>
      </w:r>
      <w:r w:rsidR="007F1C2C">
        <w:rPr>
          <w:color w:val="000000" w:themeColor="text1"/>
          <w:shd w:val="clear" w:color="auto" w:fill="FFFFFF"/>
        </w:rPr>
        <w:t xml:space="preserve"> that it was deemed as no further action</w:t>
      </w:r>
      <w:r w:rsidR="008077B5">
        <w:rPr>
          <w:color w:val="000000" w:themeColor="text1"/>
          <w:shd w:val="clear" w:color="auto" w:fill="FFFFFF"/>
        </w:rPr>
        <w:t xml:space="preserve">, the relief and thankfulness that was clear to hear </w:t>
      </w:r>
      <w:r w:rsidR="006D1556">
        <w:rPr>
          <w:color w:val="000000" w:themeColor="text1"/>
          <w:shd w:val="clear" w:color="auto" w:fill="FFFFFF"/>
        </w:rPr>
        <w:t xml:space="preserve">and he couldn’t thank me enough which was fantastic </w:t>
      </w:r>
      <w:r w:rsidR="006157B9">
        <w:rPr>
          <w:color w:val="000000" w:themeColor="text1"/>
          <w:shd w:val="clear" w:color="auto" w:fill="FFFFFF"/>
        </w:rPr>
        <w:t>to hear and filled me with an immense sense of righteousness</w:t>
      </w:r>
      <w:r w:rsidR="006D1556">
        <w:rPr>
          <w:color w:val="000000" w:themeColor="text1"/>
          <w:shd w:val="clear" w:color="auto" w:fill="FFFFFF"/>
        </w:rPr>
        <w:t xml:space="preserve">. I had a conversation with my tutor </w:t>
      </w:r>
      <w:r w:rsidR="006157B9">
        <w:rPr>
          <w:color w:val="000000" w:themeColor="text1"/>
          <w:shd w:val="clear" w:color="auto" w:fill="FFFFFF"/>
        </w:rPr>
        <w:t xml:space="preserve">regarding the incident and he </w:t>
      </w:r>
      <w:r w:rsidR="006D1556">
        <w:rPr>
          <w:color w:val="000000" w:themeColor="text1"/>
          <w:shd w:val="clear" w:color="auto" w:fill="FFFFFF"/>
        </w:rPr>
        <w:t>agreed that the decision I made was the one he would have taken</w:t>
      </w:r>
      <w:r w:rsidR="006157B9">
        <w:rPr>
          <w:color w:val="000000" w:themeColor="text1"/>
          <w:shd w:val="clear" w:color="auto" w:fill="FFFFFF"/>
        </w:rPr>
        <w:t>. Furthermore,</w:t>
      </w:r>
      <w:r w:rsidR="006D1556">
        <w:rPr>
          <w:color w:val="000000" w:themeColor="text1"/>
          <w:shd w:val="clear" w:color="auto" w:fill="FFFFFF"/>
        </w:rPr>
        <w:t xml:space="preserve"> when I wrote up my rationale </w:t>
      </w:r>
      <w:r w:rsidR="00603277">
        <w:rPr>
          <w:color w:val="000000" w:themeColor="text1"/>
          <w:shd w:val="clear" w:color="auto" w:fill="FFFFFF"/>
        </w:rPr>
        <w:t xml:space="preserve">for not proceeding and tasked it to my </w:t>
      </w:r>
      <w:proofErr w:type="gramStart"/>
      <w:r>
        <w:rPr>
          <w:color w:val="000000" w:themeColor="text1"/>
          <w:shd w:val="clear" w:color="auto" w:fill="FFFFFF"/>
        </w:rPr>
        <w:t>S</w:t>
      </w:r>
      <w:r w:rsidR="00603277">
        <w:rPr>
          <w:color w:val="000000" w:themeColor="text1"/>
          <w:shd w:val="clear" w:color="auto" w:fill="FFFFFF"/>
        </w:rPr>
        <w:t>ergeant</w:t>
      </w:r>
      <w:proofErr w:type="gramEnd"/>
      <w:r w:rsidR="00603277">
        <w:rPr>
          <w:color w:val="000000" w:themeColor="text1"/>
          <w:shd w:val="clear" w:color="auto" w:fill="FFFFFF"/>
        </w:rPr>
        <w:t xml:space="preserve"> he too </w:t>
      </w:r>
      <w:r w:rsidR="00603277">
        <w:rPr>
          <w:color w:val="000000" w:themeColor="text1"/>
          <w:shd w:val="clear" w:color="auto" w:fill="FFFFFF"/>
        </w:rPr>
        <w:lastRenderedPageBreak/>
        <w:t>agreed that the decision I made was one he would have made.</w:t>
      </w:r>
      <w:r w:rsidR="006157B9">
        <w:rPr>
          <w:color w:val="000000" w:themeColor="text1"/>
          <w:shd w:val="clear" w:color="auto" w:fill="FFFFFF"/>
        </w:rPr>
        <w:t xml:space="preserve"> </w:t>
      </w:r>
      <w:r w:rsidR="00FC371B">
        <w:rPr>
          <w:color w:val="000000" w:themeColor="text1"/>
          <w:shd w:val="clear" w:color="auto" w:fill="FFFFFF"/>
        </w:rPr>
        <w:t>The</w:t>
      </w:r>
      <w:r w:rsidR="006157B9">
        <w:rPr>
          <w:color w:val="000000" w:themeColor="text1"/>
          <w:shd w:val="clear" w:color="auto" w:fill="FFFFFF"/>
        </w:rPr>
        <w:t xml:space="preserve"> overall consensus was that the non- criminal</w:t>
      </w:r>
      <w:r w:rsidR="00FC371B">
        <w:rPr>
          <w:color w:val="000000" w:themeColor="text1"/>
          <w:shd w:val="clear" w:color="auto" w:fill="FFFFFF"/>
        </w:rPr>
        <w:t xml:space="preserve"> punishment, the fee to release the vehicle from the compound was sufficient on this occasion.</w:t>
      </w:r>
    </w:p>
    <w:p w14:paraId="5B4FA865" w14:textId="77777777" w:rsidR="00053AE9" w:rsidRDefault="00053AE9" w:rsidP="00A93243">
      <w:pPr>
        <w:jc w:val="both"/>
        <w:rPr>
          <w:color w:val="000000" w:themeColor="text1"/>
          <w:shd w:val="clear" w:color="auto" w:fill="FFFFFF"/>
        </w:rPr>
      </w:pPr>
    </w:p>
    <w:p w14:paraId="74E42E6F" w14:textId="68071DDF" w:rsidR="007F1C2C" w:rsidRPr="000A7B0A" w:rsidRDefault="00053AE9" w:rsidP="00A93243">
      <w:pPr>
        <w:jc w:val="both"/>
        <w:rPr>
          <w:color w:val="000000" w:themeColor="text1"/>
          <w:shd w:val="clear" w:color="auto" w:fill="FFFFFF"/>
        </w:rPr>
      </w:pPr>
      <w:r>
        <w:rPr>
          <w:color w:val="000000" w:themeColor="text1"/>
          <w:shd w:val="clear" w:color="auto" w:fill="FFFFFF"/>
        </w:rPr>
        <w:t>In conclusion this incident turned out to be far from what I expected. Initially, my unconscious bias formed a very reactive opinion of the man, his lifestyle and his character after leaving the scene. However, after receiving an email from the man and his willingness to be honest and accepting of his mistake. Prior to finding out the background to the man, his clean record and his sincere apology I was all set to report the man for summons. In contrast, during the investigation and subsequent interview my views changed completely.</w:t>
      </w:r>
      <w:r w:rsidR="00A224C3">
        <w:rPr>
          <w:color w:val="000000" w:themeColor="text1"/>
          <w:shd w:val="clear" w:color="auto" w:fill="FFFFFF"/>
        </w:rPr>
        <w:t xml:space="preserve"> After gathering all the relevant information, developing a working strategy, considering powers and policy available to me, identify the correct option and contingencies and then to take the most appropriate action and review the whole incident. By utilising the </w:t>
      </w:r>
      <w:proofErr w:type="gramStart"/>
      <w:r w:rsidR="00A224C3">
        <w:rPr>
          <w:color w:val="000000" w:themeColor="text1"/>
          <w:shd w:val="clear" w:color="auto" w:fill="FFFFFF"/>
        </w:rPr>
        <w:t>NDM</w:t>
      </w:r>
      <w:r w:rsidR="00DE1C33">
        <w:rPr>
          <w:color w:val="000000" w:themeColor="text1"/>
          <w:shd w:val="clear" w:color="auto" w:fill="FFFFFF"/>
        </w:rPr>
        <w:t xml:space="preserve">, </w:t>
      </w:r>
      <w:r w:rsidR="00A224C3">
        <w:rPr>
          <w:color w:val="000000" w:themeColor="text1"/>
          <w:shd w:val="clear" w:color="auto" w:fill="FFFFFF"/>
        </w:rPr>
        <w:t xml:space="preserve"> was</w:t>
      </w:r>
      <w:proofErr w:type="gramEnd"/>
      <w:r w:rsidR="00A224C3">
        <w:rPr>
          <w:color w:val="000000" w:themeColor="text1"/>
          <w:shd w:val="clear" w:color="auto" w:fill="FFFFFF"/>
        </w:rPr>
        <w:t xml:space="preserve"> able to come to a complete decision, that decision was to use my </w:t>
      </w:r>
      <w:r w:rsidR="00870A40">
        <w:rPr>
          <w:color w:val="000000" w:themeColor="text1"/>
          <w:shd w:val="clear" w:color="auto" w:fill="FFFFFF"/>
        </w:rPr>
        <w:t>discretion a there were no aggravating factors</w:t>
      </w:r>
      <w:r w:rsidR="00DE1C33">
        <w:rPr>
          <w:color w:val="000000" w:themeColor="text1"/>
          <w:shd w:val="clear" w:color="auto" w:fill="FFFFFF"/>
        </w:rPr>
        <w:t>. T</w:t>
      </w:r>
      <w:r w:rsidR="00870A40">
        <w:rPr>
          <w:color w:val="000000" w:themeColor="text1"/>
          <w:shd w:val="clear" w:color="auto" w:fill="FFFFFF"/>
        </w:rPr>
        <w:t>here would have been no suspect had it</w:t>
      </w:r>
      <w:r w:rsidR="00060EC6">
        <w:rPr>
          <w:color w:val="000000" w:themeColor="text1"/>
          <w:shd w:val="clear" w:color="auto" w:fill="FFFFFF"/>
        </w:rPr>
        <w:t xml:space="preserve"> not </w:t>
      </w:r>
      <w:r w:rsidR="00870A40">
        <w:rPr>
          <w:color w:val="000000" w:themeColor="text1"/>
          <w:shd w:val="clear" w:color="auto" w:fill="FFFFFF"/>
        </w:rPr>
        <w:t>been for the man that emailed and came forward to take responsibility.</w:t>
      </w:r>
      <w:r w:rsidR="00D40F4A">
        <w:rPr>
          <w:color w:val="000000" w:themeColor="text1"/>
          <w:shd w:val="clear" w:color="auto" w:fill="FFFFFF"/>
        </w:rPr>
        <w:t xml:space="preserve"> The man was from Yemen, a country that was a stark contrast to the UK and he belonged to an ethnic minority who are looking far more unfavourable towards police. </w:t>
      </w:r>
      <w:r w:rsidR="00DE1C33">
        <w:rPr>
          <w:color w:val="000000" w:themeColor="text1"/>
          <w:shd w:val="clear" w:color="auto" w:fill="FFFFFF"/>
        </w:rPr>
        <w:t xml:space="preserve">I knew that if the man was to lose his driving license and not able to drive, we would not be able to work in his current job role and this could potentially mean he would turn to other methods of crime in desperation to provide for his family. </w:t>
      </w:r>
      <w:r w:rsidR="00D40F4A">
        <w:rPr>
          <w:color w:val="000000" w:themeColor="text1"/>
          <w:shd w:val="clear" w:color="auto" w:fill="FFFFFF"/>
        </w:rPr>
        <w:t>The fact he came forward and owned up to his actions enabled me to look on him more favourably and gave me an opportunity to potentially set about improving the relationship between the ethnic minority groups and Police in South Wales.</w:t>
      </w:r>
      <w:r w:rsidR="00060EC6">
        <w:rPr>
          <w:color w:val="000000" w:themeColor="text1"/>
          <w:shd w:val="clear" w:color="auto" w:fill="FFFFFF"/>
        </w:rPr>
        <w:t xml:space="preserve"> Whilst conducting the investigation all CPIA procedures were followed to ensure accurate and fair information. All investigations carried out were on police systems, which allowed for quality and reliable data </w:t>
      </w:r>
      <w:r w:rsidR="00852789">
        <w:rPr>
          <w:color w:val="000000" w:themeColor="text1"/>
          <w:shd w:val="clear" w:color="auto" w:fill="FFFFFF"/>
        </w:rPr>
        <w:t>enabling a more complete investigation.</w:t>
      </w:r>
      <w:r>
        <w:rPr>
          <w:color w:val="000000" w:themeColor="text1"/>
          <w:shd w:val="clear" w:color="auto" w:fill="FFFFFF"/>
        </w:rPr>
        <w:t xml:space="preserve"> </w:t>
      </w:r>
      <w:r w:rsidR="00FC371B">
        <w:rPr>
          <w:color w:val="000000" w:themeColor="text1"/>
          <w:shd w:val="clear" w:color="auto" w:fill="FFFFFF"/>
        </w:rPr>
        <w:t xml:space="preserve"> </w:t>
      </w:r>
      <w:r w:rsidR="006157B9">
        <w:rPr>
          <w:color w:val="000000" w:themeColor="text1"/>
          <w:shd w:val="clear" w:color="auto" w:fill="FFFFFF"/>
        </w:rPr>
        <w:t xml:space="preserve"> </w:t>
      </w:r>
      <w:r w:rsidR="00603277">
        <w:rPr>
          <w:color w:val="000000" w:themeColor="text1"/>
          <w:shd w:val="clear" w:color="auto" w:fill="FFFFFF"/>
        </w:rPr>
        <w:t xml:space="preserve"> </w:t>
      </w:r>
    </w:p>
    <w:p w14:paraId="71AB55F9" w14:textId="77777777" w:rsidR="00025650" w:rsidRPr="00270EEB" w:rsidRDefault="00025650" w:rsidP="00A93243">
      <w:pPr>
        <w:ind w:right="107"/>
        <w:jc w:val="both"/>
      </w:pPr>
    </w:p>
    <w:p w14:paraId="550E30AF" w14:textId="77777777" w:rsidR="00025650" w:rsidRPr="00025650" w:rsidRDefault="00025650" w:rsidP="00A93243">
      <w:pPr>
        <w:ind w:right="107"/>
        <w:jc w:val="both"/>
        <w:rPr>
          <w:b/>
        </w:rPr>
      </w:pPr>
    </w:p>
    <w:p w14:paraId="1C6E93E6" w14:textId="73509A74" w:rsidR="00025650" w:rsidRPr="002F74FC" w:rsidRDefault="002F74FC" w:rsidP="00E6298B">
      <w:pPr>
        <w:ind w:right="107"/>
        <w:rPr>
          <w:b/>
          <w:bCs/>
        </w:rPr>
      </w:pPr>
      <w:r w:rsidRPr="002F74FC">
        <w:rPr>
          <w:b/>
          <w:bCs/>
        </w:rPr>
        <w:t>WORD COUNT- 2</w:t>
      </w:r>
      <w:r w:rsidR="00DE1C33">
        <w:rPr>
          <w:b/>
          <w:bCs/>
        </w:rPr>
        <w:t>340</w:t>
      </w:r>
      <w:r w:rsidR="00025650" w:rsidRPr="002F74FC">
        <w:rPr>
          <w:b/>
          <w:bCs/>
        </w:rPr>
        <w:br w:type="page"/>
      </w:r>
    </w:p>
    <w:p w14:paraId="592CAEBA" w14:textId="77777777" w:rsidR="000F7ECD" w:rsidRPr="00270EEB" w:rsidRDefault="000F7ECD" w:rsidP="00E6298B">
      <w:pPr>
        <w:ind w:right="107"/>
        <w:jc w:val="both"/>
        <w:sectPr w:rsidR="000F7ECD" w:rsidRPr="00270EEB" w:rsidSect="00E136A6">
          <w:pgSz w:w="11906" w:h="16838" w:code="9"/>
          <w:pgMar w:top="1440" w:right="1080" w:bottom="1440" w:left="1080" w:header="720" w:footer="720" w:gutter="0"/>
          <w:cols w:space="720"/>
          <w:titlePg/>
          <w:docGrid w:linePitch="272"/>
        </w:sectPr>
      </w:pPr>
    </w:p>
    <w:p w14:paraId="2237FD0C" w14:textId="62246AD7" w:rsidR="008B28E7" w:rsidRPr="00270EEB" w:rsidRDefault="57C29BF7" w:rsidP="2E5ED9CE">
      <w:pPr>
        <w:ind w:left="3600" w:right="107" w:firstLine="720"/>
        <w:jc w:val="both"/>
        <w:rPr>
          <w:b/>
          <w:bCs/>
        </w:rPr>
      </w:pPr>
      <w:r w:rsidRPr="2E5ED9CE">
        <w:rPr>
          <w:b/>
          <w:bCs/>
        </w:rPr>
        <w:lastRenderedPageBreak/>
        <w:t>Task 5</w:t>
      </w:r>
    </w:p>
    <w:p w14:paraId="65E1CB8F" w14:textId="77777777" w:rsidR="002D0F7A" w:rsidRDefault="002D0F7A" w:rsidP="2E5ED9CE">
      <w:pPr>
        <w:ind w:right="107"/>
        <w:jc w:val="both"/>
        <w:rPr>
          <w:b/>
          <w:bCs/>
        </w:rPr>
      </w:pPr>
    </w:p>
    <w:p w14:paraId="3524CFFA" w14:textId="77777777" w:rsidR="002D0F7A" w:rsidRDefault="002D0F7A" w:rsidP="2E5ED9CE">
      <w:pPr>
        <w:ind w:right="107"/>
        <w:jc w:val="both"/>
        <w:rPr>
          <w:b/>
          <w:bCs/>
        </w:rPr>
      </w:pPr>
    </w:p>
    <w:p w14:paraId="1E89FF4C" w14:textId="224B1301" w:rsidR="00575A8F" w:rsidRDefault="5B941D37" w:rsidP="2E5ED9CE">
      <w:pPr>
        <w:ind w:right="107"/>
        <w:jc w:val="both"/>
        <w:rPr>
          <w:b/>
          <w:bCs/>
        </w:rPr>
      </w:pPr>
      <w:r w:rsidRPr="2E5ED9CE">
        <w:rPr>
          <w:b/>
          <w:bCs/>
        </w:rPr>
        <w:t xml:space="preserve">Personal </w:t>
      </w:r>
      <w:r w:rsidR="00575A8F" w:rsidRPr="2E5ED9CE">
        <w:rPr>
          <w:b/>
          <w:bCs/>
        </w:rPr>
        <w:t>Development Plan</w:t>
      </w:r>
      <w:r w:rsidR="53ACBB14" w:rsidRPr="2E5ED9CE">
        <w:rPr>
          <w:b/>
          <w:bCs/>
        </w:rPr>
        <w:t xml:space="preserve"> (PDP)</w:t>
      </w:r>
    </w:p>
    <w:p w14:paraId="2F13DBE1" w14:textId="77777777" w:rsidR="00575A8F" w:rsidRDefault="00575A8F" w:rsidP="00E6298B">
      <w:pPr>
        <w:ind w:right="107"/>
        <w:jc w:val="both"/>
        <w:rPr>
          <w:b/>
        </w:rPr>
      </w:pPr>
    </w:p>
    <w:p w14:paraId="27E71557" w14:textId="7ACD358A" w:rsidR="00575A8F" w:rsidRPr="00270EEB" w:rsidRDefault="00575A8F" w:rsidP="2E5ED9CE">
      <w:pPr>
        <w:ind w:right="107"/>
        <w:jc w:val="both"/>
        <w:rPr>
          <w:b/>
          <w:bCs/>
        </w:rPr>
      </w:pPr>
      <w:r w:rsidRPr="2E5ED9CE">
        <w:rPr>
          <w:b/>
          <w:bCs/>
        </w:rPr>
        <w:t xml:space="preserve">As part of your reflective process, please use this table to aid you in identifying the next steps for development. </w:t>
      </w:r>
    </w:p>
    <w:p w14:paraId="14229997" w14:textId="385D92F3" w:rsidR="2E5ED9CE" w:rsidRDefault="2E5ED9CE" w:rsidP="2E5ED9CE">
      <w:pPr>
        <w:ind w:right="107"/>
        <w:jc w:val="both"/>
        <w:rPr>
          <w:b/>
          <w:bCs/>
        </w:rPr>
      </w:pPr>
    </w:p>
    <w:p w14:paraId="49C6B06B" w14:textId="63EDBD03" w:rsidR="41782EEA" w:rsidRDefault="41782EEA" w:rsidP="2E5ED9CE">
      <w:pPr>
        <w:ind w:right="107"/>
        <w:jc w:val="both"/>
        <w:rPr>
          <w:i/>
          <w:iCs/>
        </w:rPr>
      </w:pPr>
      <w:r w:rsidRPr="2E5ED9CE">
        <w:rPr>
          <w:i/>
          <w:iCs/>
        </w:rPr>
        <w:t xml:space="preserve">This is equivalent to 500 words towards the overall wordcount, please note this is not the actual number of words used in </w:t>
      </w:r>
      <w:r w:rsidR="3B6AC1F2" w:rsidRPr="2E5ED9CE">
        <w:rPr>
          <w:i/>
          <w:iCs/>
        </w:rPr>
        <w:t>completing</w:t>
      </w:r>
      <w:r w:rsidRPr="2E5ED9CE">
        <w:rPr>
          <w:i/>
          <w:iCs/>
        </w:rPr>
        <w:t xml:space="preserve"> the </w:t>
      </w:r>
      <w:r w:rsidR="1691BE48" w:rsidRPr="2E5ED9CE">
        <w:rPr>
          <w:i/>
          <w:iCs/>
        </w:rPr>
        <w:t>table,</w:t>
      </w:r>
      <w:r w:rsidRPr="2E5ED9CE">
        <w:rPr>
          <w:i/>
          <w:iCs/>
        </w:rPr>
        <w:t xml:space="preserve"> the coun</w:t>
      </w:r>
      <w:r w:rsidR="26ED3C56" w:rsidRPr="2E5ED9CE">
        <w:rPr>
          <w:i/>
          <w:iCs/>
        </w:rPr>
        <w:t xml:space="preserve">t reflects the thought and research </w:t>
      </w:r>
      <w:r w:rsidR="641987FD" w:rsidRPr="2E5ED9CE">
        <w:rPr>
          <w:i/>
          <w:iCs/>
        </w:rPr>
        <w:t>behind it.</w:t>
      </w:r>
    </w:p>
    <w:p w14:paraId="672A72D6" w14:textId="77777777" w:rsidR="00575A8F" w:rsidRPr="00270EEB" w:rsidRDefault="00575A8F" w:rsidP="00E6298B">
      <w:pPr>
        <w:ind w:right="107"/>
        <w:jc w:val="both"/>
      </w:pPr>
    </w:p>
    <w:tbl>
      <w:tblPr>
        <w:tblW w:w="974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263"/>
        <w:gridCol w:w="3402"/>
        <w:gridCol w:w="2410"/>
        <w:gridCol w:w="1672"/>
      </w:tblGrid>
      <w:tr w:rsidR="00575A8F" w:rsidRPr="00270EEB" w14:paraId="2BE34DB5" w14:textId="77777777" w:rsidTr="00DE1C33">
        <w:tc>
          <w:tcPr>
            <w:tcW w:w="2263" w:type="dxa"/>
            <w:shd w:val="clear" w:color="auto" w:fill="auto"/>
          </w:tcPr>
          <w:p w14:paraId="6284597A" w14:textId="77777777" w:rsidR="00575A8F" w:rsidRPr="00270EEB" w:rsidRDefault="00575A8F" w:rsidP="00E6298B">
            <w:pPr>
              <w:ind w:right="107"/>
              <w:jc w:val="center"/>
              <w:rPr>
                <w:b/>
              </w:rPr>
            </w:pPr>
          </w:p>
          <w:p w14:paraId="0A698014" w14:textId="77777777" w:rsidR="00575A8F" w:rsidRPr="00270EEB" w:rsidRDefault="00575A8F" w:rsidP="00E6298B">
            <w:pPr>
              <w:ind w:right="107"/>
              <w:jc w:val="center"/>
              <w:rPr>
                <w:b/>
              </w:rPr>
            </w:pPr>
            <w:r>
              <w:rPr>
                <w:b/>
              </w:rPr>
              <w:t xml:space="preserve">Area of </w:t>
            </w:r>
            <w:r w:rsidRPr="00270EEB">
              <w:rPr>
                <w:b/>
              </w:rPr>
              <w:t xml:space="preserve">Development </w:t>
            </w:r>
          </w:p>
          <w:p w14:paraId="0C63422E" w14:textId="77777777" w:rsidR="00575A8F" w:rsidRPr="00270EEB" w:rsidRDefault="00575A8F" w:rsidP="00E6298B">
            <w:pPr>
              <w:ind w:right="107"/>
              <w:jc w:val="center"/>
              <w:rPr>
                <w:b/>
              </w:rPr>
            </w:pPr>
          </w:p>
        </w:tc>
        <w:tc>
          <w:tcPr>
            <w:tcW w:w="3402" w:type="dxa"/>
            <w:shd w:val="clear" w:color="auto" w:fill="auto"/>
          </w:tcPr>
          <w:p w14:paraId="56EE9A0E" w14:textId="77777777" w:rsidR="00575A8F" w:rsidRPr="00270EEB" w:rsidRDefault="00575A8F" w:rsidP="00E6298B">
            <w:pPr>
              <w:ind w:right="107"/>
              <w:jc w:val="center"/>
              <w:rPr>
                <w:b/>
              </w:rPr>
            </w:pPr>
          </w:p>
          <w:p w14:paraId="1A98DF88" w14:textId="77777777" w:rsidR="00575A8F" w:rsidRPr="00270EEB" w:rsidRDefault="00575A8F" w:rsidP="00E6298B">
            <w:pPr>
              <w:ind w:right="107"/>
              <w:jc w:val="center"/>
              <w:rPr>
                <w:b/>
              </w:rPr>
            </w:pPr>
            <w:r w:rsidRPr="00270EEB">
              <w:rPr>
                <w:b/>
              </w:rPr>
              <w:t>How it will be achieved</w:t>
            </w:r>
          </w:p>
        </w:tc>
        <w:tc>
          <w:tcPr>
            <w:tcW w:w="2410" w:type="dxa"/>
            <w:shd w:val="clear" w:color="auto" w:fill="auto"/>
          </w:tcPr>
          <w:p w14:paraId="75C43314" w14:textId="77777777" w:rsidR="00575A8F" w:rsidRPr="00270EEB" w:rsidRDefault="00575A8F" w:rsidP="00E6298B">
            <w:pPr>
              <w:ind w:right="107"/>
              <w:jc w:val="center"/>
              <w:rPr>
                <w:b/>
              </w:rPr>
            </w:pPr>
          </w:p>
          <w:p w14:paraId="02E87BD5" w14:textId="77777777" w:rsidR="00575A8F" w:rsidRPr="00270EEB" w:rsidRDefault="00575A8F" w:rsidP="00E6298B">
            <w:pPr>
              <w:ind w:right="107"/>
              <w:jc w:val="center"/>
              <w:rPr>
                <w:b/>
              </w:rPr>
            </w:pPr>
            <w:r w:rsidRPr="00270EEB">
              <w:rPr>
                <w:b/>
              </w:rPr>
              <w:t xml:space="preserve">Who </w:t>
            </w:r>
            <w:r>
              <w:rPr>
                <w:b/>
              </w:rPr>
              <w:t>can provide support</w:t>
            </w:r>
          </w:p>
        </w:tc>
        <w:tc>
          <w:tcPr>
            <w:tcW w:w="1672" w:type="dxa"/>
            <w:shd w:val="clear" w:color="auto" w:fill="auto"/>
          </w:tcPr>
          <w:p w14:paraId="1755EB8B" w14:textId="12FEE665" w:rsidR="28A9B94D" w:rsidRDefault="28A9B94D" w:rsidP="28A9B94D">
            <w:pPr>
              <w:jc w:val="center"/>
              <w:rPr>
                <w:b/>
                <w:bCs/>
              </w:rPr>
            </w:pPr>
          </w:p>
          <w:p w14:paraId="7C29A1A1" w14:textId="7B510D87" w:rsidR="28A9B94D" w:rsidRDefault="28A9B94D" w:rsidP="28A9B94D">
            <w:pPr>
              <w:jc w:val="center"/>
              <w:rPr>
                <w:b/>
                <w:bCs/>
              </w:rPr>
            </w:pPr>
            <w:r w:rsidRPr="28A9B94D">
              <w:rPr>
                <w:b/>
                <w:bCs/>
              </w:rPr>
              <w:t>Timeline</w:t>
            </w:r>
          </w:p>
        </w:tc>
      </w:tr>
      <w:tr w:rsidR="00575A8F" w:rsidRPr="00270EEB" w14:paraId="77448EFF" w14:textId="77777777" w:rsidTr="00DE1C33">
        <w:trPr>
          <w:trHeight w:val="2138"/>
        </w:trPr>
        <w:tc>
          <w:tcPr>
            <w:tcW w:w="2263" w:type="dxa"/>
            <w:shd w:val="clear" w:color="auto" w:fill="auto"/>
          </w:tcPr>
          <w:p w14:paraId="4E13270D" w14:textId="1A7200D1" w:rsidR="00575A8F" w:rsidRPr="00270EEB" w:rsidRDefault="00F05F87" w:rsidP="00DE1C33">
            <w:pPr>
              <w:ind w:right="107"/>
            </w:pPr>
            <w:r>
              <w:t>Be</w:t>
            </w:r>
            <w:r w:rsidR="00DE1C33">
              <w:t>coming</w:t>
            </w:r>
            <w:r w:rsidR="00347740">
              <w:t xml:space="preserve"> more </w:t>
            </w:r>
            <w:r>
              <w:t xml:space="preserve">competent in Using South Wales Police </w:t>
            </w:r>
            <w:r w:rsidR="00DE1C33">
              <w:t xml:space="preserve">systems, in particular the </w:t>
            </w:r>
            <w:r>
              <w:t>NICHE system</w:t>
            </w:r>
            <w:r w:rsidR="00DE1C33">
              <w:t>.</w:t>
            </w:r>
          </w:p>
          <w:p w14:paraId="4FCDFC95" w14:textId="77777777" w:rsidR="00575A8F" w:rsidRPr="00270EEB" w:rsidRDefault="00575A8F" w:rsidP="00DE1C33">
            <w:pPr>
              <w:ind w:right="107"/>
            </w:pPr>
          </w:p>
        </w:tc>
        <w:tc>
          <w:tcPr>
            <w:tcW w:w="3402" w:type="dxa"/>
            <w:shd w:val="clear" w:color="auto" w:fill="auto"/>
          </w:tcPr>
          <w:p w14:paraId="589B0B77" w14:textId="5FE3B3BC" w:rsidR="00575A8F" w:rsidRDefault="00F05F87" w:rsidP="00DE1C33">
            <w:pPr>
              <w:ind w:right="107"/>
            </w:pPr>
            <w:r>
              <w:t xml:space="preserve">It will be achieved by using </w:t>
            </w:r>
            <w:r w:rsidR="00DE1C33">
              <w:t>NICHE</w:t>
            </w:r>
            <w:r>
              <w:t xml:space="preserve"> for every shift. </w:t>
            </w:r>
          </w:p>
          <w:p w14:paraId="6529D79A" w14:textId="1BF06E6D" w:rsidR="00F05F87" w:rsidRDefault="00DE1C33" w:rsidP="00DE1C33">
            <w:pPr>
              <w:ind w:right="107"/>
            </w:pPr>
            <w:r>
              <w:t>I will also a</w:t>
            </w:r>
            <w:r w:rsidR="00F05F87">
              <w:t>sk</w:t>
            </w:r>
            <w:r>
              <w:t xml:space="preserve"> </w:t>
            </w:r>
            <w:r w:rsidR="00F05F87">
              <w:t>more experienced colleagues if I am stuck on a particular problem.</w:t>
            </w:r>
          </w:p>
          <w:p w14:paraId="7A2655CC" w14:textId="77777777" w:rsidR="00347740" w:rsidRDefault="00347740" w:rsidP="00DE1C33">
            <w:pPr>
              <w:ind w:right="107"/>
            </w:pPr>
            <w:r>
              <w:t>Utilising BOB and the how to do section.</w:t>
            </w:r>
          </w:p>
          <w:p w14:paraId="2C5FB852" w14:textId="2516E39A" w:rsidR="00DE1C33" w:rsidRPr="00270EEB" w:rsidRDefault="00DE1C33" w:rsidP="00DE1C33">
            <w:pPr>
              <w:ind w:right="107"/>
            </w:pPr>
          </w:p>
        </w:tc>
        <w:tc>
          <w:tcPr>
            <w:tcW w:w="2410" w:type="dxa"/>
            <w:shd w:val="clear" w:color="auto" w:fill="auto"/>
          </w:tcPr>
          <w:p w14:paraId="6F2EF39C" w14:textId="46B5F8C1" w:rsidR="00575A8F" w:rsidRPr="00270EEB" w:rsidRDefault="00F05F87" w:rsidP="00DE1C33">
            <w:pPr>
              <w:ind w:right="107"/>
            </w:pPr>
            <w:r>
              <w:t>Line manager, colleague</w:t>
            </w:r>
            <w:r w:rsidR="008331BD">
              <w:t>s</w:t>
            </w:r>
            <w:r>
              <w:t xml:space="preserve"> and niche trainers </w:t>
            </w:r>
            <w:r w:rsidR="00347740">
              <w:t>employed by South Wales police.</w:t>
            </w:r>
          </w:p>
        </w:tc>
        <w:tc>
          <w:tcPr>
            <w:tcW w:w="1672" w:type="dxa"/>
            <w:shd w:val="clear" w:color="auto" w:fill="auto"/>
          </w:tcPr>
          <w:p w14:paraId="3851D535" w14:textId="21BC52B7" w:rsidR="28A9B94D" w:rsidRDefault="00F05F87" w:rsidP="00DE1C33">
            <w:r>
              <w:t>24</w:t>
            </w:r>
            <w:r w:rsidRPr="00F05F87">
              <w:rPr>
                <w:vertAlign w:val="superscript"/>
              </w:rPr>
              <w:t>th</w:t>
            </w:r>
            <w:r>
              <w:t xml:space="preserve"> Dece</w:t>
            </w:r>
            <w:r w:rsidR="00DE1C33">
              <w:t>m</w:t>
            </w:r>
            <w:r>
              <w:t>ber 2020</w:t>
            </w:r>
            <w:r w:rsidR="00DE1C33">
              <w:t xml:space="preserve"> </w:t>
            </w:r>
            <w:r>
              <w:t>- 24</w:t>
            </w:r>
            <w:r w:rsidRPr="00F05F87">
              <w:rPr>
                <w:vertAlign w:val="superscript"/>
              </w:rPr>
              <w:t>th</w:t>
            </w:r>
            <w:r>
              <w:t xml:space="preserve"> March 2021</w:t>
            </w:r>
          </w:p>
        </w:tc>
      </w:tr>
      <w:tr w:rsidR="00575A8F" w:rsidRPr="00270EEB" w14:paraId="67CEB11A" w14:textId="77777777" w:rsidTr="00DE1C33">
        <w:trPr>
          <w:trHeight w:val="2408"/>
        </w:trPr>
        <w:tc>
          <w:tcPr>
            <w:tcW w:w="2263" w:type="dxa"/>
            <w:shd w:val="clear" w:color="auto" w:fill="auto"/>
          </w:tcPr>
          <w:p w14:paraId="7F0DE516" w14:textId="57E13860" w:rsidR="00575A8F" w:rsidRPr="00270EEB" w:rsidRDefault="00DE1C33" w:rsidP="00DE1C33">
            <w:pPr>
              <w:ind w:right="107"/>
            </w:pPr>
            <w:r>
              <w:t>Consideration and identification, looking into</w:t>
            </w:r>
            <w:r w:rsidR="00347740">
              <w:t xml:space="preserve"> alternative options</w:t>
            </w:r>
            <w:r>
              <w:t xml:space="preserve">, </w:t>
            </w:r>
            <w:r w:rsidR="00347740">
              <w:t>as opposed to arrest.</w:t>
            </w:r>
          </w:p>
          <w:p w14:paraId="531A87CC" w14:textId="77777777" w:rsidR="00575A8F" w:rsidRPr="00270EEB" w:rsidRDefault="00575A8F" w:rsidP="00DE1C33">
            <w:pPr>
              <w:ind w:right="107"/>
            </w:pPr>
          </w:p>
        </w:tc>
        <w:tc>
          <w:tcPr>
            <w:tcW w:w="3402" w:type="dxa"/>
            <w:shd w:val="clear" w:color="auto" w:fill="auto"/>
          </w:tcPr>
          <w:p w14:paraId="705918BC" w14:textId="77777777" w:rsidR="00575A8F" w:rsidRDefault="00347740" w:rsidP="00DE1C33">
            <w:pPr>
              <w:ind w:right="107"/>
            </w:pPr>
            <w:r>
              <w:t>Conducting more contemporaneous interviews with suspects. Utilising the Voluntary Attendee system.</w:t>
            </w:r>
            <w:r w:rsidR="008331BD">
              <w:t xml:space="preserve"> Using my discretion as and when it is applicable. Lastly general out of court disposal orders as opposed to taking someone’s liberty.</w:t>
            </w:r>
          </w:p>
          <w:p w14:paraId="3BD876A6" w14:textId="214F0AAB" w:rsidR="00DE1C33" w:rsidRPr="00270EEB" w:rsidRDefault="00DE1C33" w:rsidP="00DE1C33">
            <w:pPr>
              <w:ind w:right="107"/>
            </w:pPr>
          </w:p>
        </w:tc>
        <w:tc>
          <w:tcPr>
            <w:tcW w:w="2410" w:type="dxa"/>
            <w:shd w:val="clear" w:color="auto" w:fill="auto"/>
          </w:tcPr>
          <w:p w14:paraId="7A4C9A77" w14:textId="1459194B" w:rsidR="00575A8F" w:rsidRPr="00270EEB" w:rsidRDefault="008331BD" w:rsidP="00DE1C33">
            <w:pPr>
              <w:ind w:right="107"/>
            </w:pPr>
            <w:r>
              <w:t>Line manager, tutor and work colleagues with more experience than myself.</w:t>
            </w:r>
          </w:p>
        </w:tc>
        <w:tc>
          <w:tcPr>
            <w:tcW w:w="1672" w:type="dxa"/>
            <w:shd w:val="clear" w:color="auto" w:fill="auto"/>
          </w:tcPr>
          <w:p w14:paraId="003BC03B" w14:textId="50BE07C7" w:rsidR="28A9B94D" w:rsidRDefault="008331BD" w:rsidP="00DE1C33">
            <w:r>
              <w:t>24</w:t>
            </w:r>
            <w:r w:rsidRPr="008331BD">
              <w:rPr>
                <w:vertAlign w:val="superscript"/>
              </w:rPr>
              <w:t>th</w:t>
            </w:r>
            <w:r>
              <w:t xml:space="preserve"> December 2020</w:t>
            </w:r>
            <w:r w:rsidR="00DE1C33">
              <w:t xml:space="preserve"> </w:t>
            </w:r>
            <w:r>
              <w:t>- 24</w:t>
            </w:r>
            <w:r w:rsidRPr="008331BD">
              <w:rPr>
                <w:vertAlign w:val="superscript"/>
              </w:rPr>
              <w:t>th</w:t>
            </w:r>
            <w:r>
              <w:t xml:space="preserve"> June 2021</w:t>
            </w:r>
          </w:p>
        </w:tc>
      </w:tr>
      <w:tr w:rsidR="00575A8F" w:rsidRPr="00270EEB" w14:paraId="3EE957C7" w14:textId="77777777" w:rsidTr="00DE1C33">
        <w:trPr>
          <w:trHeight w:val="3310"/>
        </w:trPr>
        <w:tc>
          <w:tcPr>
            <w:tcW w:w="2263" w:type="dxa"/>
            <w:shd w:val="clear" w:color="auto" w:fill="auto"/>
          </w:tcPr>
          <w:p w14:paraId="1948B27B" w14:textId="1B3F4427" w:rsidR="00575A8F" w:rsidRPr="00270EEB" w:rsidRDefault="00DE1C33" w:rsidP="00DE1C33">
            <w:pPr>
              <w:ind w:right="107"/>
            </w:pPr>
            <w:r>
              <w:t>Knowledge and experience of h</w:t>
            </w:r>
            <w:r w:rsidR="00915EA5">
              <w:t>andcuffing and officer safety techniques</w:t>
            </w:r>
            <w:r>
              <w:t>.</w:t>
            </w:r>
          </w:p>
          <w:p w14:paraId="14F3E63D" w14:textId="77777777" w:rsidR="00575A8F" w:rsidRPr="00270EEB" w:rsidRDefault="00575A8F" w:rsidP="00DE1C33">
            <w:pPr>
              <w:ind w:right="107"/>
            </w:pPr>
          </w:p>
          <w:p w14:paraId="6BD4658F" w14:textId="77777777" w:rsidR="00575A8F" w:rsidRPr="00270EEB" w:rsidRDefault="00575A8F" w:rsidP="00DE1C33">
            <w:pPr>
              <w:ind w:right="107"/>
            </w:pPr>
          </w:p>
          <w:p w14:paraId="4E491004" w14:textId="77777777" w:rsidR="00575A8F" w:rsidRPr="00270EEB" w:rsidRDefault="00575A8F" w:rsidP="00DE1C33">
            <w:pPr>
              <w:ind w:right="107"/>
            </w:pPr>
          </w:p>
          <w:p w14:paraId="69C3124A" w14:textId="5D43B125" w:rsidR="00575A8F" w:rsidRDefault="00575A8F" w:rsidP="00DE1C33">
            <w:pPr>
              <w:ind w:right="107"/>
            </w:pPr>
          </w:p>
          <w:p w14:paraId="08EFC35E" w14:textId="77777777" w:rsidR="00DE1C33" w:rsidRPr="00270EEB" w:rsidRDefault="00DE1C33" w:rsidP="00DE1C33">
            <w:pPr>
              <w:ind w:right="107"/>
            </w:pPr>
          </w:p>
          <w:p w14:paraId="7BA19DB6" w14:textId="77777777" w:rsidR="00575A8F" w:rsidRPr="00270EEB" w:rsidRDefault="00575A8F" w:rsidP="00DE1C33">
            <w:pPr>
              <w:ind w:right="107"/>
            </w:pPr>
          </w:p>
        </w:tc>
        <w:tc>
          <w:tcPr>
            <w:tcW w:w="3402" w:type="dxa"/>
            <w:shd w:val="clear" w:color="auto" w:fill="auto"/>
          </w:tcPr>
          <w:p w14:paraId="0E5659B6" w14:textId="3A3DE616" w:rsidR="00575A8F" w:rsidRDefault="00915EA5" w:rsidP="00DE1C33">
            <w:pPr>
              <w:ind w:right="107"/>
            </w:pPr>
            <w:r>
              <w:t xml:space="preserve">By attending officer safety refreshers run by South Wales Police. My tutor spent a good hour or so perfecting my handcuffing technique. Both handcuffing and officer safety training will get better with each incident and arrest made. Furthermore, when I’m able to I’ll start back learning Brazilian </w:t>
            </w:r>
            <w:proofErr w:type="spellStart"/>
            <w:r>
              <w:t>jiu</w:t>
            </w:r>
            <w:proofErr w:type="spellEnd"/>
            <w:r>
              <w:t xml:space="preserve"> jitsu for self</w:t>
            </w:r>
            <w:r w:rsidR="00DE1C33">
              <w:t>-</w:t>
            </w:r>
            <w:r>
              <w:t>defence.</w:t>
            </w:r>
          </w:p>
          <w:p w14:paraId="022C407D" w14:textId="2BB65E8F" w:rsidR="00DE1C33" w:rsidRPr="00270EEB" w:rsidRDefault="00DE1C33" w:rsidP="00DE1C33">
            <w:pPr>
              <w:ind w:right="107"/>
            </w:pPr>
          </w:p>
        </w:tc>
        <w:tc>
          <w:tcPr>
            <w:tcW w:w="2410" w:type="dxa"/>
            <w:shd w:val="clear" w:color="auto" w:fill="auto"/>
          </w:tcPr>
          <w:p w14:paraId="76B2A824" w14:textId="63D23B61" w:rsidR="00575A8F" w:rsidRPr="00270EEB" w:rsidRDefault="00915EA5" w:rsidP="00DE1C33">
            <w:pPr>
              <w:ind w:right="107"/>
            </w:pPr>
            <w:r>
              <w:t xml:space="preserve">Officer safety trainers. Brazilian </w:t>
            </w:r>
            <w:proofErr w:type="spellStart"/>
            <w:r>
              <w:t>jiu</w:t>
            </w:r>
            <w:proofErr w:type="spellEnd"/>
            <w:r>
              <w:t xml:space="preserve"> jitsu trainer</w:t>
            </w:r>
            <w:r w:rsidR="0050416C">
              <w:t>s</w:t>
            </w:r>
            <w:r>
              <w:t xml:space="preserve">. </w:t>
            </w:r>
          </w:p>
        </w:tc>
        <w:tc>
          <w:tcPr>
            <w:tcW w:w="1672" w:type="dxa"/>
            <w:shd w:val="clear" w:color="auto" w:fill="auto"/>
          </w:tcPr>
          <w:p w14:paraId="185B2EE5" w14:textId="253D3A35" w:rsidR="28A9B94D" w:rsidRDefault="00915EA5" w:rsidP="00DE1C33">
            <w:r>
              <w:t>24</w:t>
            </w:r>
            <w:r w:rsidRPr="00915EA5">
              <w:rPr>
                <w:vertAlign w:val="superscript"/>
              </w:rPr>
              <w:t>th</w:t>
            </w:r>
            <w:r>
              <w:t xml:space="preserve"> December 2020</w:t>
            </w:r>
            <w:r w:rsidR="00DE1C33">
              <w:t xml:space="preserve"> </w:t>
            </w:r>
            <w:r>
              <w:t xml:space="preserve">- </w:t>
            </w:r>
            <w:r w:rsidR="0050416C">
              <w:t>24</w:t>
            </w:r>
            <w:r w:rsidR="0050416C" w:rsidRPr="0050416C">
              <w:rPr>
                <w:vertAlign w:val="superscript"/>
              </w:rPr>
              <w:t>th</w:t>
            </w:r>
            <w:r w:rsidR="0050416C">
              <w:t xml:space="preserve"> December 2021 </w:t>
            </w:r>
          </w:p>
        </w:tc>
      </w:tr>
    </w:tbl>
    <w:p w14:paraId="18D95106" w14:textId="77777777" w:rsidR="00575A8F" w:rsidRPr="00270EEB" w:rsidRDefault="00575A8F" w:rsidP="00DE1C33">
      <w:pPr>
        <w:ind w:right="107"/>
      </w:pPr>
    </w:p>
    <w:p w14:paraId="7DF140BE" w14:textId="77777777" w:rsidR="00536FA9" w:rsidRDefault="00536FA9" w:rsidP="00E6298B">
      <w:pPr>
        <w:ind w:right="107"/>
        <w:rPr>
          <w:b/>
        </w:rPr>
      </w:pPr>
      <w:r>
        <w:rPr>
          <w:b/>
        </w:rPr>
        <w:br w:type="page"/>
      </w:r>
    </w:p>
    <w:p w14:paraId="2B4DA333" w14:textId="77777777" w:rsidR="004923DA" w:rsidRPr="00270EEB" w:rsidRDefault="004923DA" w:rsidP="00E6298B">
      <w:pPr>
        <w:keepNext/>
        <w:spacing w:before="240" w:after="60"/>
        <w:ind w:right="107"/>
        <w:jc w:val="both"/>
        <w:rPr>
          <w:b/>
        </w:rPr>
      </w:pPr>
      <w:r w:rsidRPr="00270EEB">
        <w:rPr>
          <w:b/>
        </w:rPr>
        <w:lastRenderedPageBreak/>
        <w:t>Bibliography</w:t>
      </w:r>
    </w:p>
    <w:p w14:paraId="5C7A9DD6" w14:textId="060E4A89" w:rsidR="00390074" w:rsidRPr="00270EEB" w:rsidRDefault="000F7ECD" w:rsidP="00E6298B">
      <w:pPr>
        <w:keepNext/>
        <w:spacing w:before="240" w:after="60"/>
        <w:ind w:right="107"/>
        <w:jc w:val="both"/>
        <w:rPr>
          <w:b/>
        </w:rPr>
      </w:pPr>
      <w:r w:rsidRPr="00270EEB">
        <w:t xml:space="preserve">The bibliography should only include sources referenced within the </w:t>
      </w:r>
      <w:r w:rsidR="00FB4993">
        <w:t>workbook</w:t>
      </w:r>
      <w:r w:rsidRPr="00270EEB">
        <w:t xml:space="preserve"> using the Harvard referencing system. </w:t>
      </w:r>
      <w:r w:rsidR="004923DA" w:rsidRPr="00270EEB">
        <w:t>Information about referencing in written assignments and how to avoid plagiarism can be found on Moodle</w:t>
      </w:r>
      <w:r w:rsidR="00C27C95" w:rsidRPr="00270EEB">
        <w:t>.</w:t>
      </w:r>
      <w:r w:rsidR="00147DE3" w:rsidRPr="00270EEB">
        <w:t xml:space="preserve"> It is important that you are aware of the importance of ensuring that the work submitted is your original work.</w:t>
      </w:r>
    </w:p>
    <w:p w14:paraId="6706116D" w14:textId="77777777" w:rsidR="00390074" w:rsidRPr="00270EEB" w:rsidRDefault="00390074" w:rsidP="00E6298B">
      <w:pPr>
        <w:ind w:right="107"/>
        <w:jc w:val="both"/>
        <w:rPr>
          <w:b/>
        </w:rPr>
      </w:pPr>
    </w:p>
    <w:p w14:paraId="428F8FE7" w14:textId="77777777" w:rsidR="00DF0C3E" w:rsidRDefault="00DF0C3E" w:rsidP="00DF0C3E">
      <w:pPr>
        <w:ind w:right="107"/>
        <w:rPr>
          <w:shd w:val="clear" w:color="auto" w:fill="FFFFFF"/>
        </w:rPr>
      </w:pPr>
      <w:r>
        <w:rPr>
          <w:shd w:val="clear" w:color="auto" w:fill="FFFFFF"/>
        </w:rPr>
        <w:t>App.college.police.uk. 2021. </w:t>
      </w:r>
      <w:r>
        <w:rPr>
          <w:i/>
          <w:iCs/>
          <w:shd w:val="clear" w:color="auto" w:fill="FFFFFF"/>
        </w:rPr>
        <w:t xml:space="preserve">Police Use </w:t>
      </w:r>
      <w:proofErr w:type="gramStart"/>
      <w:r>
        <w:rPr>
          <w:i/>
          <w:iCs/>
          <w:shd w:val="clear" w:color="auto" w:fill="FFFFFF"/>
        </w:rPr>
        <w:t>Of</w:t>
      </w:r>
      <w:proofErr w:type="gramEnd"/>
      <w:r>
        <w:rPr>
          <w:i/>
          <w:iCs/>
          <w:shd w:val="clear" w:color="auto" w:fill="FFFFFF"/>
        </w:rPr>
        <w:t xml:space="preserve"> Force</w:t>
      </w:r>
      <w:r>
        <w:rPr>
          <w:shd w:val="clear" w:color="auto" w:fill="FFFFFF"/>
        </w:rPr>
        <w:t>. [online] Available at: &lt;https://www.app.college.police.uk/app-content/public-order/core-principles-and-legislation/police-use-of-force/&gt; [Accessed 10 January 2021].</w:t>
      </w:r>
    </w:p>
    <w:p w14:paraId="77B86202" w14:textId="23D6E7F4" w:rsidR="00DF0C3E" w:rsidRDefault="00DF0C3E" w:rsidP="00B96BB4">
      <w:pPr>
        <w:ind w:right="107"/>
        <w:rPr>
          <w:shd w:val="clear" w:color="auto" w:fill="FFFFFF"/>
        </w:rPr>
      </w:pPr>
    </w:p>
    <w:p w14:paraId="7662E95F" w14:textId="77777777" w:rsidR="00DF0C3E" w:rsidRDefault="00DF0C3E" w:rsidP="00DF0C3E">
      <w:pPr>
        <w:ind w:right="107"/>
        <w:rPr>
          <w:shd w:val="clear" w:color="auto" w:fill="FFFFFF"/>
        </w:rPr>
      </w:pPr>
      <w:r>
        <w:rPr>
          <w:shd w:val="clear" w:color="auto" w:fill="FFFFFF"/>
        </w:rPr>
        <w:t>BBC News. 2021. </w:t>
      </w:r>
      <w:r>
        <w:rPr>
          <w:i/>
          <w:iCs/>
          <w:shd w:val="clear" w:color="auto" w:fill="FFFFFF"/>
        </w:rPr>
        <w:t xml:space="preserve">George Floyd Death 'Adds </w:t>
      </w:r>
      <w:proofErr w:type="gramStart"/>
      <w:r>
        <w:rPr>
          <w:i/>
          <w:iCs/>
          <w:shd w:val="clear" w:color="auto" w:fill="FFFFFF"/>
        </w:rPr>
        <w:t>To</w:t>
      </w:r>
      <w:proofErr w:type="gramEnd"/>
      <w:r>
        <w:rPr>
          <w:i/>
          <w:iCs/>
          <w:shd w:val="clear" w:color="auto" w:fill="FFFFFF"/>
        </w:rPr>
        <w:t xml:space="preserve"> UK Policing Tensions'</w:t>
      </w:r>
      <w:r>
        <w:rPr>
          <w:shd w:val="clear" w:color="auto" w:fill="FFFFFF"/>
        </w:rPr>
        <w:t>. [online] Available at: &lt;https://www.bbc.co.uk/news/uk-england-birmingham-52892202&gt; [Accessed 11 January 2021].</w:t>
      </w:r>
    </w:p>
    <w:p w14:paraId="068D50D7" w14:textId="77777777" w:rsidR="00DF0C3E" w:rsidRDefault="00DF0C3E" w:rsidP="00B96BB4">
      <w:pPr>
        <w:ind w:right="107"/>
        <w:rPr>
          <w:shd w:val="clear" w:color="auto" w:fill="FFFFFF"/>
        </w:rPr>
      </w:pPr>
    </w:p>
    <w:p w14:paraId="4A3E1BA2" w14:textId="77777777" w:rsidR="00DF0C3E" w:rsidRDefault="00DF0C3E" w:rsidP="00DF0C3E">
      <w:pPr>
        <w:rPr>
          <w:color w:val="000000" w:themeColor="text1"/>
        </w:rPr>
      </w:pPr>
      <w:r w:rsidRPr="00D945BA">
        <w:rPr>
          <w:color w:val="000000" w:themeColor="text1"/>
        </w:rPr>
        <w:t>Briefing note. (n.d.). [online</w:t>
      </w:r>
      <w:proofErr w:type="gramStart"/>
      <w:r w:rsidRPr="00D945BA">
        <w:rPr>
          <w:color w:val="000000" w:themeColor="text1"/>
        </w:rPr>
        <w:t>] .</w:t>
      </w:r>
      <w:proofErr w:type="gramEnd"/>
      <w:r w:rsidRPr="00D945BA">
        <w:rPr>
          <w:color w:val="000000" w:themeColor="text1"/>
        </w:rPr>
        <w:t xml:space="preserve"> Available at: </w:t>
      </w:r>
      <w:r>
        <w:rPr>
          <w:color w:val="000000" w:themeColor="text1"/>
        </w:rPr>
        <w:t>https://library.college.police.uk/docs/appref/C909E0418-First-Responders-Brief.pdf</w:t>
      </w:r>
      <w:r w:rsidRPr="00D945BA">
        <w:rPr>
          <w:color w:val="000000" w:themeColor="text1"/>
        </w:rPr>
        <w:t>.</w:t>
      </w:r>
    </w:p>
    <w:p w14:paraId="4344546A" w14:textId="77777777" w:rsidR="00DF0C3E" w:rsidRDefault="00DF0C3E" w:rsidP="00DF0C3E"/>
    <w:p w14:paraId="4D9D9281" w14:textId="4BB6EA38" w:rsidR="00DF0C3E" w:rsidRDefault="00DF0C3E" w:rsidP="00DF0C3E">
      <w:pPr>
        <w:rPr>
          <w:rFonts w:ascii="Calibri" w:hAnsi="Calibri" w:cs="Calibri"/>
          <w:color w:val="2C3E50"/>
          <w:sz w:val="27"/>
          <w:szCs w:val="27"/>
          <w:shd w:val="clear" w:color="auto" w:fill="FEF1C4"/>
        </w:rPr>
      </w:pPr>
      <w:r w:rsidRPr="00240174">
        <w:t xml:space="preserve">Changingminds.org. (2019). The </w:t>
      </w:r>
      <w:proofErr w:type="spellStart"/>
      <w:r w:rsidRPr="00240174">
        <w:t>Betari</w:t>
      </w:r>
      <w:proofErr w:type="spellEnd"/>
      <w:r w:rsidRPr="00240174">
        <w:t xml:space="preserve"> Box. [online] Available at: http://changingminds.org/explanations/behaviors/betari_box.htm.</w:t>
      </w:r>
    </w:p>
    <w:p w14:paraId="7316A190" w14:textId="77777777" w:rsidR="00DF0C3E" w:rsidRDefault="00DF0C3E" w:rsidP="00B96BB4">
      <w:pPr>
        <w:ind w:right="107"/>
        <w:rPr>
          <w:shd w:val="clear" w:color="auto" w:fill="FFFFFF"/>
        </w:rPr>
      </w:pPr>
    </w:p>
    <w:p w14:paraId="0A4725ED" w14:textId="77777777" w:rsidR="00DF0C3E" w:rsidRDefault="00DF0C3E" w:rsidP="00DF0C3E">
      <w:r w:rsidRPr="00AB5314">
        <w:t xml:space="preserve">College </w:t>
      </w:r>
      <w:proofErr w:type="gramStart"/>
      <w:r w:rsidRPr="00AB5314">
        <w:t>Of</w:t>
      </w:r>
      <w:proofErr w:type="gramEnd"/>
      <w:r w:rsidRPr="00AB5314">
        <w:t xml:space="preserve"> Policing (2012). National Decision Model. [online] Police.uk. Available at: https://www.app.college.police.uk/app-content/national-decision-model/the-national-decision-model/.</w:t>
      </w:r>
    </w:p>
    <w:p w14:paraId="59ACE22A" w14:textId="77777777" w:rsidR="00DF0C3E" w:rsidRDefault="00DF0C3E" w:rsidP="00B96BB4">
      <w:pPr>
        <w:ind w:right="107"/>
      </w:pPr>
    </w:p>
    <w:p w14:paraId="37605380" w14:textId="6686BA7B" w:rsidR="00DF0C3E" w:rsidRDefault="00DF0C3E" w:rsidP="00B96BB4">
      <w:pPr>
        <w:ind w:right="107"/>
      </w:pPr>
      <w:r w:rsidRPr="009F3FB3">
        <w:t xml:space="preserve">Equality </w:t>
      </w:r>
      <w:proofErr w:type="gramStart"/>
      <w:r w:rsidRPr="009F3FB3">
        <w:t>And</w:t>
      </w:r>
      <w:proofErr w:type="gramEnd"/>
      <w:r w:rsidRPr="009F3FB3">
        <w:t xml:space="preserve"> Human Rights commission (2010). Your rights under the Equality Act 2010 | Equality and Human Rights Commission. [online] Equalityhumanrights.com. Available at: https://www.equalityhumanrights.com/en/advice-and-guidance/your-rights-under-equality-act-2010</w:t>
      </w:r>
    </w:p>
    <w:p w14:paraId="3AA43BFD" w14:textId="77777777" w:rsidR="00DF0C3E" w:rsidRDefault="00DF0C3E" w:rsidP="00B96BB4">
      <w:pPr>
        <w:ind w:right="107"/>
      </w:pPr>
    </w:p>
    <w:p w14:paraId="12C5F878" w14:textId="77777777" w:rsidR="00DF0C3E" w:rsidRPr="00D945BA" w:rsidRDefault="00DF0C3E" w:rsidP="00DF0C3E">
      <w:r w:rsidRPr="00D945BA">
        <w:t>Ford, K., Newbury, A., Meredith, Z., Evans, J., Hughes, K., Roderick, J., Davies, A.R. and Bellis, M.A. (2019). Understanding the outcome of police safeguarding notifications to social services in South Wales. The Police Journal: Theory, Practice and Principles, p.0032258X1983614.</w:t>
      </w:r>
    </w:p>
    <w:p w14:paraId="70C24EB1" w14:textId="77777777" w:rsidR="00DF0C3E" w:rsidRDefault="00DF0C3E" w:rsidP="00B96BB4">
      <w:pPr>
        <w:ind w:right="107"/>
        <w:rPr>
          <w:shd w:val="clear" w:color="auto" w:fill="FFFFFF"/>
        </w:rPr>
      </w:pPr>
    </w:p>
    <w:p w14:paraId="01FB6FD8" w14:textId="77777777" w:rsidR="00DF0C3E" w:rsidRPr="006F7F27" w:rsidRDefault="00DF0C3E" w:rsidP="00DF0C3E">
      <w:pPr>
        <w:pStyle w:val="NormalWeb"/>
        <w:rPr>
          <w:i/>
          <w:iCs/>
          <w:color w:val="auto"/>
        </w:rPr>
      </w:pPr>
      <w:r w:rsidRPr="006F7F27">
        <w:rPr>
          <w:i/>
          <w:iCs/>
        </w:rPr>
        <w:t xml:space="preserve">Gavin E. </w:t>
      </w:r>
      <w:proofErr w:type="spellStart"/>
      <w:r w:rsidRPr="006F7F27">
        <w:rPr>
          <w:i/>
          <w:iCs/>
        </w:rPr>
        <w:t>Oxburgh</w:t>
      </w:r>
      <w:proofErr w:type="spellEnd"/>
      <w:r w:rsidRPr="006F7F27">
        <w:rPr>
          <w:i/>
          <w:iCs/>
        </w:rPr>
        <w:t xml:space="preserve">, Trond </w:t>
      </w:r>
      <w:proofErr w:type="spellStart"/>
      <w:r w:rsidRPr="006F7F27">
        <w:rPr>
          <w:i/>
          <w:iCs/>
        </w:rPr>
        <w:t>Myklebust</w:t>
      </w:r>
      <w:proofErr w:type="spellEnd"/>
      <w:r w:rsidRPr="006F7F27">
        <w:rPr>
          <w:i/>
          <w:iCs/>
        </w:rPr>
        <w:t xml:space="preserve"> and Tim Grant</w:t>
      </w:r>
      <w:r>
        <w:rPr>
          <w:rFonts w:ascii="MinionPro" w:hAnsi="MinionPro"/>
          <w:i/>
          <w:iCs/>
        </w:rPr>
        <w:t>.</w:t>
      </w:r>
      <w:r w:rsidRPr="006F7F27">
        <w:rPr>
          <w:rFonts w:ascii="MinionPro" w:hAnsi="MinionPro"/>
          <w:i/>
          <w:iCs/>
        </w:rPr>
        <w:t xml:space="preserve"> </w:t>
      </w:r>
      <w:r w:rsidRPr="006F7F27">
        <w:t xml:space="preserve">The question of question types in police interviews: a review of the literature from a psychological and linguistic perspective. </w:t>
      </w:r>
      <w:r w:rsidRPr="006F7F27">
        <w:rPr>
          <w:i/>
          <w:iCs/>
          <w:color w:val="auto"/>
        </w:rPr>
        <w:t xml:space="preserve">The International Journal of </w:t>
      </w:r>
      <w:r w:rsidRPr="006F7F27">
        <w:rPr>
          <w:i/>
          <w:iCs/>
          <w:position w:val="2"/>
        </w:rPr>
        <w:t xml:space="preserve">Speech, </w:t>
      </w:r>
      <w:r w:rsidRPr="006F7F27">
        <w:rPr>
          <w:i/>
          <w:iCs/>
        </w:rPr>
        <w:t xml:space="preserve">Article Language and the </w:t>
      </w:r>
      <w:proofErr w:type="gramStart"/>
      <w:r w:rsidRPr="006F7F27">
        <w:rPr>
          <w:i/>
          <w:iCs/>
        </w:rPr>
        <w:t>Law</w:t>
      </w:r>
      <w:r>
        <w:rPr>
          <w:i/>
          <w:iCs/>
        </w:rPr>
        <w:t xml:space="preserve"> </w:t>
      </w:r>
      <w:r w:rsidRPr="006F7F27">
        <w:rPr>
          <w:i/>
          <w:iCs/>
        </w:rPr>
        <w:t>,</w:t>
      </w:r>
      <w:proofErr w:type="gramEnd"/>
      <w:r w:rsidRPr="006F7F27">
        <w:t>pp. 45-66</w:t>
      </w:r>
      <w:r w:rsidRPr="006F7F27">
        <w:rPr>
          <w:i/>
          <w:iCs/>
        </w:rPr>
        <w:t xml:space="preserve"> </w:t>
      </w:r>
    </w:p>
    <w:p w14:paraId="2845EE30" w14:textId="77777777" w:rsidR="00DF0C3E" w:rsidRDefault="00DF0C3E" w:rsidP="00B96BB4">
      <w:pPr>
        <w:ind w:right="107"/>
        <w:rPr>
          <w:shd w:val="clear" w:color="auto" w:fill="FFFFFF"/>
        </w:rPr>
      </w:pPr>
    </w:p>
    <w:p w14:paraId="3D5EB3E9" w14:textId="25FE4FBE" w:rsidR="00B96BB4" w:rsidRDefault="00B96BB4" w:rsidP="00B96BB4">
      <w:pPr>
        <w:ind w:right="107"/>
        <w:rPr>
          <w:shd w:val="clear" w:color="auto" w:fill="FFFFFF"/>
        </w:rPr>
      </w:pPr>
      <w:r>
        <w:rPr>
          <w:shd w:val="clear" w:color="auto" w:fill="FFFFFF"/>
        </w:rPr>
        <w:t>Hse.gov.uk. 2020. </w:t>
      </w:r>
      <w:r>
        <w:rPr>
          <w:i/>
          <w:iCs/>
          <w:shd w:val="clear" w:color="auto" w:fill="FFFFFF"/>
        </w:rPr>
        <w:t xml:space="preserve">Stress </w:t>
      </w:r>
      <w:proofErr w:type="gramStart"/>
      <w:r>
        <w:rPr>
          <w:i/>
          <w:iCs/>
          <w:shd w:val="clear" w:color="auto" w:fill="FFFFFF"/>
        </w:rPr>
        <w:t>At</w:t>
      </w:r>
      <w:proofErr w:type="gramEnd"/>
      <w:r>
        <w:rPr>
          <w:i/>
          <w:iCs/>
          <w:shd w:val="clear" w:color="auto" w:fill="FFFFFF"/>
        </w:rPr>
        <w:t xml:space="preserve"> Work - Causes HSE</w:t>
      </w:r>
      <w:r>
        <w:rPr>
          <w:shd w:val="clear" w:color="auto" w:fill="FFFFFF"/>
        </w:rPr>
        <w:t>. [online] Available at: &lt;https://www.hse.gov.uk/stress/causes.htm&gt; [Accessed 18 December 2020].</w:t>
      </w:r>
    </w:p>
    <w:p w14:paraId="0DD1B410" w14:textId="40F57C2A" w:rsidR="00B96BB4" w:rsidRDefault="00B96BB4" w:rsidP="00B96BB4">
      <w:pPr>
        <w:ind w:right="107"/>
        <w:rPr>
          <w:shd w:val="clear" w:color="auto" w:fill="FFFFFF"/>
        </w:rPr>
      </w:pPr>
    </w:p>
    <w:p w14:paraId="25BB1CB0" w14:textId="77777777" w:rsidR="00DF0C3E" w:rsidRDefault="00DF0C3E" w:rsidP="00DF0C3E">
      <w:r w:rsidRPr="00176885">
        <w:t>Introduction. (2015). [online] Available at: https://royalsociety.org/~/media/policy/Publications/2015/unconscious-bias-briefing-2015.pdf</w:t>
      </w:r>
      <w:r>
        <w:t xml:space="preserve"> pp. 1-4 </w:t>
      </w:r>
    </w:p>
    <w:p w14:paraId="6DEC0936" w14:textId="77777777" w:rsidR="00DF0C3E" w:rsidRDefault="00DF0C3E" w:rsidP="00B96BB4">
      <w:pPr>
        <w:ind w:right="107"/>
        <w:rPr>
          <w:shd w:val="clear" w:color="auto" w:fill="FFFFFF"/>
        </w:rPr>
      </w:pPr>
    </w:p>
    <w:p w14:paraId="24A9337F" w14:textId="132A454C" w:rsidR="00B96BB4" w:rsidRDefault="00B96BB4" w:rsidP="00B96BB4">
      <w:pPr>
        <w:ind w:right="107"/>
        <w:rPr>
          <w:shd w:val="clear" w:color="auto" w:fill="FFFFFF"/>
        </w:rPr>
      </w:pPr>
      <w:r>
        <w:rPr>
          <w:shd w:val="clear" w:color="auto" w:fill="FFFFFF"/>
        </w:rPr>
        <w:t>Jackson, E., 2013. STRESS RELIEF. </w:t>
      </w:r>
      <w:r>
        <w:rPr>
          <w:i/>
          <w:iCs/>
          <w:shd w:val="clear" w:color="auto" w:fill="FFFFFF"/>
        </w:rPr>
        <w:t>ACSM's Health &amp; Fitness Journal</w:t>
      </w:r>
      <w:r>
        <w:rPr>
          <w:shd w:val="clear" w:color="auto" w:fill="FFFFFF"/>
        </w:rPr>
        <w:t>, 17(3), pp.14-19.</w:t>
      </w:r>
    </w:p>
    <w:p w14:paraId="368F42B0" w14:textId="77777777" w:rsidR="00B96BB4" w:rsidRDefault="00B96BB4" w:rsidP="00E6298B">
      <w:pPr>
        <w:ind w:right="107"/>
        <w:rPr>
          <w:shd w:val="clear" w:color="auto" w:fill="FFFFFF"/>
        </w:rPr>
      </w:pPr>
    </w:p>
    <w:p w14:paraId="0E57591A" w14:textId="266B7008" w:rsidR="00B96BB4" w:rsidRDefault="00B96BB4" w:rsidP="00B96BB4">
      <w:pPr>
        <w:ind w:right="107"/>
        <w:rPr>
          <w:shd w:val="clear" w:color="auto" w:fill="FFFFFF"/>
        </w:rPr>
      </w:pPr>
      <w:r>
        <w:rPr>
          <w:shd w:val="clear" w:color="auto" w:fill="FFFFFF"/>
        </w:rPr>
        <w:t>Legislation.gov.uk. 2021. </w:t>
      </w:r>
      <w:r>
        <w:rPr>
          <w:i/>
          <w:iCs/>
          <w:shd w:val="clear" w:color="auto" w:fill="FFFFFF"/>
        </w:rPr>
        <w:t xml:space="preserve">Police </w:t>
      </w:r>
      <w:proofErr w:type="gramStart"/>
      <w:r>
        <w:rPr>
          <w:i/>
          <w:iCs/>
          <w:shd w:val="clear" w:color="auto" w:fill="FFFFFF"/>
        </w:rPr>
        <w:t>And</w:t>
      </w:r>
      <w:proofErr w:type="gramEnd"/>
      <w:r>
        <w:rPr>
          <w:i/>
          <w:iCs/>
          <w:shd w:val="clear" w:color="auto" w:fill="FFFFFF"/>
        </w:rPr>
        <w:t xml:space="preserve"> Criminal Evidence Act 1984</w:t>
      </w:r>
      <w:r>
        <w:rPr>
          <w:shd w:val="clear" w:color="auto" w:fill="FFFFFF"/>
        </w:rPr>
        <w:t>. [online] Available at: &lt;https://www.legislation.gov.uk/ukpga/1984/60/section/17&gt; [Accessed 10 January 2021].</w:t>
      </w:r>
    </w:p>
    <w:p w14:paraId="02B5A885" w14:textId="0E0E9FFB" w:rsidR="00DF0C3E" w:rsidRDefault="00DF0C3E" w:rsidP="00B96BB4">
      <w:pPr>
        <w:ind w:right="107"/>
        <w:rPr>
          <w:shd w:val="clear" w:color="auto" w:fill="FFFFFF"/>
        </w:rPr>
      </w:pPr>
    </w:p>
    <w:p w14:paraId="6A1FA396" w14:textId="77777777" w:rsidR="00DF0C3E" w:rsidRPr="00432358" w:rsidRDefault="00DF0C3E" w:rsidP="00DF0C3E">
      <w:r w:rsidRPr="00432358">
        <w:t>Legislation.gov.uk. (2015). Road Traffic Act 1988. [online] Available at: https://www.legislation.gov.uk/ukpga/1988/52/section/165A/2007-03-01 [Accessed 12 Mar. 2021].</w:t>
      </w:r>
    </w:p>
    <w:p w14:paraId="621C135C" w14:textId="77777777" w:rsidR="00DF0C3E" w:rsidRDefault="00DF0C3E" w:rsidP="00B96BB4">
      <w:pPr>
        <w:ind w:right="107"/>
        <w:rPr>
          <w:shd w:val="clear" w:color="auto" w:fill="FFFFFF"/>
        </w:rPr>
      </w:pPr>
    </w:p>
    <w:p w14:paraId="0EB7D566" w14:textId="77777777" w:rsidR="00B96BB4" w:rsidRDefault="00B96BB4" w:rsidP="00B96BB4">
      <w:pPr>
        <w:ind w:right="107"/>
        <w:rPr>
          <w:shd w:val="clear" w:color="auto" w:fill="FFFFFF"/>
        </w:rPr>
      </w:pPr>
    </w:p>
    <w:p w14:paraId="3EBA4A76" w14:textId="4801F8EF" w:rsidR="00B96BB4" w:rsidRDefault="00B96BB4" w:rsidP="00B96BB4">
      <w:pPr>
        <w:ind w:right="107"/>
        <w:rPr>
          <w:b/>
        </w:rPr>
      </w:pPr>
      <w:r>
        <w:rPr>
          <w:shd w:val="clear" w:color="auto" w:fill="FFFFFF"/>
        </w:rPr>
        <w:t>Mental Health Foundation. 2020. </w:t>
      </w:r>
      <w:r>
        <w:rPr>
          <w:i/>
          <w:iCs/>
          <w:shd w:val="clear" w:color="auto" w:fill="FFFFFF"/>
        </w:rPr>
        <w:t>Stress</w:t>
      </w:r>
      <w:r>
        <w:rPr>
          <w:shd w:val="clear" w:color="auto" w:fill="FFFFFF"/>
        </w:rPr>
        <w:t>. [online] Available at: &lt;https://www.mentalhealth.org.uk/a-to-z/s/stress&gt; [Accessed 18 December 2020].</w:t>
      </w:r>
      <w:r>
        <w:rPr>
          <w:b/>
        </w:rPr>
        <w:t xml:space="preserve"> </w:t>
      </w:r>
    </w:p>
    <w:p w14:paraId="7928037C" w14:textId="77777777" w:rsidR="00B96BB4" w:rsidRDefault="00B96BB4" w:rsidP="00B96BB4">
      <w:pPr>
        <w:ind w:right="107"/>
        <w:rPr>
          <w:shd w:val="clear" w:color="auto" w:fill="FFFFFF"/>
        </w:rPr>
      </w:pPr>
    </w:p>
    <w:p w14:paraId="7CF15EEA" w14:textId="0BC75582" w:rsidR="00B96BB4" w:rsidRDefault="00B96BB4" w:rsidP="00B96BB4">
      <w:pPr>
        <w:ind w:right="107"/>
        <w:rPr>
          <w:b/>
        </w:rPr>
      </w:pPr>
      <w:r>
        <w:rPr>
          <w:shd w:val="clear" w:color="auto" w:fill="FFFFFF"/>
        </w:rPr>
        <w:t>Mind.org.uk. 2020. </w:t>
      </w:r>
      <w:r>
        <w:rPr>
          <w:i/>
          <w:iCs/>
          <w:shd w:val="clear" w:color="auto" w:fill="FFFFFF"/>
        </w:rPr>
        <w:t xml:space="preserve">Dealing </w:t>
      </w:r>
      <w:proofErr w:type="gramStart"/>
      <w:r>
        <w:rPr>
          <w:i/>
          <w:iCs/>
          <w:shd w:val="clear" w:color="auto" w:fill="FFFFFF"/>
        </w:rPr>
        <w:t>With</w:t>
      </w:r>
      <w:proofErr w:type="gramEnd"/>
      <w:r>
        <w:rPr>
          <w:i/>
          <w:iCs/>
          <w:shd w:val="clear" w:color="auto" w:fill="FFFFFF"/>
        </w:rPr>
        <w:t xml:space="preserve"> Pressure - Tips</w:t>
      </w:r>
      <w:r>
        <w:rPr>
          <w:shd w:val="clear" w:color="auto" w:fill="FFFFFF"/>
        </w:rPr>
        <w:t>. [online] Available at: &lt;https://www.mind.org.uk/information-support/types-of-mental-health-problems/stress/dealing-with-pressure/&gt; [Accessed 18 December 2020].</w:t>
      </w:r>
      <w:r>
        <w:rPr>
          <w:b/>
        </w:rPr>
        <w:t xml:space="preserve"> </w:t>
      </w:r>
    </w:p>
    <w:p w14:paraId="08D228C8" w14:textId="77777777" w:rsidR="00B96BB4" w:rsidRDefault="00B96BB4" w:rsidP="00E6298B">
      <w:pPr>
        <w:ind w:right="107"/>
        <w:rPr>
          <w:shd w:val="clear" w:color="auto" w:fill="FFFFFF"/>
        </w:rPr>
      </w:pPr>
    </w:p>
    <w:p w14:paraId="1CE6B155" w14:textId="52D32228" w:rsidR="00C8781B" w:rsidRDefault="000B5068" w:rsidP="00E6298B">
      <w:pPr>
        <w:ind w:right="107"/>
        <w:rPr>
          <w:shd w:val="clear" w:color="auto" w:fill="FFFFFF"/>
        </w:rPr>
      </w:pPr>
      <w:proofErr w:type="spellStart"/>
      <w:r>
        <w:rPr>
          <w:shd w:val="clear" w:color="auto" w:fill="FFFFFF"/>
        </w:rPr>
        <w:t>Mortillaro</w:t>
      </w:r>
      <w:proofErr w:type="spellEnd"/>
      <w:r>
        <w:rPr>
          <w:shd w:val="clear" w:color="auto" w:fill="FFFFFF"/>
        </w:rPr>
        <w:t>, M. and Scherer, K., 2020. </w:t>
      </w:r>
      <w:r>
        <w:rPr>
          <w:i/>
          <w:iCs/>
          <w:shd w:val="clear" w:color="auto" w:fill="FFFFFF"/>
        </w:rPr>
        <w:t xml:space="preserve">Stressed Out: How Stress Develops </w:t>
      </w:r>
      <w:proofErr w:type="gramStart"/>
      <w:r>
        <w:rPr>
          <w:i/>
          <w:iCs/>
          <w:shd w:val="clear" w:color="auto" w:fill="FFFFFF"/>
        </w:rPr>
        <w:t>And</w:t>
      </w:r>
      <w:proofErr w:type="gramEnd"/>
      <w:r>
        <w:rPr>
          <w:i/>
          <w:iCs/>
          <w:shd w:val="clear" w:color="auto" w:fill="FFFFFF"/>
        </w:rPr>
        <w:t xml:space="preserve"> How To Cope With It</w:t>
      </w:r>
      <w:r>
        <w:rPr>
          <w:shd w:val="clear" w:color="auto" w:fill="FFFFFF"/>
        </w:rPr>
        <w:t>.</w:t>
      </w:r>
    </w:p>
    <w:p w14:paraId="1397E0FA" w14:textId="77777777" w:rsidR="005930FD" w:rsidRDefault="005930FD" w:rsidP="00E6298B">
      <w:pPr>
        <w:ind w:right="107"/>
        <w:rPr>
          <w:shd w:val="clear" w:color="auto" w:fill="FFFFFF"/>
        </w:rPr>
      </w:pPr>
    </w:p>
    <w:p w14:paraId="638DAF06" w14:textId="0C43364D" w:rsidR="00E25221" w:rsidRDefault="005930FD" w:rsidP="00E6298B">
      <w:pPr>
        <w:ind w:right="107"/>
        <w:rPr>
          <w:b/>
        </w:rPr>
      </w:pPr>
      <w:r>
        <w:rPr>
          <w:shd w:val="clear" w:color="auto" w:fill="FFFFFF"/>
        </w:rPr>
        <w:t>nhs.uk. 2020. </w:t>
      </w:r>
      <w:r>
        <w:rPr>
          <w:i/>
          <w:iCs/>
          <w:shd w:val="clear" w:color="auto" w:fill="FFFFFF"/>
        </w:rPr>
        <w:t xml:space="preserve">Get Help </w:t>
      </w:r>
      <w:proofErr w:type="gramStart"/>
      <w:r>
        <w:rPr>
          <w:i/>
          <w:iCs/>
          <w:shd w:val="clear" w:color="auto" w:fill="FFFFFF"/>
        </w:rPr>
        <w:t>With</w:t>
      </w:r>
      <w:proofErr w:type="gramEnd"/>
      <w:r>
        <w:rPr>
          <w:i/>
          <w:iCs/>
          <w:shd w:val="clear" w:color="auto" w:fill="FFFFFF"/>
        </w:rPr>
        <w:t xml:space="preserve"> Stress</w:t>
      </w:r>
      <w:r>
        <w:rPr>
          <w:shd w:val="clear" w:color="auto" w:fill="FFFFFF"/>
        </w:rPr>
        <w:t>. [online] Available at: &lt;https://www.nhs.uk/conditions/stress-anxiety-depression/understanding-stress/&gt; [Accessed 18 December 2020].</w:t>
      </w:r>
      <w:r>
        <w:rPr>
          <w:b/>
        </w:rPr>
        <w:t xml:space="preserve"> </w:t>
      </w:r>
    </w:p>
    <w:p w14:paraId="0986D742" w14:textId="14FCA3B2" w:rsidR="00DF0C3E" w:rsidRDefault="00DF0C3E" w:rsidP="00E6298B">
      <w:pPr>
        <w:ind w:right="107"/>
        <w:rPr>
          <w:b/>
        </w:rPr>
      </w:pPr>
    </w:p>
    <w:p w14:paraId="6C58D17D" w14:textId="77777777" w:rsidR="00DF0C3E" w:rsidRDefault="00DF0C3E" w:rsidP="00DF0C3E">
      <w:pPr>
        <w:ind w:right="107"/>
        <w:rPr>
          <w:shd w:val="clear" w:color="auto" w:fill="FFFFFF"/>
        </w:rPr>
      </w:pPr>
      <w:r>
        <w:rPr>
          <w:shd w:val="clear" w:color="auto" w:fill="FFFFFF"/>
        </w:rPr>
        <w:t>Nottinghamshire.police.uk. 2021. [online] Available at: &lt;https://www.nottinghamshire.police.uk/sites/default/files/documents/files/Police_Use_of_Force_1.pdf&gt; [Accessed 10 January 2021].</w:t>
      </w:r>
    </w:p>
    <w:p w14:paraId="26699FEC" w14:textId="77777777" w:rsidR="00DF0C3E" w:rsidRDefault="00DF0C3E" w:rsidP="00DF0C3E">
      <w:pPr>
        <w:ind w:right="107"/>
        <w:rPr>
          <w:shd w:val="clear" w:color="auto" w:fill="FFFFFF"/>
        </w:rPr>
      </w:pPr>
    </w:p>
    <w:p w14:paraId="11E6966A" w14:textId="77777777" w:rsidR="00DF0C3E" w:rsidRPr="002B7B0B" w:rsidRDefault="00DF0C3E" w:rsidP="00DF0C3E">
      <w:r w:rsidRPr="002B7B0B">
        <w:t>Oliveira, A. and Murphy, K. (2014). Race, Social Identity, and Perceptions of Police Bias. Race and Justice, 5(3), pp.259–277.</w:t>
      </w:r>
    </w:p>
    <w:p w14:paraId="562514BB" w14:textId="3F6C6D46" w:rsidR="00DF0C3E" w:rsidRDefault="00DF0C3E" w:rsidP="00DF0C3E"/>
    <w:p w14:paraId="3DA8E21C" w14:textId="2B5AF6B7" w:rsidR="00DF0C3E" w:rsidRPr="00DF0C3E" w:rsidRDefault="00DF0C3E" w:rsidP="00DF0C3E">
      <w:pPr>
        <w:rPr>
          <w:shd w:val="clear" w:color="auto" w:fill="FFFFFF"/>
        </w:rPr>
      </w:pPr>
      <w:r>
        <w:rPr>
          <w:shd w:val="clear" w:color="auto" w:fill="FFFFFF"/>
        </w:rPr>
        <w:t>Ons.gov.uk. 2021. </w:t>
      </w:r>
      <w:r>
        <w:rPr>
          <w:i/>
          <w:iCs/>
          <w:shd w:val="clear" w:color="auto" w:fill="FFFFFF"/>
        </w:rPr>
        <w:t xml:space="preserve">Domestic Abuse During </w:t>
      </w:r>
      <w:proofErr w:type="gramStart"/>
      <w:r>
        <w:rPr>
          <w:i/>
          <w:iCs/>
          <w:shd w:val="clear" w:color="auto" w:fill="FFFFFF"/>
        </w:rPr>
        <w:t>The</w:t>
      </w:r>
      <w:proofErr w:type="gramEnd"/>
      <w:r>
        <w:rPr>
          <w:i/>
          <w:iCs/>
          <w:shd w:val="clear" w:color="auto" w:fill="FFFFFF"/>
        </w:rPr>
        <w:t xml:space="preserve"> Coronavirus (COVID-19) Pandemic, England And Wales - Office For National Statistics</w:t>
      </w:r>
      <w:r>
        <w:rPr>
          <w:shd w:val="clear" w:color="auto" w:fill="FFFFFF"/>
        </w:rPr>
        <w:t>. [online] Available at: &lt;https://www.ons.gov.uk/peoplepopulationandcommunity/crimeandjustice/articles/domesticabuseduringthecoronaviruscovid19pandemicenglandandwales/november2020&gt; [Accessed 11 January 2021].</w:t>
      </w:r>
    </w:p>
    <w:p w14:paraId="67993AEC" w14:textId="77777777" w:rsidR="00DF0C3E" w:rsidRDefault="00DF0C3E" w:rsidP="00DF0C3E"/>
    <w:p w14:paraId="7C766CA3" w14:textId="77777777" w:rsidR="00DF0C3E" w:rsidRPr="007D306E" w:rsidRDefault="00DF0C3E" w:rsidP="00DF0C3E">
      <w:r w:rsidRPr="007D306E">
        <w:t xml:space="preserve">Parker, A.L. and </w:t>
      </w:r>
      <w:proofErr w:type="spellStart"/>
      <w:r w:rsidRPr="007D306E">
        <w:t>Sarre</w:t>
      </w:r>
      <w:proofErr w:type="spellEnd"/>
      <w:r w:rsidRPr="007D306E">
        <w:t>, R. (2008). Policing Young Offenders: What Role Discretion? International Journal of Police Science &amp; Management, 10(4), pp.474–485.</w:t>
      </w:r>
    </w:p>
    <w:p w14:paraId="2909260D" w14:textId="77777777" w:rsidR="00E25221" w:rsidRDefault="00E25221" w:rsidP="00E6298B">
      <w:pPr>
        <w:ind w:right="107"/>
        <w:rPr>
          <w:b/>
        </w:rPr>
      </w:pPr>
    </w:p>
    <w:p w14:paraId="1F4ED39D" w14:textId="77777777" w:rsidR="00DF0C3E" w:rsidRPr="00B07A14" w:rsidRDefault="00DF0C3E" w:rsidP="00DF0C3E">
      <w:r w:rsidRPr="00D461A4">
        <w:t>Rapecrisis.org.uk. (2017). Statistics - Sexual Violence | Rape Crisis England &amp; Wales. [online] Available at</w:t>
      </w:r>
      <w:r w:rsidRPr="00B07A14">
        <w:t xml:space="preserve">: </w:t>
      </w:r>
      <w:r>
        <w:t>https://rapecrisis.org.uk/get-informed/about-sexual-violence/statistics-sexual-violence/</w:t>
      </w:r>
    </w:p>
    <w:p w14:paraId="2E18FFDC" w14:textId="77777777" w:rsidR="00DF0C3E" w:rsidRPr="00B07A14" w:rsidRDefault="00DF0C3E" w:rsidP="00DF0C3E"/>
    <w:p w14:paraId="101C5BE3" w14:textId="77777777" w:rsidR="00DF0C3E" w:rsidRPr="00B07A14" w:rsidRDefault="00DF0C3E" w:rsidP="00DF0C3E">
      <w:pPr>
        <w:rPr>
          <w:color w:val="000000" w:themeColor="text1"/>
        </w:rPr>
      </w:pPr>
      <w:r w:rsidRPr="00B07A14">
        <w:rPr>
          <w:color w:val="000000" w:themeColor="text1"/>
          <w:shd w:val="clear" w:color="auto" w:fill="FFFFFF"/>
        </w:rPr>
        <w:t>ROSENBAUM, D.P. and LAWRENCE, D.S., 2017. Teaching procedural justice and communication skills during police–community encounters: Results of a randomized control trial with police recruits.</w:t>
      </w:r>
      <w:r w:rsidRPr="00B07A14">
        <w:rPr>
          <w:rStyle w:val="apple-converted-space"/>
          <w:color w:val="000000" w:themeColor="text1"/>
          <w:shd w:val="clear" w:color="auto" w:fill="FFFFFF"/>
        </w:rPr>
        <w:t> </w:t>
      </w:r>
      <w:r w:rsidRPr="00B07A14">
        <w:rPr>
          <w:i/>
          <w:iCs/>
          <w:color w:val="000000" w:themeColor="text1"/>
        </w:rPr>
        <w:t>Journal of Experimental Criminology,</w:t>
      </w:r>
      <w:r w:rsidRPr="00B07A14">
        <w:rPr>
          <w:rStyle w:val="apple-converted-space"/>
          <w:i/>
          <w:iCs/>
          <w:color w:val="000000" w:themeColor="text1"/>
        </w:rPr>
        <w:t> </w:t>
      </w:r>
      <w:r w:rsidRPr="00B07A14">
        <w:rPr>
          <w:b/>
          <w:bCs/>
          <w:color w:val="000000" w:themeColor="text1"/>
        </w:rPr>
        <w:t>13</w:t>
      </w:r>
      <w:r w:rsidRPr="00B07A14">
        <w:rPr>
          <w:color w:val="000000" w:themeColor="text1"/>
          <w:shd w:val="clear" w:color="auto" w:fill="FFFFFF"/>
        </w:rPr>
        <w:t>(3), pp. 293-319.</w:t>
      </w:r>
    </w:p>
    <w:p w14:paraId="678BDD47" w14:textId="77777777" w:rsidR="00DF0C3E" w:rsidRDefault="00DF0C3E" w:rsidP="00DF0C3E">
      <w:pPr>
        <w:ind w:right="107"/>
        <w:rPr>
          <w:shd w:val="clear" w:color="auto" w:fill="FFFFFF"/>
        </w:rPr>
      </w:pPr>
    </w:p>
    <w:p w14:paraId="4B72541A" w14:textId="2AFDD973" w:rsidR="00DF0C3E" w:rsidRDefault="00DF0C3E" w:rsidP="00DF0C3E">
      <w:pPr>
        <w:ind w:right="107"/>
        <w:rPr>
          <w:shd w:val="clear" w:color="auto" w:fill="FFFFFF"/>
        </w:rPr>
      </w:pPr>
      <w:r>
        <w:rPr>
          <w:shd w:val="clear" w:color="auto" w:fill="FFFFFF"/>
        </w:rPr>
        <w:t>Sentencingcouncil.org.uk. 2021. </w:t>
      </w:r>
      <w:r>
        <w:rPr>
          <w:i/>
          <w:iCs/>
          <w:shd w:val="clear" w:color="auto" w:fill="FFFFFF"/>
        </w:rPr>
        <w:t>Assault Offences Explained – Sentencing</w:t>
      </w:r>
      <w:r>
        <w:rPr>
          <w:shd w:val="clear" w:color="auto" w:fill="FFFFFF"/>
        </w:rPr>
        <w:t>. [online] Available at: &lt;https://www.sentencingcouncil.org.uk/news/item/assault-offences-explained/&gt; [Accessed 10 January 2021].</w:t>
      </w:r>
    </w:p>
    <w:p w14:paraId="7C1144A1" w14:textId="2E4D394B" w:rsidR="00DF0C3E" w:rsidRDefault="00DF0C3E" w:rsidP="00DF0C3E">
      <w:pPr>
        <w:ind w:right="107"/>
        <w:rPr>
          <w:shd w:val="clear" w:color="auto" w:fill="FFFFFF"/>
        </w:rPr>
      </w:pPr>
    </w:p>
    <w:p w14:paraId="6611B1CA" w14:textId="77777777" w:rsidR="00DF0C3E" w:rsidRPr="009372E8" w:rsidRDefault="00DF0C3E" w:rsidP="00DF0C3E">
      <w:pPr>
        <w:rPr>
          <w:color w:val="000000" w:themeColor="text1"/>
        </w:rPr>
      </w:pPr>
      <w:r w:rsidRPr="009372E8">
        <w:rPr>
          <w:color w:val="000000" w:themeColor="text1"/>
        </w:rPr>
        <w:t xml:space="preserve">Smith, M.R. and Alpert, G.P. (2007). Explaining Police Bias. Criminal Justice and </w:t>
      </w:r>
      <w:proofErr w:type="spellStart"/>
      <w:r w:rsidRPr="009372E8">
        <w:rPr>
          <w:color w:val="000000" w:themeColor="text1"/>
        </w:rPr>
        <w:t>Behavior</w:t>
      </w:r>
      <w:proofErr w:type="spellEnd"/>
      <w:r w:rsidRPr="009372E8">
        <w:rPr>
          <w:color w:val="000000" w:themeColor="text1"/>
        </w:rPr>
        <w:t>, 34(10), pp.1262–1283.</w:t>
      </w:r>
    </w:p>
    <w:p w14:paraId="639BAB90" w14:textId="77777777" w:rsidR="00DF0C3E" w:rsidRDefault="00DF0C3E" w:rsidP="00DF0C3E">
      <w:pPr>
        <w:ind w:right="107"/>
        <w:rPr>
          <w:shd w:val="clear" w:color="auto" w:fill="FFFFFF"/>
        </w:rPr>
      </w:pPr>
    </w:p>
    <w:p w14:paraId="3D82D6DD" w14:textId="77777777" w:rsidR="00DF0C3E" w:rsidRDefault="00DF0C3E" w:rsidP="00DF0C3E">
      <w:pPr>
        <w:ind w:right="107"/>
        <w:rPr>
          <w:shd w:val="clear" w:color="auto" w:fill="FFFFFF"/>
        </w:rPr>
      </w:pPr>
      <w:r>
        <w:rPr>
          <w:shd w:val="clear" w:color="auto" w:fill="FFFFFF"/>
        </w:rPr>
        <w:t>Southampton.ac.uk. 2021. </w:t>
      </w:r>
      <w:r>
        <w:rPr>
          <w:i/>
          <w:iCs/>
          <w:shd w:val="clear" w:color="auto" w:fill="FFFFFF"/>
        </w:rPr>
        <w:t xml:space="preserve">Police Officer </w:t>
      </w:r>
      <w:proofErr w:type="gramStart"/>
      <w:r>
        <w:rPr>
          <w:i/>
          <w:iCs/>
          <w:shd w:val="clear" w:color="auto" w:fill="FFFFFF"/>
        </w:rPr>
        <w:t>And</w:t>
      </w:r>
      <w:proofErr w:type="gramEnd"/>
      <w:r>
        <w:rPr>
          <w:i/>
          <w:iCs/>
          <w:shd w:val="clear" w:color="auto" w:fill="FFFFFF"/>
        </w:rPr>
        <w:t xml:space="preserve"> Civil Roles In The Police | Economic, Social And Political Sciences | University Of Southampton</w:t>
      </w:r>
      <w:r>
        <w:rPr>
          <w:shd w:val="clear" w:color="auto" w:fill="FFFFFF"/>
        </w:rPr>
        <w:t>. [online] Available at: &lt;https://www.southampton.ac.uk/socsci/undergraduate/career_path_police.page&gt; [Accessed 10 January 2021].</w:t>
      </w:r>
    </w:p>
    <w:p w14:paraId="5B9D37AD" w14:textId="77777777" w:rsidR="00DF0C3E" w:rsidRDefault="00DF0C3E" w:rsidP="00E6298B">
      <w:pPr>
        <w:ind w:right="107"/>
        <w:rPr>
          <w:shd w:val="clear" w:color="auto" w:fill="FFFFFF"/>
        </w:rPr>
      </w:pPr>
    </w:p>
    <w:p w14:paraId="4EF1053C" w14:textId="5F79B838" w:rsidR="00E25221" w:rsidRDefault="00E25221" w:rsidP="00E6298B">
      <w:pPr>
        <w:ind w:right="107"/>
        <w:rPr>
          <w:b/>
        </w:rPr>
      </w:pPr>
      <w:r>
        <w:rPr>
          <w:shd w:val="clear" w:color="auto" w:fill="FFFFFF"/>
        </w:rPr>
        <w:lastRenderedPageBreak/>
        <w:t>Thebodycoach.com. 2020. [online] Available at: &lt;http://www.thebodycoach.com/blog/the-mental-health-benefits-of-exercise&gt; [Accessed 18 December 2020].</w:t>
      </w:r>
      <w:r>
        <w:rPr>
          <w:b/>
        </w:rPr>
        <w:t xml:space="preserve"> </w:t>
      </w:r>
    </w:p>
    <w:p w14:paraId="2785C6A1" w14:textId="77777777" w:rsidR="000A63F2" w:rsidRDefault="000A63F2" w:rsidP="00E6298B">
      <w:pPr>
        <w:ind w:right="107"/>
        <w:rPr>
          <w:b/>
        </w:rPr>
      </w:pPr>
    </w:p>
    <w:p w14:paraId="285E7CAC" w14:textId="77777777" w:rsidR="00DF0C3E" w:rsidRPr="00DF0C3E" w:rsidRDefault="00DF0C3E" w:rsidP="00DF0C3E">
      <w:r w:rsidRPr="00C330F0">
        <w:t xml:space="preserve">The University </w:t>
      </w:r>
      <w:proofErr w:type="gramStart"/>
      <w:r w:rsidRPr="00C330F0">
        <w:t>Of</w:t>
      </w:r>
      <w:proofErr w:type="gramEnd"/>
      <w:r w:rsidRPr="00C330F0">
        <w:t xml:space="preserve"> Edinburgh (2020). Gibbs’ reflective cycle. [online] The University of Edinburgh. Available at: https://www.ed.ac.uk/reflection/reflectors-toolkit/reflecting-on-experience/gibbs-reflective-cycle</w:t>
      </w:r>
      <w:r>
        <w:t xml:space="preserve"> </w:t>
      </w:r>
    </w:p>
    <w:p w14:paraId="26C015D3" w14:textId="77777777" w:rsidR="00DF0C3E" w:rsidRDefault="00DF0C3E" w:rsidP="00E6298B">
      <w:pPr>
        <w:ind w:right="107"/>
        <w:rPr>
          <w:shd w:val="clear" w:color="auto" w:fill="FFFFFF"/>
        </w:rPr>
      </w:pPr>
    </w:p>
    <w:p w14:paraId="1CF4251A" w14:textId="4BE18BE1" w:rsidR="000A63F2" w:rsidRDefault="000A63F2" w:rsidP="00E6298B">
      <w:pPr>
        <w:ind w:right="107"/>
        <w:rPr>
          <w:shd w:val="clear" w:color="auto" w:fill="FFFFFF"/>
        </w:rPr>
      </w:pPr>
      <w:proofErr w:type="spellStart"/>
      <w:r>
        <w:rPr>
          <w:shd w:val="clear" w:color="auto" w:fill="FFFFFF"/>
        </w:rPr>
        <w:t>Viero</w:t>
      </w:r>
      <w:proofErr w:type="spellEnd"/>
      <w:r>
        <w:rPr>
          <w:shd w:val="clear" w:color="auto" w:fill="FFFFFF"/>
        </w:rPr>
        <w:t xml:space="preserve">, A., Barbara, G., </w:t>
      </w:r>
      <w:proofErr w:type="spellStart"/>
      <w:r>
        <w:rPr>
          <w:shd w:val="clear" w:color="auto" w:fill="FFFFFF"/>
        </w:rPr>
        <w:t>Montisci</w:t>
      </w:r>
      <w:proofErr w:type="spellEnd"/>
      <w:r>
        <w:rPr>
          <w:shd w:val="clear" w:color="auto" w:fill="FFFFFF"/>
        </w:rPr>
        <w:t xml:space="preserve">, M., </w:t>
      </w:r>
      <w:proofErr w:type="spellStart"/>
      <w:r>
        <w:rPr>
          <w:shd w:val="clear" w:color="auto" w:fill="FFFFFF"/>
        </w:rPr>
        <w:t>Kustermann</w:t>
      </w:r>
      <w:proofErr w:type="spellEnd"/>
      <w:r>
        <w:rPr>
          <w:shd w:val="clear" w:color="auto" w:fill="FFFFFF"/>
        </w:rPr>
        <w:t xml:space="preserve">, K. and </w:t>
      </w:r>
      <w:proofErr w:type="spellStart"/>
      <w:r>
        <w:rPr>
          <w:shd w:val="clear" w:color="auto" w:fill="FFFFFF"/>
        </w:rPr>
        <w:t>Cattaneo</w:t>
      </w:r>
      <w:proofErr w:type="spellEnd"/>
      <w:r>
        <w:rPr>
          <w:shd w:val="clear" w:color="auto" w:fill="FFFFFF"/>
        </w:rPr>
        <w:t>, C., 2021. </w:t>
      </w:r>
      <w:r>
        <w:rPr>
          <w:i/>
          <w:iCs/>
          <w:shd w:val="clear" w:color="auto" w:fill="FFFFFF"/>
        </w:rPr>
        <w:t xml:space="preserve">Violence Against Women </w:t>
      </w:r>
      <w:proofErr w:type="gramStart"/>
      <w:r>
        <w:rPr>
          <w:i/>
          <w:iCs/>
          <w:shd w:val="clear" w:color="auto" w:fill="FFFFFF"/>
        </w:rPr>
        <w:t>In</w:t>
      </w:r>
      <w:proofErr w:type="gramEnd"/>
      <w:r>
        <w:rPr>
          <w:i/>
          <w:iCs/>
          <w:shd w:val="clear" w:color="auto" w:fill="FFFFFF"/>
        </w:rPr>
        <w:t xml:space="preserve"> The Covid-19 Pandemic: A Review Of The Literature And A Call For Shared Strategies To Tackle Health And Social Emergencies</w:t>
      </w:r>
      <w:r>
        <w:rPr>
          <w:shd w:val="clear" w:color="auto" w:fill="FFFFFF"/>
        </w:rPr>
        <w:t>.</w:t>
      </w:r>
    </w:p>
    <w:p w14:paraId="16194387" w14:textId="77777777" w:rsidR="007D306E" w:rsidRDefault="007D306E" w:rsidP="00557D1E"/>
    <w:p w14:paraId="41FFD345" w14:textId="5AD3924C" w:rsidR="006F7F27" w:rsidRPr="006F7F27" w:rsidRDefault="006121BF" w:rsidP="00DF0C3E">
      <w:r w:rsidRPr="00557D1E">
        <w:t>www.hse.gov.uk. (n.d.). Key requirements of the CPIA - Pre-Trial - Enforcement Guide (England &amp; Wales). [online] Available at: https://www.hse.gov.uk/enforce/enforcementguide/pretrial/after-key.htm</w:t>
      </w:r>
    </w:p>
    <w:p w14:paraId="71290336" w14:textId="6FC54715" w:rsidR="00C330F0" w:rsidRPr="006F7F27" w:rsidRDefault="006F7F27" w:rsidP="006F7F27">
      <w:pPr>
        <w:spacing w:before="100" w:beforeAutospacing="1" w:after="100" w:afterAutospacing="1"/>
      </w:pPr>
      <w:r w:rsidRPr="006F7F27">
        <w:rPr>
          <w:rFonts w:ascii="MinionPro" w:hAnsi="MinionPro"/>
          <w:i/>
          <w:iCs/>
          <w:sz w:val="28"/>
          <w:szCs w:val="28"/>
        </w:rPr>
        <w:t xml:space="preserve"> </w:t>
      </w:r>
    </w:p>
    <w:p w14:paraId="250CF227" w14:textId="4D6D22C1" w:rsidR="006D4550" w:rsidRPr="00240174" w:rsidRDefault="006D4550" w:rsidP="00240174"/>
    <w:p w14:paraId="56261151" w14:textId="2335591F" w:rsidR="00AC4637" w:rsidRPr="005D583E" w:rsidRDefault="00AC4637" w:rsidP="00240174">
      <w:pPr>
        <w:pBdr>
          <w:top w:val="single" w:sz="6" w:space="0" w:color="auto"/>
          <w:left w:val="single" w:sz="6" w:space="1" w:color="auto"/>
          <w:bottom w:val="single" w:sz="6" w:space="1" w:color="auto"/>
          <w:right w:val="single" w:sz="6" w:space="1" w:color="auto"/>
        </w:pBdr>
        <w:ind w:right="107"/>
        <w:jc w:val="both"/>
        <w:rPr>
          <w:b/>
        </w:rPr>
      </w:pPr>
    </w:p>
    <w:p w14:paraId="0D7337E8" w14:textId="7F36618F" w:rsidR="00AC4637" w:rsidRPr="005D583E" w:rsidRDefault="00AC4637" w:rsidP="00240174">
      <w:pPr>
        <w:pBdr>
          <w:top w:val="single" w:sz="6" w:space="0" w:color="auto"/>
          <w:left w:val="single" w:sz="6" w:space="1" w:color="auto"/>
          <w:bottom w:val="single" w:sz="6" w:space="1" w:color="auto"/>
          <w:right w:val="single" w:sz="6" w:space="1" w:color="auto"/>
        </w:pBdr>
        <w:ind w:right="107"/>
        <w:jc w:val="both"/>
        <w:rPr>
          <w:b/>
          <w:bCs/>
        </w:rPr>
      </w:pPr>
      <w:r w:rsidRPr="2E5ED9CE">
        <w:rPr>
          <w:b/>
          <w:bCs/>
        </w:rPr>
        <w:t xml:space="preserve">CONFIDENTIALITY and PLAGIARISM – </w:t>
      </w:r>
      <w:r w:rsidR="7090E85A" w:rsidRPr="2E5ED9CE">
        <w:rPr>
          <w:b/>
          <w:bCs/>
        </w:rPr>
        <w:t>confirmed by submission through Turnitin</w:t>
      </w:r>
    </w:p>
    <w:p w14:paraId="18346CD7" w14:textId="77777777" w:rsidR="00AC4637" w:rsidRPr="005D583E" w:rsidRDefault="00AC4637" w:rsidP="00240174">
      <w:pPr>
        <w:pBdr>
          <w:top w:val="single" w:sz="6" w:space="0" w:color="auto"/>
          <w:left w:val="single" w:sz="6" w:space="1" w:color="auto"/>
          <w:bottom w:val="single" w:sz="6" w:space="1" w:color="auto"/>
          <w:right w:val="single" w:sz="6" w:space="1" w:color="auto"/>
        </w:pBdr>
        <w:ind w:right="107"/>
        <w:jc w:val="both"/>
      </w:pPr>
    </w:p>
    <w:p w14:paraId="4063D27D" w14:textId="77777777" w:rsidR="00AC4637" w:rsidRPr="005D583E" w:rsidRDefault="00AC4637" w:rsidP="00E6298B">
      <w:pPr>
        <w:ind w:right="107"/>
        <w:jc w:val="both"/>
        <w:rPr>
          <w:b/>
        </w:rPr>
      </w:pPr>
    </w:p>
    <w:p w14:paraId="508EDDFA" w14:textId="77777777" w:rsidR="00AC4637" w:rsidRPr="00294868" w:rsidRDefault="00AC4637" w:rsidP="00E6298B">
      <w:pPr>
        <w:pBdr>
          <w:top w:val="single" w:sz="6" w:space="1" w:color="auto"/>
          <w:left w:val="single" w:sz="6" w:space="1" w:color="auto"/>
          <w:bottom w:val="single" w:sz="6" w:space="1" w:color="auto"/>
          <w:right w:val="single" w:sz="6" w:space="1" w:color="auto"/>
        </w:pBdr>
        <w:ind w:right="107"/>
        <w:jc w:val="both"/>
        <w:rPr>
          <w:b/>
          <w:highlight w:val="yellow"/>
        </w:rPr>
        <w:sectPr w:rsidR="00AC4637" w:rsidRPr="00294868" w:rsidSect="00E136A6">
          <w:headerReference w:type="even" r:id="rId26"/>
          <w:headerReference w:type="default" r:id="rId27"/>
          <w:footerReference w:type="even" r:id="rId28"/>
          <w:footerReference w:type="default" r:id="rId29"/>
          <w:headerReference w:type="first" r:id="rId30"/>
          <w:footerReference w:type="first" r:id="rId31"/>
          <w:pgSz w:w="11906" w:h="16838" w:code="9"/>
          <w:pgMar w:top="1021" w:right="1080" w:bottom="1021" w:left="1080" w:header="720" w:footer="720" w:gutter="0"/>
          <w:cols w:space="720"/>
          <w:titlePg/>
          <w:docGrid w:linePitch="272"/>
        </w:sectPr>
      </w:pPr>
    </w:p>
    <w:p w14:paraId="2A37E8D2" w14:textId="40C25BAE" w:rsidR="0030C684" w:rsidRDefault="0030C684" w:rsidP="2E5ED9CE">
      <w:pPr>
        <w:ind w:left="3600" w:firstLine="720"/>
        <w:rPr>
          <w:rFonts w:eastAsia="Arial"/>
          <w:b/>
          <w:bCs/>
        </w:rPr>
      </w:pPr>
      <w:r w:rsidRPr="2E5ED9CE">
        <w:rPr>
          <w:rFonts w:eastAsia="Arial"/>
          <w:b/>
          <w:bCs/>
        </w:rPr>
        <w:lastRenderedPageBreak/>
        <w:t>Task 6</w:t>
      </w:r>
    </w:p>
    <w:p w14:paraId="54AE98EF" w14:textId="453430CE" w:rsidR="2E5ED9CE" w:rsidRDefault="2E5ED9CE" w:rsidP="2E5ED9CE">
      <w:pPr>
        <w:rPr>
          <w:rFonts w:eastAsia="Arial"/>
          <w:b/>
          <w:bCs/>
        </w:rPr>
      </w:pPr>
    </w:p>
    <w:p w14:paraId="3B8CA513" w14:textId="60D5A90D" w:rsidR="28A9B94D" w:rsidRDefault="7F0CDD74" w:rsidP="2E5ED9CE">
      <w:pPr>
        <w:rPr>
          <w:rFonts w:eastAsia="Arial"/>
          <w:b/>
          <w:bCs/>
        </w:rPr>
      </w:pPr>
      <w:r w:rsidRPr="2E5ED9CE">
        <w:rPr>
          <w:rFonts w:eastAsia="Arial"/>
          <w:b/>
          <w:bCs/>
        </w:rPr>
        <w:t>Recognition and c</w:t>
      </w:r>
      <w:r w:rsidR="28A9B94D" w:rsidRPr="2E5ED9CE">
        <w:rPr>
          <w:rFonts w:eastAsia="Arial"/>
          <w:b/>
          <w:bCs/>
        </w:rPr>
        <w:t>onfirmation of progress on the Occupational Competency Portfolio (OCP).</w:t>
      </w:r>
    </w:p>
    <w:p w14:paraId="31DFDA2E" w14:textId="5D4A0491" w:rsidR="28A9B94D" w:rsidRDefault="28A9B94D">
      <w:r w:rsidRPr="2E5ED9CE">
        <w:rPr>
          <w:rFonts w:eastAsia="Arial"/>
          <w:b/>
          <w:bCs/>
        </w:rPr>
        <w:t xml:space="preserve"> </w:t>
      </w:r>
    </w:p>
    <w:p w14:paraId="49032C07" w14:textId="7F0D7D61" w:rsidR="5C6AD3C6" w:rsidRDefault="5C6AD3C6" w:rsidP="2E5ED9CE">
      <w:pPr>
        <w:rPr>
          <w:rFonts w:eastAsia="Arial"/>
          <w:i/>
          <w:iCs/>
        </w:rPr>
      </w:pPr>
      <w:r w:rsidRPr="2E5ED9CE">
        <w:rPr>
          <w:rFonts w:eastAsia="Arial"/>
          <w:i/>
          <w:iCs/>
        </w:rPr>
        <w:t xml:space="preserve">By signing the section </w:t>
      </w:r>
      <w:proofErr w:type="gramStart"/>
      <w:r w:rsidRPr="2E5ED9CE">
        <w:rPr>
          <w:rFonts w:eastAsia="Arial"/>
          <w:i/>
          <w:iCs/>
        </w:rPr>
        <w:t>below</w:t>
      </w:r>
      <w:proofErr w:type="gramEnd"/>
      <w:r w:rsidRPr="2E5ED9CE">
        <w:rPr>
          <w:rFonts w:eastAsia="Arial"/>
          <w:i/>
          <w:iCs/>
        </w:rPr>
        <w:t xml:space="preserve"> you are acknowledging your continued progress on O.C.P., this is recognised by the university as work that is fully supporting this module</w:t>
      </w:r>
      <w:r w:rsidR="1AAEFB71" w:rsidRPr="2E5ED9CE">
        <w:rPr>
          <w:rFonts w:eastAsia="Arial"/>
          <w:i/>
          <w:iCs/>
        </w:rPr>
        <w:t>. Signing it is equivalent to 500 words towards the overall wordcount.</w:t>
      </w:r>
    </w:p>
    <w:p w14:paraId="60772E2D" w14:textId="1640397E" w:rsidR="2E5ED9CE" w:rsidRDefault="2E5ED9CE" w:rsidP="2E5ED9CE">
      <w:pPr>
        <w:rPr>
          <w:rFonts w:eastAsia="Arial"/>
          <w:b/>
          <w:bCs/>
        </w:rPr>
      </w:pPr>
    </w:p>
    <w:p w14:paraId="4DB2216F" w14:textId="43A41FC0" w:rsidR="28A9B94D" w:rsidRDefault="28A9B94D">
      <w:r w:rsidRPr="28A9B94D">
        <w:rPr>
          <w:rFonts w:eastAsia="Arial"/>
        </w:rPr>
        <w:t xml:space="preserve">I confirm that I am progressing with the Occupational Competency Portfolio (OCP) in accordance to the regulations. </w:t>
      </w:r>
    </w:p>
    <w:p w14:paraId="7858FF3E" w14:textId="624D4466" w:rsidR="28A9B94D" w:rsidRDefault="28A9B94D">
      <w:r w:rsidRPr="28A9B94D">
        <w:rPr>
          <w:rFonts w:eastAsia="Arial"/>
          <w:b/>
          <w:bCs/>
        </w:rPr>
        <w:t xml:space="preserve"> </w:t>
      </w:r>
    </w:p>
    <w:p w14:paraId="01A8D117" w14:textId="4C3CCBB1" w:rsidR="28A9B94D" w:rsidRDefault="28A9B94D" w:rsidP="28A9B94D">
      <w:pPr>
        <w:jc w:val="both"/>
      </w:pPr>
      <w:r w:rsidRPr="2E5ED9CE">
        <w:rPr>
          <w:rFonts w:eastAsia="Arial"/>
        </w:rPr>
        <w:t>Signed</w:t>
      </w:r>
      <w:r w:rsidR="000D5A6A">
        <w:rPr>
          <w:rFonts w:eastAsia="Arial"/>
        </w:rPr>
        <w:t>:  A. COOMBER</w:t>
      </w:r>
      <w:r w:rsidRPr="2E5ED9CE">
        <w:rPr>
          <w:rFonts w:eastAsia="Arial"/>
        </w:rPr>
        <w:t xml:space="preserve"> (Learner</w:t>
      </w:r>
      <w:r w:rsidR="75685E70" w:rsidRPr="2E5ED9CE">
        <w:rPr>
          <w:rFonts w:eastAsia="Arial"/>
        </w:rPr>
        <w:t>, Electronic signature or type name</w:t>
      </w:r>
      <w:r w:rsidRPr="2E5ED9CE">
        <w:rPr>
          <w:rFonts w:eastAsia="Arial"/>
        </w:rPr>
        <w:t>)</w:t>
      </w:r>
    </w:p>
    <w:p w14:paraId="2927D153" w14:textId="06E6B241" w:rsidR="28A9B94D" w:rsidRDefault="28A9B94D" w:rsidP="28A9B94D">
      <w:pPr>
        <w:jc w:val="both"/>
      </w:pPr>
      <w:r w:rsidRPr="28A9B94D">
        <w:rPr>
          <w:rFonts w:eastAsia="Arial"/>
        </w:rPr>
        <w:t xml:space="preserve"> </w:t>
      </w:r>
    </w:p>
    <w:p w14:paraId="1BBFDBC4" w14:textId="0BF2212B" w:rsidR="28A9B94D" w:rsidRDefault="000D5A6A" w:rsidP="28A9B94D">
      <w:pPr>
        <w:jc w:val="both"/>
      </w:pPr>
      <w:r>
        <w:rPr>
          <w:rFonts w:eastAsia="Arial"/>
        </w:rPr>
        <w:t>Date: 08/02/2021</w:t>
      </w:r>
    </w:p>
    <w:p w14:paraId="60C3A4E1" w14:textId="458788B7" w:rsidR="28A9B94D" w:rsidRDefault="28A9B94D">
      <w:r w:rsidRPr="28A9B94D">
        <w:rPr>
          <w:rFonts w:eastAsia="Arial"/>
          <w:b/>
          <w:bCs/>
        </w:rPr>
        <w:t xml:space="preserve"> </w:t>
      </w:r>
    </w:p>
    <w:p w14:paraId="0B0817A4" w14:textId="27CC3670" w:rsidR="28A9B94D" w:rsidRDefault="28A9B94D">
      <w:r w:rsidRPr="2E5ED9CE">
        <w:rPr>
          <w:rFonts w:eastAsia="Arial"/>
          <w:b/>
          <w:bCs/>
        </w:rPr>
        <w:t xml:space="preserve"> </w:t>
      </w:r>
    </w:p>
    <w:p w14:paraId="24844E53" w14:textId="11388029" w:rsidR="28A9B94D" w:rsidRDefault="28A9B94D" w:rsidP="28A9B94D"/>
    <w:sectPr w:rsidR="28A9B94D" w:rsidSect="00E136A6">
      <w:headerReference w:type="even" r:id="rId32"/>
      <w:headerReference w:type="default" r:id="rId33"/>
      <w:footerReference w:type="even" r:id="rId34"/>
      <w:footerReference w:type="default" r:id="rId35"/>
      <w:headerReference w:type="first" r:id="rId36"/>
      <w:footerReference w:type="first" r:id="rId37"/>
      <w:pgSz w:w="11906" w:h="16838" w:code="9"/>
      <w:pgMar w:top="1021" w:right="1080" w:bottom="1021" w:left="1080" w:header="720" w:footer="720" w:gutter="0"/>
      <w:cols w:space="720"/>
      <w:titlePg/>
      <w:docGrid w:linePitch="27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6D537E53" w14:textId="77777777" w:rsidR="008B0CB3" w:rsidRDefault="008B0CB3">
      <w:r>
        <w:separator/>
      </w:r>
    </w:p>
  </w:endnote>
  <w:endnote w:type="continuationSeparator" w:id="0">
    <w:p w14:paraId="3718EC65" w14:textId="77777777" w:rsidR="008B0CB3" w:rsidRDefault="008B0CB3">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4D"/>
    <w:family w:val="decorative"/>
    <w:pitch w:val="variable"/>
    <w:sig w:usb0="00000003" w:usb1="10000000" w:usb2="00000000" w:usb3="00000000" w:csb0="80000001"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rial">
    <w:panose1 w:val="020B0604020202020204"/>
    <w:charset w:val="00"/>
    <w:family w:val="swiss"/>
    <w:pitch w:val="variable"/>
    <w:sig w:usb0="E0002AFF" w:usb1="C0007843" w:usb2="00000009" w:usb3="00000000" w:csb0="000001FF" w:csb1="00000000"/>
  </w:font>
  <w:font w:name="Cambria">
    <w:panose1 w:val="02040503050406030204"/>
    <w:charset w:val="00"/>
    <w:family w:val="roman"/>
    <w:pitch w:val="variable"/>
    <w:sig w:usb0="E00002FF" w:usb1="400004FF" w:usb2="00000000" w:usb3="00000000" w:csb0="000001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0002AFF" w:usb1="C000247B" w:usb2="00000009" w:usb3="00000000" w:csb0="000001FF" w:csb1="00000000"/>
  </w:font>
  <w:font w:name="MinionPro">
    <w:altName w:val="Cambria"/>
    <w:panose1 w:val="020B0604020202020204"/>
    <w:charset w:val="00"/>
    <w:family w:val="roman"/>
    <w:notTrueType/>
    <w:pitch w:val="default"/>
  </w:font>
  <w:font w:name="PMingLiU">
    <w:altName w:val="新細明體"/>
    <w:panose1 w:val="02020500000000000000"/>
    <w:charset w:val="88"/>
    <w:family w:val="roman"/>
    <w:pitch w:val="variable"/>
    <w:sig w:usb0="A00002FF" w:usb1="28CFFCFA" w:usb2="00000016" w:usb3="00000000" w:csb0="00100001" w:csb1="00000000"/>
  </w:font>
  <w:font w:name="Calibri Light">
    <w:panose1 w:val="020F03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1B454F4" w14:textId="005240F4" w:rsidR="000978DC" w:rsidRDefault="000978DC" w:rsidP="00F00F66">
    <w:pPr>
      <w:pStyle w:val="Footer"/>
      <w:rPr>
        <w:sz w:val="17"/>
      </w:rPr>
    </w:pPr>
    <w:bookmarkStart w:id="2" w:name="TITUS1FooterEvenPages"/>
    <w:r>
      <w:rPr>
        <w:sz w:val="17"/>
      </w:rPr>
      <w:t> </w:t>
    </w:r>
  </w:p>
  <w:bookmarkEnd w:id="2"/>
  <w:p w14:paraId="7A57D3A6" w14:textId="3F64A95E" w:rsidR="000978DC" w:rsidRDefault="000978DC" w:rsidP="00E136A6">
    <w:pPr>
      <w:pStyle w:val="Footer"/>
      <w:jc w:val="right"/>
    </w:pPr>
    <w:r>
      <w:fldChar w:fldCharType="begin"/>
    </w:r>
    <w:r>
      <w:instrText xml:space="preserve"> PAGE   \* MERGEFORMAT </w:instrText>
    </w:r>
    <w:r>
      <w:fldChar w:fldCharType="separate"/>
    </w:r>
    <w:r>
      <w:rPr>
        <w:noProof/>
      </w:rPr>
      <w:t>8</w:t>
    </w:r>
    <w:r>
      <w:rPr>
        <w:noProof/>
      </w:rPr>
      <w:fldChar w:fldCharType="end"/>
    </w:r>
  </w:p>
  <w:p w14:paraId="165F86FC" w14:textId="77777777" w:rsidR="000978DC" w:rsidRPr="00BB5EAA" w:rsidRDefault="000978DC" w:rsidP="00E136A6">
    <w:pPr>
      <w:pStyle w:val="Footer"/>
      <w:ind w:right="360"/>
      <w:jc w:val="center"/>
    </w:pPr>
  </w:p>
  <w:p w14:paraId="7F598F90" w14:textId="77777777" w:rsidR="000978DC" w:rsidRDefault="000978DC">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850222C" w14:textId="41830336" w:rsidR="000978DC" w:rsidRDefault="000978DC" w:rsidP="00F00F66">
    <w:pPr>
      <w:pStyle w:val="Footer"/>
      <w:rPr>
        <w:sz w:val="17"/>
      </w:rPr>
    </w:pPr>
    <w:bookmarkStart w:id="3" w:name="TITUS1FooterPrimary"/>
    <w:r>
      <w:rPr>
        <w:sz w:val="17"/>
      </w:rPr>
      <w:t> </w:t>
    </w:r>
  </w:p>
  <w:bookmarkEnd w:id="3"/>
  <w:p w14:paraId="50521BFA" w14:textId="1331D010" w:rsidR="000978DC" w:rsidRDefault="000978DC">
    <w:pPr>
      <w:pStyle w:val="Footer"/>
      <w:jc w:val="right"/>
    </w:pPr>
    <w:r>
      <w:fldChar w:fldCharType="begin"/>
    </w:r>
    <w:r>
      <w:instrText xml:space="preserve"> PAGE   \* MERGEFORMAT </w:instrText>
    </w:r>
    <w:r>
      <w:fldChar w:fldCharType="separate"/>
    </w:r>
    <w:r>
      <w:rPr>
        <w:noProof/>
      </w:rPr>
      <w:t>7</w:t>
    </w:r>
    <w:r>
      <w:rPr>
        <w:noProof/>
      </w:rPr>
      <w:fldChar w:fldCharType="end"/>
    </w:r>
  </w:p>
  <w:p w14:paraId="790812FF" w14:textId="77777777" w:rsidR="000978DC" w:rsidRPr="00BB5EAA" w:rsidRDefault="000978DC" w:rsidP="004C2D3A">
    <w:pPr>
      <w:pStyle w:val="Footer"/>
      <w:ind w:right="360"/>
      <w:jc w:val="cen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4BEB2B5" w14:textId="73E9C374" w:rsidR="000978DC" w:rsidRDefault="000978DC" w:rsidP="00F00F66">
    <w:pPr>
      <w:pStyle w:val="Footer"/>
      <w:rPr>
        <w:sz w:val="17"/>
      </w:rPr>
    </w:pPr>
    <w:bookmarkStart w:id="5" w:name="TITUS1FooterFirstPage"/>
    <w:r>
      <w:rPr>
        <w:sz w:val="17"/>
      </w:rPr>
      <w:t> </w:t>
    </w:r>
  </w:p>
  <w:bookmarkEnd w:id="5"/>
  <w:p w14:paraId="1EDCB161" w14:textId="3EFCFA9F" w:rsidR="000978DC" w:rsidRDefault="000978DC" w:rsidP="00E136A6">
    <w:pPr>
      <w:pStyle w:val="Footer"/>
      <w:jc w:val="right"/>
    </w:pPr>
    <w:r>
      <w:fldChar w:fldCharType="begin"/>
    </w:r>
    <w:r>
      <w:instrText xml:space="preserve"> PAGE   \* MERGEFORMAT </w:instrText>
    </w:r>
    <w:r>
      <w:fldChar w:fldCharType="separate"/>
    </w:r>
    <w:r>
      <w:rPr>
        <w:noProof/>
      </w:rPr>
      <w:t>1</w:t>
    </w:r>
    <w:r>
      <w:rPr>
        <w:noProof/>
      </w:rPr>
      <w:fldChar w:fldCharType="end"/>
    </w:r>
  </w:p>
  <w:p w14:paraId="138D8E5D" w14:textId="77777777" w:rsidR="000978DC" w:rsidRPr="00BB5EAA" w:rsidRDefault="000978DC" w:rsidP="00E136A6">
    <w:pPr>
      <w:pStyle w:val="Footer"/>
      <w:ind w:right="360"/>
      <w:jc w:val="center"/>
    </w:pPr>
  </w:p>
  <w:p w14:paraId="0663B734" w14:textId="77777777" w:rsidR="000978DC" w:rsidRDefault="000978DC">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83BE7C2" w14:textId="77777777" w:rsidR="000978DC" w:rsidRDefault="000978DC">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F99D7D1" w14:textId="0190A316" w:rsidR="000978DC" w:rsidRDefault="000978DC" w:rsidP="00F00F66">
    <w:pPr>
      <w:pStyle w:val="Footer"/>
      <w:rPr>
        <w:sz w:val="17"/>
      </w:rPr>
    </w:pPr>
    <w:bookmarkStart w:id="8" w:name="TITUS2FooterPrimary"/>
    <w:r>
      <w:rPr>
        <w:sz w:val="17"/>
      </w:rPr>
      <w:t> </w:t>
    </w:r>
  </w:p>
  <w:bookmarkEnd w:id="8"/>
  <w:p w14:paraId="15F7B1C0" w14:textId="77777777" w:rsidR="000978DC" w:rsidRDefault="000978DC">
    <w:pPr>
      <w:pStyle w:val="Footer"/>
      <w:jc w:val="right"/>
    </w:pPr>
  </w:p>
  <w:p w14:paraId="6BF93A53" w14:textId="1EAADC32" w:rsidR="000978DC" w:rsidRDefault="000978DC">
    <w:pPr>
      <w:pStyle w:val="Footer"/>
      <w:jc w:val="right"/>
    </w:pPr>
    <w:r>
      <w:fldChar w:fldCharType="begin"/>
    </w:r>
    <w:r>
      <w:instrText xml:space="preserve"> PAGE   \* MERGEFORMAT </w:instrText>
    </w:r>
    <w:r>
      <w:fldChar w:fldCharType="separate"/>
    </w:r>
    <w:r>
      <w:rPr>
        <w:noProof/>
      </w:rPr>
      <w:t>15</w:t>
    </w:r>
    <w:r>
      <w:rPr>
        <w:noProof/>
      </w:rPr>
      <w:fldChar w:fldCharType="end"/>
    </w:r>
  </w:p>
  <w:p w14:paraId="533F7458" w14:textId="77777777" w:rsidR="000978DC" w:rsidRPr="00BB5EAA" w:rsidRDefault="000978DC" w:rsidP="004C2D3A">
    <w:pPr>
      <w:pStyle w:val="Footer"/>
      <w:ind w:right="360"/>
      <w:jc w:val="cen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955484E" w14:textId="7957D8EB" w:rsidR="000978DC" w:rsidRDefault="000978DC" w:rsidP="00F00F66">
    <w:pPr>
      <w:pStyle w:val="Footer"/>
      <w:rPr>
        <w:sz w:val="17"/>
      </w:rPr>
    </w:pPr>
    <w:bookmarkStart w:id="10" w:name="TITUS2FooterFirstPage"/>
    <w:r>
      <w:rPr>
        <w:sz w:val="17"/>
      </w:rPr>
      <w:t> </w:t>
    </w:r>
  </w:p>
  <w:bookmarkEnd w:id="10"/>
  <w:p w14:paraId="1A698A60" w14:textId="77777777" w:rsidR="000978DC" w:rsidRDefault="000978DC" w:rsidP="00E136A6">
    <w:pPr>
      <w:pStyle w:val="Footer"/>
      <w:jc w:val="right"/>
    </w:pPr>
  </w:p>
  <w:p w14:paraId="07C3CEE0" w14:textId="087ADE55" w:rsidR="000978DC" w:rsidRDefault="000978DC" w:rsidP="00E136A6">
    <w:pPr>
      <w:pStyle w:val="Footer"/>
      <w:jc w:val="right"/>
    </w:pPr>
    <w:r>
      <w:fldChar w:fldCharType="begin"/>
    </w:r>
    <w:r>
      <w:instrText xml:space="preserve"> PAGE   \* MERGEFORMAT </w:instrText>
    </w:r>
    <w:r>
      <w:fldChar w:fldCharType="separate"/>
    </w:r>
    <w:r>
      <w:rPr>
        <w:noProof/>
      </w:rPr>
      <w:t>9</w:t>
    </w:r>
    <w:r>
      <w:rPr>
        <w:noProof/>
      </w:rPr>
      <w:fldChar w:fldCharType="end"/>
    </w:r>
  </w:p>
  <w:p w14:paraId="7DE4287C" w14:textId="77777777" w:rsidR="000978DC" w:rsidRPr="00BB5EAA" w:rsidRDefault="000978DC" w:rsidP="00E136A6">
    <w:pPr>
      <w:pStyle w:val="Footer"/>
      <w:ind w:right="360"/>
      <w:jc w:val="center"/>
    </w:pPr>
  </w:p>
  <w:p w14:paraId="6411D901" w14:textId="77777777" w:rsidR="000978DC" w:rsidRDefault="000978DC">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27CD7D" w14:textId="7C1B256E" w:rsidR="000978DC" w:rsidRDefault="000978DC" w:rsidP="00F00F66">
    <w:pPr>
      <w:pStyle w:val="Footer"/>
      <w:rPr>
        <w:sz w:val="17"/>
      </w:rPr>
    </w:pPr>
    <w:bookmarkStart w:id="13" w:name="TITUS3FooterEvenPages"/>
    <w:r>
      <w:rPr>
        <w:sz w:val="17"/>
      </w:rPr>
      <w:t> </w:t>
    </w:r>
  </w:p>
  <w:bookmarkEnd w:id="13"/>
  <w:p w14:paraId="7EBAACB3" w14:textId="77777777" w:rsidR="000978DC" w:rsidRDefault="000978DC" w:rsidP="00E136A6">
    <w:pPr>
      <w:pStyle w:val="Footer"/>
      <w:jc w:val="right"/>
    </w:pPr>
  </w:p>
  <w:p w14:paraId="60030AE0" w14:textId="64DF2301" w:rsidR="000978DC" w:rsidRDefault="000978DC" w:rsidP="00E136A6">
    <w:pPr>
      <w:pStyle w:val="Footer"/>
      <w:jc w:val="right"/>
    </w:pPr>
    <w:r>
      <w:fldChar w:fldCharType="begin"/>
    </w:r>
    <w:r>
      <w:instrText xml:space="preserve"> PAGE   \* MERGEFORMAT </w:instrText>
    </w:r>
    <w:r>
      <w:fldChar w:fldCharType="separate"/>
    </w:r>
    <w:r>
      <w:rPr>
        <w:noProof/>
      </w:rPr>
      <w:t>20</w:t>
    </w:r>
    <w:r>
      <w:rPr>
        <w:noProof/>
      </w:rPr>
      <w:fldChar w:fldCharType="end"/>
    </w:r>
  </w:p>
  <w:p w14:paraId="6FC524BD" w14:textId="77777777" w:rsidR="000978DC" w:rsidRPr="00BB5EAA" w:rsidRDefault="000978DC" w:rsidP="00E136A6">
    <w:pPr>
      <w:pStyle w:val="Footer"/>
      <w:ind w:right="360"/>
      <w:jc w:val="center"/>
    </w:pPr>
  </w:p>
  <w:p w14:paraId="791F600A" w14:textId="77777777" w:rsidR="000978DC" w:rsidRDefault="000978DC">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4171043" w14:textId="3EE3B895" w:rsidR="000978DC" w:rsidRDefault="000978DC" w:rsidP="00F00F66">
    <w:pPr>
      <w:pStyle w:val="Footer"/>
      <w:rPr>
        <w:sz w:val="17"/>
      </w:rPr>
    </w:pPr>
    <w:bookmarkStart w:id="14" w:name="TITUS3FooterPrimary"/>
    <w:r>
      <w:rPr>
        <w:sz w:val="17"/>
      </w:rPr>
      <w:t> </w:t>
    </w:r>
  </w:p>
  <w:bookmarkEnd w:id="14"/>
  <w:p w14:paraId="7836FBDA" w14:textId="77777777" w:rsidR="000978DC" w:rsidRDefault="000978DC">
    <w:pPr>
      <w:pStyle w:val="Footer"/>
      <w:jc w:val="right"/>
    </w:pPr>
  </w:p>
  <w:p w14:paraId="43D7B334" w14:textId="3885EDCB" w:rsidR="000978DC" w:rsidRDefault="000978DC">
    <w:pPr>
      <w:pStyle w:val="Footer"/>
      <w:jc w:val="right"/>
    </w:pPr>
    <w:r>
      <w:fldChar w:fldCharType="begin"/>
    </w:r>
    <w:r>
      <w:instrText xml:space="preserve"> PAGE   \* MERGEFORMAT </w:instrText>
    </w:r>
    <w:r>
      <w:fldChar w:fldCharType="separate"/>
    </w:r>
    <w:r>
      <w:rPr>
        <w:noProof/>
      </w:rPr>
      <w:t>21</w:t>
    </w:r>
    <w:r>
      <w:rPr>
        <w:noProof/>
      </w:rPr>
      <w:fldChar w:fldCharType="end"/>
    </w:r>
  </w:p>
  <w:p w14:paraId="4502BC10" w14:textId="77777777" w:rsidR="000978DC" w:rsidRPr="00BB5EAA" w:rsidRDefault="000978DC" w:rsidP="004C2D3A">
    <w:pPr>
      <w:pStyle w:val="Footer"/>
      <w:ind w:right="360"/>
      <w:jc w:val="cen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45501D" w14:textId="237B2AAF" w:rsidR="000978DC" w:rsidRDefault="000978DC" w:rsidP="00F00F66">
    <w:pPr>
      <w:pStyle w:val="Footer"/>
      <w:rPr>
        <w:sz w:val="17"/>
      </w:rPr>
    </w:pPr>
    <w:bookmarkStart w:id="16" w:name="TITUS3FooterFirstPage"/>
    <w:r>
      <w:rPr>
        <w:sz w:val="17"/>
      </w:rPr>
      <w:t> </w:t>
    </w:r>
  </w:p>
  <w:bookmarkEnd w:id="16"/>
  <w:p w14:paraId="06A8E4FA" w14:textId="77777777" w:rsidR="000978DC" w:rsidRDefault="000978DC" w:rsidP="00E136A6">
    <w:pPr>
      <w:pStyle w:val="Footer"/>
      <w:jc w:val="right"/>
    </w:pPr>
  </w:p>
  <w:p w14:paraId="1C1F2C6C" w14:textId="474FFDFB" w:rsidR="000978DC" w:rsidRDefault="000978DC" w:rsidP="00E136A6">
    <w:pPr>
      <w:pStyle w:val="Footer"/>
      <w:jc w:val="right"/>
    </w:pPr>
    <w:r>
      <w:fldChar w:fldCharType="begin"/>
    </w:r>
    <w:r>
      <w:instrText xml:space="preserve"> PAGE   \* MERGEFORMAT </w:instrText>
    </w:r>
    <w:r>
      <w:fldChar w:fldCharType="separate"/>
    </w:r>
    <w:r>
      <w:rPr>
        <w:noProof/>
      </w:rPr>
      <w:t>18</w:t>
    </w:r>
    <w:r>
      <w:rPr>
        <w:noProof/>
      </w:rPr>
      <w:fldChar w:fldCharType="end"/>
    </w:r>
  </w:p>
  <w:p w14:paraId="72F7F470" w14:textId="77777777" w:rsidR="000978DC" w:rsidRPr="00BB5EAA" w:rsidRDefault="000978DC" w:rsidP="00E136A6">
    <w:pPr>
      <w:pStyle w:val="Footer"/>
      <w:ind w:right="360"/>
      <w:jc w:val="center"/>
    </w:pPr>
  </w:p>
  <w:p w14:paraId="47D7D3CB" w14:textId="77777777" w:rsidR="000978DC" w:rsidRDefault="000978DC">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0D8687A" w14:textId="42F58E23" w:rsidR="000978DC" w:rsidRDefault="000978DC" w:rsidP="00F00F66">
    <w:pPr>
      <w:pStyle w:val="Footer"/>
      <w:rPr>
        <w:sz w:val="17"/>
      </w:rPr>
    </w:pPr>
    <w:bookmarkStart w:id="19" w:name="TITUS4FooterEvenPages"/>
    <w:r>
      <w:rPr>
        <w:sz w:val="17"/>
      </w:rPr>
      <w:t> </w:t>
    </w:r>
  </w:p>
  <w:bookmarkEnd w:id="19"/>
  <w:p w14:paraId="73440053" w14:textId="77777777" w:rsidR="000978DC" w:rsidRDefault="000978DC" w:rsidP="00E136A6">
    <w:pPr>
      <w:pStyle w:val="Footer"/>
      <w:jc w:val="right"/>
    </w:pPr>
  </w:p>
  <w:p w14:paraId="492CE7C3" w14:textId="77777777" w:rsidR="000978DC" w:rsidRDefault="000978DC" w:rsidP="00E136A6">
    <w:pPr>
      <w:pStyle w:val="Footer"/>
      <w:jc w:val="right"/>
    </w:pPr>
    <w:r>
      <w:fldChar w:fldCharType="begin"/>
    </w:r>
    <w:r>
      <w:instrText xml:space="preserve"> PAGE   \* MERGEFORMAT </w:instrText>
    </w:r>
    <w:r>
      <w:fldChar w:fldCharType="separate"/>
    </w:r>
    <w:r>
      <w:rPr>
        <w:noProof/>
      </w:rPr>
      <w:t>1</w:t>
    </w:r>
    <w:r>
      <w:rPr>
        <w:noProof/>
      </w:rPr>
      <w:fldChar w:fldCharType="end"/>
    </w:r>
  </w:p>
  <w:p w14:paraId="5AC3FCB4" w14:textId="77777777" w:rsidR="000978DC" w:rsidRPr="00BB5EAA" w:rsidRDefault="000978DC" w:rsidP="00E136A6">
    <w:pPr>
      <w:pStyle w:val="Footer"/>
      <w:ind w:right="360"/>
      <w:jc w:val="center"/>
    </w:pPr>
  </w:p>
  <w:p w14:paraId="2BC26F91" w14:textId="77777777" w:rsidR="000978DC" w:rsidRDefault="000978DC">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D9EA63F" w14:textId="1DA68EEC" w:rsidR="000978DC" w:rsidRDefault="000978DC" w:rsidP="00F00F66">
    <w:pPr>
      <w:pStyle w:val="Footer"/>
      <w:rPr>
        <w:sz w:val="17"/>
      </w:rPr>
    </w:pPr>
    <w:bookmarkStart w:id="20" w:name="TITUS4FooterPrimary"/>
    <w:r>
      <w:rPr>
        <w:sz w:val="17"/>
      </w:rPr>
      <w:t> </w:t>
    </w:r>
  </w:p>
  <w:bookmarkEnd w:id="20"/>
  <w:p w14:paraId="3A1BB349" w14:textId="77777777" w:rsidR="000978DC" w:rsidRDefault="000978DC">
    <w:pPr>
      <w:pStyle w:val="Footer"/>
      <w:jc w:val="right"/>
    </w:pPr>
  </w:p>
  <w:p w14:paraId="1A5C6A33" w14:textId="77777777" w:rsidR="000978DC" w:rsidRDefault="000978DC">
    <w:pPr>
      <w:pStyle w:val="Footer"/>
      <w:jc w:val="right"/>
    </w:pPr>
    <w:r>
      <w:fldChar w:fldCharType="begin"/>
    </w:r>
    <w:r>
      <w:instrText xml:space="preserve"> PAGE   \* MERGEFORMAT </w:instrText>
    </w:r>
    <w:r>
      <w:fldChar w:fldCharType="separate"/>
    </w:r>
    <w:r>
      <w:rPr>
        <w:noProof/>
      </w:rPr>
      <w:t>1</w:t>
    </w:r>
    <w:r>
      <w:rPr>
        <w:noProof/>
      </w:rPr>
      <w:fldChar w:fldCharType="end"/>
    </w:r>
  </w:p>
  <w:p w14:paraId="6662D98D" w14:textId="77777777" w:rsidR="000978DC" w:rsidRPr="00BB5EAA" w:rsidRDefault="000978DC" w:rsidP="004C2D3A">
    <w:pPr>
      <w:pStyle w:val="Footer"/>
      <w:ind w:right="360"/>
      <w:jc w:val="cente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35AD0F0" w14:textId="2E57559D" w:rsidR="000978DC" w:rsidRDefault="000978DC" w:rsidP="00F00F66">
    <w:pPr>
      <w:pStyle w:val="Footer"/>
      <w:rPr>
        <w:sz w:val="17"/>
      </w:rPr>
    </w:pPr>
    <w:bookmarkStart w:id="22" w:name="TITUS4FooterFirstPage"/>
    <w:r>
      <w:rPr>
        <w:sz w:val="17"/>
      </w:rPr>
      <w:t> </w:t>
    </w:r>
  </w:p>
  <w:bookmarkEnd w:id="22"/>
  <w:p w14:paraId="6CCF76A6" w14:textId="77777777" w:rsidR="000978DC" w:rsidRDefault="000978DC" w:rsidP="00E136A6">
    <w:pPr>
      <w:pStyle w:val="Footer"/>
      <w:jc w:val="right"/>
    </w:pPr>
  </w:p>
  <w:p w14:paraId="7E0E85BD" w14:textId="4B47AE97" w:rsidR="000978DC" w:rsidRDefault="000978DC" w:rsidP="00E136A6">
    <w:pPr>
      <w:pStyle w:val="Footer"/>
      <w:jc w:val="right"/>
    </w:pPr>
    <w:r>
      <w:fldChar w:fldCharType="begin"/>
    </w:r>
    <w:r>
      <w:instrText xml:space="preserve"> PAGE   \* MERGEFORMAT </w:instrText>
    </w:r>
    <w:r>
      <w:fldChar w:fldCharType="separate"/>
    </w:r>
    <w:r>
      <w:rPr>
        <w:noProof/>
      </w:rPr>
      <w:t>22</w:t>
    </w:r>
    <w:r>
      <w:rPr>
        <w:noProof/>
      </w:rPr>
      <w:fldChar w:fldCharType="end"/>
    </w:r>
  </w:p>
  <w:p w14:paraId="0E2D9BEC" w14:textId="77777777" w:rsidR="000978DC" w:rsidRPr="00BB5EAA" w:rsidRDefault="000978DC" w:rsidP="00E136A6">
    <w:pPr>
      <w:pStyle w:val="Footer"/>
      <w:ind w:right="360"/>
      <w:jc w:val="center"/>
    </w:pPr>
  </w:p>
  <w:p w14:paraId="560C00A0" w14:textId="77777777" w:rsidR="000978DC" w:rsidRDefault="000978D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584392EC" w14:textId="77777777" w:rsidR="008B0CB3" w:rsidRDefault="008B0CB3">
      <w:r>
        <w:separator/>
      </w:r>
    </w:p>
  </w:footnote>
  <w:footnote w:type="continuationSeparator" w:id="0">
    <w:p w14:paraId="42B3CA0C" w14:textId="77777777" w:rsidR="008B0CB3" w:rsidRDefault="008B0CB3">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5AEE0B1" w14:textId="6F06151F" w:rsidR="000978DC" w:rsidRDefault="000978DC" w:rsidP="00F00F66">
    <w:pPr>
      <w:pStyle w:val="Header"/>
      <w:rPr>
        <w:sz w:val="17"/>
      </w:rPr>
    </w:pPr>
    <w:bookmarkStart w:id="0" w:name="TITUS1HeaderEvenPages"/>
    <w:r>
      <w:rPr>
        <w:sz w:val="17"/>
      </w:rPr>
      <w:t> </w:t>
    </w:r>
  </w:p>
  <w:bookmarkEnd w:id="0"/>
  <w:p w14:paraId="76C08A57" w14:textId="77777777" w:rsidR="000978DC" w:rsidRDefault="000978DC" w:rsidP="00A93FBF">
    <w:pPr>
      <w:pStyle w:val="Header"/>
    </w:pPr>
  </w:p>
  <w:p w14:paraId="0DF206B6" w14:textId="77777777" w:rsidR="000978DC" w:rsidRDefault="000978DC">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97DF0FD" w14:textId="49ADE80B" w:rsidR="000978DC" w:rsidRDefault="000978DC" w:rsidP="00F00F66">
    <w:pPr>
      <w:pStyle w:val="Header"/>
      <w:rPr>
        <w:sz w:val="17"/>
      </w:rPr>
    </w:pPr>
    <w:bookmarkStart w:id="1" w:name="TITUS1HeaderPrimary"/>
    <w:r>
      <w:rPr>
        <w:sz w:val="17"/>
      </w:rPr>
      <w:t> </w:t>
    </w:r>
  </w:p>
  <w:bookmarkEnd w:id="1"/>
  <w:p w14:paraId="0ECB1AFB" w14:textId="77777777" w:rsidR="000978DC" w:rsidRDefault="000978DC">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472F15F" w14:textId="1339D53A" w:rsidR="000978DC" w:rsidRDefault="000978DC" w:rsidP="00F00F66">
    <w:pPr>
      <w:pStyle w:val="Header"/>
      <w:rPr>
        <w:sz w:val="17"/>
      </w:rPr>
    </w:pPr>
    <w:bookmarkStart w:id="4" w:name="TITUS1HeaderFirstPage"/>
    <w:r>
      <w:rPr>
        <w:sz w:val="17"/>
      </w:rPr>
      <w:t> </w:t>
    </w:r>
  </w:p>
  <w:bookmarkEnd w:id="4"/>
  <w:p w14:paraId="4A1C6499" w14:textId="77777777" w:rsidR="000978DC" w:rsidRDefault="000978DC">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2F52F64" w14:textId="0C8A2393" w:rsidR="000978DC" w:rsidRDefault="000978DC" w:rsidP="00F00F66">
    <w:pPr>
      <w:pStyle w:val="Header"/>
      <w:rPr>
        <w:sz w:val="17"/>
      </w:rPr>
    </w:pPr>
    <w:bookmarkStart w:id="6" w:name="TITUS2HeaderEvenPages"/>
    <w:r>
      <w:rPr>
        <w:sz w:val="17"/>
      </w:rPr>
      <w:t> </w:t>
    </w:r>
  </w:p>
  <w:bookmarkEnd w:id="6"/>
  <w:p w14:paraId="1C64601F" w14:textId="77777777" w:rsidR="000978DC" w:rsidRDefault="000978DC" w:rsidP="00E136A6">
    <w:pPr>
      <w:pStyle w:val="Header"/>
    </w:pPr>
  </w:p>
  <w:p w14:paraId="650997BF" w14:textId="77777777" w:rsidR="000978DC" w:rsidRDefault="000978DC">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02079CD" w14:textId="271E14E3" w:rsidR="000978DC" w:rsidRDefault="000978DC" w:rsidP="00F00F66">
    <w:pPr>
      <w:pStyle w:val="Header"/>
      <w:rPr>
        <w:sz w:val="17"/>
      </w:rPr>
    </w:pPr>
    <w:bookmarkStart w:id="7" w:name="TITUS2HeaderPrimary"/>
    <w:r>
      <w:rPr>
        <w:sz w:val="17"/>
      </w:rPr>
      <w:t> </w:t>
    </w:r>
  </w:p>
  <w:bookmarkEnd w:id="7"/>
  <w:p w14:paraId="11A6F8CE" w14:textId="77777777" w:rsidR="000978DC" w:rsidRDefault="000978DC">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D1A7FBE" w14:textId="61D9EA0D" w:rsidR="000978DC" w:rsidRDefault="000978DC" w:rsidP="00F00F66">
    <w:pPr>
      <w:pStyle w:val="Header"/>
      <w:rPr>
        <w:sz w:val="17"/>
      </w:rPr>
    </w:pPr>
    <w:bookmarkStart w:id="9" w:name="TITUS2HeaderFirstPage"/>
    <w:r>
      <w:rPr>
        <w:sz w:val="17"/>
      </w:rPr>
      <w:t> </w:t>
    </w:r>
  </w:p>
  <w:bookmarkEnd w:id="9"/>
  <w:p w14:paraId="08D98079" w14:textId="77777777" w:rsidR="000978DC" w:rsidRDefault="000978DC" w:rsidP="00E136A6">
    <w:pPr>
      <w:pStyle w:val="Header"/>
    </w:pPr>
  </w:p>
  <w:p w14:paraId="6DFBA02D" w14:textId="77777777" w:rsidR="000978DC" w:rsidRDefault="000978DC">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0705F2E" w14:textId="5D807239" w:rsidR="000978DC" w:rsidRDefault="000978DC" w:rsidP="00F00F66">
    <w:pPr>
      <w:pStyle w:val="Header"/>
      <w:rPr>
        <w:sz w:val="17"/>
      </w:rPr>
    </w:pPr>
    <w:bookmarkStart w:id="11" w:name="TITUS3HeaderEvenPages"/>
    <w:r>
      <w:rPr>
        <w:sz w:val="17"/>
      </w:rPr>
      <w:t> </w:t>
    </w:r>
  </w:p>
  <w:bookmarkEnd w:id="11"/>
  <w:p w14:paraId="7B48D56A" w14:textId="77777777" w:rsidR="000978DC" w:rsidRDefault="000978DC" w:rsidP="00E136A6">
    <w:pPr>
      <w:pStyle w:val="Header"/>
    </w:pPr>
  </w:p>
  <w:p w14:paraId="120039FC" w14:textId="77777777" w:rsidR="000978DC" w:rsidRDefault="000978DC">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DEE965D" w14:textId="07EC9644" w:rsidR="000978DC" w:rsidRDefault="000978DC" w:rsidP="00F00F66">
    <w:pPr>
      <w:pStyle w:val="Header"/>
      <w:rPr>
        <w:sz w:val="17"/>
      </w:rPr>
    </w:pPr>
    <w:bookmarkStart w:id="12" w:name="TITUS3HeaderPrimary"/>
    <w:r>
      <w:rPr>
        <w:sz w:val="17"/>
      </w:rPr>
      <w:t> </w:t>
    </w:r>
  </w:p>
  <w:bookmarkEnd w:id="12"/>
  <w:p w14:paraId="331600EC" w14:textId="77777777" w:rsidR="000978DC" w:rsidRDefault="000978DC">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27651C9" w14:textId="0820BB52" w:rsidR="000978DC" w:rsidRDefault="000978DC" w:rsidP="00F00F66">
    <w:pPr>
      <w:pStyle w:val="Header"/>
      <w:rPr>
        <w:sz w:val="17"/>
      </w:rPr>
    </w:pPr>
    <w:bookmarkStart w:id="15" w:name="TITUS3HeaderFirstPage"/>
    <w:r>
      <w:rPr>
        <w:sz w:val="17"/>
      </w:rPr>
      <w:t> </w:t>
    </w:r>
  </w:p>
  <w:bookmarkEnd w:id="15"/>
  <w:p w14:paraId="3A940F96" w14:textId="77777777" w:rsidR="000978DC" w:rsidRDefault="000978DC" w:rsidP="00E136A6">
    <w:pPr>
      <w:pStyle w:val="Header"/>
    </w:pPr>
  </w:p>
  <w:p w14:paraId="1DC326D2" w14:textId="77777777" w:rsidR="000978DC" w:rsidRDefault="000978DC">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EFF19F" w14:textId="5D72D499" w:rsidR="000978DC" w:rsidRDefault="000978DC" w:rsidP="00F00F66">
    <w:pPr>
      <w:pStyle w:val="Header"/>
      <w:rPr>
        <w:sz w:val="17"/>
      </w:rPr>
    </w:pPr>
    <w:bookmarkStart w:id="17" w:name="TITUS4HeaderEvenPages"/>
    <w:r>
      <w:rPr>
        <w:sz w:val="17"/>
      </w:rPr>
      <w:t> </w:t>
    </w:r>
  </w:p>
  <w:bookmarkEnd w:id="17"/>
  <w:p w14:paraId="4DBB0D5D" w14:textId="77777777" w:rsidR="000978DC" w:rsidRDefault="000978DC" w:rsidP="00E136A6">
    <w:pPr>
      <w:pStyle w:val="Header"/>
    </w:pPr>
  </w:p>
  <w:p w14:paraId="2F152852" w14:textId="77777777" w:rsidR="000978DC" w:rsidRDefault="000978DC">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B7217E4" w14:textId="7EAFA0DE" w:rsidR="000978DC" w:rsidRDefault="000978DC" w:rsidP="00F00F66">
    <w:pPr>
      <w:pStyle w:val="Header"/>
      <w:rPr>
        <w:sz w:val="17"/>
      </w:rPr>
    </w:pPr>
    <w:bookmarkStart w:id="18" w:name="TITUS4HeaderPrimary"/>
    <w:r>
      <w:rPr>
        <w:sz w:val="17"/>
      </w:rPr>
      <w:t> </w:t>
    </w:r>
  </w:p>
  <w:bookmarkEnd w:id="18"/>
  <w:p w14:paraId="2C80E6AE" w14:textId="77777777" w:rsidR="000978DC" w:rsidRDefault="000978DC">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8E99BEC" w14:textId="4E41387E" w:rsidR="000978DC" w:rsidRDefault="000978DC" w:rsidP="00F00F66">
    <w:pPr>
      <w:pStyle w:val="Header"/>
      <w:rPr>
        <w:sz w:val="17"/>
      </w:rPr>
    </w:pPr>
    <w:bookmarkStart w:id="21" w:name="TITUS4HeaderFirstPage"/>
    <w:r>
      <w:rPr>
        <w:sz w:val="17"/>
      </w:rPr>
      <w:t> </w:t>
    </w:r>
  </w:p>
  <w:bookmarkEnd w:id="21"/>
  <w:p w14:paraId="402C314F" w14:textId="77777777" w:rsidR="000978DC" w:rsidRDefault="000978DC" w:rsidP="00E136A6">
    <w:pPr>
      <w:pStyle w:val="Header"/>
    </w:pPr>
  </w:p>
  <w:p w14:paraId="5E96987C" w14:textId="77777777" w:rsidR="000978DC" w:rsidRDefault="000978DC">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7A4618D"/>
    <w:multiLevelType w:val="hybridMultilevel"/>
    <w:tmpl w:val="53565E2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16450844"/>
    <w:multiLevelType w:val="hybridMultilevel"/>
    <w:tmpl w:val="91C6C380"/>
    <w:lvl w:ilvl="0" w:tplc="08090001">
      <w:start w:val="1"/>
      <w:numFmt w:val="bullet"/>
      <w:lvlText w:val=""/>
      <w:lvlJc w:val="left"/>
      <w:pPr>
        <w:ind w:left="786" w:hanging="360"/>
      </w:pPr>
      <w:rPr>
        <w:rFonts w:ascii="Symbol" w:hAnsi="Symbol" w:hint="default"/>
      </w:rPr>
    </w:lvl>
    <w:lvl w:ilvl="1" w:tplc="08090003" w:tentative="1">
      <w:start w:val="1"/>
      <w:numFmt w:val="bullet"/>
      <w:lvlText w:val="o"/>
      <w:lvlJc w:val="left"/>
      <w:pPr>
        <w:ind w:left="1506" w:hanging="360"/>
      </w:pPr>
      <w:rPr>
        <w:rFonts w:ascii="Courier New" w:hAnsi="Courier New" w:cs="Courier New" w:hint="default"/>
      </w:rPr>
    </w:lvl>
    <w:lvl w:ilvl="2" w:tplc="08090005" w:tentative="1">
      <w:start w:val="1"/>
      <w:numFmt w:val="bullet"/>
      <w:lvlText w:val=""/>
      <w:lvlJc w:val="left"/>
      <w:pPr>
        <w:ind w:left="2226" w:hanging="360"/>
      </w:pPr>
      <w:rPr>
        <w:rFonts w:ascii="Wingdings" w:hAnsi="Wingdings" w:hint="default"/>
      </w:rPr>
    </w:lvl>
    <w:lvl w:ilvl="3" w:tplc="08090001" w:tentative="1">
      <w:start w:val="1"/>
      <w:numFmt w:val="bullet"/>
      <w:lvlText w:val=""/>
      <w:lvlJc w:val="left"/>
      <w:pPr>
        <w:ind w:left="2946" w:hanging="360"/>
      </w:pPr>
      <w:rPr>
        <w:rFonts w:ascii="Symbol" w:hAnsi="Symbol" w:hint="default"/>
      </w:rPr>
    </w:lvl>
    <w:lvl w:ilvl="4" w:tplc="08090003" w:tentative="1">
      <w:start w:val="1"/>
      <w:numFmt w:val="bullet"/>
      <w:lvlText w:val="o"/>
      <w:lvlJc w:val="left"/>
      <w:pPr>
        <w:ind w:left="3666" w:hanging="360"/>
      </w:pPr>
      <w:rPr>
        <w:rFonts w:ascii="Courier New" w:hAnsi="Courier New" w:cs="Courier New" w:hint="default"/>
      </w:rPr>
    </w:lvl>
    <w:lvl w:ilvl="5" w:tplc="08090005" w:tentative="1">
      <w:start w:val="1"/>
      <w:numFmt w:val="bullet"/>
      <w:lvlText w:val=""/>
      <w:lvlJc w:val="left"/>
      <w:pPr>
        <w:ind w:left="4386" w:hanging="360"/>
      </w:pPr>
      <w:rPr>
        <w:rFonts w:ascii="Wingdings" w:hAnsi="Wingdings" w:hint="default"/>
      </w:rPr>
    </w:lvl>
    <w:lvl w:ilvl="6" w:tplc="08090001" w:tentative="1">
      <w:start w:val="1"/>
      <w:numFmt w:val="bullet"/>
      <w:lvlText w:val=""/>
      <w:lvlJc w:val="left"/>
      <w:pPr>
        <w:ind w:left="5106" w:hanging="360"/>
      </w:pPr>
      <w:rPr>
        <w:rFonts w:ascii="Symbol" w:hAnsi="Symbol" w:hint="default"/>
      </w:rPr>
    </w:lvl>
    <w:lvl w:ilvl="7" w:tplc="08090003" w:tentative="1">
      <w:start w:val="1"/>
      <w:numFmt w:val="bullet"/>
      <w:lvlText w:val="o"/>
      <w:lvlJc w:val="left"/>
      <w:pPr>
        <w:ind w:left="5826" w:hanging="360"/>
      </w:pPr>
      <w:rPr>
        <w:rFonts w:ascii="Courier New" w:hAnsi="Courier New" w:cs="Courier New" w:hint="default"/>
      </w:rPr>
    </w:lvl>
    <w:lvl w:ilvl="8" w:tplc="08090005" w:tentative="1">
      <w:start w:val="1"/>
      <w:numFmt w:val="bullet"/>
      <w:lvlText w:val=""/>
      <w:lvlJc w:val="left"/>
      <w:pPr>
        <w:ind w:left="6546" w:hanging="360"/>
      </w:pPr>
      <w:rPr>
        <w:rFonts w:ascii="Wingdings" w:hAnsi="Wingdings" w:hint="default"/>
      </w:rPr>
    </w:lvl>
  </w:abstractNum>
  <w:abstractNum w:abstractNumId="2" w15:restartNumberingAfterBreak="0">
    <w:nsid w:val="323E3F0F"/>
    <w:multiLevelType w:val="hybridMultilevel"/>
    <w:tmpl w:val="A63830AC"/>
    <w:lvl w:ilvl="0" w:tplc="B2284F7C">
      <w:start w:val="1"/>
      <w:numFmt w:val="bullet"/>
      <w:lvlText w:val=""/>
      <w:lvlJc w:val="left"/>
      <w:pPr>
        <w:ind w:left="720" w:hanging="360"/>
      </w:pPr>
      <w:rPr>
        <w:rFonts w:ascii="Symbol" w:hAnsi="Symbol" w:hint="default"/>
      </w:rPr>
    </w:lvl>
    <w:lvl w:ilvl="1" w:tplc="C7DCC214">
      <w:start w:val="1"/>
      <w:numFmt w:val="bullet"/>
      <w:lvlText w:val="o"/>
      <w:lvlJc w:val="left"/>
      <w:pPr>
        <w:ind w:left="1440" w:hanging="360"/>
      </w:pPr>
      <w:rPr>
        <w:rFonts w:ascii="Courier New" w:hAnsi="Courier New" w:hint="default"/>
      </w:rPr>
    </w:lvl>
    <w:lvl w:ilvl="2" w:tplc="EEEEAED6">
      <w:start w:val="1"/>
      <w:numFmt w:val="bullet"/>
      <w:lvlText w:val=""/>
      <w:lvlJc w:val="left"/>
      <w:pPr>
        <w:ind w:left="2160" w:hanging="360"/>
      </w:pPr>
      <w:rPr>
        <w:rFonts w:ascii="Wingdings" w:hAnsi="Wingdings" w:hint="default"/>
      </w:rPr>
    </w:lvl>
    <w:lvl w:ilvl="3" w:tplc="E1E25E7A">
      <w:start w:val="1"/>
      <w:numFmt w:val="bullet"/>
      <w:lvlText w:val=""/>
      <w:lvlJc w:val="left"/>
      <w:pPr>
        <w:ind w:left="2880" w:hanging="360"/>
      </w:pPr>
      <w:rPr>
        <w:rFonts w:ascii="Symbol" w:hAnsi="Symbol" w:hint="default"/>
      </w:rPr>
    </w:lvl>
    <w:lvl w:ilvl="4" w:tplc="F61AD7B8">
      <w:start w:val="1"/>
      <w:numFmt w:val="bullet"/>
      <w:lvlText w:val="o"/>
      <w:lvlJc w:val="left"/>
      <w:pPr>
        <w:ind w:left="3600" w:hanging="360"/>
      </w:pPr>
      <w:rPr>
        <w:rFonts w:ascii="Courier New" w:hAnsi="Courier New" w:hint="default"/>
      </w:rPr>
    </w:lvl>
    <w:lvl w:ilvl="5" w:tplc="67628158">
      <w:start w:val="1"/>
      <w:numFmt w:val="bullet"/>
      <w:lvlText w:val=""/>
      <w:lvlJc w:val="left"/>
      <w:pPr>
        <w:ind w:left="4320" w:hanging="360"/>
      </w:pPr>
      <w:rPr>
        <w:rFonts w:ascii="Wingdings" w:hAnsi="Wingdings" w:hint="default"/>
      </w:rPr>
    </w:lvl>
    <w:lvl w:ilvl="6" w:tplc="AC744996">
      <w:start w:val="1"/>
      <w:numFmt w:val="bullet"/>
      <w:lvlText w:val=""/>
      <w:lvlJc w:val="left"/>
      <w:pPr>
        <w:ind w:left="5040" w:hanging="360"/>
      </w:pPr>
      <w:rPr>
        <w:rFonts w:ascii="Symbol" w:hAnsi="Symbol" w:hint="default"/>
      </w:rPr>
    </w:lvl>
    <w:lvl w:ilvl="7" w:tplc="62A0040E">
      <w:start w:val="1"/>
      <w:numFmt w:val="bullet"/>
      <w:lvlText w:val="o"/>
      <w:lvlJc w:val="left"/>
      <w:pPr>
        <w:ind w:left="5760" w:hanging="360"/>
      </w:pPr>
      <w:rPr>
        <w:rFonts w:ascii="Courier New" w:hAnsi="Courier New" w:hint="default"/>
      </w:rPr>
    </w:lvl>
    <w:lvl w:ilvl="8" w:tplc="ED5EF2E8">
      <w:start w:val="1"/>
      <w:numFmt w:val="bullet"/>
      <w:lvlText w:val=""/>
      <w:lvlJc w:val="left"/>
      <w:pPr>
        <w:ind w:left="6480" w:hanging="360"/>
      </w:pPr>
      <w:rPr>
        <w:rFonts w:ascii="Wingdings" w:hAnsi="Wingdings" w:hint="default"/>
      </w:rPr>
    </w:lvl>
  </w:abstractNum>
  <w:abstractNum w:abstractNumId="3" w15:restartNumberingAfterBreak="0">
    <w:nsid w:val="46F55FF6"/>
    <w:multiLevelType w:val="multilevel"/>
    <w:tmpl w:val="63067CB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524615E1"/>
    <w:multiLevelType w:val="hybridMultilevel"/>
    <w:tmpl w:val="0F06D3B0"/>
    <w:lvl w:ilvl="0" w:tplc="95268106">
      <w:start w:val="1"/>
      <w:numFmt w:val="bullet"/>
      <w:lvlText w:val=""/>
      <w:lvlJc w:val="left"/>
      <w:pPr>
        <w:ind w:left="720" w:hanging="360"/>
      </w:pPr>
      <w:rPr>
        <w:rFonts w:ascii="Symbol" w:hAnsi="Symbol" w:hint="default"/>
      </w:rPr>
    </w:lvl>
    <w:lvl w:ilvl="1" w:tplc="20723C5C">
      <w:start w:val="1"/>
      <w:numFmt w:val="bullet"/>
      <w:lvlText w:val="o"/>
      <w:lvlJc w:val="left"/>
      <w:pPr>
        <w:ind w:left="1440" w:hanging="360"/>
      </w:pPr>
      <w:rPr>
        <w:rFonts w:ascii="Courier New" w:hAnsi="Courier New" w:hint="default"/>
      </w:rPr>
    </w:lvl>
    <w:lvl w:ilvl="2" w:tplc="F23C88B8">
      <w:start w:val="1"/>
      <w:numFmt w:val="bullet"/>
      <w:lvlText w:val=""/>
      <w:lvlJc w:val="left"/>
      <w:pPr>
        <w:ind w:left="2160" w:hanging="360"/>
      </w:pPr>
      <w:rPr>
        <w:rFonts w:ascii="Wingdings" w:hAnsi="Wingdings" w:hint="default"/>
      </w:rPr>
    </w:lvl>
    <w:lvl w:ilvl="3" w:tplc="6CA2F172">
      <w:start w:val="1"/>
      <w:numFmt w:val="bullet"/>
      <w:lvlText w:val=""/>
      <w:lvlJc w:val="left"/>
      <w:pPr>
        <w:ind w:left="2880" w:hanging="360"/>
      </w:pPr>
      <w:rPr>
        <w:rFonts w:ascii="Symbol" w:hAnsi="Symbol" w:hint="default"/>
      </w:rPr>
    </w:lvl>
    <w:lvl w:ilvl="4" w:tplc="37787404">
      <w:start w:val="1"/>
      <w:numFmt w:val="bullet"/>
      <w:lvlText w:val="o"/>
      <w:lvlJc w:val="left"/>
      <w:pPr>
        <w:ind w:left="3600" w:hanging="360"/>
      </w:pPr>
      <w:rPr>
        <w:rFonts w:ascii="Courier New" w:hAnsi="Courier New" w:hint="default"/>
      </w:rPr>
    </w:lvl>
    <w:lvl w:ilvl="5" w:tplc="1ACEC992">
      <w:start w:val="1"/>
      <w:numFmt w:val="bullet"/>
      <w:lvlText w:val=""/>
      <w:lvlJc w:val="left"/>
      <w:pPr>
        <w:ind w:left="4320" w:hanging="360"/>
      </w:pPr>
      <w:rPr>
        <w:rFonts w:ascii="Wingdings" w:hAnsi="Wingdings" w:hint="default"/>
      </w:rPr>
    </w:lvl>
    <w:lvl w:ilvl="6" w:tplc="6FA22D96">
      <w:start w:val="1"/>
      <w:numFmt w:val="bullet"/>
      <w:lvlText w:val=""/>
      <w:lvlJc w:val="left"/>
      <w:pPr>
        <w:ind w:left="5040" w:hanging="360"/>
      </w:pPr>
      <w:rPr>
        <w:rFonts w:ascii="Symbol" w:hAnsi="Symbol" w:hint="default"/>
      </w:rPr>
    </w:lvl>
    <w:lvl w:ilvl="7" w:tplc="5022BC34">
      <w:start w:val="1"/>
      <w:numFmt w:val="bullet"/>
      <w:lvlText w:val="o"/>
      <w:lvlJc w:val="left"/>
      <w:pPr>
        <w:ind w:left="5760" w:hanging="360"/>
      </w:pPr>
      <w:rPr>
        <w:rFonts w:ascii="Courier New" w:hAnsi="Courier New" w:hint="default"/>
      </w:rPr>
    </w:lvl>
    <w:lvl w:ilvl="8" w:tplc="B5DEA03A">
      <w:start w:val="1"/>
      <w:numFmt w:val="bullet"/>
      <w:lvlText w:val=""/>
      <w:lvlJc w:val="left"/>
      <w:pPr>
        <w:ind w:left="6480" w:hanging="360"/>
      </w:pPr>
      <w:rPr>
        <w:rFonts w:ascii="Wingdings" w:hAnsi="Wingdings" w:hint="default"/>
      </w:rPr>
    </w:lvl>
  </w:abstractNum>
  <w:abstractNum w:abstractNumId="5" w15:restartNumberingAfterBreak="0">
    <w:nsid w:val="55FB533E"/>
    <w:multiLevelType w:val="hybridMultilevel"/>
    <w:tmpl w:val="43E89BEA"/>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68DD3AD6"/>
    <w:multiLevelType w:val="hybridMultilevel"/>
    <w:tmpl w:val="B53891EE"/>
    <w:lvl w:ilvl="0" w:tplc="E994650A">
      <w:start w:val="1"/>
      <w:numFmt w:val="bullet"/>
      <w:lvlText w:val=""/>
      <w:lvlJc w:val="left"/>
      <w:pPr>
        <w:ind w:left="720" w:hanging="360"/>
      </w:pPr>
      <w:rPr>
        <w:rFonts w:ascii="Symbol" w:hAnsi="Symbol" w:hint="default"/>
      </w:rPr>
    </w:lvl>
    <w:lvl w:ilvl="1" w:tplc="BE4E2DAE">
      <w:start w:val="1"/>
      <w:numFmt w:val="bullet"/>
      <w:lvlText w:val="o"/>
      <w:lvlJc w:val="left"/>
      <w:pPr>
        <w:ind w:left="1440" w:hanging="360"/>
      </w:pPr>
      <w:rPr>
        <w:rFonts w:ascii="Courier New" w:hAnsi="Courier New" w:hint="default"/>
      </w:rPr>
    </w:lvl>
    <w:lvl w:ilvl="2" w:tplc="C5E0D71E">
      <w:start w:val="1"/>
      <w:numFmt w:val="bullet"/>
      <w:lvlText w:val=""/>
      <w:lvlJc w:val="left"/>
      <w:pPr>
        <w:ind w:left="2160" w:hanging="360"/>
      </w:pPr>
      <w:rPr>
        <w:rFonts w:ascii="Wingdings" w:hAnsi="Wingdings" w:hint="default"/>
      </w:rPr>
    </w:lvl>
    <w:lvl w:ilvl="3" w:tplc="58CE3550">
      <w:start w:val="1"/>
      <w:numFmt w:val="bullet"/>
      <w:lvlText w:val=""/>
      <w:lvlJc w:val="left"/>
      <w:pPr>
        <w:ind w:left="2880" w:hanging="360"/>
      </w:pPr>
      <w:rPr>
        <w:rFonts w:ascii="Symbol" w:hAnsi="Symbol" w:hint="default"/>
      </w:rPr>
    </w:lvl>
    <w:lvl w:ilvl="4" w:tplc="8B3E57D6">
      <w:start w:val="1"/>
      <w:numFmt w:val="bullet"/>
      <w:lvlText w:val="o"/>
      <w:lvlJc w:val="left"/>
      <w:pPr>
        <w:ind w:left="3600" w:hanging="360"/>
      </w:pPr>
      <w:rPr>
        <w:rFonts w:ascii="Courier New" w:hAnsi="Courier New" w:hint="default"/>
      </w:rPr>
    </w:lvl>
    <w:lvl w:ilvl="5" w:tplc="15BA03C6">
      <w:start w:val="1"/>
      <w:numFmt w:val="bullet"/>
      <w:lvlText w:val=""/>
      <w:lvlJc w:val="left"/>
      <w:pPr>
        <w:ind w:left="4320" w:hanging="360"/>
      </w:pPr>
      <w:rPr>
        <w:rFonts w:ascii="Wingdings" w:hAnsi="Wingdings" w:hint="default"/>
      </w:rPr>
    </w:lvl>
    <w:lvl w:ilvl="6" w:tplc="39EC869C">
      <w:start w:val="1"/>
      <w:numFmt w:val="bullet"/>
      <w:lvlText w:val=""/>
      <w:lvlJc w:val="left"/>
      <w:pPr>
        <w:ind w:left="5040" w:hanging="360"/>
      </w:pPr>
      <w:rPr>
        <w:rFonts w:ascii="Symbol" w:hAnsi="Symbol" w:hint="default"/>
      </w:rPr>
    </w:lvl>
    <w:lvl w:ilvl="7" w:tplc="A336EED4">
      <w:start w:val="1"/>
      <w:numFmt w:val="bullet"/>
      <w:lvlText w:val="o"/>
      <w:lvlJc w:val="left"/>
      <w:pPr>
        <w:ind w:left="5760" w:hanging="360"/>
      </w:pPr>
      <w:rPr>
        <w:rFonts w:ascii="Courier New" w:hAnsi="Courier New" w:hint="default"/>
      </w:rPr>
    </w:lvl>
    <w:lvl w:ilvl="8" w:tplc="0272523E">
      <w:start w:val="1"/>
      <w:numFmt w:val="bullet"/>
      <w:lvlText w:val=""/>
      <w:lvlJc w:val="left"/>
      <w:pPr>
        <w:ind w:left="6480" w:hanging="360"/>
      </w:pPr>
      <w:rPr>
        <w:rFonts w:ascii="Wingdings" w:hAnsi="Wingdings" w:hint="default"/>
      </w:rPr>
    </w:lvl>
  </w:abstractNum>
  <w:abstractNum w:abstractNumId="7" w15:restartNumberingAfterBreak="0">
    <w:nsid w:val="7EF97BFC"/>
    <w:multiLevelType w:val="hybridMultilevel"/>
    <w:tmpl w:val="9AB0C4E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6"/>
  </w:num>
  <w:num w:numId="2">
    <w:abstractNumId w:val="4"/>
  </w:num>
  <w:num w:numId="3">
    <w:abstractNumId w:val="2"/>
  </w:num>
  <w:num w:numId="4">
    <w:abstractNumId w:val="7"/>
  </w:num>
  <w:num w:numId="5">
    <w:abstractNumId w:val="1"/>
  </w:num>
  <w:num w:numId="6">
    <w:abstractNumId w:val="0"/>
  </w:num>
  <w:num w:numId="7">
    <w:abstractNumId w:val="3"/>
  </w:num>
  <w:num w:numId="8">
    <w:abstractNumId w:val="5"/>
  </w:num>
  <w:numIdMacAtCleanup w:val="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displayBackgroundShape/>
  <w:proofState w:spelling="clean" w:grammar="clean"/>
  <w:defaultTabStop w:val="720"/>
  <w:doNotHyphenateCaps/>
  <w:evenAndOddHeaders/>
  <w:drawingGridHorizontalSpacing w:val="120"/>
  <w:drawingGridVerticalSpacing w:val="120"/>
  <w:displayVerticalDrawingGridEvery w:val="0"/>
  <w:doNotUseMarginsForDrawingGridOrigin/>
  <w:characterSpacingControl w:val="doNotCompress"/>
  <w:hdrShapeDefaults>
    <o:shapedefaults v:ext="edit" spidmax="2049"/>
  </w:hdrShapeDefaults>
  <w:footnotePr>
    <w:footnote w:id="-1"/>
    <w:footnote w:id="0"/>
  </w:footnotePr>
  <w:endnotePr>
    <w:endnote w:id="-1"/>
    <w:endnote w:id="0"/>
  </w:endnotePr>
  <w:compat>
    <w:spaceForUL/>
    <w:balanceSingleByteDoubleByteWidth/>
    <w:doNotLeaveBackslashAlone/>
    <w:ulTrailSpace/>
    <w:doNotExpandShiftReturn/>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B1701"/>
    <w:rsid w:val="00003990"/>
    <w:rsid w:val="000045B8"/>
    <w:rsid w:val="00020EEC"/>
    <w:rsid w:val="00025650"/>
    <w:rsid w:val="00026FFC"/>
    <w:rsid w:val="00027B1F"/>
    <w:rsid w:val="0003088B"/>
    <w:rsid w:val="000325D9"/>
    <w:rsid w:val="000372B2"/>
    <w:rsid w:val="0004079F"/>
    <w:rsid w:val="00044832"/>
    <w:rsid w:val="00045B87"/>
    <w:rsid w:val="00045C07"/>
    <w:rsid w:val="0005008A"/>
    <w:rsid w:val="00053AE9"/>
    <w:rsid w:val="00054483"/>
    <w:rsid w:val="00055722"/>
    <w:rsid w:val="00055D43"/>
    <w:rsid w:val="00056FAC"/>
    <w:rsid w:val="00057751"/>
    <w:rsid w:val="00060EC6"/>
    <w:rsid w:val="00061F80"/>
    <w:rsid w:val="00062E39"/>
    <w:rsid w:val="00080E58"/>
    <w:rsid w:val="00082668"/>
    <w:rsid w:val="00083D99"/>
    <w:rsid w:val="00084EA6"/>
    <w:rsid w:val="00085699"/>
    <w:rsid w:val="00087891"/>
    <w:rsid w:val="00091F52"/>
    <w:rsid w:val="00092235"/>
    <w:rsid w:val="00092970"/>
    <w:rsid w:val="00092BC7"/>
    <w:rsid w:val="00093720"/>
    <w:rsid w:val="000938E6"/>
    <w:rsid w:val="00093B3C"/>
    <w:rsid w:val="0009488C"/>
    <w:rsid w:val="00095C1B"/>
    <w:rsid w:val="00096DEA"/>
    <w:rsid w:val="000978DC"/>
    <w:rsid w:val="000A4240"/>
    <w:rsid w:val="000A469A"/>
    <w:rsid w:val="000A63F2"/>
    <w:rsid w:val="000A7B0A"/>
    <w:rsid w:val="000B1E96"/>
    <w:rsid w:val="000B5068"/>
    <w:rsid w:val="000C0FA0"/>
    <w:rsid w:val="000C378F"/>
    <w:rsid w:val="000C6892"/>
    <w:rsid w:val="000C6FFE"/>
    <w:rsid w:val="000D055C"/>
    <w:rsid w:val="000D0BB6"/>
    <w:rsid w:val="000D5A6A"/>
    <w:rsid w:val="000E26B0"/>
    <w:rsid w:val="000F1599"/>
    <w:rsid w:val="000F1769"/>
    <w:rsid w:val="000F6196"/>
    <w:rsid w:val="000F62AA"/>
    <w:rsid w:val="000F7ECD"/>
    <w:rsid w:val="001003FC"/>
    <w:rsid w:val="00102E64"/>
    <w:rsid w:val="0010312C"/>
    <w:rsid w:val="00106DC7"/>
    <w:rsid w:val="00112391"/>
    <w:rsid w:val="00112751"/>
    <w:rsid w:val="00114F52"/>
    <w:rsid w:val="0013102B"/>
    <w:rsid w:val="0013334D"/>
    <w:rsid w:val="001347F8"/>
    <w:rsid w:val="00137BB5"/>
    <w:rsid w:val="00137E05"/>
    <w:rsid w:val="001447F6"/>
    <w:rsid w:val="00147DE3"/>
    <w:rsid w:val="00150794"/>
    <w:rsid w:val="00151B3C"/>
    <w:rsid w:val="001525B8"/>
    <w:rsid w:val="001608C4"/>
    <w:rsid w:val="001679CE"/>
    <w:rsid w:val="00171418"/>
    <w:rsid w:val="00172E08"/>
    <w:rsid w:val="00176885"/>
    <w:rsid w:val="001961CF"/>
    <w:rsid w:val="001971EC"/>
    <w:rsid w:val="00197261"/>
    <w:rsid w:val="001A59BB"/>
    <w:rsid w:val="001A6A51"/>
    <w:rsid w:val="001A79C4"/>
    <w:rsid w:val="001B331A"/>
    <w:rsid w:val="001C0C77"/>
    <w:rsid w:val="001C0E74"/>
    <w:rsid w:val="001C436F"/>
    <w:rsid w:val="001D229F"/>
    <w:rsid w:val="001D417F"/>
    <w:rsid w:val="001D59C7"/>
    <w:rsid w:val="001E21F5"/>
    <w:rsid w:val="001F1A01"/>
    <w:rsid w:val="001F4552"/>
    <w:rsid w:val="002019EB"/>
    <w:rsid w:val="00202991"/>
    <w:rsid w:val="002030F2"/>
    <w:rsid w:val="00205051"/>
    <w:rsid w:val="00206319"/>
    <w:rsid w:val="00211298"/>
    <w:rsid w:val="00211F65"/>
    <w:rsid w:val="00220D06"/>
    <w:rsid w:val="0022397F"/>
    <w:rsid w:val="00223CDA"/>
    <w:rsid w:val="002246A0"/>
    <w:rsid w:val="00224AF9"/>
    <w:rsid w:val="00230439"/>
    <w:rsid w:val="00231E58"/>
    <w:rsid w:val="002333C2"/>
    <w:rsid w:val="002348B4"/>
    <w:rsid w:val="00234E66"/>
    <w:rsid w:val="00235176"/>
    <w:rsid w:val="00236061"/>
    <w:rsid w:val="00240174"/>
    <w:rsid w:val="0024100E"/>
    <w:rsid w:val="00241C1B"/>
    <w:rsid w:val="002421B6"/>
    <w:rsid w:val="0024288B"/>
    <w:rsid w:val="00244DAA"/>
    <w:rsid w:val="0025394E"/>
    <w:rsid w:val="00255D8E"/>
    <w:rsid w:val="002657E9"/>
    <w:rsid w:val="0026665E"/>
    <w:rsid w:val="00267193"/>
    <w:rsid w:val="00270EEB"/>
    <w:rsid w:val="0027147E"/>
    <w:rsid w:val="002761F4"/>
    <w:rsid w:val="002766DB"/>
    <w:rsid w:val="002775E1"/>
    <w:rsid w:val="00277844"/>
    <w:rsid w:val="00277979"/>
    <w:rsid w:val="002808EB"/>
    <w:rsid w:val="00282864"/>
    <w:rsid w:val="00291ADD"/>
    <w:rsid w:val="00294868"/>
    <w:rsid w:val="00295CA1"/>
    <w:rsid w:val="00296DCA"/>
    <w:rsid w:val="002A1A43"/>
    <w:rsid w:val="002A291A"/>
    <w:rsid w:val="002A5604"/>
    <w:rsid w:val="002B1701"/>
    <w:rsid w:val="002B23C3"/>
    <w:rsid w:val="002B443A"/>
    <w:rsid w:val="002B5B35"/>
    <w:rsid w:val="002B5D2A"/>
    <w:rsid w:val="002B7B0B"/>
    <w:rsid w:val="002C256A"/>
    <w:rsid w:val="002C496D"/>
    <w:rsid w:val="002C6DA6"/>
    <w:rsid w:val="002D05EB"/>
    <w:rsid w:val="002D0B7F"/>
    <w:rsid w:val="002D0F7A"/>
    <w:rsid w:val="002D2F29"/>
    <w:rsid w:val="002D2F76"/>
    <w:rsid w:val="002E7017"/>
    <w:rsid w:val="002F4F6E"/>
    <w:rsid w:val="002F74FC"/>
    <w:rsid w:val="003015C3"/>
    <w:rsid w:val="00302CB0"/>
    <w:rsid w:val="0030C684"/>
    <w:rsid w:val="0031350A"/>
    <w:rsid w:val="00316815"/>
    <w:rsid w:val="003168CA"/>
    <w:rsid w:val="00321255"/>
    <w:rsid w:val="0032230D"/>
    <w:rsid w:val="00322A0B"/>
    <w:rsid w:val="00324F71"/>
    <w:rsid w:val="00327049"/>
    <w:rsid w:val="00327DCF"/>
    <w:rsid w:val="00335E9F"/>
    <w:rsid w:val="00335FC5"/>
    <w:rsid w:val="0034132D"/>
    <w:rsid w:val="0034526F"/>
    <w:rsid w:val="00347740"/>
    <w:rsid w:val="003516C0"/>
    <w:rsid w:val="00352E59"/>
    <w:rsid w:val="003538C2"/>
    <w:rsid w:val="0035416F"/>
    <w:rsid w:val="00354DBE"/>
    <w:rsid w:val="00355210"/>
    <w:rsid w:val="0036108D"/>
    <w:rsid w:val="00365DF9"/>
    <w:rsid w:val="00372DB4"/>
    <w:rsid w:val="00373D3A"/>
    <w:rsid w:val="00375A31"/>
    <w:rsid w:val="00375AF5"/>
    <w:rsid w:val="003761BD"/>
    <w:rsid w:val="00385414"/>
    <w:rsid w:val="00390074"/>
    <w:rsid w:val="0039079D"/>
    <w:rsid w:val="0039762B"/>
    <w:rsid w:val="003A0C37"/>
    <w:rsid w:val="003A1B6B"/>
    <w:rsid w:val="003A46C0"/>
    <w:rsid w:val="003A600E"/>
    <w:rsid w:val="003A6513"/>
    <w:rsid w:val="003B16C7"/>
    <w:rsid w:val="003B2A14"/>
    <w:rsid w:val="003C08B1"/>
    <w:rsid w:val="003C19F1"/>
    <w:rsid w:val="003C4186"/>
    <w:rsid w:val="003C458C"/>
    <w:rsid w:val="003C4D7B"/>
    <w:rsid w:val="003C6185"/>
    <w:rsid w:val="003D0D2D"/>
    <w:rsid w:val="003D4710"/>
    <w:rsid w:val="003D5261"/>
    <w:rsid w:val="003E0A4B"/>
    <w:rsid w:val="003E16D7"/>
    <w:rsid w:val="003E197E"/>
    <w:rsid w:val="003F1A37"/>
    <w:rsid w:val="004046F0"/>
    <w:rsid w:val="00404BAB"/>
    <w:rsid w:val="0040668F"/>
    <w:rsid w:val="00412677"/>
    <w:rsid w:val="00413251"/>
    <w:rsid w:val="00415F2D"/>
    <w:rsid w:val="00421823"/>
    <w:rsid w:val="00431AC5"/>
    <w:rsid w:val="00432358"/>
    <w:rsid w:val="004348AE"/>
    <w:rsid w:val="004376C0"/>
    <w:rsid w:val="0044223A"/>
    <w:rsid w:val="00450C83"/>
    <w:rsid w:val="00451851"/>
    <w:rsid w:val="00453343"/>
    <w:rsid w:val="004608B9"/>
    <w:rsid w:val="0046180C"/>
    <w:rsid w:val="00465947"/>
    <w:rsid w:val="00470BB1"/>
    <w:rsid w:val="004718F7"/>
    <w:rsid w:val="00473153"/>
    <w:rsid w:val="004743AF"/>
    <w:rsid w:val="0047766C"/>
    <w:rsid w:val="00480930"/>
    <w:rsid w:val="00482C17"/>
    <w:rsid w:val="004911B4"/>
    <w:rsid w:val="0049196A"/>
    <w:rsid w:val="004923DA"/>
    <w:rsid w:val="00492D1D"/>
    <w:rsid w:val="00493434"/>
    <w:rsid w:val="00493F22"/>
    <w:rsid w:val="004962F9"/>
    <w:rsid w:val="004968E2"/>
    <w:rsid w:val="00496DB4"/>
    <w:rsid w:val="004A2A49"/>
    <w:rsid w:val="004B2664"/>
    <w:rsid w:val="004B27A0"/>
    <w:rsid w:val="004B33F6"/>
    <w:rsid w:val="004B4C15"/>
    <w:rsid w:val="004B600B"/>
    <w:rsid w:val="004B6822"/>
    <w:rsid w:val="004B69F6"/>
    <w:rsid w:val="004C2D3A"/>
    <w:rsid w:val="004C3FCB"/>
    <w:rsid w:val="004D03C4"/>
    <w:rsid w:val="004D0BF1"/>
    <w:rsid w:val="004D24D2"/>
    <w:rsid w:val="004D35A4"/>
    <w:rsid w:val="004D445F"/>
    <w:rsid w:val="004D58A1"/>
    <w:rsid w:val="004E087B"/>
    <w:rsid w:val="004E176C"/>
    <w:rsid w:val="004E44A4"/>
    <w:rsid w:val="004E7B8B"/>
    <w:rsid w:val="004E7BDD"/>
    <w:rsid w:val="004F1E21"/>
    <w:rsid w:val="004F740D"/>
    <w:rsid w:val="004F7B8F"/>
    <w:rsid w:val="00500748"/>
    <w:rsid w:val="005011D6"/>
    <w:rsid w:val="0050167A"/>
    <w:rsid w:val="00503BA3"/>
    <w:rsid w:val="0050416C"/>
    <w:rsid w:val="005042F1"/>
    <w:rsid w:val="00504B92"/>
    <w:rsid w:val="00513C7D"/>
    <w:rsid w:val="00521123"/>
    <w:rsid w:val="00521221"/>
    <w:rsid w:val="0052653C"/>
    <w:rsid w:val="00536FA9"/>
    <w:rsid w:val="005414F4"/>
    <w:rsid w:val="00546187"/>
    <w:rsid w:val="005463F1"/>
    <w:rsid w:val="005576BE"/>
    <w:rsid w:val="00557D1E"/>
    <w:rsid w:val="00557D77"/>
    <w:rsid w:val="00562EAA"/>
    <w:rsid w:val="00563B58"/>
    <w:rsid w:val="005640C4"/>
    <w:rsid w:val="0056684C"/>
    <w:rsid w:val="00574A0C"/>
    <w:rsid w:val="00575A8F"/>
    <w:rsid w:val="00575F8B"/>
    <w:rsid w:val="00576E4C"/>
    <w:rsid w:val="0057769E"/>
    <w:rsid w:val="0057780F"/>
    <w:rsid w:val="00580925"/>
    <w:rsid w:val="00581E0A"/>
    <w:rsid w:val="00586D89"/>
    <w:rsid w:val="005916B8"/>
    <w:rsid w:val="005930FD"/>
    <w:rsid w:val="00595A79"/>
    <w:rsid w:val="005A1B4C"/>
    <w:rsid w:val="005A545C"/>
    <w:rsid w:val="005B4BBF"/>
    <w:rsid w:val="005C1567"/>
    <w:rsid w:val="005C6CE5"/>
    <w:rsid w:val="005C6E3A"/>
    <w:rsid w:val="005D29B2"/>
    <w:rsid w:val="005D3F07"/>
    <w:rsid w:val="005D6686"/>
    <w:rsid w:val="005E13EA"/>
    <w:rsid w:val="005E2693"/>
    <w:rsid w:val="005E6215"/>
    <w:rsid w:val="005F0829"/>
    <w:rsid w:val="00603277"/>
    <w:rsid w:val="00606E27"/>
    <w:rsid w:val="006108C9"/>
    <w:rsid w:val="006121BF"/>
    <w:rsid w:val="0061263C"/>
    <w:rsid w:val="006157B9"/>
    <w:rsid w:val="00616D7F"/>
    <w:rsid w:val="0062158D"/>
    <w:rsid w:val="00621DB4"/>
    <w:rsid w:val="00630F39"/>
    <w:rsid w:val="006326D1"/>
    <w:rsid w:val="00632E0A"/>
    <w:rsid w:val="00633165"/>
    <w:rsid w:val="00633EF4"/>
    <w:rsid w:val="0064176F"/>
    <w:rsid w:val="00642A16"/>
    <w:rsid w:val="006447DE"/>
    <w:rsid w:val="0065276E"/>
    <w:rsid w:val="00654329"/>
    <w:rsid w:val="00654AE2"/>
    <w:rsid w:val="00654CEC"/>
    <w:rsid w:val="00655507"/>
    <w:rsid w:val="006712A7"/>
    <w:rsid w:val="00672C06"/>
    <w:rsid w:val="00674FC2"/>
    <w:rsid w:val="00677E42"/>
    <w:rsid w:val="00682334"/>
    <w:rsid w:val="00684B16"/>
    <w:rsid w:val="00687776"/>
    <w:rsid w:val="006936EB"/>
    <w:rsid w:val="0069584A"/>
    <w:rsid w:val="00696F65"/>
    <w:rsid w:val="006A2D27"/>
    <w:rsid w:val="006A6F18"/>
    <w:rsid w:val="006A7A6D"/>
    <w:rsid w:val="006B5E67"/>
    <w:rsid w:val="006B718C"/>
    <w:rsid w:val="006B7786"/>
    <w:rsid w:val="006C0485"/>
    <w:rsid w:val="006C224F"/>
    <w:rsid w:val="006C2EB5"/>
    <w:rsid w:val="006C63F4"/>
    <w:rsid w:val="006C7CA5"/>
    <w:rsid w:val="006D1556"/>
    <w:rsid w:val="006D18A3"/>
    <w:rsid w:val="006D4550"/>
    <w:rsid w:val="006D5970"/>
    <w:rsid w:val="006E14D4"/>
    <w:rsid w:val="006E2452"/>
    <w:rsid w:val="006E3055"/>
    <w:rsid w:val="006E481E"/>
    <w:rsid w:val="006E72FA"/>
    <w:rsid w:val="006E795F"/>
    <w:rsid w:val="006F7137"/>
    <w:rsid w:val="006F7F27"/>
    <w:rsid w:val="00700249"/>
    <w:rsid w:val="0070604C"/>
    <w:rsid w:val="007069CD"/>
    <w:rsid w:val="00711A70"/>
    <w:rsid w:val="00712E6F"/>
    <w:rsid w:val="00712E90"/>
    <w:rsid w:val="00713B7E"/>
    <w:rsid w:val="007204AE"/>
    <w:rsid w:val="0072678F"/>
    <w:rsid w:val="00727C4C"/>
    <w:rsid w:val="00730CEA"/>
    <w:rsid w:val="00732FB9"/>
    <w:rsid w:val="00734809"/>
    <w:rsid w:val="00734E90"/>
    <w:rsid w:val="00735720"/>
    <w:rsid w:val="007406E1"/>
    <w:rsid w:val="00743E40"/>
    <w:rsid w:val="00745FDB"/>
    <w:rsid w:val="00747033"/>
    <w:rsid w:val="00751263"/>
    <w:rsid w:val="0075704F"/>
    <w:rsid w:val="00763B2D"/>
    <w:rsid w:val="00772924"/>
    <w:rsid w:val="00772C15"/>
    <w:rsid w:val="007872F2"/>
    <w:rsid w:val="007908E0"/>
    <w:rsid w:val="00792181"/>
    <w:rsid w:val="00793EB3"/>
    <w:rsid w:val="00794205"/>
    <w:rsid w:val="007A1F6A"/>
    <w:rsid w:val="007B0DE3"/>
    <w:rsid w:val="007B491F"/>
    <w:rsid w:val="007B7191"/>
    <w:rsid w:val="007C1634"/>
    <w:rsid w:val="007C1D94"/>
    <w:rsid w:val="007C2879"/>
    <w:rsid w:val="007C6798"/>
    <w:rsid w:val="007C6A87"/>
    <w:rsid w:val="007C705D"/>
    <w:rsid w:val="007D0A07"/>
    <w:rsid w:val="007D133D"/>
    <w:rsid w:val="007D306E"/>
    <w:rsid w:val="007D3EB4"/>
    <w:rsid w:val="007D3F16"/>
    <w:rsid w:val="007E0D77"/>
    <w:rsid w:val="007E3515"/>
    <w:rsid w:val="007F1C2C"/>
    <w:rsid w:val="007F371B"/>
    <w:rsid w:val="007F399A"/>
    <w:rsid w:val="007F3F7E"/>
    <w:rsid w:val="007F5497"/>
    <w:rsid w:val="00803A18"/>
    <w:rsid w:val="0080604F"/>
    <w:rsid w:val="008077B5"/>
    <w:rsid w:val="00813CEC"/>
    <w:rsid w:val="0081534C"/>
    <w:rsid w:val="008171E4"/>
    <w:rsid w:val="008208EA"/>
    <w:rsid w:val="00824E67"/>
    <w:rsid w:val="00825A64"/>
    <w:rsid w:val="00826F48"/>
    <w:rsid w:val="008308AE"/>
    <w:rsid w:val="00830B71"/>
    <w:rsid w:val="0083166E"/>
    <w:rsid w:val="00831DC3"/>
    <w:rsid w:val="008322C7"/>
    <w:rsid w:val="008331BD"/>
    <w:rsid w:val="00834F1D"/>
    <w:rsid w:val="00836FEC"/>
    <w:rsid w:val="00841F9D"/>
    <w:rsid w:val="008420E1"/>
    <w:rsid w:val="00843D58"/>
    <w:rsid w:val="00844635"/>
    <w:rsid w:val="00844D98"/>
    <w:rsid w:val="00846D84"/>
    <w:rsid w:val="00850FB1"/>
    <w:rsid w:val="0085230E"/>
    <w:rsid w:val="00852789"/>
    <w:rsid w:val="00854C18"/>
    <w:rsid w:val="00854F0C"/>
    <w:rsid w:val="008550A1"/>
    <w:rsid w:val="00857317"/>
    <w:rsid w:val="008600B8"/>
    <w:rsid w:val="00861038"/>
    <w:rsid w:val="00861F3F"/>
    <w:rsid w:val="00864BA8"/>
    <w:rsid w:val="00866B50"/>
    <w:rsid w:val="008708F1"/>
    <w:rsid w:val="00870A40"/>
    <w:rsid w:val="00872965"/>
    <w:rsid w:val="00880539"/>
    <w:rsid w:val="008859E8"/>
    <w:rsid w:val="00886102"/>
    <w:rsid w:val="0088737B"/>
    <w:rsid w:val="00892716"/>
    <w:rsid w:val="00893067"/>
    <w:rsid w:val="008933DE"/>
    <w:rsid w:val="00895FCE"/>
    <w:rsid w:val="00897F3E"/>
    <w:rsid w:val="008A05D7"/>
    <w:rsid w:val="008A21B4"/>
    <w:rsid w:val="008A4576"/>
    <w:rsid w:val="008B07DE"/>
    <w:rsid w:val="008B0CB3"/>
    <w:rsid w:val="008B1BBB"/>
    <w:rsid w:val="008B28E7"/>
    <w:rsid w:val="008C14C7"/>
    <w:rsid w:val="008C2FFB"/>
    <w:rsid w:val="008C6EEA"/>
    <w:rsid w:val="008D5813"/>
    <w:rsid w:val="008D634E"/>
    <w:rsid w:val="008D778A"/>
    <w:rsid w:val="008E0C4C"/>
    <w:rsid w:val="008E3436"/>
    <w:rsid w:val="008F22BD"/>
    <w:rsid w:val="009079BD"/>
    <w:rsid w:val="00910B43"/>
    <w:rsid w:val="00911000"/>
    <w:rsid w:val="00912BD9"/>
    <w:rsid w:val="00915EA5"/>
    <w:rsid w:val="00916A35"/>
    <w:rsid w:val="00920E5B"/>
    <w:rsid w:val="00926436"/>
    <w:rsid w:val="00926FB9"/>
    <w:rsid w:val="0093018C"/>
    <w:rsid w:val="00932AFF"/>
    <w:rsid w:val="009372E8"/>
    <w:rsid w:val="00950A77"/>
    <w:rsid w:val="009544C0"/>
    <w:rsid w:val="00954FA4"/>
    <w:rsid w:val="00956AE9"/>
    <w:rsid w:val="00964CC6"/>
    <w:rsid w:val="00982DF6"/>
    <w:rsid w:val="00991FDA"/>
    <w:rsid w:val="009927A1"/>
    <w:rsid w:val="009A5F3B"/>
    <w:rsid w:val="009B0B61"/>
    <w:rsid w:val="009B28C0"/>
    <w:rsid w:val="009B7136"/>
    <w:rsid w:val="009B7806"/>
    <w:rsid w:val="009C3AC2"/>
    <w:rsid w:val="009D25B4"/>
    <w:rsid w:val="009D2CAE"/>
    <w:rsid w:val="009D4365"/>
    <w:rsid w:val="009D4E3B"/>
    <w:rsid w:val="009D7BC9"/>
    <w:rsid w:val="009E1982"/>
    <w:rsid w:val="009E2783"/>
    <w:rsid w:val="009E4D2C"/>
    <w:rsid w:val="009F0978"/>
    <w:rsid w:val="009F3AEC"/>
    <w:rsid w:val="009F3FB3"/>
    <w:rsid w:val="009F585C"/>
    <w:rsid w:val="009F5864"/>
    <w:rsid w:val="009F7B45"/>
    <w:rsid w:val="00A00081"/>
    <w:rsid w:val="00A10D56"/>
    <w:rsid w:val="00A11EB7"/>
    <w:rsid w:val="00A12AAE"/>
    <w:rsid w:val="00A15BF1"/>
    <w:rsid w:val="00A16DD1"/>
    <w:rsid w:val="00A22441"/>
    <w:rsid w:val="00A224C3"/>
    <w:rsid w:val="00A23232"/>
    <w:rsid w:val="00A23F3B"/>
    <w:rsid w:val="00A24406"/>
    <w:rsid w:val="00A25F64"/>
    <w:rsid w:val="00A27CC2"/>
    <w:rsid w:val="00A35E9E"/>
    <w:rsid w:val="00A40ED6"/>
    <w:rsid w:val="00A470EE"/>
    <w:rsid w:val="00A47621"/>
    <w:rsid w:val="00A479CD"/>
    <w:rsid w:val="00A50CFC"/>
    <w:rsid w:val="00A54D67"/>
    <w:rsid w:val="00A55A3F"/>
    <w:rsid w:val="00A56410"/>
    <w:rsid w:val="00A652F6"/>
    <w:rsid w:val="00A710D9"/>
    <w:rsid w:val="00A732EA"/>
    <w:rsid w:val="00A7489E"/>
    <w:rsid w:val="00A77163"/>
    <w:rsid w:val="00A8015F"/>
    <w:rsid w:val="00A80BD2"/>
    <w:rsid w:val="00A85039"/>
    <w:rsid w:val="00A906AA"/>
    <w:rsid w:val="00A93243"/>
    <w:rsid w:val="00A93FBF"/>
    <w:rsid w:val="00A94C5E"/>
    <w:rsid w:val="00A9725D"/>
    <w:rsid w:val="00AA241A"/>
    <w:rsid w:val="00AA252C"/>
    <w:rsid w:val="00AA37BB"/>
    <w:rsid w:val="00AA4926"/>
    <w:rsid w:val="00AA666E"/>
    <w:rsid w:val="00AB5314"/>
    <w:rsid w:val="00AB5518"/>
    <w:rsid w:val="00AB5859"/>
    <w:rsid w:val="00AC01D4"/>
    <w:rsid w:val="00AC4637"/>
    <w:rsid w:val="00AC4A04"/>
    <w:rsid w:val="00AD031A"/>
    <w:rsid w:val="00AD336F"/>
    <w:rsid w:val="00AD3550"/>
    <w:rsid w:val="00AD6ECE"/>
    <w:rsid w:val="00AE2564"/>
    <w:rsid w:val="00AE301F"/>
    <w:rsid w:val="00AE3302"/>
    <w:rsid w:val="00AE7077"/>
    <w:rsid w:val="00AF29E5"/>
    <w:rsid w:val="00AF5609"/>
    <w:rsid w:val="00AF5D6A"/>
    <w:rsid w:val="00AF61C2"/>
    <w:rsid w:val="00AF6CC6"/>
    <w:rsid w:val="00B0296A"/>
    <w:rsid w:val="00B03185"/>
    <w:rsid w:val="00B035BE"/>
    <w:rsid w:val="00B077E7"/>
    <w:rsid w:val="00B07A14"/>
    <w:rsid w:val="00B12295"/>
    <w:rsid w:val="00B137BE"/>
    <w:rsid w:val="00B17FA0"/>
    <w:rsid w:val="00B24344"/>
    <w:rsid w:val="00B24859"/>
    <w:rsid w:val="00B26769"/>
    <w:rsid w:val="00B31C91"/>
    <w:rsid w:val="00B3747F"/>
    <w:rsid w:val="00B379E7"/>
    <w:rsid w:val="00B37B3C"/>
    <w:rsid w:val="00B43194"/>
    <w:rsid w:val="00B47734"/>
    <w:rsid w:val="00B50FBA"/>
    <w:rsid w:val="00B558EB"/>
    <w:rsid w:val="00B577D3"/>
    <w:rsid w:val="00B60466"/>
    <w:rsid w:val="00B6548F"/>
    <w:rsid w:val="00B7502A"/>
    <w:rsid w:val="00B77305"/>
    <w:rsid w:val="00B82CC2"/>
    <w:rsid w:val="00B842DE"/>
    <w:rsid w:val="00B84A89"/>
    <w:rsid w:val="00B8766A"/>
    <w:rsid w:val="00B922EB"/>
    <w:rsid w:val="00B92BEF"/>
    <w:rsid w:val="00B9689A"/>
    <w:rsid w:val="00B96BB4"/>
    <w:rsid w:val="00BB06CB"/>
    <w:rsid w:val="00BB0EFE"/>
    <w:rsid w:val="00BB261F"/>
    <w:rsid w:val="00BB2887"/>
    <w:rsid w:val="00BB5EAA"/>
    <w:rsid w:val="00BB5F11"/>
    <w:rsid w:val="00BC04FA"/>
    <w:rsid w:val="00BC1C22"/>
    <w:rsid w:val="00BC3BFA"/>
    <w:rsid w:val="00BC460B"/>
    <w:rsid w:val="00BC4AF7"/>
    <w:rsid w:val="00BC5725"/>
    <w:rsid w:val="00BD0984"/>
    <w:rsid w:val="00BD30B1"/>
    <w:rsid w:val="00BE0F7B"/>
    <w:rsid w:val="00BE10C2"/>
    <w:rsid w:val="00BE7A55"/>
    <w:rsid w:val="00BF0555"/>
    <w:rsid w:val="00C019B9"/>
    <w:rsid w:val="00C01D14"/>
    <w:rsid w:val="00C025B4"/>
    <w:rsid w:val="00C050FF"/>
    <w:rsid w:val="00C05A0C"/>
    <w:rsid w:val="00C161FD"/>
    <w:rsid w:val="00C23F17"/>
    <w:rsid w:val="00C26D0D"/>
    <w:rsid w:val="00C27C95"/>
    <w:rsid w:val="00C300D2"/>
    <w:rsid w:val="00C3270F"/>
    <w:rsid w:val="00C3278B"/>
    <w:rsid w:val="00C330F0"/>
    <w:rsid w:val="00C33375"/>
    <w:rsid w:val="00C34C23"/>
    <w:rsid w:val="00C42005"/>
    <w:rsid w:val="00C44446"/>
    <w:rsid w:val="00C4664D"/>
    <w:rsid w:val="00C472AA"/>
    <w:rsid w:val="00C50A05"/>
    <w:rsid w:val="00C54AED"/>
    <w:rsid w:val="00C62D65"/>
    <w:rsid w:val="00C63D00"/>
    <w:rsid w:val="00C6441B"/>
    <w:rsid w:val="00C66E4D"/>
    <w:rsid w:val="00C7108B"/>
    <w:rsid w:val="00C73665"/>
    <w:rsid w:val="00C8089F"/>
    <w:rsid w:val="00C836CC"/>
    <w:rsid w:val="00C8781B"/>
    <w:rsid w:val="00C87A74"/>
    <w:rsid w:val="00C92C71"/>
    <w:rsid w:val="00C93F8F"/>
    <w:rsid w:val="00CA3593"/>
    <w:rsid w:val="00CB0DAC"/>
    <w:rsid w:val="00CB143A"/>
    <w:rsid w:val="00CB258E"/>
    <w:rsid w:val="00CB3C8F"/>
    <w:rsid w:val="00CC02F1"/>
    <w:rsid w:val="00CC11A6"/>
    <w:rsid w:val="00CC135E"/>
    <w:rsid w:val="00CC4414"/>
    <w:rsid w:val="00CC460C"/>
    <w:rsid w:val="00CD329E"/>
    <w:rsid w:val="00CD5D3F"/>
    <w:rsid w:val="00CF3DB3"/>
    <w:rsid w:val="00D01634"/>
    <w:rsid w:val="00D01F48"/>
    <w:rsid w:val="00D052BC"/>
    <w:rsid w:val="00D07026"/>
    <w:rsid w:val="00D10DD6"/>
    <w:rsid w:val="00D11888"/>
    <w:rsid w:val="00D22C8F"/>
    <w:rsid w:val="00D230E2"/>
    <w:rsid w:val="00D33491"/>
    <w:rsid w:val="00D40F4A"/>
    <w:rsid w:val="00D41A93"/>
    <w:rsid w:val="00D44F8E"/>
    <w:rsid w:val="00D461A4"/>
    <w:rsid w:val="00D508C2"/>
    <w:rsid w:val="00D607EF"/>
    <w:rsid w:val="00D60F88"/>
    <w:rsid w:val="00D625E7"/>
    <w:rsid w:val="00D626F0"/>
    <w:rsid w:val="00D646BD"/>
    <w:rsid w:val="00D66801"/>
    <w:rsid w:val="00D7018A"/>
    <w:rsid w:val="00D71201"/>
    <w:rsid w:val="00D720C7"/>
    <w:rsid w:val="00D876E6"/>
    <w:rsid w:val="00D933D2"/>
    <w:rsid w:val="00D935F7"/>
    <w:rsid w:val="00D945BA"/>
    <w:rsid w:val="00DA1025"/>
    <w:rsid w:val="00DA22EC"/>
    <w:rsid w:val="00DA5860"/>
    <w:rsid w:val="00DA7166"/>
    <w:rsid w:val="00DB2767"/>
    <w:rsid w:val="00DB3F97"/>
    <w:rsid w:val="00DB443C"/>
    <w:rsid w:val="00DC4729"/>
    <w:rsid w:val="00DE1C33"/>
    <w:rsid w:val="00DF0C3E"/>
    <w:rsid w:val="00DF18C4"/>
    <w:rsid w:val="00E136A6"/>
    <w:rsid w:val="00E17160"/>
    <w:rsid w:val="00E21976"/>
    <w:rsid w:val="00E25221"/>
    <w:rsid w:val="00E35BEC"/>
    <w:rsid w:val="00E50821"/>
    <w:rsid w:val="00E51247"/>
    <w:rsid w:val="00E51F91"/>
    <w:rsid w:val="00E60537"/>
    <w:rsid w:val="00E6298B"/>
    <w:rsid w:val="00E7086E"/>
    <w:rsid w:val="00E733C7"/>
    <w:rsid w:val="00E7374A"/>
    <w:rsid w:val="00E73C41"/>
    <w:rsid w:val="00E7598F"/>
    <w:rsid w:val="00E76F60"/>
    <w:rsid w:val="00E80540"/>
    <w:rsid w:val="00E83D90"/>
    <w:rsid w:val="00E83F28"/>
    <w:rsid w:val="00E83F91"/>
    <w:rsid w:val="00E9107A"/>
    <w:rsid w:val="00E91F62"/>
    <w:rsid w:val="00E929FD"/>
    <w:rsid w:val="00E93240"/>
    <w:rsid w:val="00E9479B"/>
    <w:rsid w:val="00EA10DA"/>
    <w:rsid w:val="00EA4D48"/>
    <w:rsid w:val="00EB1CD7"/>
    <w:rsid w:val="00EB2173"/>
    <w:rsid w:val="00EB62E6"/>
    <w:rsid w:val="00EC4701"/>
    <w:rsid w:val="00EC70A5"/>
    <w:rsid w:val="00ED1B30"/>
    <w:rsid w:val="00ED250E"/>
    <w:rsid w:val="00ED514C"/>
    <w:rsid w:val="00ED6516"/>
    <w:rsid w:val="00EE1AC1"/>
    <w:rsid w:val="00EE39D6"/>
    <w:rsid w:val="00EE52AD"/>
    <w:rsid w:val="00EF07A1"/>
    <w:rsid w:val="00EF6A9D"/>
    <w:rsid w:val="00F00F66"/>
    <w:rsid w:val="00F01F92"/>
    <w:rsid w:val="00F05F87"/>
    <w:rsid w:val="00F10A08"/>
    <w:rsid w:val="00F116A2"/>
    <w:rsid w:val="00F22AC5"/>
    <w:rsid w:val="00F2401F"/>
    <w:rsid w:val="00F254D1"/>
    <w:rsid w:val="00F32B82"/>
    <w:rsid w:val="00F4043E"/>
    <w:rsid w:val="00F41BBC"/>
    <w:rsid w:val="00F43194"/>
    <w:rsid w:val="00F43B9D"/>
    <w:rsid w:val="00F444F0"/>
    <w:rsid w:val="00F45DB9"/>
    <w:rsid w:val="00F4712C"/>
    <w:rsid w:val="00F50847"/>
    <w:rsid w:val="00F5310B"/>
    <w:rsid w:val="00F53F27"/>
    <w:rsid w:val="00F546D1"/>
    <w:rsid w:val="00F57033"/>
    <w:rsid w:val="00F66272"/>
    <w:rsid w:val="00F709C0"/>
    <w:rsid w:val="00F836BB"/>
    <w:rsid w:val="00F927A1"/>
    <w:rsid w:val="00F92E4D"/>
    <w:rsid w:val="00FA0131"/>
    <w:rsid w:val="00FA2BC2"/>
    <w:rsid w:val="00FA3764"/>
    <w:rsid w:val="00FA56ED"/>
    <w:rsid w:val="00FA6339"/>
    <w:rsid w:val="00FA6B62"/>
    <w:rsid w:val="00FA6F9A"/>
    <w:rsid w:val="00FB4993"/>
    <w:rsid w:val="00FB5FA6"/>
    <w:rsid w:val="00FC1310"/>
    <w:rsid w:val="00FC2FF3"/>
    <w:rsid w:val="00FC3263"/>
    <w:rsid w:val="00FC371B"/>
    <w:rsid w:val="00FC4878"/>
    <w:rsid w:val="00FC51F9"/>
    <w:rsid w:val="00FC5B40"/>
    <w:rsid w:val="00FC5FF8"/>
    <w:rsid w:val="00FD1393"/>
    <w:rsid w:val="00FD3B89"/>
    <w:rsid w:val="00FD3D7C"/>
    <w:rsid w:val="00FD4F8F"/>
    <w:rsid w:val="00FE0C16"/>
    <w:rsid w:val="00FE14AD"/>
    <w:rsid w:val="00FE14B1"/>
    <w:rsid w:val="00FF0070"/>
    <w:rsid w:val="00FF5F6A"/>
    <w:rsid w:val="00FF7784"/>
    <w:rsid w:val="00FF7EBB"/>
    <w:rsid w:val="046415C2"/>
    <w:rsid w:val="080CEC3F"/>
    <w:rsid w:val="0D225EF9"/>
    <w:rsid w:val="0F1F907C"/>
    <w:rsid w:val="0FC748D4"/>
    <w:rsid w:val="1691BE48"/>
    <w:rsid w:val="17CB7C42"/>
    <w:rsid w:val="1AAEFB71"/>
    <w:rsid w:val="22BB3ED9"/>
    <w:rsid w:val="25F4C2A9"/>
    <w:rsid w:val="26ED3C56"/>
    <w:rsid w:val="27BB32AC"/>
    <w:rsid w:val="28A9B94D"/>
    <w:rsid w:val="2E5ED9CE"/>
    <w:rsid w:val="2FC8F0ED"/>
    <w:rsid w:val="3B6AC1F2"/>
    <w:rsid w:val="3F152F8E"/>
    <w:rsid w:val="41685A4E"/>
    <w:rsid w:val="41782EEA"/>
    <w:rsid w:val="41DA7738"/>
    <w:rsid w:val="428F8C40"/>
    <w:rsid w:val="4309DC57"/>
    <w:rsid w:val="439E37A0"/>
    <w:rsid w:val="44518ABE"/>
    <w:rsid w:val="4A94D08D"/>
    <w:rsid w:val="4D7FCBC7"/>
    <w:rsid w:val="4E20EBC3"/>
    <w:rsid w:val="5288D9F2"/>
    <w:rsid w:val="53ACBB14"/>
    <w:rsid w:val="57C29BF7"/>
    <w:rsid w:val="5AB8AF75"/>
    <w:rsid w:val="5B941D37"/>
    <w:rsid w:val="5C6AD3C6"/>
    <w:rsid w:val="5CB92A09"/>
    <w:rsid w:val="5DFC8F64"/>
    <w:rsid w:val="5FE3628A"/>
    <w:rsid w:val="6152CC2C"/>
    <w:rsid w:val="641987FD"/>
    <w:rsid w:val="662F0A08"/>
    <w:rsid w:val="68821BB2"/>
    <w:rsid w:val="69F9475D"/>
    <w:rsid w:val="6A581E81"/>
    <w:rsid w:val="6BBDDE93"/>
    <w:rsid w:val="7090E85A"/>
    <w:rsid w:val="7560A895"/>
    <w:rsid w:val="75685E70"/>
    <w:rsid w:val="7D25638B"/>
    <w:rsid w:val="7E5E9D55"/>
    <w:rsid w:val="7F0CDD74"/>
  </w:rsids>
  <m:mathPr>
    <m:mathFont m:val="Cambria Math"/>
    <m:brkBin m:val="before"/>
    <m:brkBinSub m:val="--"/>
    <m:smallFrac m:val="0"/>
    <m:dispDef/>
    <m:lMargin m:val="0"/>
    <m:rMargin m:val="0"/>
    <m:defJc m:val="centerGroup"/>
    <m:wrapIndent m:val="1440"/>
    <m:intLim m:val="subSup"/>
    <m:naryLim m:val="undOvr"/>
  </m:mathPr>
  <w:themeFontLang w:val="en-GB" w:eastAsia="zh-TW"/>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49"/>
    <o:shapelayout v:ext="edit">
      <o:idmap v:ext="edit" data="1"/>
    </o:shapelayout>
  </w:shapeDefaults>
  <w:decimalSymbol w:val="."/>
  <w:listSeparator w:val=","/>
  <w14:docId w14:val="4B4DBC44"/>
  <w15:chartTrackingRefBased/>
  <w15:docId w15:val="{08A481D6-3DA2-4FFB-90FB-28E60EEB6A9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imes New Roman" w:eastAsia="Times New Roman" w:hAnsi="Times New Roman" w:cs="Times New Roman"/>
        <w:lang w:val="en-GB" w:eastAsia="zh-TW"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72"/>
    <w:lsdException w:name="Plain Table 2" w:uiPriority="73"/>
    <w:lsdException w:name="Plain Table 3" w:uiPriority="19" w:qFormat="1"/>
    <w:lsdException w:name="Plain Table 4" w:uiPriority="21" w:qFormat="1"/>
    <w:lsdException w:name="Plain Table 5" w:uiPriority="31" w:qFormat="1"/>
    <w:lsdException w:name="Grid Table Light" w:uiPriority="32" w:qFormat="1"/>
    <w:lsdException w:name="Grid Table 1 Light" w:uiPriority="33" w:qFormat="1"/>
    <w:lsdException w:name="Grid Table 2" w:uiPriority="37"/>
    <w:lsdException w:name="Grid Table 3" w:uiPriority="39"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9F3FB3"/>
    <w:rPr>
      <w:sz w:val="24"/>
      <w:szCs w:val="24"/>
      <w:lang w:eastAsia="en-GB"/>
    </w:rPr>
  </w:style>
  <w:style w:type="paragraph" w:styleId="Heading1">
    <w:name w:val="heading 1"/>
    <w:basedOn w:val="Normal"/>
    <w:next w:val="Normal"/>
    <w:qFormat/>
    <w:pPr>
      <w:keepNext/>
      <w:overflowPunct w:val="0"/>
      <w:autoSpaceDE w:val="0"/>
      <w:autoSpaceDN w:val="0"/>
      <w:adjustRightInd w:val="0"/>
      <w:spacing w:before="240" w:after="60"/>
      <w:textAlignment w:val="baseline"/>
      <w:outlineLvl w:val="0"/>
    </w:pPr>
    <w:rPr>
      <w:rFonts w:ascii="Arial" w:hAnsi="Arial" w:cs="Arial"/>
      <w:b/>
      <w:color w:val="000000"/>
      <w:kern w:val="28"/>
      <w:sz w:val="28"/>
      <w:szCs w:val="20"/>
    </w:rPr>
  </w:style>
  <w:style w:type="paragraph" w:styleId="Heading2">
    <w:name w:val="heading 2"/>
    <w:basedOn w:val="Normal"/>
    <w:next w:val="Normal"/>
    <w:link w:val="Heading2Char"/>
    <w:uiPriority w:val="9"/>
    <w:qFormat/>
    <w:rsid w:val="00F927A1"/>
    <w:pPr>
      <w:keepNext/>
      <w:overflowPunct w:val="0"/>
      <w:autoSpaceDE w:val="0"/>
      <w:autoSpaceDN w:val="0"/>
      <w:adjustRightInd w:val="0"/>
      <w:spacing w:before="240" w:after="60"/>
      <w:textAlignment w:val="baseline"/>
      <w:outlineLvl w:val="1"/>
    </w:pPr>
    <w:rPr>
      <w:rFonts w:ascii="Cambria" w:hAnsi="Cambria"/>
      <w:b/>
      <w:bCs/>
      <w:i/>
      <w:iCs/>
      <w:color w:val="000000"/>
      <w:sz w:val="28"/>
      <w:szCs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semiHidden/>
    <w:pPr>
      <w:tabs>
        <w:tab w:val="center" w:pos="4320"/>
        <w:tab w:val="right" w:pos="8640"/>
      </w:tabs>
      <w:overflowPunct w:val="0"/>
      <w:autoSpaceDE w:val="0"/>
      <w:autoSpaceDN w:val="0"/>
      <w:adjustRightInd w:val="0"/>
      <w:textAlignment w:val="baseline"/>
    </w:pPr>
    <w:rPr>
      <w:rFonts w:ascii="Arial" w:hAnsi="Arial" w:cs="Arial"/>
      <w:color w:val="000000"/>
      <w:sz w:val="20"/>
      <w:szCs w:val="20"/>
    </w:rPr>
  </w:style>
  <w:style w:type="paragraph" w:styleId="Footer">
    <w:name w:val="footer"/>
    <w:basedOn w:val="Normal"/>
    <w:link w:val="FooterChar"/>
    <w:uiPriority w:val="99"/>
    <w:pPr>
      <w:tabs>
        <w:tab w:val="center" w:pos="4320"/>
        <w:tab w:val="right" w:pos="8640"/>
      </w:tabs>
      <w:overflowPunct w:val="0"/>
      <w:autoSpaceDE w:val="0"/>
      <w:autoSpaceDN w:val="0"/>
      <w:adjustRightInd w:val="0"/>
      <w:textAlignment w:val="baseline"/>
    </w:pPr>
    <w:rPr>
      <w:rFonts w:ascii="Arial" w:hAnsi="Arial" w:cs="Arial"/>
      <w:color w:val="000000"/>
      <w:sz w:val="20"/>
      <w:szCs w:val="20"/>
    </w:rPr>
  </w:style>
  <w:style w:type="character" w:styleId="PageNumber">
    <w:name w:val="page number"/>
    <w:semiHidden/>
  </w:style>
  <w:style w:type="paragraph" w:styleId="BodyText">
    <w:name w:val="Body Text"/>
    <w:basedOn w:val="Normal"/>
    <w:semiHidden/>
    <w:pPr>
      <w:overflowPunct w:val="0"/>
      <w:autoSpaceDE w:val="0"/>
      <w:autoSpaceDN w:val="0"/>
      <w:adjustRightInd w:val="0"/>
      <w:textAlignment w:val="baseline"/>
    </w:pPr>
    <w:rPr>
      <w:rFonts w:ascii="Arial" w:hAnsi="Arial" w:cs="Arial"/>
      <w:b/>
      <w:color w:val="000000"/>
      <w:szCs w:val="20"/>
    </w:rPr>
  </w:style>
  <w:style w:type="table" w:styleId="TableGrid">
    <w:name w:val="Table Grid"/>
    <w:basedOn w:val="TableNormal"/>
    <w:rsid w:val="002B23C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semiHidden/>
    <w:rsid w:val="00C3278B"/>
    <w:pPr>
      <w:overflowPunct w:val="0"/>
      <w:autoSpaceDE w:val="0"/>
      <w:autoSpaceDN w:val="0"/>
      <w:adjustRightInd w:val="0"/>
      <w:textAlignment w:val="baseline"/>
    </w:pPr>
    <w:rPr>
      <w:rFonts w:ascii="Tahoma" w:hAnsi="Tahoma" w:cs="Tahoma"/>
      <w:color w:val="000000"/>
      <w:sz w:val="16"/>
      <w:szCs w:val="16"/>
    </w:rPr>
  </w:style>
  <w:style w:type="character" w:styleId="Hyperlink">
    <w:name w:val="Hyperlink"/>
    <w:rsid w:val="00EA4D48"/>
    <w:rPr>
      <w:color w:val="0000FF"/>
      <w:u w:val="single"/>
    </w:rPr>
  </w:style>
  <w:style w:type="character" w:styleId="CommentReference">
    <w:name w:val="annotation reference"/>
    <w:uiPriority w:val="99"/>
    <w:semiHidden/>
    <w:unhideWhenUsed/>
    <w:rsid w:val="0057780F"/>
    <w:rPr>
      <w:sz w:val="16"/>
      <w:szCs w:val="16"/>
    </w:rPr>
  </w:style>
  <w:style w:type="paragraph" w:styleId="CommentText">
    <w:name w:val="annotation text"/>
    <w:basedOn w:val="Normal"/>
    <w:link w:val="CommentTextChar"/>
    <w:uiPriority w:val="99"/>
    <w:semiHidden/>
    <w:unhideWhenUsed/>
    <w:rsid w:val="0057780F"/>
    <w:pPr>
      <w:overflowPunct w:val="0"/>
      <w:autoSpaceDE w:val="0"/>
      <w:autoSpaceDN w:val="0"/>
      <w:adjustRightInd w:val="0"/>
      <w:textAlignment w:val="baseline"/>
    </w:pPr>
    <w:rPr>
      <w:rFonts w:ascii="Arial" w:hAnsi="Arial" w:cs="Arial"/>
      <w:color w:val="000000"/>
      <w:sz w:val="20"/>
      <w:szCs w:val="20"/>
    </w:rPr>
  </w:style>
  <w:style w:type="character" w:customStyle="1" w:styleId="CommentTextChar">
    <w:name w:val="Comment Text Char"/>
    <w:link w:val="CommentText"/>
    <w:uiPriority w:val="99"/>
    <w:semiHidden/>
    <w:rsid w:val="0057780F"/>
    <w:rPr>
      <w:rFonts w:ascii="Arial" w:hAnsi="Arial" w:cs="Arial"/>
      <w:color w:val="000000"/>
    </w:rPr>
  </w:style>
  <w:style w:type="paragraph" w:styleId="CommentSubject">
    <w:name w:val="annotation subject"/>
    <w:basedOn w:val="CommentText"/>
    <w:next w:val="CommentText"/>
    <w:link w:val="CommentSubjectChar"/>
    <w:uiPriority w:val="99"/>
    <w:semiHidden/>
    <w:unhideWhenUsed/>
    <w:rsid w:val="0057780F"/>
    <w:rPr>
      <w:b/>
      <w:bCs/>
    </w:rPr>
  </w:style>
  <w:style w:type="character" w:customStyle="1" w:styleId="CommentSubjectChar">
    <w:name w:val="Comment Subject Char"/>
    <w:link w:val="CommentSubject"/>
    <w:uiPriority w:val="99"/>
    <w:semiHidden/>
    <w:rsid w:val="0057780F"/>
    <w:rPr>
      <w:rFonts w:ascii="Arial" w:hAnsi="Arial" w:cs="Arial"/>
      <w:b/>
      <w:bCs/>
      <w:color w:val="000000"/>
    </w:rPr>
  </w:style>
  <w:style w:type="character" w:customStyle="1" w:styleId="Heading2Char">
    <w:name w:val="Heading 2 Char"/>
    <w:link w:val="Heading2"/>
    <w:uiPriority w:val="9"/>
    <w:semiHidden/>
    <w:rsid w:val="00F927A1"/>
    <w:rPr>
      <w:rFonts w:ascii="Cambria" w:eastAsia="Times New Roman" w:hAnsi="Cambria" w:cs="Times New Roman"/>
      <w:b/>
      <w:bCs/>
      <w:i/>
      <w:iCs/>
      <w:color w:val="000000"/>
      <w:sz w:val="28"/>
      <w:szCs w:val="28"/>
    </w:rPr>
  </w:style>
  <w:style w:type="paragraph" w:styleId="BodyText3">
    <w:name w:val="Body Text 3"/>
    <w:basedOn w:val="Normal"/>
    <w:link w:val="BodyText3Char"/>
    <w:uiPriority w:val="99"/>
    <w:semiHidden/>
    <w:unhideWhenUsed/>
    <w:rsid w:val="00F927A1"/>
    <w:pPr>
      <w:overflowPunct w:val="0"/>
      <w:autoSpaceDE w:val="0"/>
      <w:autoSpaceDN w:val="0"/>
      <w:adjustRightInd w:val="0"/>
      <w:spacing w:after="120"/>
      <w:textAlignment w:val="baseline"/>
    </w:pPr>
    <w:rPr>
      <w:rFonts w:ascii="Arial" w:hAnsi="Arial" w:cs="Arial"/>
      <w:color w:val="000000"/>
      <w:sz w:val="16"/>
      <w:szCs w:val="16"/>
    </w:rPr>
  </w:style>
  <w:style w:type="character" w:customStyle="1" w:styleId="BodyText3Char">
    <w:name w:val="Body Text 3 Char"/>
    <w:link w:val="BodyText3"/>
    <w:uiPriority w:val="99"/>
    <w:semiHidden/>
    <w:rsid w:val="00F927A1"/>
    <w:rPr>
      <w:rFonts w:ascii="Arial" w:hAnsi="Arial" w:cs="Arial"/>
      <w:color w:val="000000"/>
      <w:sz w:val="16"/>
      <w:szCs w:val="16"/>
    </w:rPr>
  </w:style>
  <w:style w:type="paragraph" w:customStyle="1" w:styleId="ColorfulShading-Accent11">
    <w:name w:val="Colorful Shading - Accent 11"/>
    <w:hidden/>
    <w:uiPriority w:val="99"/>
    <w:semiHidden/>
    <w:rsid w:val="004B6822"/>
    <w:rPr>
      <w:rFonts w:ascii="Arial" w:hAnsi="Arial" w:cs="Arial"/>
      <w:color w:val="000000"/>
      <w:lang w:eastAsia="en-GB"/>
    </w:rPr>
  </w:style>
  <w:style w:type="character" w:customStyle="1" w:styleId="FooterChar">
    <w:name w:val="Footer Char"/>
    <w:link w:val="Footer"/>
    <w:uiPriority w:val="99"/>
    <w:rsid w:val="00727C4C"/>
    <w:rPr>
      <w:rFonts w:ascii="Arial" w:hAnsi="Arial" w:cs="Arial"/>
      <w:color w:val="000000"/>
    </w:rPr>
  </w:style>
  <w:style w:type="paragraph" w:styleId="ListParagraph">
    <w:name w:val="List Paragraph"/>
    <w:basedOn w:val="Normal"/>
    <w:uiPriority w:val="34"/>
    <w:qFormat/>
    <w:rsid w:val="00450C83"/>
    <w:pPr>
      <w:overflowPunct w:val="0"/>
      <w:autoSpaceDE w:val="0"/>
      <w:autoSpaceDN w:val="0"/>
      <w:adjustRightInd w:val="0"/>
      <w:ind w:left="720"/>
      <w:contextualSpacing/>
      <w:textAlignment w:val="baseline"/>
    </w:pPr>
    <w:rPr>
      <w:rFonts w:ascii="Arial" w:hAnsi="Arial" w:cs="Arial"/>
      <w:color w:val="000000"/>
      <w:sz w:val="20"/>
      <w:szCs w:val="20"/>
    </w:rPr>
  </w:style>
  <w:style w:type="paragraph" w:customStyle="1" w:styleId="TableParagraph">
    <w:name w:val="Table Paragraph"/>
    <w:basedOn w:val="Normal"/>
    <w:uiPriority w:val="1"/>
    <w:qFormat/>
    <w:rsid w:val="006C7CA5"/>
    <w:pPr>
      <w:widowControl w:val="0"/>
      <w:autoSpaceDE w:val="0"/>
      <w:autoSpaceDN w:val="0"/>
      <w:ind w:left="108"/>
    </w:pPr>
    <w:rPr>
      <w:rFonts w:ascii="Arial" w:eastAsia="Arial" w:hAnsi="Arial" w:cs="Arial"/>
      <w:sz w:val="22"/>
      <w:szCs w:val="22"/>
      <w:lang w:bidi="en-GB"/>
    </w:rPr>
  </w:style>
  <w:style w:type="paragraph" w:styleId="NormalWeb">
    <w:name w:val="Normal (Web)"/>
    <w:basedOn w:val="Normal"/>
    <w:uiPriority w:val="99"/>
    <w:unhideWhenUsed/>
    <w:rsid w:val="000B5068"/>
    <w:pPr>
      <w:overflowPunct w:val="0"/>
      <w:autoSpaceDE w:val="0"/>
      <w:autoSpaceDN w:val="0"/>
      <w:adjustRightInd w:val="0"/>
      <w:textAlignment w:val="baseline"/>
    </w:pPr>
    <w:rPr>
      <w:color w:val="000000"/>
    </w:rPr>
  </w:style>
  <w:style w:type="character" w:styleId="FollowedHyperlink">
    <w:name w:val="FollowedHyperlink"/>
    <w:basedOn w:val="DefaultParagraphFont"/>
    <w:uiPriority w:val="99"/>
    <w:semiHidden/>
    <w:unhideWhenUsed/>
    <w:rsid w:val="00202991"/>
    <w:rPr>
      <w:color w:val="954F72" w:themeColor="followedHyperlink"/>
      <w:u w:val="single"/>
    </w:rPr>
  </w:style>
  <w:style w:type="character" w:customStyle="1" w:styleId="apple-converted-space">
    <w:name w:val="apple-converted-space"/>
    <w:basedOn w:val="DefaultParagraphFont"/>
    <w:rsid w:val="00240174"/>
  </w:style>
  <w:style w:type="character" w:styleId="UnresolvedMention">
    <w:name w:val="Unresolved Mention"/>
    <w:basedOn w:val="DefaultParagraphFont"/>
    <w:uiPriority w:val="99"/>
    <w:semiHidden/>
    <w:unhideWhenUsed/>
    <w:rsid w:val="00D461A4"/>
    <w:rPr>
      <w:color w:val="605E5C"/>
      <w:shd w:val="clear" w:color="auto" w:fill="E1DFDD"/>
    </w:rPr>
  </w:style>
  <w:style w:type="paragraph" w:styleId="FootnoteText">
    <w:name w:val="footnote text"/>
    <w:basedOn w:val="Normal"/>
    <w:link w:val="FootnoteTextChar"/>
    <w:uiPriority w:val="99"/>
    <w:semiHidden/>
    <w:unhideWhenUsed/>
    <w:rsid w:val="0035416F"/>
    <w:rPr>
      <w:sz w:val="20"/>
      <w:szCs w:val="20"/>
    </w:rPr>
  </w:style>
  <w:style w:type="character" w:customStyle="1" w:styleId="FootnoteTextChar">
    <w:name w:val="Footnote Text Char"/>
    <w:basedOn w:val="DefaultParagraphFont"/>
    <w:link w:val="FootnoteText"/>
    <w:uiPriority w:val="99"/>
    <w:semiHidden/>
    <w:rsid w:val="0035416F"/>
    <w:rPr>
      <w:lang w:eastAsia="en-GB"/>
    </w:rPr>
  </w:style>
  <w:style w:type="character" w:styleId="FootnoteReference">
    <w:name w:val="footnote reference"/>
    <w:basedOn w:val="DefaultParagraphFont"/>
    <w:uiPriority w:val="99"/>
    <w:semiHidden/>
    <w:unhideWhenUsed/>
    <w:rsid w:val="0035416F"/>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58789291">
      <w:bodyDiv w:val="1"/>
      <w:marLeft w:val="0"/>
      <w:marRight w:val="0"/>
      <w:marTop w:val="0"/>
      <w:marBottom w:val="0"/>
      <w:divBdr>
        <w:top w:val="none" w:sz="0" w:space="0" w:color="auto"/>
        <w:left w:val="none" w:sz="0" w:space="0" w:color="auto"/>
        <w:bottom w:val="none" w:sz="0" w:space="0" w:color="auto"/>
        <w:right w:val="none" w:sz="0" w:space="0" w:color="auto"/>
      </w:divBdr>
    </w:div>
    <w:div w:id="68119121">
      <w:bodyDiv w:val="1"/>
      <w:marLeft w:val="0"/>
      <w:marRight w:val="0"/>
      <w:marTop w:val="0"/>
      <w:marBottom w:val="0"/>
      <w:divBdr>
        <w:top w:val="none" w:sz="0" w:space="0" w:color="auto"/>
        <w:left w:val="none" w:sz="0" w:space="0" w:color="auto"/>
        <w:bottom w:val="none" w:sz="0" w:space="0" w:color="auto"/>
        <w:right w:val="none" w:sz="0" w:space="0" w:color="auto"/>
      </w:divBdr>
    </w:div>
    <w:div w:id="90585646">
      <w:bodyDiv w:val="1"/>
      <w:marLeft w:val="0"/>
      <w:marRight w:val="0"/>
      <w:marTop w:val="0"/>
      <w:marBottom w:val="0"/>
      <w:divBdr>
        <w:top w:val="none" w:sz="0" w:space="0" w:color="auto"/>
        <w:left w:val="none" w:sz="0" w:space="0" w:color="auto"/>
        <w:bottom w:val="none" w:sz="0" w:space="0" w:color="auto"/>
        <w:right w:val="none" w:sz="0" w:space="0" w:color="auto"/>
      </w:divBdr>
    </w:div>
    <w:div w:id="307367320">
      <w:bodyDiv w:val="1"/>
      <w:marLeft w:val="0"/>
      <w:marRight w:val="0"/>
      <w:marTop w:val="0"/>
      <w:marBottom w:val="0"/>
      <w:divBdr>
        <w:top w:val="none" w:sz="0" w:space="0" w:color="auto"/>
        <w:left w:val="none" w:sz="0" w:space="0" w:color="auto"/>
        <w:bottom w:val="none" w:sz="0" w:space="0" w:color="auto"/>
        <w:right w:val="none" w:sz="0" w:space="0" w:color="auto"/>
      </w:divBdr>
    </w:div>
    <w:div w:id="320961552">
      <w:bodyDiv w:val="1"/>
      <w:marLeft w:val="0"/>
      <w:marRight w:val="0"/>
      <w:marTop w:val="0"/>
      <w:marBottom w:val="0"/>
      <w:divBdr>
        <w:top w:val="none" w:sz="0" w:space="0" w:color="auto"/>
        <w:left w:val="none" w:sz="0" w:space="0" w:color="auto"/>
        <w:bottom w:val="none" w:sz="0" w:space="0" w:color="auto"/>
        <w:right w:val="none" w:sz="0" w:space="0" w:color="auto"/>
      </w:divBdr>
    </w:div>
    <w:div w:id="354624098">
      <w:bodyDiv w:val="1"/>
      <w:marLeft w:val="0"/>
      <w:marRight w:val="0"/>
      <w:marTop w:val="0"/>
      <w:marBottom w:val="0"/>
      <w:divBdr>
        <w:top w:val="none" w:sz="0" w:space="0" w:color="auto"/>
        <w:left w:val="none" w:sz="0" w:space="0" w:color="auto"/>
        <w:bottom w:val="none" w:sz="0" w:space="0" w:color="auto"/>
        <w:right w:val="none" w:sz="0" w:space="0" w:color="auto"/>
      </w:divBdr>
    </w:div>
    <w:div w:id="460345999">
      <w:bodyDiv w:val="1"/>
      <w:marLeft w:val="0"/>
      <w:marRight w:val="0"/>
      <w:marTop w:val="0"/>
      <w:marBottom w:val="0"/>
      <w:divBdr>
        <w:top w:val="none" w:sz="0" w:space="0" w:color="auto"/>
        <w:left w:val="none" w:sz="0" w:space="0" w:color="auto"/>
        <w:bottom w:val="none" w:sz="0" w:space="0" w:color="auto"/>
        <w:right w:val="none" w:sz="0" w:space="0" w:color="auto"/>
      </w:divBdr>
      <w:divsChild>
        <w:div w:id="1672637959">
          <w:marLeft w:val="0"/>
          <w:marRight w:val="0"/>
          <w:marTop w:val="0"/>
          <w:marBottom w:val="0"/>
          <w:divBdr>
            <w:top w:val="none" w:sz="0" w:space="0" w:color="auto"/>
            <w:left w:val="none" w:sz="0" w:space="0" w:color="auto"/>
            <w:bottom w:val="none" w:sz="0" w:space="0" w:color="auto"/>
            <w:right w:val="none" w:sz="0" w:space="0" w:color="auto"/>
          </w:divBdr>
          <w:divsChild>
            <w:div w:id="246499779">
              <w:marLeft w:val="0"/>
              <w:marRight w:val="0"/>
              <w:marTop w:val="0"/>
              <w:marBottom w:val="0"/>
              <w:divBdr>
                <w:top w:val="none" w:sz="0" w:space="0" w:color="auto"/>
                <w:left w:val="none" w:sz="0" w:space="0" w:color="auto"/>
                <w:bottom w:val="none" w:sz="0" w:space="0" w:color="auto"/>
                <w:right w:val="none" w:sz="0" w:space="0" w:color="auto"/>
              </w:divBdr>
              <w:divsChild>
                <w:div w:id="132390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18158097">
      <w:bodyDiv w:val="1"/>
      <w:marLeft w:val="0"/>
      <w:marRight w:val="0"/>
      <w:marTop w:val="0"/>
      <w:marBottom w:val="0"/>
      <w:divBdr>
        <w:top w:val="none" w:sz="0" w:space="0" w:color="auto"/>
        <w:left w:val="none" w:sz="0" w:space="0" w:color="auto"/>
        <w:bottom w:val="none" w:sz="0" w:space="0" w:color="auto"/>
        <w:right w:val="none" w:sz="0" w:space="0" w:color="auto"/>
      </w:divBdr>
    </w:div>
    <w:div w:id="564419475">
      <w:bodyDiv w:val="1"/>
      <w:marLeft w:val="0"/>
      <w:marRight w:val="0"/>
      <w:marTop w:val="0"/>
      <w:marBottom w:val="0"/>
      <w:divBdr>
        <w:top w:val="none" w:sz="0" w:space="0" w:color="auto"/>
        <w:left w:val="none" w:sz="0" w:space="0" w:color="auto"/>
        <w:bottom w:val="none" w:sz="0" w:space="0" w:color="auto"/>
        <w:right w:val="none" w:sz="0" w:space="0" w:color="auto"/>
      </w:divBdr>
    </w:div>
    <w:div w:id="608506657">
      <w:bodyDiv w:val="1"/>
      <w:marLeft w:val="0"/>
      <w:marRight w:val="0"/>
      <w:marTop w:val="0"/>
      <w:marBottom w:val="0"/>
      <w:divBdr>
        <w:top w:val="none" w:sz="0" w:space="0" w:color="auto"/>
        <w:left w:val="none" w:sz="0" w:space="0" w:color="auto"/>
        <w:bottom w:val="none" w:sz="0" w:space="0" w:color="auto"/>
        <w:right w:val="none" w:sz="0" w:space="0" w:color="auto"/>
      </w:divBdr>
    </w:div>
    <w:div w:id="653604528">
      <w:bodyDiv w:val="1"/>
      <w:marLeft w:val="0"/>
      <w:marRight w:val="0"/>
      <w:marTop w:val="0"/>
      <w:marBottom w:val="0"/>
      <w:divBdr>
        <w:top w:val="none" w:sz="0" w:space="0" w:color="auto"/>
        <w:left w:val="none" w:sz="0" w:space="0" w:color="auto"/>
        <w:bottom w:val="none" w:sz="0" w:space="0" w:color="auto"/>
        <w:right w:val="none" w:sz="0" w:space="0" w:color="auto"/>
      </w:divBdr>
    </w:div>
    <w:div w:id="667288515">
      <w:bodyDiv w:val="1"/>
      <w:marLeft w:val="0"/>
      <w:marRight w:val="0"/>
      <w:marTop w:val="0"/>
      <w:marBottom w:val="0"/>
      <w:divBdr>
        <w:top w:val="none" w:sz="0" w:space="0" w:color="auto"/>
        <w:left w:val="none" w:sz="0" w:space="0" w:color="auto"/>
        <w:bottom w:val="none" w:sz="0" w:space="0" w:color="auto"/>
        <w:right w:val="none" w:sz="0" w:space="0" w:color="auto"/>
      </w:divBdr>
    </w:div>
    <w:div w:id="726105768">
      <w:bodyDiv w:val="1"/>
      <w:marLeft w:val="0"/>
      <w:marRight w:val="0"/>
      <w:marTop w:val="0"/>
      <w:marBottom w:val="0"/>
      <w:divBdr>
        <w:top w:val="none" w:sz="0" w:space="0" w:color="auto"/>
        <w:left w:val="none" w:sz="0" w:space="0" w:color="auto"/>
        <w:bottom w:val="none" w:sz="0" w:space="0" w:color="auto"/>
        <w:right w:val="none" w:sz="0" w:space="0" w:color="auto"/>
      </w:divBdr>
    </w:div>
    <w:div w:id="887961438">
      <w:bodyDiv w:val="1"/>
      <w:marLeft w:val="0"/>
      <w:marRight w:val="0"/>
      <w:marTop w:val="0"/>
      <w:marBottom w:val="0"/>
      <w:divBdr>
        <w:top w:val="none" w:sz="0" w:space="0" w:color="auto"/>
        <w:left w:val="none" w:sz="0" w:space="0" w:color="auto"/>
        <w:bottom w:val="none" w:sz="0" w:space="0" w:color="auto"/>
        <w:right w:val="none" w:sz="0" w:space="0" w:color="auto"/>
      </w:divBdr>
    </w:div>
    <w:div w:id="1094476224">
      <w:bodyDiv w:val="1"/>
      <w:marLeft w:val="0"/>
      <w:marRight w:val="0"/>
      <w:marTop w:val="0"/>
      <w:marBottom w:val="0"/>
      <w:divBdr>
        <w:top w:val="none" w:sz="0" w:space="0" w:color="auto"/>
        <w:left w:val="none" w:sz="0" w:space="0" w:color="auto"/>
        <w:bottom w:val="none" w:sz="0" w:space="0" w:color="auto"/>
        <w:right w:val="none" w:sz="0" w:space="0" w:color="auto"/>
      </w:divBdr>
    </w:div>
    <w:div w:id="1127238572">
      <w:bodyDiv w:val="1"/>
      <w:marLeft w:val="0"/>
      <w:marRight w:val="0"/>
      <w:marTop w:val="0"/>
      <w:marBottom w:val="0"/>
      <w:divBdr>
        <w:top w:val="none" w:sz="0" w:space="0" w:color="auto"/>
        <w:left w:val="none" w:sz="0" w:space="0" w:color="auto"/>
        <w:bottom w:val="none" w:sz="0" w:space="0" w:color="auto"/>
        <w:right w:val="none" w:sz="0" w:space="0" w:color="auto"/>
      </w:divBdr>
    </w:div>
    <w:div w:id="1131174789">
      <w:bodyDiv w:val="1"/>
      <w:marLeft w:val="0"/>
      <w:marRight w:val="0"/>
      <w:marTop w:val="0"/>
      <w:marBottom w:val="0"/>
      <w:divBdr>
        <w:top w:val="none" w:sz="0" w:space="0" w:color="auto"/>
        <w:left w:val="none" w:sz="0" w:space="0" w:color="auto"/>
        <w:bottom w:val="none" w:sz="0" w:space="0" w:color="auto"/>
        <w:right w:val="none" w:sz="0" w:space="0" w:color="auto"/>
      </w:divBdr>
    </w:div>
    <w:div w:id="1189417933">
      <w:bodyDiv w:val="1"/>
      <w:marLeft w:val="0"/>
      <w:marRight w:val="0"/>
      <w:marTop w:val="0"/>
      <w:marBottom w:val="0"/>
      <w:divBdr>
        <w:top w:val="none" w:sz="0" w:space="0" w:color="auto"/>
        <w:left w:val="none" w:sz="0" w:space="0" w:color="auto"/>
        <w:bottom w:val="none" w:sz="0" w:space="0" w:color="auto"/>
        <w:right w:val="none" w:sz="0" w:space="0" w:color="auto"/>
      </w:divBdr>
    </w:div>
    <w:div w:id="1210995176">
      <w:bodyDiv w:val="1"/>
      <w:marLeft w:val="0"/>
      <w:marRight w:val="0"/>
      <w:marTop w:val="0"/>
      <w:marBottom w:val="0"/>
      <w:divBdr>
        <w:top w:val="none" w:sz="0" w:space="0" w:color="auto"/>
        <w:left w:val="none" w:sz="0" w:space="0" w:color="auto"/>
        <w:bottom w:val="none" w:sz="0" w:space="0" w:color="auto"/>
        <w:right w:val="none" w:sz="0" w:space="0" w:color="auto"/>
      </w:divBdr>
    </w:div>
    <w:div w:id="1419055997">
      <w:bodyDiv w:val="1"/>
      <w:marLeft w:val="0"/>
      <w:marRight w:val="0"/>
      <w:marTop w:val="0"/>
      <w:marBottom w:val="0"/>
      <w:divBdr>
        <w:top w:val="none" w:sz="0" w:space="0" w:color="auto"/>
        <w:left w:val="none" w:sz="0" w:space="0" w:color="auto"/>
        <w:bottom w:val="none" w:sz="0" w:space="0" w:color="auto"/>
        <w:right w:val="none" w:sz="0" w:space="0" w:color="auto"/>
      </w:divBdr>
      <w:divsChild>
        <w:div w:id="2056926958">
          <w:marLeft w:val="0"/>
          <w:marRight w:val="0"/>
          <w:marTop w:val="0"/>
          <w:marBottom w:val="0"/>
          <w:divBdr>
            <w:top w:val="none" w:sz="0" w:space="0" w:color="auto"/>
            <w:left w:val="none" w:sz="0" w:space="0" w:color="auto"/>
            <w:bottom w:val="none" w:sz="0" w:space="0" w:color="auto"/>
            <w:right w:val="none" w:sz="0" w:space="0" w:color="auto"/>
          </w:divBdr>
          <w:divsChild>
            <w:div w:id="851185191">
              <w:marLeft w:val="0"/>
              <w:marRight w:val="0"/>
              <w:marTop w:val="0"/>
              <w:marBottom w:val="0"/>
              <w:divBdr>
                <w:top w:val="none" w:sz="0" w:space="0" w:color="auto"/>
                <w:left w:val="none" w:sz="0" w:space="0" w:color="auto"/>
                <w:bottom w:val="none" w:sz="0" w:space="0" w:color="auto"/>
                <w:right w:val="none" w:sz="0" w:space="0" w:color="auto"/>
              </w:divBdr>
              <w:divsChild>
                <w:div w:id="8673044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53591472">
      <w:bodyDiv w:val="1"/>
      <w:marLeft w:val="0"/>
      <w:marRight w:val="0"/>
      <w:marTop w:val="0"/>
      <w:marBottom w:val="0"/>
      <w:divBdr>
        <w:top w:val="none" w:sz="0" w:space="0" w:color="auto"/>
        <w:left w:val="none" w:sz="0" w:space="0" w:color="auto"/>
        <w:bottom w:val="none" w:sz="0" w:space="0" w:color="auto"/>
        <w:right w:val="none" w:sz="0" w:space="0" w:color="auto"/>
      </w:divBdr>
    </w:div>
    <w:div w:id="1489441689">
      <w:bodyDiv w:val="1"/>
      <w:marLeft w:val="0"/>
      <w:marRight w:val="0"/>
      <w:marTop w:val="0"/>
      <w:marBottom w:val="0"/>
      <w:divBdr>
        <w:top w:val="none" w:sz="0" w:space="0" w:color="auto"/>
        <w:left w:val="none" w:sz="0" w:space="0" w:color="auto"/>
        <w:bottom w:val="none" w:sz="0" w:space="0" w:color="auto"/>
        <w:right w:val="none" w:sz="0" w:space="0" w:color="auto"/>
      </w:divBdr>
    </w:div>
    <w:div w:id="1509517754">
      <w:bodyDiv w:val="1"/>
      <w:marLeft w:val="0"/>
      <w:marRight w:val="0"/>
      <w:marTop w:val="0"/>
      <w:marBottom w:val="0"/>
      <w:divBdr>
        <w:top w:val="none" w:sz="0" w:space="0" w:color="auto"/>
        <w:left w:val="none" w:sz="0" w:space="0" w:color="auto"/>
        <w:bottom w:val="none" w:sz="0" w:space="0" w:color="auto"/>
        <w:right w:val="none" w:sz="0" w:space="0" w:color="auto"/>
      </w:divBdr>
    </w:div>
    <w:div w:id="1630016936">
      <w:bodyDiv w:val="1"/>
      <w:marLeft w:val="0"/>
      <w:marRight w:val="0"/>
      <w:marTop w:val="0"/>
      <w:marBottom w:val="0"/>
      <w:divBdr>
        <w:top w:val="none" w:sz="0" w:space="0" w:color="auto"/>
        <w:left w:val="none" w:sz="0" w:space="0" w:color="auto"/>
        <w:bottom w:val="none" w:sz="0" w:space="0" w:color="auto"/>
        <w:right w:val="none" w:sz="0" w:space="0" w:color="auto"/>
      </w:divBdr>
    </w:div>
    <w:div w:id="1639339665">
      <w:bodyDiv w:val="1"/>
      <w:marLeft w:val="0"/>
      <w:marRight w:val="0"/>
      <w:marTop w:val="0"/>
      <w:marBottom w:val="0"/>
      <w:divBdr>
        <w:top w:val="none" w:sz="0" w:space="0" w:color="auto"/>
        <w:left w:val="none" w:sz="0" w:space="0" w:color="auto"/>
        <w:bottom w:val="none" w:sz="0" w:space="0" w:color="auto"/>
        <w:right w:val="none" w:sz="0" w:space="0" w:color="auto"/>
      </w:divBdr>
    </w:div>
    <w:div w:id="1726953420">
      <w:bodyDiv w:val="1"/>
      <w:marLeft w:val="0"/>
      <w:marRight w:val="0"/>
      <w:marTop w:val="0"/>
      <w:marBottom w:val="0"/>
      <w:divBdr>
        <w:top w:val="none" w:sz="0" w:space="0" w:color="auto"/>
        <w:left w:val="none" w:sz="0" w:space="0" w:color="auto"/>
        <w:bottom w:val="none" w:sz="0" w:space="0" w:color="auto"/>
        <w:right w:val="none" w:sz="0" w:space="0" w:color="auto"/>
      </w:divBdr>
    </w:div>
    <w:div w:id="1759520196">
      <w:bodyDiv w:val="1"/>
      <w:marLeft w:val="0"/>
      <w:marRight w:val="0"/>
      <w:marTop w:val="0"/>
      <w:marBottom w:val="0"/>
      <w:divBdr>
        <w:top w:val="none" w:sz="0" w:space="0" w:color="auto"/>
        <w:left w:val="none" w:sz="0" w:space="0" w:color="auto"/>
        <w:bottom w:val="none" w:sz="0" w:space="0" w:color="auto"/>
        <w:right w:val="none" w:sz="0" w:space="0" w:color="auto"/>
      </w:divBdr>
    </w:div>
    <w:div w:id="1901554687">
      <w:bodyDiv w:val="1"/>
      <w:marLeft w:val="0"/>
      <w:marRight w:val="0"/>
      <w:marTop w:val="0"/>
      <w:marBottom w:val="0"/>
      <w:divBdr>
        <w:top w:val="none" w:sz="0" w:space="0" w:color="auto"/>
        <w:left w:val="none" w:sz="0" w:space="0" w:color="auto"/>
        <w:bottom w:val="none" w:sz="0" w:space="0" w:color="auto"/>
        <w:right w:val="none" w:sz="0" w:space="0" w:color="auto"/>
      </w:divBdr>
      <w:divsChild>
        <w:div w:id="2137330692">
          <w:marLeft w:val="0"/>
          <w:marRight w:val="0"/>
          <w:marTop w:val="0"/>
          <w:marBottom w:val="0"/>
          <w:divBdr>
            <w:top w:val="none" w:sz="0" w:space="0" w:color="auto"/>
            <w:left w:val="none" w:sz="0" w:space="0" w:color="auto"/>
            <w:bottom w:val="none" w:sz="0" w:space="0" w:color="auto"/>
            <w:right w:val="none" w:sz="0" w:space="0" w:color="auto"/>
          </w:divBdr>
          <w:divsChild>
            <w:div w:id="1548251477">
              <w:marLeft w:val="0"/>
              <w:marRight w:val="0"/>
              <w:marTop w:val="0"/>
              <w:marBottom w:val="0"/>
              <w:divBdr>
                <w:top w:val="none" w:sz="0" w:space="0" w:color="auto"/>
                <w:left w:val="none" w:sz="0" w:space="0" w:color="auto"/>
                <w:bottom w:val="none" w:sz="0" w:space="0" w:color="auto"/>
                <w:right w:val="none" w:sz="0" w:space="0" w:color="auto"/>
              </w:divBdr>
              <w:divsChild>
                <w:div w:id="12782186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38706344">
      <w:bodyDiv w:val="1"/>
      <w:marLeft w:val="0"/>
      <w:marRight w:val="0"/>
      <w:marTop w:val="0"/>
      <w:marBottom w:val="0"/>
      <w:divBdr>
        <w:top w:val="none" w:sz="0" w:space="0" w:color="auto"/>
        <w:left w:val="none" w:sz="0" w:space="0" w:color="auto"/>
        <w:bottom w:val="none" w:sz="0" w:space="0" w:color="auto"/>
        <w:right w:val="none" w:sz="0" w:space="0" w:color="auto"/>
      </w:divBdr>
    </w:div>
    <w:div w:id="1995332526">
      <w:bodyDiv w:val="1"/>
      <w:marLeft w:val="0"/>
      <w:marRight w:val="0"/>
      <w:marTop w:val="0"/>
      <w:marBottom w:val="0"/>
      <w:divBdr>
        <w:top w:val="none" w:sz="0" w:space="0" w:color="auto"/>
        <w:left w:val="none" w:sz="0" w:space="0" w:color="auto"/>
        <w:bottom w:val="none" w:sz="0" w:space="0" w:color="auto"/>
        <w:right w:val="none" w:sz="0" w:space="0" w:color="auto"/>
      </w:divBdr>
    </w:div>
    <w:div w:id="2000191464">
      <w:bodyDiv w:val="1"/>
      <w:marLeft w:val="0"/>
      <w:marRight w:val="0"/>
      <w:marTop w:val="0"/>
      <w:marBottom w:val="0"/>
      <w:divBdr>
        <w:top w:val="none" w:sz="0" w:space="0" w:color="auto"/>
        <w:left w:val="none" w:sz="0" w:space="0" w:color="auto"/>
        <w:bottom w:val="none" w:sz="0" w:space="0" w:color="auto"/>
        <w:right w:val="none" w:sz="0" w:space="0" w:color="auto"/>
      </w:divBdr>
    </w:div>
    <w:div w:id="2027244170">
      <w:bodyDiv w:val="1"/>
      <w:marLeft w:val="0"/>
      <w:marRight w:val="0"/>
      <w:marTop w:val="0"/>
      <w:marBottom w:val="0"/>
      <w:divBdr>
        <w:top w:val="none" w:sz="0" w:space="0" w:color="auto"/>
        <w:left w:val="none" w:sz="0" w:space="0" w:color="auto"/>
        <w:bottom w:val="none" w:sz="0" w:space="0" w:color="auto"/>
        <w:right w:val="none" w:sz="0" w:space="0" w:color="auto"/>
      </w:divBdr>
    </w:div>
    <w:div w:id="2028948015">
      <w:bodyDiv w:val="1"/>
      <w:marLeft w:val="0"/>
      <w:marRight w:val="0"/>
      <w:marTop w:val="0"/>
      <w:marBottom w:val="0"/>
      <w:divBdr>
        <w:top w:val="none" w:sz="0" w:space="0" w:color="auto"/>
        <w:left w:val="none" w:sz="0" w:space="0" w:color="auto"/>
        <w:bottom w:val="none" w:sz="0" w:space="0" w:color="auto"/>
        <w:right w:val="none" w:sz="0" w:space="0" w:color="auto"/>
      </w:divBdr>
    </w:div>
    <w:div w:id="2033064764">
      <w:bodyDiv w:val="1"/>
      <w:marLeft w:val="0"/>
      <w:marRight w:val="0"/>
      <w:marTop w:val="0"/>
      <w:marBottom w:val="0"/>
      <w:divBdr>
        <w:top w:val="none" w:sz="0" w:space="0" w:color="auto"/>
        <w:left w:val="none" w:sz="0" w:space="0" w:color="auto"/>
        <w:bottom w:val="none" w:sz="0" w:space="0" w:color="auto"/>
        <w:right w:val="none" w:sz="0" w:space="0" w:color="auto"/>
      </w:divBdr>
      <w:divsChild>
        <w:div w:id="485315945">
          <w:marLeft w:val="0"/>
          <w:marRight w:val="0"/>
          <w:marTop w:val="0"/>
          <w:marBottom w:val="0"/>
          <w:divBdr>
            <w:top w:val="none" w:sz="0" w:space="0" w:color="auto"/>
            <w:left w:val="none" w:sz="0" w:space="0" w:color="auto"/>
            <w:bottom w:val="none" w:sz="0" w:space="0" w:color="auto"/>
            <w:right w:val="none" w:sz="0" w:space="0" w:color="auto"/>
          </w:divBdr>
        </w:div>
        <w:div w:id="807430314">
          <w:marLeft w:val="0"/>
          <w:marRight w:val="0"/>
          <w:marTop w:val="0"/>
          <w:marBottom w:val="0"/>
          <w:divBdr>
            <w:top w:val="none" w:sz="0" w:space="0" w:color="auto"/>
            <w:left w:val="none" w:sz="0" w:space="0" w:color="auto"/>
            <w:bottom w:val="none" w:sz="0" w:space="0" w:color="auto"/>
            <w:right w:val="none" w:sz="0" w:space="0" w:color="auto"/>
          </w:divBdr>
        </w:div>
        <w:div w:id="827943121">
          <w:marLeft w:val="0"/>
          <w:marRight w:val="0"/>
          <w:marTop w:val="0"/>
          <w:marBottom w:val="0"/>
          <w:divBdr>
            <w:top w:val="none" w:sz="0" w:space="0" w:color="auto"/>
            <w:left w:val="none" w:sz="0" w:space="0" w:color="auto"/>
            <w:bottom w:val="none" w:sz="0" w:space="0" w:color="auto"/>
            <w:right w:val="none" w:sz="0" w:space="0" w:color="auto"/>
          </w:divBdr>
        </w:div>
      </w:divsChild>
    </w:div>
    <w:div w:id="2058383859">
      <w:bodyDiv w:val="1"/>
      <w:marLeft w:val="0"/>
      <w:marRight w:val="0"/>
      <w:marTop w:val="0"/>
      <w:marBottom w:val="0"/>
      <w:divBdr>
        <w:top w:val="none" w:sz="0" w:space="0" w:color="auto"/>
        <w:left w:val="none" w:sz="0" w:space="0" w:color="auto"/>
        <w:bottom w:val="none" w:sz="0" w:space="0" w:color="auto"/>
        <w:right w:val="none" w:sz="0" w:space="0" w:color="auto"/>
      </w:divBdr>
    </w:div>
    <w:div w:id="214476274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s://moodle.uwtsd.ac.uk/pluginfile.php/298870/mod_resource/content/1/Reflective%20Practice%20for%20Policing%20Students%20-%20Selina%20Copley%20Chapter5.pdf" TargetMode="External"/><Relationship Id="rId18" Type="http://schemas.openxmlformats.org/officeDocument/2006/relationships/header" Target="header3.xml"/><Relationship Id="rId26" Type="http://schemas.openxmlformats.org/officeDocument/2006/relationships/header" Target="header7.xml"/><Relationship Id="rId39" Type="http://schemas.openxmlformats.org/officeDocument/2006/relationships/theme" Target="theme/theme1.xml"/><Relationship Id="rId21" Type="http://schemas.openxmlformats.org/officeDocument/2006/relationships/header" Target="header5.xml"/><Relationship Id="rId34" Type="http://schemas.openxmlformats.org/officeDocument/2006/relationships/footer" Target="footer10.xml"/><Relationship Id="rId7" Type="http://schemas.openxmlformats.org/officeDocument/2006/relationships/settings" Target="settings.xml"/><Relationship Id="rId12" Type="http://schemas.openxmlformats.org/officeDocument/2006/relationships/hyperlink" Target="https://www.uwtsd.ac.uk/media/uwtsd-website/content-assets/documents/academic-office/aqh-chapters/chapters---en/Chapter_07_Assessment_Taught_Programmes_Pages_72-79-UPDATED-05-11-2019.pdf" TargetMode="External"/><Relationship Id="rId17" Type="http://schemas.openxmlformats.org/officeDocument/2006/relationships/footer" Target="footer2.xml"/><Relationship Id="rId25" Type="http://schemas.openxmlformats.org/officeDocument/2006/relationships/footer" Target="footer6.xml"/><Relationship Id="rId33" Type="http://schemas.openxmlformats.org/officeDocument/2006/relationships/header" Target="header11.xm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eader" Target="header4.xml"/><Relationship Id="rId29" Type="http://schemas.openxmlformats.org/officeDocument/2006/relationships/footer" Target="footer8.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header" Target="header6.xml"/><Relationship Id="rId32" Type="http://schemas.openxmlformats.org/officeDocument/2006/relationships/header" Target="header10.xml"/><Relationship Id="rId37" Type="http://schemas.openxmlformats.org/officeDocument/2006/relationships/footer" Target="footer12.xml"/><Relationship Id="rId5" Type="http://schemas.openxmlformats.org/officeDocument/2006/relationships/numbering" Target="numbering.xml"/><Relationship Id="rId15" Type="http://schemas.openxmlformats.org/officeDocument/2006/relationships/header" Target="header2.xml"/><Relationship Id="rId23" Type="http://schemas.openxmlformats.org/officeDocument/2006/relationships/footer" Target="footer5.xml"/><Relationship Id="rId28" Type="http://schemas.openxmlformats.org/officeDocument/2006/relationships/footer" Target="footer7.xml"/><Relationship Id="rId36" Type="http://schemas.openxmlformats.org/officeDocument/2006/relationships/header" Target="header12.xml"/><Relationship Id="rId10" Type="http://schemas.openxmlformats.org/officeDocument/2006/relationships/endnotes" Target="endnotes.xml"/><Relationship Id="rId19" Type="http://schemas.openxmlformats.org/officeDocument/2006/relationships/footer" Target="footer3.xml"/><Relationship Id="rId31" Type="http://schemas.openxmlformats.org/officeDocument/2006/relationships/footer" Target="footer9.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1.xml"/><Relationship Id="rId22" Type="http://schemas.openxmlformats.org/officeDocument/2006/relationships/footer" Target="footer4.xml"/><Relationship Id="rId27" Type="http://schemas.openxmlformats.org/officeDocument/2006/relationships/header" Target="header8.xml"/><Relationship Id="rId30" Type="http://schemas.openxmlformats.org/officeDocument/2006/relationships/header" Target="header9.xml"/><Relationship Id="rId35" Type="http://schemas.openxmlformats.org/officeDocument/2006/relationships/footer" Target="footer11.xml"/><Relationship Id="rId8" Type="http://schemas.openxmlformats.org/officeDocument/2006/relationships/webSettings" Target="webSettings.xml"/><Relationship Id="rId3" Type="http://schemas.openxmlformats.org/officeDocument/2006/relationships/customXml" Target="../customXml/item3.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EE12165-47C3-43C8-A977-C29FEB53109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A06170E-480B-42A3-A992-2C212F3A21C6}">
  <ds:schemaRefs>
    <ds:schemaRef ds:uri="http://schemas.microsoft.com/sharepoint/v3/contenttype/forms"/>
  </ds:schemaRefs>
</ds:datastoreItem>
</file>

<file path=customXml/itemProps3.xml><?xml version="1.0" encoding="utf-8"?>
<ds:datastoreItem xmlns:ds="http://schemas.openxmlformats.org/officeDocument/2006/customXml" ds:itemID="{2444E18D-AF91-43CF-B7C0-3645C57930B2}">
  <ds:schemaRefs>
    <ds:schemaRef ds:uri="http://schemas.openxmlformats.org/officeDocument/2006/bibliography"/>
  </ds:schemaRefs>
</ds:datastoreItem>
</file>

<file path=customXml/itemProps4.xml><?xml version="1.0" encoding="utf-8"?>
<ds:datastoreItem xmlns:ds="http://schemas.openxmlformats.org/officeDocument/2006/customXml" ds:itemID="{24F6DEB8-ED0C-43EE-AAC7-C34D5E20A69C}">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26</Pages>
  <Words>10258</Words>
  <Characters>58473</Characters>
  <Application>Microsoft Office Word</Application>
  <DocSecurity>0</DocSecurity>
  <Lines>487</Lines>
  <Paragraphs>137</Paragraphs>
  <ScaleCrop>false</ScaleCrop>
  <HeadingPairs>
    <vt:vector size="2" baseType="variant">
      <vt:variant>
        <vt:lpstr>Title</vt:lpstr>
      </vt:variant>
      <vt:variant>
        <vt:i4>1</vt:i4>
      </vt:variant>
    </vt:vector>
  </HeadingPairs>
  <TitlesOfParts>
    <vt:vector size="1" baseType="lpstr">
      <vt:lpstr>NORTH AND WEST WALES PQ1 PROGRAMME</vt:lpstr>
    </vt:vector>
  </TitlesOfParts>
  <Company>Powys County Council</Company>
  <LinksUpToDate>false</LinksUpToDate>
  <CharactersWithSpaces>68594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NORTH AND WEST WALES PQ1 PROGRAMME</dc:title>
  <dc:subject/>
  <dc:creator>GC</dc:creator>
  <cp:keywords/>
  <dc:description/>
  <cp:lastModifiedBy>Paula Coomber</cp:lastModifiedBy>
  <cp:revision>2</cp:revision>
  <cp:lastPrinted>2019-08-13T11:47:00Z</cp:lastPrinted>
  <dcterms:created xsi:type="dcterms:W3CDTF">2021-03-13T19:27:00Z</dcterms:created>
  <dcterms:modified xsi:type="dcterms:W3CDTF">2021-03-13T19:27:00Z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0x01010054EC8029807A2946B625B0D114BCF650</vt:lpwstr>
  </property>
  <property fmtid="{D5CDD505-2E9C-101B-9397-08002B2CF9AE}" pid="3" name="TitusGUID">
    <vt:lpwstr>dbf17670-9878-4721-9b7a-354b199ce176</vt:lpwstr>
  </property>
  <property fmtid="{D5CDD505-2E9C-101B-9397-08002B2CF9AE}" pid="4" name="Classification">
    <vt:lpwstr>OFFICIAL</vt:lpwstr>
  </property>
  <property fmtid="{D5CDD505-2E9C-101B-9397-08002B2CF9AE}" pid="5" name="Visibility">
    <vt:lpwstr>NOT VISIBLE</vt:lpwstr>
  </property>
</Properties>
</file>