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20"/>
  </p:notesMasterIdLst>
  <p:sldIdLst>
    <p:sldId id="256" r:id="rId2"/>
    <p:sldId id="258" r:id="rId3"/>
    <p:sldId id="257" r:id="rId4"/>
    <p:sldId id="260" r:id="rId5"/>
    <p:sldId id="263" r:id="rId6"/>
    <p:sldId id="264" r:id="rId7"/>
    <p:sldId id="265" r:id="rId8"/>
    <p:sldId id="266" r:id="rId9"/>
    <p:sldId id="262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9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4F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6B5C55-5BDD-44D6-8F75-0825AA31A2EE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3FFA35-145A-4707-A762-FCE724AEA9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200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C7C1519-B65C-4E02-87BB-BBDE262E05A5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13096-B5CB-40A4-A57C-D75F8B3586FA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083FE62-16A2-49B5-8186-C708008EC973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E6E1D-9D52-420E-B127-5E23F8B0929C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C2B6D-6D1A-4193-A2DE-D3AE656A495E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4ACC-A603-49DC-9B9F-DF6776EAD8FD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4C449-4C69-460C-A2DB-775E2587F243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61DE-F476-4591-9B68-3BA7B73E5B93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0B0CFDCD-0E9C-47EA-9826-06185C548549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5FA0D-FDA7-4CE6-8E6E-191A6E0E42D0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41095-EAB9-47FC-9300-26768B522F4F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FE272E-45CD-4709-9AED-2A012E9409FD}" type="datetime1">
              <a:rPr lang="en-US" smtClean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F46AC6B-DA33-4648-BDFE-9CB516CE37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0576" y="5120831"/>
            <a:ext cx="9070848" cy="457201"/>
          </a:xfrm>
        </p:spPr>
        <p:txBody>
          <a:bodyPr/>
          <a:lstStyle/>
          <a:p>
            <a:r>
              <a:rPr lang="en-GB" b="1" dirty="0">
                <a:solidFill>
                  <a:srgbClr val="204F7A"/>
                </a:solidFill>
              </a:rPr>
              <a:t>Marnie Elizabeth Griffiths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528676-8E8C-476B-A43C-46F12092C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72" y="1981764"/>
            <a:ext cx="6081055" cy="31390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43D186-542A-4B3D-A905-2839146B163E}"/>
              </a:ext>
            </a:extLst>
          </p:cNvPr>
          <p:cNvSpPr txBox="1"/>
          <p:nvPr/>
        </p:nvSpPr>
        <p:spPr>
          <a:xfrm>
            <a:off x="6506817" y="3757841"/>
            <a:ext cx="14974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204F7A"/>
                </a:solidFill>
              </a:rPr>
              <a:t>ECHC5004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D8FB9D-8295-4D29-A491-FE2F57E15341}"/>
              </a:ext>
            </a:extLst>
          </p:cNvPr>
          <p:cNvSpPr txBox="1"/>
          <p:nvPr/>
        </p:nvSpPr>
        <p:spPr>
          <a:xfrm>
            <a:off x="7255565" y="4384319"/>
            <a:ext cx="934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204F7A"/>
                </a:solidFill>
              </a:rPr>
              <a:t> 2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F5DB259-BCA2-4066-8F92-A9505B02C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237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E64ABFB-4A0F-4B03-95D2-4984B99A8346}"/>
              </a:ext>
            </a:extLst>
          </p:cNvPr>
          <p:cNvSpPr/>
          <p:nvPr/>
        </p:nvSpPr>
        <p:spPr>
          <a:xfrm>
            <a:off x="1431235" y="2175938"/>
            <a:ext cx="94885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204F7A"/>
                </a:solidFill>
              </a:rPr>
              <a:t>Critically evaluate one Counselling organisation, identifying the philosophy, culture and economic boundaries of the organisation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3D311B-40A6-4CDB-8688-E306DAE7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961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9F5464-97B4-4EA0-A7B8-FC8C1DA305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3401" y="1449456"/>
            <a:ext cx="8305198" cy="395908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8015DD-AFD6-4AE3-B790-1A6A837B9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3567E7-ED31-43E1-AED5-9E81DCE27C54}"/>
              </a:ext>
            </a:extLst>
          </p:cNvPr>
          <p:cNvSpPr txBox="1"/>
          <p:nvPr/>
        </p:nvSpPr>
        <p:spPr>
          <a:xfrm>
            <a:off x="4704522" y="6202017"/>
            <a:ext cx="6135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600" dirty="0"/>
              <a:t>Mind, 2020</a:t>
            </a:r>
            <a:r>
              <a:rPr lang="en-GB" dirty="0"/>
              <a:t>) (Mind Ystradgynlais, 2020). </a:t>
            </a:r>
          </a:p>
        </p:txBody>
      </p:sp>
    </p:spTree>
    <p:extLst>
      <p:ext uri="{BB962C8B-B14F-4D97-AF65-F5344CB8AC3E}">
        <p14:creationId xmlns:p14="http://schemas.microsoft.com/office/powerpoint/2010/main" val="913348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E0E82-643D-40AC-8A45-5477148A007F}"/>
              </a:ext>
            </a:extLst>
          </p:cNvPr>
          <p:cNvSpPr txBox="1"/>
          <p:nvPr/>
        </p:nvSpPr>
        <p:spPr>
          <a:xfrm>
            <a:off x="6433824" y="1790064"/>
            <a:ext cx="4932672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Mind’s Mission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Statistics">
            <a:extLst>
              <a:ext uri="{FF2B5EF4-FFF2-40B4-BE49-F238E27FC236}">
                <a16:creationId xmlns:a16="http://schemas.microsoft.com/office/drawing/2014/main" id="{C686457E-A824-4F84-B785-C407A26320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95771" y="1247021"/>
            <a:ext cx="4139515" cy="41395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BB8818-35C7-4F03-99A2-ADD6E6A3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1A014CD-85A7-4730-9E95-7E6063D44100}"/>
              </a:ext>
            </a:extLst>
          </p:cNvPr>
          <p:cNvSpPr txBox="1"/>
          <p:nvPr/>
        </p:nvSpPr>
        <p:spPr>
          <a:xfrm>
            <a:off x="7056120" y="5858088"/>
            <a:ext cx="3688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109757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E0E82-643D-40AC-8A45-5477148A007F}"/>
              </a:ext>
            </a:extLst>
          </p:cNvPr>
          <p:cNvSpPr txBox="1"/>
          <p:nvPr/>
        </p:nvSpPr>
        <p:spPr>
          <a:xfrm>
            <a:off x="6933081" y="1715263"/>
            <a:ext cx="3703982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Mind’s</a:t>
            </a: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Goals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BB8818-35C7-4F03-99A2-ADD6E6A3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7703D5-3A3A-4CC6-94B9-C150D55A4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1526" y="889847"/>
            <a:ext cx="4700423" cy="470042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97560D7-34F1-4465-92FE-F1B8EFF57727}"/>
              </a:ext>
            </a:extLst>
          </p:cNvPr>
          <p:cNvSpPr txBox="1"/>
          <p:nvPr/>
        </p:nvSpPr>
        <p:spPr>
          <a:xfrm>
            <a:off x="7056120" y="5858088"/>
            <a:ext cx="3688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1157651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E0E82-643D-40AC-8A45-5477148A007F}"/>
              </a:ext>
            </a:extLst>
          </p:cNvPr>
          <p:cNvSpPr txBox="1"/>
          <p:nvPr/>
        </p:nvSpPr>
        <p:spPr>
          <a:xfrm>
            <a:off x="6674818" y="2090274"/>
            <a:ext cx="4764839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Mind’s</a:t>
            </a: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Values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Heart">
            <a:extLst>
              <a:ext uri="{FF2B5EF4-FFF2-40B4-BE49-F238E27FC236}">
                <a16:creationId xmlns:a16="http://schemas.microsoft.com/office/drawing/2014/main" id="{C8FF4575-A1A0-4551-A74D-A1F7A25DBF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0889" b="12007"/>
          <a:stretch/>
        </p:blipFill>
        <p:spPr>
          <a:xfrm>
            <a:off x="1520217" y="1861946"/>
            <a:ext cx="4477024" cy="345193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BB8818-35C7-4F03-99A2-ADD6E6A3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D5AC7C-49EE-4ABA-ADBB-7388AD66C043}"/>
              </a:ext>
            </a:extLst>
          </p:cNvPr>
          <p:cNvSpPr txBox="1"/>
          <p:nvPr/>
        </p:nvSpPr>
        <p:spPr>
          <a:xfrm>
            <a:off x="7056120" y="5858088"/>
            <a:ext cx="3688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2764228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E0E82-643D-40AC-8A45-5477148A007F}"/>
              </a:ext>
            </a:extLst>
          </p:cNvPr>
          <p:cNvSpPr txBox="1"/>
          <p:nvPr/>
        </p:nvSpPr>
        <p:spPr>
          <a:xfrm>
            <a:off x="6520163" y="1966040"/>
            <a:ext cx="4510336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Mind’s</a:t>
            </a: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Culture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BB8818-35C7-4F03-99A2-ADD6E6A3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D5AC7C-49EE-4ABA-ADBB-7388AD66C043}"/>
              </a:ext>
            </a:extLst>
          </p:cNvPr>
          <p:cNvSpPr txBox="1"/>
          <p:nvPr/>
        </p:nvSpPr>
        <p:spPr>
          <a:xfrm>
            <a:off x="6972298" y="5824537"/>
            <a:ext cx="476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(Mind, 2020) (Jonathon, 2017, p.482).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8BDE71-9216-4863-8BF2-644877D75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287" y="1033462"/>
            <a:ext cx="4762500" cy="479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524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" name="Rectangle 79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E0E82-643D-40AC-8A45-5477148A007F}"/>
              </a:ext>
            </a:extLst>
          </p:cNvPr>
          <p:cNvSpPr txBox="1"/>
          <p:nvPr/>
        </p:nvSpPr>
        <p:spPr>
          <a:xfrm>
            <a:off x="5353249" y="1348844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Mind’s</a:t>
            </a: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Economic boundaries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Piggy Bank">
            <a:extLst>
              <a:ext uri="{FF2B5EF4-FFF2-40B4-BE49-F238E27FC236}">
                <a16:creationId xmlns:a16="http://schemas.microsoft.com/office/drawing/2014/main" id="{44F75FCB-6442-4178-9FCD-97DDDD84D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9861" y="1193590"/>
            <a:ext cx="4315566" cy="431556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6BB8818-35C7-4F03-99A2-ADD6E6A3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D5AC7C-49EE-4ABA-ADBB-7388AD66C043}"/>
              </a:ext>
            </a:extLst>
          </p:cNvPr>
          <p:cNvSpPr txBox="1"/>
          <p:nvPr/>
        </p:nvSpPr>
        <p:spPr>
          <a:xfrm>
            <a:off x="7056120" y="5858088"/>
            <a:ext cx="3688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1072560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B3E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8D7B0A-626E-4DAB-801B-4DE644291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3360" y="803063"/>
            <a:ext cx="7345279" cy="525187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3AE5BCB-38FD-47C8-A151-2D557ADAC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9880" y="6402262"/>
            <a:ext cx="146304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A89636-4151-4121-B0C2-9E70A6E59B26}"/>
              </a:ext>
            </a:extLst>
          </p:cNvPr>
          <p:cNvSpPr/>
          <p:nvPr/>
        </p:nvSpPr>
        <p:spPr>
          <a:xfrm>
            <a:off x="9877926" y="6008608"/>
            <a:ext cx="1553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3310332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7E6CB5-B8FE-45A1-91B9-9F4E41F824F4}"/>
              </a:ext>
            </a:extLst>
          </p:cNvPr>
          <p:cNvSpPr txBox="1"/>
          <p:nvPr/>
        </p:nvSpPr>
        <p:spPr>
          <a:xfrm>
            <a:off x="5331342" y="1839352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Equal opportunities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Scales of justice">
            <a:extLst>
              <a:ext uri="{FF2B5EF4-FFF2-40B4-BE49-F238E27FC236}">
                <a16:creationId xmlns:a16="http://schemas.microsoft.com/office/drawing/2014/main" id="{121B1E83-FE66-4D5C-A79C-50F0617A7B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41170" y="1561990"/>
            <a:ext cx="3752067" cy="37520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EA2EB94-9106-46A7-B496-7F060BD2A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73D6584-7BCE-4B8F-B400-18193A1DC212}"/>
              </a:ext>
            </a:extLst>
          </p:cNvPr>
          <p:cNvSpPr/>
          <p:nvPr/>
        </p:nvSpPr>
        <p:spPr>
          <a:xfrm>
            <a:off x="9891481" y="5811447"/>
            <a:ext cx="1553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4133954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C1F75E-44E8-4618-85D1-085D3F98DEEC}"/>
              </a:ext>
            </a:extLst>
          </p:cNvPr>
          <p:cNvSpPr txBox="1"/>
          <p:nvPr/>
        </p:nvSpPr>
        <p:spPr>
          <a:xfrm>
            <a:off x="5353249" y="1348844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Supervision at Mind for Counsellors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Questions">
            <a:extLst>
              <a:ext uri="{FF2B5EF4-FFF2-40B4-BE49-F238E27FC236}">
                <a16:creationId xmlns:a16="http://schemas.microsoft.com/office/drawing/2014/main" id="{9ED808C7-F787-4E26-A4EB-2F86959CA6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41170" y="1561990"/>
            <a:ext cx="3752067" cy="37520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39A6282-A206-4976-9278-BBFA8EC80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87CA9C-894D-4E43-9CF7-0FFFF506C211}"/>
              </a:ext>
            </a:extLst>
          </p:cNvPr>
          <p:cNvSpPr txBox="1"/>
          <p:nvPr/>
        </p:nvSpPr>
        <p:spPr>
          <a:xfrm>
            <a:off x="6872286" y="5823415"/>
            <a:ext cx="4598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(Mind, 2020), (BACP, 2020) (NCS, 2020) </a:t>
            </a:r>
          </a:p>
        </p:txBody>
      </p:sp>
    </p:spTree>
    <p:extLst>
      <p:ext uri="{BB962C8B-B14F-4D97-AF65-F5344CB8AC3E}">
        <p14:creationId xmlns:p14="http://schemas.microsoft.com/office/powerpoint/2010/main" val="3384611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01D21-BF9A-4E00-9989-2E39EA3F4F3F}"/>
              </a:ext>
            </a:extLst>
          </p:cNvPr>
          <p:cNvSpPr txBox="1"/>
          <p:nvPr/>
        </p:nvSpPr>
        <p:spPr>
          <a:xfrm>
            <a:off x="4638267" y="1977947"/>
            <a:ext cx="6699036" cy="30710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Psychological Services Available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Brain in head">
            <a:extLst>
              <a:ext uri="{FF2B5EF4-FFF2-40B4-BE49-F238E27FC236}">
                <a16:creationId xmlns:a16="http://schemas.microsoft.com/office/drawing/2014/main" id="{B43CDFFA-7A00-435F-8E69-75C2CC821A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41170" y="1561990"/>
            <a:ext cx="3752067" cy="37520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D5E183-5117-4116-A8F1-30765B0B8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6D68B2C-C220-447B-B6FF-425A778E8340}"/>
              </a:ext>
            </a:extLst>
          </p:cNvPr>
          <p:cNvSpPr/>
          <p:nvPr/>
        </p:nvSpPr>
        <p:spPr>
          <a:xfrm>
            <a:off x="9891481" y="5811447"/>
            <a:ext cx="1553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2928614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08A7F5-D34F-4D81-8FFF-A10BD3EA7643}"/>
              </a:ext>
            </a:extLst>
          </p:cNvPr>
          <p:cNvSpPr txBox="1"/>
          <p:nvPr/>
        </p:nvSpPr>
        <p:spPr>
          <a:xfrm>
            <a:off x="5331342" y="1919041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Interventions Available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Help">
            <a:extLst>
              <a:ext uri="{FF2B5EF4-FFF2-40B4-BE49-F238E27FC236}">
                <a16:creationId xmlns:a16="http://schemas.microsoft.com/office/drawing/2014/main" id="{A5494810-CEBE-4A2C-81CD-B065E4C5FA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41170" y="1561990"/>
            <a:ext cx="3752067" cy="37520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DFDC66-24DF-45F8-811A-1DE1DB084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0DA305-2980-4C0B-A71D-F7A4277FCEAD}"/>
              </a:ext>
            </a:extLst>
          </p:cNvPr>
          <p:cNvSpPr/>
          <p:nvPr/>
        </p:nvSpPr>
        <p:spPr>
          <a:xfrm>
            <a:off x="9891481" y="5811447"/>
            <a:ext cx="1553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3227199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77370D-E7EB-4676-BFA8-F5724689F1C7}"/>
              </a:ext>
            </a:extLst>
          </p:cNvPr>
          <p:cNvSpPr txBox="1"/>
          <p:nvPr/>
        </p:nvSpPr>
        <p:spPr>
          <a:xfrm>
            <a:off x="5350775" y="1907647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Additional Support Available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Open hand">
            <a:extLst>
              <a:ext uri="{FF2B5EF4-FFF2-40B4-BE49-F238E27FC236}">
                <a16:creationId xmlns:a16="http://schemas.microsoft.com/office/drawing/2014/main" id="{63DBBA25-BC5A-42AD-9841-D183B2B42B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41170" y="1561990"/>
            <a:ext cx="3752067" cy="375206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23CF64-E4D4-46BA-9217-38BD34E69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C56F50-86AF-4EA7-A74B-3F236F3E6243}"/>
              </a:ext>
            </a:extLst>
          </p:cNvPr>
          <p:cNvSpPr/>
          <p:nvPr/>
        </p:nvSpPr>
        <p:spPr>
          <a:xfrm>
            <a:off x="5350775" y="5851059"/>
            <a:ext cx="61284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(Mind, 2020). (Kenyon, 2007, p.24).(Therapy today, 2018). </a:t>
            </a:r>
          </a:p>
        </p:txBody>
      </p:sp>
    </p:spTree>
    <p:extLst>
      <p:ext uri="{BB962C8B-B14F-4D97-AF65-F5344CB8AC3E}">
        <p14:creationId xmlns:p14="http://schemas.microsoft.com/office/powerpoint/2010/main" val="3122927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0FE051AA-0631-4833-B52C-BE76B9D3A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2829316-8F5B-4EA1-9581-1F1152944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E10162-7364-4607-BF31-BC13A8E6C1F7}"/>
              </a:ext>
            </a:extLst>
          </p:cNvPr>
          <p:cNvSpPr txBox="1"/>
          <p:nvPr/>
        </p:nvSpPr>
        <p:spPr>
          <a:xfrm>
            <a:off x="5353249" y="1348844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u="sng" cap="all" spc="-100" dirty="0">
                <a:solidFill>
                  <a:srgbClr val="204F7A"/>
                </a:solidFill>
                <a:latin typeface="+mj-lt"/>
              </a:rPr>
              <a:t>Critiques</a:t>
            </a:r>
            <a:r>
              <a:rPr lang="en-US" sz="6000" u="sng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D11D7A6-5D57-426A-A17A-1FD70DF6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6B486D1-EF0A-4077-9343-C9DB94C0F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5646751-9C0C-4565-B6A3-3B1C50E6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DBA2A92-1748-4444-9DE9-95CEFF28F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Magnifying glass">
            <a:extLst>
              <a:ext uri="{FF2B5EF4-FFF2-40B4-BE49-F238E27FC236}">
                <a16:creationId xmlns:a16="http://schemas.microsoft.com/office/drawing/2014/main" id="{F741BB83-F1E3-4276-8BE8-8C39B1EAFA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0898" y="1326264"/>
            <a:ext cx="4205472" cy="420547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F8EFC33-41D7-471C-AE59-AF953D304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637AA4-5A6F-4D9C-9653-1DC9E4909921}"/>
              </a:ext>
            </a:extLst>
          </p:cNvPr>
          <p:cNvSpPr txBox="1"/>
          <p:nvPr/>
        </p:nvSpPr>
        <p:spPr>
          <a:xfrm>
            <a:off x="8176591" y="5858088"/>
            <a:ext cx="2252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(.GOV, 2019).</a:t>
            </a:r>
          </a:p>
        </p:txBody>
      </p:sp>
    </p:spTree>
    <p:extLst>
      <p:ext uri="{BB962C8B-B14F-4D97-AF65-F5344CB8AC3E}">
        <p14:creationId xmlns:p14="http://schemas.microsoft.com/office/powerpoint/2010/main" val="1145093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2B9B3A6-E1DE-4B05-9E3B-69AA17964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0D7F7C1-416D-4004-A948-BF6722A1F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05DAC1-D672-42C6-857D-80D06D337235}"/>
              </a:ext>
            </a:extLst>
          </p:cNvPr>
          <p:cNvSpPr txBox="1"/>
          <p:nvPr/>
        </p:nvSpPr>
        <p:spPr>
          <a:xfrm>
            <a:off x="1241170" y="3659110"/>
            <a:ext cx="9732773" cy="1465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cap="all" spc="-100" dirty="0">
                <a:solidFill>
                  <a:srgbClr val="204F7A"/>
                </a:solidFill>
                <a:latin typeface="+mj-lt"/>
              </a:rPr>
              <a:t>Conclusion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43580A9-5004-40E4-A1DC-63E6B4AE4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6F2D1F0-EC99-445C-83D1-A40DD1B0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3847746-0DD2-4849-B8F1-0C078E28D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A21A06E-1802-4D35-B16B-A464B11AC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Presentation with checklist RTL">
            <a:extLst>
              <a:ext uri="{FF2B5EF4-FFF2-40B4-BE49-F238E27FC236}">
                <a16:creationId xmlns:a16="http://schemas.microsoft.com/office/drawing/2014/main" id="{4C1B7842-394F-4E6F-9D1F-0A51F6FEE2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89032" y="1156552"/>
            <a:ext cx="2809923" cy="280992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55EDAE-3F18-4126-8BF1-01F4A35D5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688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smtClean="0"/>
              <a:pPr algn="l" defTabSz="914400"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9714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3D7252F-E421-4EA9-9965-0B6E9CA8A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17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9F1CEF-879D-4F0A-ADC0-C931990C6B9E}"/>
              </a:ext>
            </a:extLst>
          </p:cNvPr>
          <p:cNvSpPr txBox="1"/>
          <p:nvPr/>
        </p:nvSpPr>
        <p:spPr>
          <a:xfrm>
            <a:off x="212035" y="159026"/>
            <a:ext cx="11979965" cy="6631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References: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.gov (2019)Charity Commission. Available at: https://beta.charitycommission.gov.uk/charity-details/?regid=1075400&amp;subid=0 (Accessed: 6 May 2020).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Anon, (2018) ‘Master the GDPR’, Therapy Today, 29(1), p.46.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British Association for Counselling and Psychotherapy (2020) Supervision. Available at: https://www.bacp.co.uk/membership/supervision/ (Accessed: 5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Jonathan, T. (2017) ‘Citizenship and Learning Disabled People’, The Mental Health Charity MIND's 1970s Campaign in Historical Context. Medical History, 61(4), pp. 481–500.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Kenyon, J. (2007) ‘Keep it legal’, Disability Discrimination Act. Third Sector, (485), p. 24.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A history of Mind. Available at: https://www.mind.org.uk/about-us/what-we-do/our-mission/a-history-of-mind/ (Accessed: 1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Championing equality and diversity from within. Available at: https://www.mind.org.uk/about-us/our-policy-work/our-commitment-to-equality-diversity/ (Accessed: 5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How we raise and spend our money. Available at: https://www.mind.org.uk/about-us/how-we-raise-and-spend-our-money/ (Accessed 3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Legal rights. Available at: https://www.mind.org.uk/information-support/legal-rights/ (Accessed: 6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Local Minds. Available at: https://www.mind.org.uk/about-us/local-minds/ (Accessed: 6 May 2020).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Our Strategy. Available at: https://www.mind.org.uk/about-us/our-strategy/ (Accessed: 1 May 2020).  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UK (2020) Our vision, mission and goals. Available at: https://www.mind.org.uk/about-us/what-we-do/our-mission/ (Accessed: 1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Ystradgynlais (2020) Available at: https://minditv.org.uk/ (Accessed: 1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Counselling Society (2020) The importance of supervision. Available at: https://www.nationalcounsellingsociety.org/blog/posts/the-importance-of-supervision (Accessed: 5 May 2020). 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5507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567DD95-42B7-4C98-A5A2-1A3EFBF30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E6BD12-7FA8-44C6-9D03-5CB0EB86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46EEA0-5755-4E1A-9D0F-30A8E1286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74CE269-ED4E-405A-B10F-A7E8B3902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0B5899B-9417-4F17-86B4-E533FB956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37CDB1C-BBC9-4959-87C1-D046BF304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3FE4EA4-109C-47C4-8AAF-7C36F6F9F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CF8DD39-B811-4288-971A-5BE0949AE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F3DDB2E1-7CBC-466B-A33D-C883E8AFC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90B801D-B026-4B13-8AC7-3183453E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2A9BDC-F379-4213-916A-F7EAEA4AB0DD}"/>
              </a:ext>
            </a:extLst>
          </p:cNvPr>
          <p:cNvSpPr txBox="1"/>
          <p:nvPr/>
        </p:nvSpPr>
        <p:spPr>
          <a:xfrm>
            <a:off x="1241170" y="3659110"/>
            <a:ext cx="9732773" cy="1465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u="sng" spc="-100" dirty="0">
                <a:solidFill>
                  <a:srgbClr val="204F7A"/>
                </a:solidFill>
                <a:latin typeface="+mj-lt"/>
              </a:rPr>
              <a:t>Thank you for watching &amp; listening to my presentation!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5E88ED-7029-4FD6-8A87-63B3658FF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DED9ABA-7E2A-4933-94CD-CC65DE843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0A92BB7-0F26-4EAF-83C1-FE7B2993A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30D3BD8-586E-4563-A023-6BB1DA7DD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Eyes">
            <a:extLst>
              <a:ext uri="{FF2B5EF4-FFF2-40B4-BE49-F238E27FC236}">
                <a16:creationId xmlns:a16="http://schemas.microsoft.com/office/drawing/2014/main" id="{DB8F2128-E008-4F57-A90E-AF692A932A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18425" y="1395172"/>
            <a:ext cx="2216708" cy="2216708"/>
          </a:xfrm>
          <a:prstGeom prst="rect">
            <a:avLst/>
          </a:prstGeom>
        </p:spPr>
      </p:pic>
      <p:pic>
        <p:nvPicPr>
          <p:cNvPr id="7" name="Graphic 6" descr="Ear">
            <a:extLst>
              <a:ext uri="{FF2B5EF4-FFF2-40B4-BE49-F238E27FC236}">
                <a16:creationId xmlns:a16="http://schemas.microsoft.com/office/drawing/2014/main" id="{BBE8CE44-0526-4295-B12E-A7AC4220B2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56867" y="1411539"/>
            <a:ext cx="2210717" cy="221071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B36A25-A3C8-47C0-8A82-8712B6860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779" y="5858088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4FAB73BC-B049-4115-A692-8D63A059BFB8}" type="slidenum">
              <a:rPr lang="en-US" kern="1200">
                <a:solidFill>
                  <a:srgbClr val="404040"/>
                </a:solidFill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 kern="1200">
              <a:solidFill>
                <a:srgbClr val="40404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0589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639</Words>
  <Application>Microsoft Office PowerPoint</Application>
  <PresentationFormat>Widescreen</PresentationFormat>
  <Paragraphs>67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Century Gothic</vt:lpstr>
      <vt:lpstr>Garamond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marnie griffiths</dc:creator>
  <cp:lastModifiedBy>marnie griffiths</cp:lastModifiedBy>
  <cp:revision>13</cp:revision>
  <dcterms:created xsi:type="dcterms:W3CDTF">2020-05-06T20:15:12Z</dcterms:created>
  <dcterms:modified xsi:type="dcterms:W3CDTF">2020-05-06T21:51:38Z</dcterms:modified>
</cp:coreProperties>
</file>