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5" r:id="rId5"/>
    <p:sldId id="267" r:id="rId6"/>
    <p:sldId id="262" r:id="rId7"/>
    <p:sldId id="263" r:id="rId8"/>
    <p:sldId id="268"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12873C-BC10-6B7B-D53F-48C86C80C2A8}" v="1044" dt="2026-07-13T11:00:19.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heme" Target="theme/theme1.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viewProps" Target="viewProps.xml" Id="rId12" /><Relationship Type="http://schemas.openxmlformats.org/officeDocument/2006/relationships/slide" Target="slides/slide1.xml" Id="rId2" /><Relationship Type="http://schemas.microsoft.com/office/2015/10/relationships/revisionInfo" Target="revisionInfo.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presProps" Target="presProps.xml" Id="rId11" /><Relationship Type="http://schemas.openxmlformats.org/officeDocument/2006/relationships/slide" Target="slides/slide4.xml" Id="rId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ableStyles" Target="tableStyles.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fity.club/lists/suggestions/nike-product-mix/" TargetMode="External"/><Relationship Id="rId3" Type="http://schemas.openxmlformats.org/officeDocument/2006/relationships/hyperlink" Target="https://www.sneakerfreaker.com/releases/everything-you-need-to-know-about-nikes-air-vapormax?utm_source=copilot.com" TargetMode="External"/><Relationship Id="rId7" Type="http://schemas.openxmlformats.org/officeDocument/2006/relationships/hyperlink" Target="https://www.vecteezy.com/vector-art/10994431-puma-logo-black-symbol-with-name-clothes-design-icon-abstract-football-vector-illustration-with-white-background" TargetMode="External"/><Relationship Id="rId12" Type="http://schemas.openxmlformats.org/officeDocument/2006/relationships/hyperlink" Target="https://ar.inspiredpencil.com/pictures-2023/nike-motivational-quotes-for-athletes" TargetMode="External"/><Relationship Id="rId2" Type="http://schemas.openxmlformats.org/officeDocument/2006/relationships/hyperlink" Target="https://ar.inspiredpencil.com/pictures-2023/nike-flyknit-racer?utm_source=copilot.com" TargetMode="External"/><Relationship Id="rId1" Type="http://schemas.openxmlformats.org/officeDocument/2006/relationships/slideLayout" Target="../slideLayouts/slideLayout2.xml"/><Relationship Id="rId6" Type="http://schemas.openxmlformats.org/officeDocument/2006/relationships/hyperlink" Target="https://www.behance.net/gallery/76410283/Nike-House-Of-Innovation-customisation" TargetMode="External"/><Relationship Id="rId11" Type="http://schemas.openxmlformats.org/officeDocument/2006/relationships/hyperlink" Target="https://zoommetrix.com/marketing-strategy/nike-dtc-journey-ambition-challenges-and-realignment/" TargetMode="External"/><Relationship Id="rId5" Type="http://schemas.openxmlformats.org/officeDocument/2006/relationships/hyperlink" Target="https://www.popsugar.com/tech/best-apps-women-38348398" TargetMode="External"/><Relationship Id="rId10" Type="http://schemas.openxmlformats.org/officeDocument/2006/relationships/hyperlink" Target="https://www.amritsardigitalacademy.in/case-studies/nike-case-study/" TargetMode="External"/><Relationship Id="rId4" Type="http://schemas.openxmlformats.org/officeDocument/2006/relationships/hyperlink" Target="https://pngtree.com/freepng/air-jordan-4-shoes_19933155.html" TargetMode="External"/><Relationship Id="rId9" Type="http://schemas.openxmlformats.org/officeDocument/2006/relationships/hyperlink" Target="https://www.slideshare.net/slideshow/supply-chain-management-of-nike/928781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remium Photo | A photo of a closeup shot of the tread of Nike running ...">
            <a:extLst>
              <a:ext uri="{FF2B5EF4-FFF2-40B4-BE49-F238E27FC236}">
                <a16:creationId xmlns:a16="http://schemas.microsoft.com/office/drawing/2014/main" id="{A1B6B10B-DBD3-811F-333A-1D1E4B6C1F26}"/>
              </a:ext>
            </a:extLst>
          </p:cNvPr>
          <p:cNvPicPr>
            <a:picLocks noChangeAspect="1"/>
          </p:cNvPicPr>
          <p:nvPr/>
        </p:nvPicPr>
        <p:blipFill>
          <a:blip r:embed="rId2"/>
          <a:srcRect l="11205" r="9836"/>
          <a:stretch>
            <a:fillRect/>
          </a:stretch>
        </p:blipFill>
        <p:spPr>
          <a:xfrm>
            <a:off x="1" y="10"/>
            <a:ext cx="9669642" cy="6857990"/>
          </a:xfrm>
          <a:prstGeom prst="rect">
            <a:avLst/>
          </a:prstGeom>
        </p:spPr>
      </p:pic>
      <p:sp>
        <p:nvSpPr>
          <p:cNvPr id="10" name="Rectangle 9">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8291002" y="910361"/>
            <a:ext cx="3736051" cy="4541114"/>
          </a:xfrm>
          <a:noFill/>
        </p:spPr>
        <p:txBody>
          <a:bodyPr vert="horz" lIns="91440" tIns="45720" rIns="91440" bIns="45720" rtlCol="0">
            <a:normAutofit/>
          </a:bodyPr>
          <a:lstStyle/>
          <a:p>
            <a:pPr algn="l"/>
            <a:r>
              <a:rPr lang="en-GB" sz="2400" b="1" u="sng">
                <a:highlight>
                  <a:srgbClr val="FFFFFF"/>
                </a:highlight>
                <a:latin typeface="Arial Nova"/>
              </a:rPr>
              <a:t>Entrepreneurship</a:t>
            </a:r>
            <a:br>
              <a:rPr lang="en-GB" sz="2400" b="1" u="sng" dirty="0">
                <a:highlight>
                  <a:srgbClr val="FFFFFF"/>
                </a:highlight>
                <a:latin typeface="Arial Nova"/>
              </a:rPr>
            </a:br>
            <a:br>
              <a:rPr lang="en-GB" sz="2400" b="1" u="sng" dirty="0">
                <a:highlight>
                  <a:srgbClr val="FFFFFF"/>
                </a:highlight>
                <a:latin typeface="Arial Nova"/>
              </a:rPr>
            </a:br>
            <a:r>
              <a:rPr lang="en-GB" sz="2400" b="1" u="sng">
                <a:highlight>
                  <a:srgbClr val="FFFFFF"/>
                </a:highlight>
                <a:latin typeface="Arial Nova"/>
              </a:rPr>
              <a:t>Nike Business Plan Presentation</a:t>
            </a:r>
            <a:endParaRPr lang="en-GB" sz="2400">
              <a:highlight>
                <a:srgbClr val="C6C6C6"/>
              </a:highlight>
              <a:latin typeface="Arial Nova"/>
            </a:endParaRPr>
          </a:p>
          <a:p>
            <a:pPr algn="l"/>
            <a:endParaRPr lang="en-GB" sz="2400" dirty="0">
              <a:highlight>
                <a:srgbClr val="C6C6C6"/>
              </a:highlight>
              <a:latin typeface="Arial Nova"/>
            </a:endParaRPr>
          </a:p>
          <a:p>
            <a:pPr algn="l"/>
            <a:r>
              <a:rPr lang="en-GB" sz="2400" b="1" u="sng">
                <a:highlight>
                  <a:srgbClr val="FFFFFF"/>
                </a:highlight>
                <a:latin typeface="Arial Nova"/>
              </a:rPr>
              <a:t>Student Name: Timea Putz</a:t>
            </a:r>
            <a:endParaRPr lang="en-GB" sz="2400">
              <a:highlight>
                <a:srgbClr val="C6C6C6"/>
              </a:highlight>
              <a:latin typeface="Arial Nova"/>
            </a:endParaRPr>
          </a:p>
          <a:p>
            <a:pPr algn="l"/>
            <a:endParaRPr lang="en-GB" sz="2400" dirty="0">
              <a:highlight>
                <a:srgbClr val="C6C6C6"/>
              </a:highlight>
              <a:latin typeface="Arial Nova"/>
            </a:endParaRPr>
          </a:p>
          <a:p>
            <a:pPr algn="l"/>
            <a:r>
              <a:rPr lang="en-GB" sz="2400" b="1" u="sng">
                <a:highlight>
                  <a:srgbClr val="FFFFFF"/>
                </a:highlight>
                <a:latin typeface="Arial Nova"/>
              </a:rPr>
              <a:t>Student ID: 2321020</a:t>
            </a:r>
            <a:endParaRPr lang="en-GB" sz="2400">
              <a:highlight>
                <a:srgbClr val="C6C6C6"/>
              </a:highlight>
              <a:latin typeface="Arial Nova"/>
            </a:endParaRPr>
          </a:p>
          <a:p>
            <a:pPr algn="l"/>
            <a:endParaRPr lang="en-GB" sz="2400" dirty="0">
              <a:highlight>
                <a:srgbClr val="C6C6C6"/>
              </a:highlight>
              <a:latin typeface="Arial Nova"/>
            </a:endParaRPr>
          </a:p>
          <a:p>
            <a:pPr algn="l"/>
            <a:r>
              <a:rPr lang="en-GB" sz="2400" b="1" u="sng">
                <a:highlight>
                  <a:srgbClr val="FFFFFF"/>
                </a:highlight>
                <a:latin typeface="Arial Nova"/>
              </a:rPr>
              <a:t> Module: LCBB5013</a:t>
            </a:r>
            <a:endParaRPr lang="en-GB" sz="2400">
              <a:latin typeface="Arial Nova"/>
            </a:endParaRPr>
          </a:p>
          <a:p>
            <a:pPr algn="l"/>
            <a:endParaRPr lang="en-GB" sz="21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114C78B5-EC6B-4A39-8860-705100867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80F96C-6B0D-7897-0352-2089DDD62321}"/>
              </a:ext>
            </a:extLst>
          </p:cNvPr>
          <p:cNvSpPr>
            <a:spLocks noGrp="1"/>
          </p:cNvSpPr>
          <p:nvPr>
            <p:ph type="title"/>
          </p:nvPr>
        </p:nvSpPr>
        <p:spPr>
          <a:xfrm>
            <a:off x="838200" y="4669978"/>
            <a:ext cx="4391024" cy="1173700"/>
          </a:xfrm>
        </p:spPr>
        <p:txBody>
          <a:bodyPr vert="horz" lIns="91440" tIns="45720" rIns="91440" bIns="45720" rtlCol="0" anchor="t">
            <a:noAutofit/>
          </a:bodyPr>
          <a:lstStyle/>
          <a:p>
            <a:r>
              <a:rPr lang="en-US" sz="1600" b="1" u="sng" kern="1200">
                <a:solidFill>
                  <a:schemeClr val="bg1"/>
                </a:solidFill>
                <a:latin typeface="Arial Nova"/>
              </a:rPr>
              <a:t>Business Idea</a:t>
            </a:r>
            <a:r>
              <a:rPr lang="en-US" sz="1600" kern="1200" dirty="0">
                <a:solidFill>
                  <a:schemeClr val="bg1"/>
                </a:solidFill>
                <a:latin typeface="Arial Nova"/>
              </a:rPr>
              <a:t> </a:t>
            </a:r>
            <a:br>
              <a:rPr lang="en-US" sz="1600" kern="1200" dirty="0">
                <a:latin typeface="Arial Nova"/>
              </a:rPr>
            </a:br>
            <a:br>
              <a:rPr lang="en-US" sz="1600" kern="1200" dirty="0">
                <a:latin typeface="Arial Nova"/>
              </a:rPr>
            </a:br>
            <a:r>
              <a:rPr lang="en-US" sz="1600" kern="1200">
                <a:solidFill>
                  <a:schemeClr val="bg1"/>
                </a:solidFill>
                <a:latin typeface="Arial Nova"/>
              </a:rPr>
              <a:t>- Sport as a catalyst for personal and cultural transformation.</a:t>
            </a:r>
            <a:br>
              <a:rPr lang="en-US" sz="1600" kern="1200" dirty="0">
                <a:latin typeface="Arial Nova"/>
              </a:rPr>
            </a:br>
            <a:br>
              <a:rPr lang="en-US" sz="1600" kern="1200" dirty="0">
                <a:latin typeface="Arial Nova"/>
              </a:rPr>
            </a:br>
            <a:r>
              <a:rPr lang="en-US" sz="1600" kern="1200">
                <a:solidFill>
                  <a:schemeClr val="bg1"/>
                </a:solidFill>
                <a:latin typeface="Arial Nova"/>
              </a:rPr>
              <a:t>- Performance‑enhancing products and emotional connection.</a:t>
            </a:r>
          </a:p>
        </p:txBody>
      </p:sp>
      <p:pic>
        <p:nvPicPr>
          <p:cNvPr id="6" name="Picture 5">
            <a:extLst>
              <a:ext uri="{FF2B5EF4-FFF2-40B4-BE49-F238E27FC236}">
                <a16:creationId xmlns:a16="http://schemas.microsoft.com/office/drawing/2014/main" id="{1C4AC122-DF1F-9CC5-BB0D-1FAFABFACF98}"/>
              </a:ext>
            </a:extLst>
          </p:cNvPr>
          <p:cNvPicPr>
            <a:picLocks noChangeAspect="1"/>
          </p:cNvPicPr>
          <p:nvPr/>
        </p:nvPicPr>
        <p:blipFill>
          <a:blip r:embed="rId2"/>
          <a:srcRect l="14918" r="16698"/>
          <a:stretch>
            <a:fillRect/>
          </a:stretch>
        </p:blipFill>
        <p:spPr>
          <a:xfrm>
            <a:off x="20" y="10"/>
            <a:ext cx="4000480" cy="3904882"/>
          </a:xfrm>
          <a:custGeom>
            <a:avLst/>
            <a:gdLst/>
            <a:ahLst/>
            <a:cxnLst/>
            <a:rect l="l" t="t" r="r" b="b"/>
            <a:pathLst>
              <a:path w="4000500" h="3413410">
                <a:moveTo>
                  <a:pt x="0" y="0"/>
                </a:moveTo>
                <a:lnTo>
                  <a:pt x="4000500" y="0"/>
                </a:lnTo>
                <a:lnTo>
                  <a:pt x="4000500" y="3330603"/>
                </a:lnTo>
                <a:lnTo>
                  <a:pt x="416174" y="3413410"/>
                </a:lnTo>
                <a:lnTo>
                  <a:pt x="0" y="3408169"/>
                </a:lnTo>
                <a:close/>
              </a:path>
            </a:pathLst>
          </a:custGeom>
        </p:spPr>
      </p:pic>
      <p:pic>
        <p:nvPicPr>
          <p:cNvPr id="5" name="Picture 4" descr="Everything You Need To Know About Nike's Air VaporMax - Sneaker Freaker">
            <a:extLst>
              <a:ext uri="{FF2B5EF4-FFF2-40B4-BE49-F238E27FC236}">
                <a16:creationId xmlns:a16="http://schemas.microsoft.com/office/drawing/2014/main" id="{B0606C43-9087-8405-660C-43BD608F403E}"/>
              </a:ext>
            </a:extLst>
          </p:cNvPr>
          <p:cNvPicPr>
            <a:picLocks noChangeAspect="1"/>
          </p:cNvPicPr>
          <p:nvPr/>
        </p:nvPicPr>
        <p:blipFill>
          <a:blip r:embed="rId3"/>
          <a:srcRect l="13460" r="21411"/>
          <a:stretch>
            <a:fillRect/>
          </a:stretch>
        </p:blipFill>
        <p:spPr>
          <a:xfrm>
            <a:off x="4191002" y="10"/>
            <a:ext cx="3809998" cy="3904881"/>
          </a:xfrm>
          <a:custGeom>
            <a:avLst/>
            <a:gdLst/>
            <a:ahLst/>
            <a:cxnLst/>
            <a:rect l="l" t="t" r="r" b="b"/>
            <a:pathLst>
              <a:path w="3809998" h="3361533">
                <a:moveTo>
                  <a:pt x="0" y="0"/>
                </a:moveTo>
                <a:lnTo>
                  <a:pt x="3809998" y="0"/>
                </a:lnTo>
                <a:lnTo>
                  <a:pt x="3809998" y="3353206"/>
                </a:lnTo>
                <a:lnTo>
                  <a:pt x="1781628" y="3181423"/>
                </a:lnTo>
                <a:lnTo>
                  <a:pt x="0" y="3361533"/>
                </a:lnTo>
                <a:close/>
              </a:path>
            </a:pathLst>
          </a:custGeom>
        </p:spPr>
      </p:pic>
      <p:pic>
        <p:nvPicPr>
          <p:cNvPr id="4" name="Picture 3" descr="Nike Flyknit Racer">
            <a:extLst>
              <a:ext uri="{FF2B5EF4-FFF2-40B4-BE49-F238E27FC236}">
                <a16:creationId xmlns:a16="http://schemas.microsoft.com/office/drawing/2014/main" id="{6292A7BC-7CBF-9ED0-069D-3A067093E0CF}"/>
              </a:ext>
            </a:extLst>
          </p:cNvPr>
          <p:cNvPicPr>
            <a:picLocks noChangeAspect="1"/>
          </p:cNvPicPr>
          <p:nvPr/>
        </p:nvPicPr>
        <p:blipFill>
          <a:blip r:embed="rId4"/>
          <a:srcRect l="6225" r="18921" b="-3"/>
          <a:stretch>
            <a:fillRect/>
          </a:stretch>
        </p:blipFill>
        <p:spPr>
          <a:xfrm>
            <a:off x="8191500" y="-1"/>
            <a:ext cx="4000500" cy="4008409"/>
          </a:xfrm>
          <a:custGeom>
            <a:avLst/>
            <a:gdLst/>
            <a:ahLst/>
            <a:cxnLst/>
            <a:rect l="l" t="t" r="r" b="b"/>
            <a:pathLst>
              <a:path w="4000500" h="3403026">
                <a:moveTo>
                  <a:pt x="0" y="0"/>
                </a:moveTo>
                <a:lnTo>
                  <a:pt x="4000500" y="0"/>
                </a:lnTo>
                <a:lnTo>
                  <a:pt x="4000500" y="3403026"/>
                </a:lnTo>
                <a:lnTo>
                  <a:pt x="9072" y="3370108"/>
                </a:lnTo>
                <a:lnTo>
                  <a:pt x="0" y="3369340"/>
                </a:lnTo>
                <a:close/>
              </a:path>
            </a:pathLst>
          </a:custGeom>
        </p:spPr>
      </p:pic>
      <p:grpSp>
        <p:nvGrpSpPr>
          <p:cNvPr id="40" name="Group 39">
            <a:extLst>
              <a:ext uri="{FF2B5EF4-FFF2-40B4-BE49-F238E27FC236}">
                <a16:creationId xmlns:a16="http://schemas.microsoft.com/office/drawing/2014/main" id="{A50943B0-FDF7-4C2C-B784-9208C945A8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9" name="Freeform: Shape 18">
              <a:extLst>
                <a:ext uri="{FF2B5EF4-FFF2-40B4-BE49-F238E27FC236}">
                  <a16:creationId xmlns:a16="http://schemas.microsoft.com/office/drawing/2014/main" id="{64021FAB-FA86-49DE-8FC9-585A1729B7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19">
              <a:extLst>
                <a:ext uri="{FF2B5EF4-FFF2-40B4-BE49-F238E27FC236}">
                  <a16:creationId xmlns:a16="http://schemas.microsoft.com/office/drawing/2014/main" id="{7B58B526-A432-4EB5-AA70-2BB897257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D033A3A0-6073-7D72-943A-89A8E572BAAF}"/>
              </a:ext>
            </a:extLst>
          </p:cNvPr>
          <p:cNvSpPr txBox="1"/>
          <p:nvPr/>
        </p:nvSpPr>
        <p:spPr>
          <a:xfrm>
            <a:off x="7616373" y="4446953"/>
            <a:ext cx="3479346" cy="107741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600" b="1" u="sng">
                <a:solidFill>
                  <a:schemeClr val="bg1"/>
                </a:solidFill>
                <a:latin typeface="Arial Nova"/>
              </a:rPr>
              <a:t>USP</a:t>
            </a:r>
          </a:p>
          <a:p>
            <a:pPr indent="-228600">
              <a:lnSpc>
                <a:spcPct val="90000"/>
              </a:lnSpc>
              <a:spcAft>
                <a:spcPts val="600"/>
              </a:spcAft>
              <a:buFont typeface="Arial" panose="020B0604020202020204" pitchFamily="34" charset="0"/>
              <a:buChar char="•"/>
            </a:pPr>
            <a:endParaRPr lang="en-US" sz="1600" dirty="0">
              <a:solidFill>
                <a:schemeClr val="bg1"/>
              </a:solidFill>
              <a:latin typeface="Arial Nova"/>
            </a:endParaRPr>
          </a:p>
          <a:p>
            <a:pPr marL="342900" indent="-228600">
              <a:lnSpc>
                <a:spcPct val="90000"/>
              </a:lnSpc>
              <a:spcAft>
                <a:spcPts val="600"/>
              </a:spcAft>
              <a:buFont typeface="Arial" panose="020B0604020202020204" pitchFamily="34" charset="0"/>
              <a:buChar char="•"/>
            </a:pPr>
            <a:r>
              <a:rPr lang="en-US" sz="1600" dirty="0">
                <a:solidFill>
                  <a:schemeClr val="bg1"/>
                </a:solidFill>
                <a:latin typeface="Arial Nova"/>
              </a:rPr>
              <a:t>Innovation (</a:t>
            </a:r>
            <a:r>
              <a:rPr lang="en-US" sz="1600" dirty="0" err="1">
                <a:solidFill>
                  <a:schemeClr val="bg1"/>
                </a:solidFill>
                <a:latin typeface="Arial Nova"/>
              </a:rPr>
              <a:t>Flyknit</a:t>
            </a:r>
            <a:r>
              <a:rPr lang="en-US" sz="1600" dirty="0">
                <a:solidFill>
                  <a:schemeClr val="bg1"/>
                </a:solidFill>
                <a:latin typeface="Arial Nova"/>
              </a:rPr>
              <a:t>, Air Max, </a:t>
            </a:r>
            <a:r>
              <a:rPr lang="en-US" sz="1600" dirty="0" err="1">
                <a:solidFill>
                  <a:schemeClr val="bg1"/>
                </a:solidFill>
                <a:latin typeface="Arial Nova"/>
              </a:rPr>
              <a:t>ZoomX</a:t>
            </a:r>
            <a:r>
              <a:rPr lang="en-US" sz="1600" dirty="0">
                <a:solidFill>
                  <a:schemeClr val="bg1"/>
                </a:solidFill>
                <a:latin typeface="Arial Nova"/>
              </a:rPr>
              <a:t>)</a:t>
            </a:r>
          </a:p>
          <a:p>
            <a:pPr marL="342900" indent="-228600">
              <a:lnSpc>
                <a:spcPct val="90000"/>
              </a:lnSpc>
              <a:spcAft>
                <a:spcPts val="600"/>
              </a:spcAft>
              <a:buFont typeface="Arial" panose="020B0604020202020204" pitchFamily="34" charset="0"/>
              <a:buChar char="•"/>
            </a:pPr>
            <a:r>
              <a:rPr lang="en-US" sz="1600">
                <a:solidFill>
                  <a:schemeClr val="bg1"/>
                </a:solidFill>
                <a:latin typeface="Arial Nova"/>
              </a:rPr>
              <a:t>Iconic emotional branding (</a:t>
            </a:r>
            <a:r>
              <a:rPr lang="en-US" sz="1600" i="1">
                <a:solidFill>
                  <a:schemeClr val="bg1"/>
                </a:solidFill>
                <a:latin typeface="Arial Nova"/>
              </a:rPr>
              <a:t>Just Do It</a:t>
            </a:r>
            <a:r>
              <a:rPr lang="en-US" sz="1600">
                <a:solidFill>
                  <a:schemeClr val="bg1"/>
                </a:solidFill>
                <a:latin typeface="Arial Nova"/>
              </a:rPr>
              <a:t>) </a:t>
            </a:r>
            <a:endParaRPr lang="en-US" sz="1600" dirty="0">
              <a:solidFill>
                <a:schemeClr val="bg1"/>
              </a:solidFill>
              <a:latin typeface="Arial Nova"/>
            </a:endParaRPr>
          </a:p>
          <a:p>
            <a:pPr marL="342900" indent="-228600">
              <a:lnSpc>
                <a:spcPct val="90000"/>
              </a:lnSpc>
              <a:spcAft>
                <a:spcPts val="600"/>
              </a:spcAft>
              <a:buFont typeface="Arial" panose="020B0604020202020204" pitchFamily="34" charset="0"/>
              <a:buChar char="•"/>
            </a:pPr>
            <a:r>
              <a:rPr lang="en-US" sz="1600">
                <a:solidFill>
                  <a:schemeClr val="bg1"/>
                </a:solidFill>
                <a:latin typeface="Arial Nova"/>
              </a:rPr>
              <a:t>Athlete endorsements &amp; cultural relevance</a:t>
            </a:r>
          </a:p>
        </p:txBody>
      </p:sp>
    </p:spTree>
    <p:extLst>
      <p:ext uri="{BB962C8B-B14F-4D97-AF65-F5344CB8AC3E}">
        <p14:creationId xmlns:p14="http://schemas.microsoft.com/office/powerpoint/2010/main" val="13489550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394A29-FB96-4573-9568-DADA00F59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BA58CD-A195-03A6-C65E-E136B0F1730A}"/>
              </a:ext>
            </a:extLst>
          </p:cNvPr>
          <p:cNvSpPr>
            <a:spLocks noGrp="1"/>
          </p:cNvSpPr>
          <p:nvPr>
            <p:ph type="title"/>
          </p:nvPr>
        </p:nvSpPr>
        <p:spPr>
          <a:xfrm>
            <a:off x="627743" y="1003124"/>
            <a:ext cx="6140449" cy="1323439"/>
          </a:xfrm>
        </p:spPr>
        <p:txBody>
          <a:bodyPr anchor="t">
            <a:normAutofit/>
          </a:bodyPr>
          <a:lstStyle/>
          <a:p>
            <a:r>
              <a:rPr lang="en-GB" sz="2000" b="1" u="sng">
                <a:solidFill>
                  <a:schemeClr val="bg1"/>
                </a:solidFill>
                <a:latin typeface="Arial Nova"/>
                <a:ea typeface="+mj-lt"/>
                <a:cs typeface="+mj-lt"/>
              </a:rPr>
              <a:t>Product Portfolio</a:t>
            </a:r>
            <a:br>
              <a:rPr lang="en-GB" sz="2000" b="1" dirty="0">
                <a:latin typeface="Arial Nova"/>
                <a:ea typeface="+mj-lt"/>
                <a:cs typeface="+mj-lt"/>
              </a:rPr>
            </a:br>
            <a:br>
              <a:rPr lang="en-GB" sz="2000" b="1" dirty="0">
                <a:latin typeface="Arial Nova"/>
                <a:ea typeface="+mj-lt"/>
                <a:cs typeface="+mj-lt"/>
              </a:rPr>
            </a:br>
            <a:r>
              <a:rPr lang="en-GB" sz="2000">
                <a:solidFill>
                  <a:schemeClr val="bg1"/>
                </a:solidFill>
                <a:latin typeface="Arial Nova"/>
                <a:ea typeface="+mj-lt"/>
                <a:cs typeface="+mj-lt"/>
              </a:rPr>
              <a:t>Running | Basketball | Jordan | Sportswear | Training</a:t>
            </a:r>
            <a:endParaRPr lang="en-US" sz="2200">
              <a:solidFill>
                <a:schemeClr val="bg1"/>
              </a:solidFill>
              <a:latin typeface="Arial Nova"/>
            </a:endParaRPr>
          </a:p>
        </p:txBody>
      </p:sp>
      <p:sp>
        <p:nvSpPr>
          <p:cNvPr id="3" name="Content Placeholder 2">
            <a:extLst>
              <a:ext uri="{FF2B5EF4-FFF2-40B4-BE49-F238E27FC236}">
                <a16:creationId xmlns:a16="http://schemas.microsoft.com/office/drawing/2014/main" id="{09CE8013-42A8-ADF2-02D2-F1A512696431}"/>
              </a:ext>
            </a:extLst>
          </p:cNvPr>
          <p:cNvSpPr>
            <a:spLocks noGrp="1"/>
          </p:cNvSpPr>
          <p:nvPr>
            <p:ph idx="1"/>
          </p:nvPr>
        </p:nvSpPr>
        <p:spPr>
          <a:xfrm>
            <a:off x="627743" y="2667429"/>
            <a:ext cx="6140449" cy="2862288"/>
          </a:xfrm>
        </p:spPr>
        <p:txBody>
          <a:bodyPr vert="horz" lIns="91440" tIns="45720" rIns="91440" bIns="45720" rtlCol="0" anchor="t">
            <a:noAutofit/>
          </a:bodyPr>
          <a:lstStyle/>
          <a:p>
            <a:pPr marL="0" indent="0">
              <a:buNone/>
            </a:pPr>
            <a:r>
              <a:rPr lang="en-GB" sz="1800" b="1" u="sng">
                <a:solidFill>
                  <a:schemeClr val="bg1">
                    <a:alpha val="80000"/>
                  </a:schemeClr>
                </a:solidFill>
                <a:latin typeface="Arial Nova"/>
                <a:ea typeface="+mn-lt"/>
                <a:cs typeface="+mn-lt"/>
              </a:rPr>
              <a:t>Short‑Term Objectives</a:t>
            </a:r>
            <a:endParaRPr lang="en-GB" sz="1800" u="sng">
              <a:solidFill>
                <a:schemeClr val="bg1">
                  <a:alpha val="80000"/>
                </a:schemeClr>
              </a:solidFill>
              <a:latin typeface="Arial Nova"/>
              <a:ea typeface="+mn-lt"/>
              <a:cs typeface="+mn-lt"/>
            </a:endParaRPr>
          </a:p>
          <a:p>
            <a:pPr marL="0" indent="0">
              <a:buNone/>
            </a:pPr>
            <a:r>
              <a:rPr lang="en-GB" sz="1800">
                <a:solidFill>
                  <a:schemeClr val="bg1">
                    <a:alpha val="80000"/>
                  </a:schemeClr>
                </a:solidFill>
                <a:latin typeface="Arial Nova"/>
                <a:ea typeface="+mn-lt"/>
                <a:cs typeface="+mn-lt"/>
              </a:rPr>
              <a:t>Strengthen digital ecosystem </a:t>
            </a:r>
          </a:p>
          <a:p>
            <a:pPr marL="0" indent="0">
              <a:buNone/>
            </a:pPr>
            <a:r>
              <a:rPr lang="en-GB" sz="1800">
                <a:solidFill>
                  <a:schemeClr val="bg1">
                    <a:alpha val="80000"/>
                  </a:schemeClr>
                </a:solidFill>
                <a:latin typeface="Arial Nova"/>
                <a:ea typeface="+mn-lt"/>
                <a:cs typeface="+mn-lt"/>
              </a:rPr>
              <a:t>Expand DTC channels </a:t>
            </a:r>
          </a:p>
          <a:p>
            <a:pPr marL="0" indent="0">
              <a:buNone/>
            </a:pPr>
            <a:r>
              <a:rPr lang="en-GB" sz="1800">
                <a:solidFill>
                  <a:schemeClr val="bg1">
                    <a:alpha val="80000"/>
                  </a:schemeClr>
                </a:solidFill>
                <a:latin typeface="Arial Nova"/>
                <a:ea typeface="+mn-lt"/>
                <a:cs typeface="+mn-lt"/>
              </a:rPr>
              <a:t>Enhance supply chain resilience</a:t>
            </a:r>
          </a:p>
          <a:p>
            <a:pPr marL="0" indent="0">
              <a:buNone/>
            </a:pPr>
            <a:endParaRPr lang="en-GB" sz="1800" dirty="0">
              <a:solidFill>
                <a:schemeClr val="bg1">
                  <a:alpha val="80000"/>
                </a:schemeClr>
              </a:solidFill>
              <a:latin typeface="Arial Nova"/>
            </a:endParaRPr>
          </a:p>
          <a:p>
            <a:pPr marL="0" indent="0">
              <a:buNone/>
            </a:pPr>
            <a:r>
              <a:rPr lang="en-GB" sz="1800" b="1" u="sng">
                <a:solidFill>
                  <a:schemeClr val="bg1">
                    <a:alpha val="80000"/>
                  </a:schemeClr>
                </a:solidFill>
                <a:latin typeface="Arial Nova"/>
                <a:ea typeface="+mn-lt"/>
                <a:cs typeface="+mn-lt"/>
              </a:rPr>
              <a:t>Long‑Term Objectives</a:t>
            </a:r>
            <a:r>
              <a:rPr lang="en-GB" sz="1800" dirty="0">
                <a:solidFill>
                  <a:schemeClr val="bg1">
                    <a:alpha val="80000"/>
                  </a:schemeClr>
                </a:solidFill>
                <a:latin typeface="Arial Nova"/>
                <a:ea typeface="+mn-lt"/>
                <a:cs typeface="+mn-lt"/>
              </a:rPr>
              <a:t> </a:t>
            </a:r>
          </a:p>
          <a:p>
            <a:pPr marL="0" indent="0">
              <a:buNone/>
            </a:pPr>
            <a:r>
              <a:rPr lang="en-GB" sz="1800">
                <a:solidFill>
                  <a:schemeClr val="bg1">
                    <a:alpha val="80000"/>
                  </a:schemeClr>
                </a:solidFill>
                <a:latin typeface="Arial Nova"/>
                <a:ea typeface="+mn-lt"/>
                <a:cs typeface="+mn-lt"/>
              </a:rPr>
              <a:t>Sustainability leadership </a:t>
            </a:r>
          </a:p>
          <a:p>
            <a:pPr marL="0" indent="0">
              <a:buNone/>
            </a:pPr>
            <a:r>
              <a:rPr lang="en-GB" sz="1800">
                <a:solidFill>
                  <a:schemeClr val="bg1">
                    <a:alpha val="80000"/>
                  </a:schemeClr>
                </a:solidFill>
                <a:latin typeface="Arial Nova"/>
                <a:ea typeface="+mn-lt"/>
                <a:cs typeface="+mn-lt"/>
              </a:rPr>
              <a:t>Global expansion </a:t>
            </a:r>
          </a:p>
          <a:p>
            <a:pPr marL="0" indent="0">
              <a:buNone/>
            </a:pPr>
            <a:r>
              <a:rPr lang="en-GB" sz="1800">
                <a:solidFill>
                  <a:schemeClr val="bg1">
                    <a:alpha val="80000"/>
                  </a:schemeClr>
                </a:solidFill>
                <a:latin typeface="Arial Nova"/>
                <a:ea typeface="+mn-lt"/>
                <a:cs typeface="+mn-lt"/>
              </a:rPr>
              <a:t>AI‑driven digital transformation</a:t>
            </a:r>
            <a:endParaRPr lang="en-GB" sz="1800">
              <a:solidFill>
                <a:schemeClr val="bg1">
                  <a:alpha val="80000"/>
                </a:schemeClr>
              </a:solidFill>
              <a:latin typeface="Arial Nova"/>
            </a:endParaRPr>
          </a:p>
        </p:txBody>
      </p:sp>
      <p:pic>
        <p:nvPicPr>
          <p:cNvPr id="5" name="Picture 4" descr="Air Jordan 4 Shoes, Air Jordan 4, Jordan, Shoes PNG Transparent Image ...">
            <a:extLst>
              <a:ext uri="{FF2B5EF4-FFF2-40B4-BE49-F238E27FC236}">
                <a16:creationId xmlns:a16="http://schemas.microsoft.com/office/drawing/2014/main" id="{90BCA7C5-F422-A2FC-FD0A-00D7E7FE50A5}"/>
              </a:ext>
            </a:extLst>
          </p:cNvPr>
          <p:cNvPicPr>
            <a:picLocks noChangeAspect="1"/>
          </p:cNvPicPr>
          <p:nvPr/>
        </p:nvPicPr>
        <p:blipFill>
          <a:blip r:embed="rId2"/>
          <a:srcRect l="17583" r="6089" b="1"/>
          <a:stretch>
            <a:fillRect/>
          </a:stretch>
        </p:blipFill>
        <p:spPr>
          <a:xfrm>
            <a:off x="7648048" y="2"/>
            <a:ext cx="4543952" cy="3333749"/>
          </a:xfrm>
          <a:custGeom>
            <a:avLst/>
            <a:gdLst/>
            <a:ahLst/>
            <a:cxnLst/>
            <a:rect l="l" t="t" r="r" b="b"/>
            <a:pathLst>
              <a:path w="4543952" h="3333749">
                <a:moveTo>
                  <a:pt x="332842" y="2836169"/>
                </a:moveTo>
                <a:lnTo>
                  <a:pt x="332842" y="2836170"/>
                </a:lnTo>
                <a:cubicBezTo>
                  <a:pt x="336914" y="2839980"/>
                  <a:pt x="340200" y="2844314"/>
                  <a:pt x="341533" y="2848791"/>
                </a:cubicBezTo>
                <a:lnTo>
                  <a:pt x="358166" y="2903542"/>
                </a:lnTo>
                <a:lnTo>
                  <a:pt x="366072" y="2947856"/>
                </a:lnTo>
                <a:lnTo>
                  <a:pt x="361441" y="2914325"/>
                </a:lnTo>
                <a:lnTo>
                  <a:pt x="358166" y="2903542"/>
                </a:lnTo>
                <a:lnTo>
                  <a:pt x="357138" y="2897782"/>
                </a:lnTo>
                <a:cubicBezTo>
                  <a:pt x="352392" y="2881304"/>
                  <a:pt x="346534" y="2865007"/>
                  <a:pt x="341533" y="2848790"/>
                </a:cubicBezTo>
                <a:close/>
                <a:moveTo>
                  <a:pt x="296001" y="2745349"/>
                </a:moveTo>
                <a:lnTo>
                  <a:pt x="289670" y="2770755"/>
                </a:lnTo>
                <a:lnTo>
                  <a:pt x="290080" y="2778003"/>
                </a:lnTo>
                <a:lnTo>
                  <a:pt x="289301" y="2782302"/>
                </a:lnTo>
                <a:lnTo>
                  <a:pt x="290501" y="2785437"/>
                </a:lnTo>
                <a:lnTo>
                  <a:pt x="290929" y="2793020"/>
                </a:lnTo>
                <a:lnTo>
                  <a:pt x="300579" y="2811777"/>
                </a:lnTo>
                <a:lnTo>
                  <a:pt x="300582" y="2811784"/>
                </a:lnTo>
                <a:lnTo>
                  <a:pt x="300583" y="2811784"/>
                </a:lnTo>
                <a:lnTo>
                  <a:pt x="300579" y="2811777"/>
                </a:lnTo>
                <a:lnTo>
                  <a:pt x="290501" y="2785437"/>
                </a:lnTo>
                <a:lnTo>
                  <a:pt x="290080" y="2778003"/>
                </a:lnTo>
                <a:close/>
                <a:moveTo>
                  <a:pt x="418115" y="2518261"/>
                </a:moveTo>
                <a:lnTo>
                  <a:pt x="418115" y="2518262"/>
                </a:lnTo>
                <a:lnTo>
                  <a:pt x="421759" y="2545004"/>
                </a:lnTo>
                <a:lnTo>
                  <a:pt x="417545" y="2571031"/>
                </a:lnTo>
                <a:cubicBezTo>
                  <a:pt x="405543" y="2612942"/>
                  <a:pt x="372966" y="2640947"/>
                  <a:pt x="344391" y="2667998"/>
                </a:cubicBezTo>
                <a:cubicBezTo>
                  <a:pt x="320006" y="2691051"/>
                  <a:pt x="306290" y="2716960"/>
                  <a:pt x="296001" y="2745345"/>
                </a:cubicBezTo>
                <a:lnTo>
                  <a:pt x="296001" y="2745346"/>
                </a:lnTo>
                <a:cubicBezTo>
                  <a:pt x="306290" y="2716961"/>
                  <a:pt x="320006" y="2691052"/>
                  <a:pt x="344391" y="2667999"/>
                </a:cubicBezTo>
                <a:cubicBezTo>
                  <a:pt x="372966" y="2640948"/>
                  <a:pt x="405543" y="2612943"/>
                  <a:pt x="417545" y="2571032"/>
                </a:cubicBezTo>
                <a:cubicBezTo>
                  <a:pt x="420117" y="2561983"/>
                  <a:pt x="421593" y="2553553"/>
                  <a:pt x="421760" y="2545004"/>
                </a:cubicBezTo>
                <a:lnTo>
                  <a:pt x="421759" y="2545004"/>
                </a:lnTo>
                <a:lnTo>
                  <a:pt x="421760" y="2545003"/>
                </a:lnTo>
                <a:cubicBezTo>
                  <a:pt x="421926" y="2536454"/>
                  <a:pt x="420783" y="2527787"/>
                  <a:pt x="418115" y="2518261"/>
                </a:cubicBezTo>
                <a:close/>
                <a:moveTo>
                  <a:pt x="414227" y="2440913"/>
                </a:moveTo>
                <a:lnTo>
                  <a:pt x="409472" y="2463014"/>
                </a:lnTo>
                <a:lnTo>
                  <a:pt x="409472" y="2463015"/>
                </a:lnTo>
                <a:lnTo>
                  <a:pt x="411535" y="2490548"/>
                </a:lnTo>
                <a:lnTo>
                  <a:pt x="418115" y="2518259"/>
                </a:lnTo>
                <a:lnTo>
                  <a:pt x="409472" y="2463015"/>
                </a:lnTo>
                <a:close/>
                <a:moveTo>
                  <a:pt x="817328" y="1508455"/>
                </a:moveTo>
                <a:lnTo>
                  <a:pt x="845421" y="1596210"/>
                </a:lnTo>
                <a:cubicBezTo>
                  <a:pt x="847898" y="1604975"/>
                  <a:pt x="846373" y="1615833"/>
                  <a:pt x="843517" y="1624977"/>
                </a:cubicBezTo>
                <a:cubicBezTo>
                  <a:pt x="833801" y="1656220"/>
                  <a:pt x="809415" y="1676033"/>
                  <a:pt x="786935" y="1697750"/>
                </a:cubicBezTo>
                <a:cubicBezTo>
                  <a:pt x="777029" y="1707276"/>
                  <a:pt x="769981" y="1720420"/>
                  <a:pt x="764267" y="1733185"/>
                </a:cubicBezTo>
                <a:cubicBezTo>
                  <a:pt x="749595" y="1766332"/>
                  <a:pt x="736452" y="1800243"/>
                  <a:pt x="722546" y="1833772"/>
                </a:cubicBezTo>
                <a:cubicBezTo>
                  <a:pt x="721212" y="1837010"/>
                  <a:pt x="717783" y="1839676"/>
                  <a:pt x="714925" y="1842155"/>
                </a:cubicBezTo>
                <a:cubicBezTo>
                  <a:pt x="684824" y="1866919"/>
                  <a:pt x="654535" y="1891494"/>
                  <a:pt x="624434" y="1916451"/>
                </a:cubicBezTo>
                <a:cubicBezTo>
                  <a:pt x="618720" y="1921213"/>
                  <a:pt x="614528" y="1928073"/>
                  <a:pt x="609004" y="1933216"/>
                </a:cubicBezTo>
                <a:cubicBezTo>
                  <a:pt x="601384" y="1940456"/>
                  <a:pt x="594143" y="1949600"/>
                  <a:pt x="584999" y="1953410"/>
                </a:cubicBezTo>
                <a:cubicBezTo>
                  <a:pt x="556234" y="1965221"/>
                  <a:pt x="543850" y="1987891"/>
                  <a:pt x="538516" y="2016466"/>
                </a:cubicBezTo>
                <a:cubicBezTo>
                  <a:pt x="533563" y="2042567"/>
                  <a:pt x="529371" y="2068666"/>
                  <a:pt x="523657" y="2094575"/>
                </a:cubicBezTo>
                <a:cubicBezTo>
                  <a:pt x="516799" y="2126198"/>
                  <a:pt x="509369" y="2157633"/>
                  <a:pt x="500986" y="2188876"/>
                </a:cubicBezTo>
                <a:cubicBezTo>
                  <a:pt x="497366" y="2202401"/>
                  <a:pt x="493176" y="2216689"/>
                  <a:pt x="485746" y="2228311"/>
                </a:cubicBezTo>
                <a:cubicBezTo>
                  <a:pt x="465171" y="2260887"/>
                  <a:pt x="451265" y="2295750"/>
                  <a:pt x="456789" y="2334041"/>
                </a:cubicBezTo>
                <a:cubicBezTo>
                  <a:pt x="461171" y="2364712"/>
                  <a:pt x="449931" y="2390431"/>
                  <a:pt x="432404" y="2409482"/>
                </a:cubicBezTo>
                <a:cubicBezTo>
                  <a:pt x="424451" y="2418151"/>
                  <a:pt x="418938" y="2426974"/>
                  <a:pt x="415303" y="2435910"/>
                </a:cubicBezTo>
                <a:lnTo>
                  <a:pt x="432404" y="2409483"/>
                </a:lnTo>
                <a:cubicBezTo>
                  <a:pt x="449931" y="2390432"/>
                  <a:pt x="461171" y="2364713"/>
                  <a:pt x="456789" y="2334042"/>
                </a:cubicBezTo>
                <a:cubicBezTo>
                  <a:pt x="451265" y="2295751"/>
                  <a:pt x="465171" y="2260888"/>
                  <a:pt x="485746" y="2228312"/>
                </a:cubicBezTo>
                <a:cubicBezTo>
                  <a:pt x="493176" y="2216690"/>
                  <a:pt x="497366" y="2202402"/>
                  <a:pt x="500986" y="2188877"/>
                </a:cubicBezTo>
                <a:cubicBezTo>
                  <a:pt x="509369" y="2157634"/>
                  <a:pt x="516799" y="2126199"/>
                  <a:pt x="523657" y="2094576"/>
                </a:cubicBezTo>
                <a:cubicBezTo>
                  <a:pt x="529371" y="2068667"/>
                  <a:pt x="533563" y="2042568"/>
                  <a:pt x="538516" y="2016467"/>
                </a:cubicBezTo>
                <a:cubicBezTo>
                  <a:pt x="543850" y="1987892"/>
                  <a:pt x="556234" y="1965222"/>
                  <a:pt x="584999" y="1953411"/>
                </a:cubicBezTo>
                <a:cubicBezTo>
                  <a:pt x="594143" y="1949601"/>
                  <a:pt x="601384" y="1940457"/>
                  <a:pt x="609004" y="1933217"/>
                </a:cubicBezTo>
                <a:cubicBezTo>
                  <a:pt x="614528" y="1928074"/>
                  <a:pt x="618720" y="1921214"/>
                  <a:pt x="624434" y="1916452"/>
                </a:cubicBezTo>
                <a:cubicBezTo>
                  <a:pt x="654535" y="1891495"/>
                  <a:pt x="684824" y="1866920"/>
                  <a:pt x="714925" y="1842156"/>
                </a:cubicBezTo>
                <a:cubicBezTo>
                  <a:pt x="717783" y="1839677"/>
                  <a:pt x="721212" y="1837011"/>
                  <a:pt x="722546" y="1833773"/>
                </a:cubicBezTo>
                <a:cubicBezTo>
                  <a:pt x="736452" y="1800244"/>
                  <a:pt x="749596" y="1766333"/>
                  <a:pt x="764267" y="1733186"/>
                </a:cubicBezTo>
                <a:cubicBezTo>
                  <a:pt x="769981" y="1720421"/>
                  <a:pt x="777029" y="1707277"/>
                  <a:pt x="786936" y="1697751"/>
                </a:cubicBezTo>
                <a:cubicBezTo>
                  <a:pt x="809416" y="1676034"/>
                  <a:pt x="833801" y="1656221"/>
                  <a:pt x="843517" y="1624978"/>
                </a:cubicBezTo>
                <a:cubicBezTo>
                  <a:pt x="846374" y="1615834"/>
                  <a:pt x="847899" y="1604976"/>
                  <a:pt x="845422" y="1596211"/>
                </a:cubicBezTo>
                <a:close/>
                <a:moveTo>
                  <a:pt x="798723" y="1459070"/>
                </a:moveTo>
                <a:lnTo>
                  <a:pt x="807941" y="1481569"/>
                </a:lnTo>
                <a:lnTo>
                  <a:pt x="798724" y="1459071"/>
                </a:lnTo>
                <a:close/>
                <a:moveTo>
                  <a:pt x="779530" y="1268755"/>
                </a:moveTo>
                <a:lnTo>
                  <a:pt x="774363" y="1286066"/>
                </a:lnTo>
                <a:cubicBezTo>
                  <a:pt x="759789" y="1306927"/>
                  <a:pt x="753550" y="1328549"/>
                  <a:pt x="752025" y="1350624"/>
                </a:cubicBezTo>
                <a:lnTo>
                  <a:pt x="757620" y="1413837"/>
                </a:lnTo>
                <a:lnTo>
                  <a:pt x="752026" y="1350625"/>
                </a:lnTo>
                <a:cubicBezTo>
                  <a:pt x="753550" y="1328550"/>
                  <a:pt x="759790" y="1306927"/>
                  <a:pt x="774363" y="1286067"/>
                </a:cubicBezTo>
                <a:cubicBezTo>
                  <a:pt x="777506" y="1281686"/>
                  <a:pt x="779078" y="1275399"/>
                  <a:pt x="779530" y="1268755"/>
                </a:cubicBezTo>
                <a:close/>
                <a:moveTo>
                  <a:pt x="837801" y="773032"/>
                </a:moveTo>
                <a:lnTo>
                  <a:pt x="829801" y="854376"/>
                </a:lnTo>
                <a:cubicBezTo>
                  <a:pt x="827515" y="878953"/>
                  <a:pt x="826753" y="903719"/>
                  <a:pt x="798747" y="915340"/>
                </a:cubicBezTo>
                <a:cubicBezTo>
                  <a:pt x="794365" y="917056"/>
                  <a:pt x="791127" y="922770"/>
                  <a:pt x="788269" y="927152"/>
                </a:cubicBezTo>
                <a:cubicBezTo>
                  <a:pt x="744261" y="994782"/>
                  <a:pt x="745405" y="1030977"/>
                  <a:pt x="791889" y="1097084"/>
                </a:cubicBezTo>
                <a:cubicBezTo>
                  <a:pt x="796651" y="1103942"/>
                  <a:pt x="800081" y="1118610"/>
                  <a:pt x="796271" y="1123182"/>
                </a:cubicBezTo>
                <a:cubicBezTo>
                  <a:pt x="780459" y="1142614"/>
                  <a:pt x="773411" y="1162951"/>
                  <a:pt x="771553" y="1184026"/>
                </a:cubicBezTo>
                <a:cubicBezTo>
                  <a:pt x="773411" y="1162951"/>
                  <a:pt x="780460" y="1142615"/>
                  <a:pt x="796272" y="1123183"/>
                </a:cubicBezTo>
                <a:cubicBezTo>
                  <a:pt x="800082" y="1118611"/>
                  <a:pt x="796652" y="1103943"/>
                  <a:pt x="791890" y="1097085"/>
                </a:cubicBezTo>
                <a:cubicBezTo>
                  <a:pt x="745406" y="1030978"/>
                  <a:pt x="744262" y="994783"/>
                  <a:pt x="788270" y="927153"/>
                </a:cubicBezTo>
                <a:cubicBezTo>
                  <a:pt x="791128" y="922771"/>
                  <a:pt x="794366" y="917057"/>
                  <a:pt x="798748" y="915341"/>
                </a:cubicBezTo>
                <a:cubicBezTo>
                  <a:pt x="826753" y="903720"/>
                  <a:pt x="827515" y="878954"/>
                  <a:pt x="829801" y="854377"/>
                </a:cubicBezTo>
                <a:cubicBezTo>
                  <a:pt x="832277" y="827327"/>
                  <a:pt x="835515" y="800274"/>
                  <a:pt x="837801" y="773033"/>
                </a:cubicBezTo>
                <a:close/>
                <a:moveTo>
                  <a:pt x="782400" y="517848"/>
                </a:moveTo>
                <a:lnTo>
                  <a:pt x="791317" y="556044"/>
                </a:lnTo>
                <a:cubicBezTo>
                  <a:pt x="793413" y="564045"/>
                  <a:pt x="798937" y="572619"/>
                  <a:pt x="797795" y="580047"/>
                </a:cubicBezTo>
                <a:cubicBezTo>
                  <a:pt x="794461" y="601575"/>
                  <a:pt x="796890" y="622198"/>
                  <a:pt x="801176" y="642534"/>
                </a:cubicBezTo>
                <a:lnTo>
                  <a:pt x="813700" y="694925"/>
                </a:lnTo>
                <a:lnTo>
                  <a:pt x="801177" y="642535"/>
                </a:lnTo>
                <a:cubicBezTo>
                  <a:pt x="796891" y="622198"/>
                  <a:pt x="794462" y="601576"/>
                  <a:pt x="797796" y="580048"/>
                </a:cubicBezTo>
                <a:cubicBezTo>
                  <a:pt x="798938" y="572620"/>
                  <a:pt x="793414" y="564046"/>
                  <a:pt x="791318" y="556045"/>
                </a:cubicBezTo>
                <a:close/>
                <a:moveTo>
                  <a:pt x="783887" y="313530"/>
                </a:moveTo>
                <a:lnTo>
                  <a:pt x="786245" y="324055"/>
                </a:lnTo>
                <a:cubicBezTo>
                  <a:pt x="786031" y="328961"/>
                  <a:pt x="785126" y="334581"/>
                  <a:pt x="784459" y="338867"/>
                </a:cubicBezTo>
                <a:lnTo>
                  <a:pt x="784454" y="338895"/>
                </a:lnTo>
                <a:lnTo>
                  <a:pt x="778363" y="367325"/>
                </a:lnTo>
                <a:lnTo>
                  <a:pt x="774553" y="395637"/>
                </a:lnTo>
                <a:lnTo>
                  <a:pt x="784454" y="338895"/>
                </a:lnTo>
                <a:lnTo>
                  <a:pt x="784460" y="338868"/>
                </a:lnTo>
                <a:cubicBezTo>
                  <a:pt x="785794" y="330296"/>
                  <a:pt x="788080" y="316387"/>
                  <a:pt x="783888" y="313531"/>
                </a:cubicBezTo>
                <a:close/>
                <a:moveTo>
                  <a:pt x="761560" y="281565"/>
                </a:moveTo>
                <a:lnTo>
                  <a:pt x="766454" y="295412"/>
                </a:lnTo>
                <a:lnTo>
                  <a:pt x="766455" y="295412"/>
                </a:lnTo>
                <a:close/>
                <a:moveTo>
                  <a:pt x="774880" y="24483"/>
                </a:moveTo>
                <a:lnTo>
                  <a:pt x="777142" y="74126"/>
                </a:lnTo>
                <a:cubicBezTo>
                  <a:pt x="775758" y="100171"/>
                  <a:pt x="771253" y="125873"/>
                  <a:pt x="767023" y="151566"/>
                </a:cubicBezTo>
                <a:lnTo>
                  <a:pt x="766824" y="153385"/>
                </a:lnTo>
                <a:lnTo>
                  <a:pt x="763010" y="177268"/>
                </a:lnTo>
                <a:lnTo>
                  <a:pt x="758551" y="228941"/>
                </a:lnTo>
                <a:lnTo>
                  <a:pt x="766824" y="153385"/>
                </a:lnTo>
                <a:lnTo>
                  <a:pt x="771220" y="125858"/>
                </a:lnTo>
                <a:cubicBezTo>
                  <a:pt x="773910" y="108700"/>
                  <a:pt x="776220" y="91489"/>
                  <a:pt x="777143" y="74126"/>
                </a:cubicBezTo>
                <a:close/>
                <a:moveTo>
                  <a:pt x="313355" y="0"/>
                </a:moveTo>
                <a:lnTo>
                  <a:pt x="777461" y="0"/>
                </a:lnTo>
                <a:lnTo>
                  <a:pt x="4543952" y="0"/>
                </a:lnTo>
                <a:lnTo>
                  <a:pt x="4543952" y="3333749"/>
                </a:lnTo>
                <a:lnTo>
                  <a:pt x="399547" y="3333749"/>
                </a:lnTo>
                <a:lnTo>
                  <a:pt x="398922" y="3329057"/>
                </a:lnTo>
                <a:cubicBezTo>
                  <a:pt x="389540" y="3276477"/>
                  <a:pt x="376205" y="3224564"/>
                  <a:pt x="363250" y="3172651"/>
                </a:cubicBezTo>
                <a:lnTo>
                  <a:pt x="350796" y="3077399"/>
                </a:lnTo>
                <a:lnTo>
                  <a:pt x="362488" y="2982146"/>
                </a:lnTo>
                <a:cubicBezTo>
                  <a:pt x="365441" y="2970573"/>
                  <a:pt x="366442" y="2959154"/>
                  <a:pt x="366072" y="2947860"/>
                </a:cubicBezTo>
                <a:lnTo>
                  <a:pt x="362488" y="2982145"/>
                </a:lnTo>
                <a:cubicBezTo>
                  <a:pt x="354392" y="3014150"/>
                  <a:pt x="350582" y="3045774"/>
                  <a:pt x="350796" y="3077398"/>
                </a:cubicBezTo>
                <a:lnTo>
                  <a:pt x="350796" y="3077399"/>
                </a:lnTo>
                <a:cubicBezTo>
                  <a:pt x="351010" y="3109023"/>
                  <a:pt x="355249" y="3140647"/>
                  <a:pt x="363250" y="3172652"/>
                </a:cubicBezTo>
                <a:cubicBezTo>
                  <a:pt x="376205" y="3224565"/>
                  <a:pt x="389540" y="3276478"/>
                  <a:pt x="398922" y="3329058"/>
                </a:cubicBezTo>
                <a:lnTo>
                  <a:pt x="399546" y="3333749"/>
                </a:lnTo>
                <a:lnTo>
                  <a:pt x="12516" y="3333749"/>
                </a:lnTo>
                <a:lnTo>
                  <a:pt x="12910" y="3318768"/>
                </a:lnTo>
                <a:cubicBezTo>
                  <a:pt x="12243" y="3314101"/>
                  <a:pt x="9909" y="3308767"/>
                  <a:pt x="6718" y="3304076"/>
                </a:cubicBezTo>
                <a:lnTo>
                  <a:pt x="0" y="3297654"/>
                </a:lnTo>
                <a:lnTo>
                  <a:pt x="0" y="3207864"/>
                </a:lnTo>
                <a:lnTo>
                  <a:pt x="15553" y="3186768"/>
                </a:lnTo>
                <a:cubicBezTo>
                  <a:pt x="28483" y="3162326"/>
                  <a:pt x="30484" y="3134644"/>
                  <a:pt x="36341" y="3107497"/>
                </a:cubicBezTo>
                <a:cubicBezTo>
                  <a:pt x="41105" y="3085400"/>
                  <a:pt x="41295" y="3064824"/>
                  <a:pt x="38057" y="3042725"/>
                </a:cubicBezTo>
                <a:cubicBezTo>
                  <a:pt x="30817" y="2994719"/>
                  <a:pt x="41105" y="2948044"/>
                  <a:pt x="54249" y="2901940"/>
                </a:cubicBezTo>
                <a:cubicBezTo>
                  <a:pt x="63012" y="2871459"/>
                  <a:pt x="68346" y="2840216"/>
                  <a:pt x="77300" y="2809927"/>
                </a:cubicBezTo>
                <a:cubicBezTo>
                  <a:pt x="84158" y="2787256"/>
                  <a:pt x="92351" y="2764587"/>
                  <a:pt x="103399" y="2743823"/>
                </a:cubicBezTo>
                <a:cubicBezTo>
                  <a:pt x="119594" y="2713720"/>
                  <a:pt x="143978" y="2687433"/>
                  <a:pt x="137500" y="2649140"/>
                </a:cubicBezTo>
                <a:cubicBezTo>
                  <a:pt x="131786" y="2615418"/>
                  <a:pt x="143786" y="2584939"/>
                  <a:pt x="155217" y="2554076"/>
                </a:cubicBezTo>
                <a:cubicBezTo>
                  <a:pt x="163599" y="2531406"/>
                  <a:pt x="172173" y="2508739"/>
                  <a:pt x="177507" y="2485304"/>
                </a:cubicBezTo>
                <a:cubicBezTo>
                  <a:pt x="183794" y="2457489"/>
                  <a:pt x="181126" y="2426056"/>
                  <a:pt x="192748" y="2401289"/>
                </a:cubicBezTo>
                <a:cubicBezTo>
                  <a:pt x="204940" y="2375380"/>
                  <a:pt x="196748" y="2353856"/>
                  <a:pt x="193318" y="2330803"/>
                </a:cubicBezTo>
                <a:cubicBezTo>
                  <a:pt x="187984" y="2294036"/>
                  <a:pt x="178077" y="2257456"/>
                  <a:pt x="190652" y="2220309"/>
                </a:cubicBezTo>
                <a:cubicBezTo>
                  <a:pt x="205892" y="2175160"/>
                  <a:pt x="222275" y="2130390"/>
                  <a:pt x="236753" y="2085051"/>
                </a:cubicBezTo>
                <a:cubicBezTo>
                  <a:pt x="242280" y="2067522"/>
                  <a:pt x="244566" y="2048665"/>
                  <a:pt x="247042" y="2030375"/>
                </a:cubicBezTo>
                <a:cubicBezTo>
                  <a:pt x="249138" y="2013040"/>
                  <a:pt x="243804" y="1992276"/>
                  <a:pt x="251804" y="1978937"/>
                </a:cubicBezTo>
                <a:cubicBezTo>
                  <a:pt x="272379" y="1944646"/>
                  <a:pt x="282475" y="1909405"/>
                  <a:pt x="282475" y="1869777"/>
                </a:cubicBezTo>
                <a:cubicBezTo>
                  <a:pt x="282475" y="1854917"/>
                  <a:pt x="291049" y="1840438"/>
                  <a:pt x="292573" y="1825390"/>
                </a:cubicBezTo>
                <a:cubicBezTo>
                  <a:pt x="294477" y="1804813"/>
                  <a:pt x="299622" y="1781191"/>
                  <a:pt x="292381" y="1763284"/>
                </a:cubicBezTo>
                <a:cubicBezTo>
                  <a:pt x="275237" y="1721182"/>
                  <a:pt x="289525" y="1687083"/>
                  <a:pt x="306480" y="1650314"/>
                </a:cubicBezTo>
                <a:cubicBezTo>
                  <a:pt x="323244" y="1614117"/>
                  <a:pt x="336579" y="1576016"/>
                  <a:pt x="347629" y="1537534"/>
                </a:cubicBezTo>
                <a:cubicBezTo>
                  <a:pt x="351629" y="1523056"/>
                  <a:pt x="344961" y="1505721"/>
                  <a:pt x="343629" y="1489717"/>
                </a:cubicBezTo>
                <a:cubicBezTo>
                  <a:pt x="343247" y="1484001"/>
                  <a:pt x="342675" y="1477714"/>
                  <a:pt x="344581" y="1472572"/>
                </a:cubicBezTo>
                <a:cubicBezTo>
                  <a:pt x="362870" y="1422851"/>
                  <a:pt x="376776" y="1372365"/>
                  <a:pt x="367252" y="1318453"/>
                </a:cubicBezTo>
                <a:cubicBezTo>
                  <a:pt x="366298" y="1313501"/>
                  <a:pt x="368394" y="1307975"/>
                  <a:pt x="369728" y="1303021"/>
                </a:cubicBezTo>
                <a:cubicBezTo>
                  <a:pt x="376586" y="1278826"/>
                  <a:pt x="387444" y="1255203"/>
                  <a:pt x="389921" y="1230630"/>
                </a:cubicBezTo>
                <a:cubicBezTo>
                  <a:pt x="396017" y="1170048"/>
                  <a:pt x="398495" y="1109088"/>
                  <a:pt x="402495" y="1048122"/>
                </a:cubicBezTo>
                <a:cubicBezTo>
                  <a:pt x="402685" y="1044312"/>
                  <a:pt x="402685" y="1040312"/>
                  <a:pt x="404019" y="1036884"/>
                </a:cubicBezTo>
                <a:cubicBezTo>
                  <a:pt x="412211" y="1014403"/>
                  <a:pt x="409543" y="994782"/>
                  <a:pt x="393923" y="975730"/>
                </a:cubicBezTo>
                <a:cubicBezTo>
                  <a:pt x="387064" y="967347"/>
                  <a:pt x="383444" y="955917"/>
                  <a:pt x="379634" y="945441"/>
                </a:cubicBezTo>
                <a:cubicBezTo>
                  <a:pt x="373918" y="930008"/>
                  <a:pt x="368394" y="914197"/>
                  <a:pt x="364774" y="898195"/>
                </a:cubicBezTo>
                <a:cubicBezTo>
                  <a:pt x="361346" y="882381"/>
                  <a:pt x="356583" y="865427"/>
                  <a:pt x="359250" y="850186"/>
                </a:cubicBezTo>
                <a:cubicBezTo>
                  <a:pt x="364012" y="822753"/>
                  <a:pt x="374680" y="796652"/>
                  <a:pt x="381730" y="769602"/>
                </a:cubicBezTo>
                <a:cubicBezTo>
                  <a:pt x="384206" y="760267"/>
                  <a:pt x="383824" y="749979"/>
                  <a:pt x="384016" y="740265"/>
                </a:cubicBezTo>
                <a:cubicBezTo>
                  <a:pt x="384586" y="717974"/>
                  <a:pt x="379062" y="695113"/>
                  <a:pt x="394875" y="674920"/>
                </a:cubicBezTo>
                <a:cubicBezTo>
                  <a:pt x="409733" y="656252"/>
                  <a:pt x="405353" y="637389"/>
                  <a:pt x="394113" y="617769"/>
                </a:cubicBezTo>
                <a:cubicBezTo>
                  <a:pt x="386110" y="603670"/>
                  <a:pt x="379824" y="587669"/>
                  <a:pt x="376776" y="571857"/>
                </a:cubicBezTo>
                <a:cubicBezTo>
                  <a:pt x="372586" y="550138"/>
                  <a:pt x="370870" y="528612"/>
                  <a:pt x="373348" y="505179"/>
                </a:cubicBezTo>
                <a:cubicBezTo>
                  <a:pt x="375062" y="488604"/>
                  <a:pt x="375824" y="475078"/>
                  <a:pt x="385920" y="462123"/>
                </a:cubicBezTo>
                <a:cubicBezTo>
                  <a:pt x="387444" y="460029"/>
                  <a:pt x="387826" y="456219"/>
                  <a:pt x="387634" y="453361"/>
                </a:cubicBezTo>
                <a:cubicBezTo>
                  <a:pt x="384396" y="415832"/>
                  <a:pt x="386110" y="378683"/>
                  <a:pt x="388399" y="340771"/>
                </a:cubicBezTo>
                <a:cubicBezTo>
                  <a:pt x="391445" y="292576"/>
                  <a:pt x="382492" y="241898"/>
                  <a:pt x="350487" y="200179"/>
                </a:cubicBezTo>
                <a:cubicBezTo>
                  <a:pt x="345723" y="194082"/>
                  <a:pt x="343629" y="184938"/>
                  <a:pt x="342485" y="176936"/>
                </a:cubicBezTo>
                <a:cubicBezTo>
                  <a:pt x="337533" y="139216"/>
                  <a:pt x="334103" y="101305"/>
                  <a:pt x="328579" y="63584"/>
                </a:cubicBezTo>
                <a:cubicBezTo>
                  <a:pt x="325530" y="43009"/>
                  <a:pt x="322862" y="21483"/>
                  <a:pt x="314480" y="2814"/>
                </a:cubicBezTo>
                <a:close/>
              </a:path>
            </a:pathLst>
          </a:custGeom>
        </p:spPr>
      </p:pic>
      <p:pic>
        <p:nvPicPr>
          <p:cNvPr id="4" name="Picture 3" descr="Best Apps For Women | PS Tech">
            <a:extLst>
              <a:ext uri="{FF2B5EF4-FFF2-40B4-BE49-F238E27FC236}">
                <a16:creationId xmlns:a16="http://schemas.microsoft.com/office/drawing/2014/main" id="{94B47379-B434-609D-C1CF-5706317E482E}"/>
              </a:ext>
            </a:extLst>
          </p:cNvPr>
          <p:cNvPicPr>
            <a:picLocks noChangeAspect="1"/>
          </p:cNvPicPr>
          <p:nvPr/>
        </p:nvPicPr>
        <p:blipFill>
          <a:blip r:embed="rId3"/>
          <a:srcRect t="8292" r="1" b="1"/>
          <a:stretch>
            <a:fillRect/>
          </a:stretch>
        </p:blipFill>
        <p:spPr>
          <a:xfrm>
            <a:off x="7648048" y="3524252"/>
            <a:ext cx="4543952" cy="3333748"/>
          </a:xfrm>
          <a:custGeom>
            <a:avLst/>
            <a:gdLst/>
            <a:ahLst/>
            <a:cxnLst/>
            <a:rect l="l" t="t" r="r" b="b"/>
            <a:pathLst>
              <a:path w="4543952" h="3333748">
                <a:moveTo>
                  <a:pt x="296953" y="3138288"/>
                </a:moveTo>
                <a:lnTo>
                  <a:pt x="296953" y="3138289"/>
                </a:lnTo>
                <a:lnTo>
                  <a:pt x="296954" y="3138291"/>
                </a:lnTo>
                <a:lnTo>
                  <a:pt x="311551" y="3178723"/>
                </a:lnTo>
                <a:lnTo>
                  <a:pt x="297715" y="3218299"/>
                </a:lnTo>
                <a:lnTo>
                  <a:pt x="297714" y="3218302"/>
                </a:lnTo>
                <a:lnTo>
                  <a:pt x="283011" y="3252547"/>
                </a:lnTo>
                <a:lnTo>
                  <a:pt x="278238" y="3287809"/>
                </a:lnTo>
                <a:lnTo>
                  <a:pt x="278237" y="3287810"/>
                </a:lnTo>
                <a:lnTo>
                  <a:pt x="278237" y="3287811"/>
                </a:lnTo>
                <a:lnTo>
                  <a:pt x="278238" y="3287809"/>
                </a:lnTo>
                <a:lnTo>
                  <a:pt x="297714" y="3218302"/>
                </a:lnTo>
                <a:lnTo>
                  <a:pt x="297715" y="3218300"/>
                </a:lnTo>
                <a:cubicBezTo>
                  <a:pt x="306003" y="3204966"/>
                  <a:pt x="311147" y="3191916"/>
                  <a:pt x="311551" y="3178724"/>
                </a:cubicBezTo>
                <a:lnTo>
                  <a:pt x="311551" y="3178723"/>
                </a:lnTo>
                <a:lnTo>
                  <a:pt x="308405" y="3158774"/>
                </a:lnTo>
                <a:lnTo>
                  <a:pt x="296954" y="3138291"/>
                </a:lnTo>
                <a:close/>
                <a:moveTo>
                  <a:pt x="328959" y="3040367"/>
                </a:moveTo>
                <a:lnTo>
                  <a:pt x="306480" y="3064372"/>
                </a:lnTo>
                <a:cubicBezTo>
                  <a:pt x="298003" y="3073325"/>
                  <a:pt x="291954" y="3087089"/>
                  <a:pt x="289858" y="3100971"/>
                </a:cubicBezTo>
                <a:lnTo>
                  <a:pt x="289858" y="3100972"/>
                </a:lnTo>
                <a:lnTo>
                  <a:pt x="289870" y="3121299"/>
                </a:lnTo>
                <a:lnTo>
                  <a:pt x="296953" y="3138287"/>
                </a:lnTo>
                <a:lnTo>
                  <a:pt x="289858" y="3100972"/>
                </a:lnTo>
                <a:lnTo>
                  <a:pt x="306480" y="3064373"/>
                </a:lnTo>
                <a:cubicBezTo>
                  <a:pt x="312576" y="3057894"/>
                  <a:pt x="318672" y="3051226"/>
                  <a:pt x="328959" y="3040368"/>
                </a:cubicBezTo>
                <a:close/>
                <a:moveTo>
                  <a:pt x="248638" y="2914728"/>
                </a:moveTo>
                <a:cubicBezTo>
                  <a:pt x="258140" y="2919824"/>
                  <a:pt x="265617" y="2927397"/>
                  <a:pt x="268569" y="2939588"/>
                </a:cubicBezTo>
                <a:lnTo>
                  <a:pt x="268572" y="2939596"/>
                </a:lnTo>
                <a:lnTo>
                  <a:pt x="279556" y="2983799"/>
                </a:lnTo>
                <a:lnTo>
                  <a:pt x="282367" y="2988759"/>
                </a:lnTo>
                <a:lnTo>
                  <a:pt x="284834" y="2997551"/>
                </a:lnTo>
                <a:lnTo>
                  <a:pt x="301172" y="3021942"/>
                </a:lnTo>
                <a:lnTo>
                  <a:pt x="301172" y="3021941"/>
                </a:lnTo>
                <a:lnTo>
                  <a:pt x="282367" y="2988759"/>
                </a:lnTo>
                <a:lnTo>
                  <a:pt x="268572" y="2939596"/>
                </a:lnTo>
                <a:lnTo>
                  <a:pt x="268569" y="2939587"/>
                </a:lnTo>
                <a:close/>
                <a:moveTo>
                  <a:pt x="166047" y="2867990"/>
                </a:moveTo>
                <a:lnTo>
                  <a:pt x="173364" y="2883080"/>
                </a:lnTo>
                <a:lnTo>
                  <a:pt x="173364" y="2883079"/>
                </a:lnTo>
                <a:close/>
                <a:moveTo>
                  <a:pt x="157695" y="2469038"/>
                </a:moveTo>
                <a:lnTo>
                  <a:pt x="157695" y="2469039"/>
                </a:lnTo>
                <a:cubicBezTo>
                  <a:pt x="158837" y="2480279"/>
                  <a:pt x="158647" y="2493233"/>
                  <a:pt x="164171" y="2502188"/>
                </a:cubicBezTo>
                <a:cubicBezTo>
                  <a:pt x="181508" y="2530573"/>
                  <a:pt x="200176" y="2558006"/>
                  <a:pt x="220371" y="2584486"/>
                </a:cubicBezTo>
                <a:lnTo>
                  <a:pt x="234064" y="2609062"/>
                </a:lnTo>
                <a:lnTo>
                  <a:pt x="218468" y="2631347"/>
                </a:lnTo>
                <a:lnTo>
                  <a:pt x="218465" y="2631349"/>
                </a:lnTo>
                <a:cubicBezTo>
                  <a:pt x="196176" y="2651544"/>
                  <a:pt x="184556" y="2676691"/>
                  <a:pt x="179794" y="2704503"/>
                </a:cubicBezTo>
                <a:cubicBezTo>
                  <a:pt x="172363" y="2748511"/>
                  <a:pt x="166077" y="2792898"/>
                  <a:pt x="162457" y="2837286"/>
                </a:cubicBezTo>
                <a:lnTo>
                  <a:pt x="162457" y="2837287"/>
                </a:lnTo>
                <a:lnTo>
                  <a:pt x="179794" y="2704504"/>
                </a:lnTo>
                <a:cubicBezTo>
                  <a:pt x="184556" y="2676692"/>
                  <a:pt x="196176" y="2651545"/>
                  <a:pt x="218465" y="2631350"/>
                </a:cubicBezTo>
                <a:lnTo>
                  <a:pt x="218468" y="2631347"/>
                </a:lnTo>
                <a:lnTo>
                  <a:pt x="230364" y="2618937"/>
                </a:lnTo>
                <a:lnTo>
                  <a:pt x="234064" y="2609062"/>
                </a:lnTo>
                <a:lnTo>
                  <a:pt x="234064" y="2609061"/>
                </a:lnTo>
                <a:cubicBezTo>
                  <a:pt x="233993" y="2602631"/>
                  <a:pt x="229039" y="2595821"/>
                  <a:pt x="220371" y="2584485"/>
                </a:cubicBezTo>
                <a:cubicBezTo>
                  <a:pt x="200176" y="2558005"/>
                  <a:pt x="181508" y="2530572"/>
                  <a:pt x="164171" y="2502187"/>
                </a:cubicBezTo>
                <a:cubicBezTo>
                  <a:pt x="158647" y="2493232"/>
                  <a:pt x="158837" y="2480278"/>
                  <a:pt x="157695" y="2469038"/>
                </a:cubicBezTo>
                <a:close/>
                <a:moveTo>
                  <a:pt x="401733" y="697138"/>
                </a:moveTo>
                <a:lnTo>
                  <a:pt x="396017" y="728761"/>
                </a:lnTo>
                <a:cubicBezTo>
                  <a:pt x="383824" y="753148"/>
                  <a:pt x="368204" y="775817"/>
                  <a:pt x="356201" y="800392"/>
                </a:cubicBezTo>
                <a:cubicBezTo>
                  <a:pt x="350487" y="812204"/>
                  <a:pt x="347439" y="826301"/>
                  <a:pt x="347247" y="839637"/>
                </a:cubicBezTo>
                <a:lnTo>
                  <a:pt x="347247" y="839638"/>
                </a:lnTo>
                <a:cubicBezTo>
                  <a:pt x="346295" y="879073"/>
                  <a:pt x="346295" y="918509"/>
                  <a:pt x="348009" y="957752"/>
                </a:cubicBezTo>
                <a:cubicBezTo>
                  <a:pt x="350677" y="1022524"/>
                  <a:pt x="351249" y="1088248"/>
                  <a:pt x="408019" y="1134922"/>
                </a:cubicBezTo>
                <a:cubicBezTo>
                  <a:pt x="412591" y="1138734"/>
                  <a:pt x="415259" y="1146924"/>
                  <a:pt x="416021" y="1153403"/>
                </a:cubicBezTo>
                <a:cubicBezTo>
                  <a:pt x="419640" y="1183312"/>
                  <a:pt x="420022" y="1213983"/>
                  <a:pt x="425928" y="1243512"/>
                </a:cubicBezTo>
                <a:lnTo>
                  <a:pt x="427237" y="1276230"/>
                </a:lnTo>
                <a:lnTo>
                  <a:pt x="412401" y="1304663"/>
                </a:lnTo>
                <a:cubicBezTo>
                  <a:pt x="404115" y="1313450"/>
                  <a:pt x="397114" y="1322961"/>
                  <a:pt x="391971" y="1333064"/>
                </a:cubicBezTo>
                <a:lnTo>
                  <a:pt x="390221" y="1339090"/>
                </a:lnTo>
                <a:lnTo>
                  <a:pt x="387469" y="1343361"/>
                </a:lnTo>
                <a:lnTo>
                  <a:pt x="382691" y="1365022"/>
                </a:lnTo>
                <a:lnTo>
                  <a:pt x="382691" y="1365023"/>
                </a:lnTo>
                <a:cubicBezTo>
                  <a:pt x="382122" y="1372461"/>
                  <a:pt x="382634" y="1380105"/>
                  <a:pt x="384396" y="1387916"/>
                </a:cubicBezTo>
                <a:lnTo>
                  <a:pt x="385799" y="1409552"/>
                </a:lnTo>
                <a:lnTo>
                  <a:pt x="378247" y="1433200"/>
                </a:lnTo>
                <a:lnTo>
                  <a:pt x="360964" y="1462784"/>
                </a:lnTo>
                <a:cubicBezTo>
                  <a:pt x="349725" y="1479548"/>
                  <a:pt x="335627" y="1498599"/>
                  <a:pt x="334485" y="1517268"/>
                </a:cubicBezTo>
                <a:lnTo>
                  <a:pt x="334484" y="1517275"/>
                </a:lnTo>
                <a:lnTo>
                  <a:pt x="327690" y="1546330"/>
                </a:lnTo>
                <a:lnTo>
                  <a:pt x="321371" y="1563170"/>
                </a:lnTo>
                <a:lnTo>
                  <a:pt x="321364" y="1563197"/>
                </a:lnTo>
                <a:lnTo>
                  <a:pt x="315482" y="1578208"/>
                </a:lnTo>
                <a:lnTo>
                  <a:pt x="308338" y="1608967"/>
                </a:lnTo>
                <a:lnTo>
                  <a:pt x="308337" y="1608971"/>
                </a:lnTo>
                <a:lnTo>
                  <a:pt x="308337" y="1608972"/>
                </a:lnTo>
                <a:lnTo>
                  <a:pt x="315052" y="1641861"/>
                </a:lnTo>
                <a:lnTo>
                  <a:pt x="314362" y="1647837"/>
                </a:lnTo>
                <a:cubicBezTo>
                  <a:pt x="313481" y="1650147"/>
                  <a:pt x="312290" y="1652623"/>
                  <a:pt x="311814" y="1654814"/>
                </a:cubicBezTo>
                <a:lnTo>
                  <a:pt x="311814" y="1654815"/>
                </a:lnTo>
                <a:cubicBezTo>
                  <a:pt x="304574" y="1689869"/>
                  <a:pt x="311624" y="1722826"/>
                  <a:pt x="335437" y="1748544"/>
                </a:cubicBezTo>
                <a:lnTo>
                  <a:pt x="360397" y="1797098"/>
                </a:lnTo>
                <a:lnTo>
                  <a:pt x="364317" y="1830761"/>
                </a:lnTo>
                <a:lnTo>
                  <a:pt x="359440" y="1861131"/>
                </a:lnTo>
                <a:cubicBezTo>
                  <a:pt x="356201" y="1874468"/>
                  <a:pt x="353915" y="1887804"/>
                  <a:pt x="351249" y="1901329"/>
                </a:cubicBezTo>
                <a:cubicBezTo>
                  <a:pt x="347439" y="1919617"/>
                  <a:pt x="343437" y="1938098"/>
                  <a:pt x="339627" y="1956384"/>
                </a:cubicBezTo>
                <a:cubicBezTo>
                  <a:pt x="337722" y="1965244"/>
                  <a:pt x="335151" y="1974579"/>
                  <a:pt x="335103" y="1983414"/>
                </a:cubicBezTo>
                <a:lnTo>
                  <a:pt x="335103" y="1983415"/>
                </a:lnTo>
                <a:lnTo>
                  <a:pt x="337324" y="1996169"/>
                </a:lnTo>
                <a:lnTo>
                  <a:pt x="345722" y="2007439"/>
                </a:lnTo>
                <a:lnTo>
                  <a:pt x="345723" y="2007441"/>
                </a:lnTo>
                <a:lnTo>
                  <a:pt x="355869" y="2023325"/>
                </a:lnTo>
                <a:lnTo>
                  <a:pt x="346295" y="2038493"/>
                </a:lnTo>
                <a:cubicBezTo>
                  <a:pt x="303622" y="2076214"/>
                  <a:pt x="276951" y="2121936"/>
                  <a:pt x="275047" y="2180230"/>
                </a:cubicBezTo>
                <a:cubicBezTo>
                  <a:pt x="274665" y="2192232"/>
                  <a:pt x="271999" y="2204425"/>
                  <a:pt x="269141" y="2216235"/>
                </a:cubicBezTo>
                <a:cubicBezTo>
                  <a:pt x="267426" y="2223475"/>
                  <a:pt x="265520" y="2232240"/>
                  <a:pt x="260376" y="2236620"/>
                </a:cubicBezTo>
                <a:cubicBezTo>
                  <a:pt x="221133" y="2270721"/>
                  <a:pt x="193890" y="2313204"/>
                  <a:pt x="171981" y="2359498"/>
                </a:cubicBezTo>
                <a:lnTo>
                  <a:pt x="171979" y="2359503"/>
                </a:lnTo>
                <a:lnTo>
                  <a:pt x="160957" y="2385098"/>
                </a:lnTo>
                <a:lnTo>
                  <a:pt x="154076" y="2411693"/>
                </a:lnTo>
                <a:lnTo>
                  <a:pt x="154075" y="2411696"/>
                </a:lnTo>
                <a:lnTo>
                  <a:pt x="154075" y="2411697"/>
                </a:lnTo>
                <a:lnTo>
                  <a:pt x="154242" y="2440224"/>
                </a:lnTo>
                <a:lnTo>
                  <a:pt x="157695" y="2469037"/>
                </a:lnTo>
                <a:lnTo>
                  <a:pt x="154075" y="2411697"/>
                </a:lnTo>
                <a:lnTo>
                  <a:pt x="154076" y="2411693"/>
                </a:lnTo>
                <a:lnTo>
                  <a:pt x="171979" y="2359503"/>
                </a:lnTo>
                <a:lnTo>
                  <a:pt x="171981" y="2359499"/>
                </a:lnTo>
                <a:cubicBezTo>
                  <a:pt x="193890" y="2313205"/>
                  <a:pt x="221133" y="2270722"/>
                  <a:pt x="260376" y="2236621"/>
                </a:cubicBezTo>
                <a:cubicBezTo>
                  <a:pt x="265520" y="2232241"/>
                  <a:pt x="267426" y="2223476"/>
                  <a:pt x="269141" y="2216236"/>
                </a:cubicBezTo>
                <a:cubicBezTo>
                  <a:pt x="271999" y="2204426"/>
                  <a:pt x="274665" y="2192233"/>
                  <a:pt x="275047" y="2180231"/>
                </a:cubicBezTo>
                <a:cubicBezTo>
                  <a:pt x="276951" y="2121937"/>
                  <a:pt x="303622" y="2076215"/>
                  <a:pt x="346295" y="2038494"/>
                </a:cubicBezTo>
                <a:cubicBezTo>
                  <a:pt x="352392" y="2033065"/>
                  <a:pt x="355774" y="2028255"/>
                  <a:pt x="355869" y="2023326"/>
                </a:cubicBezTo>
                <a:lnTo>
                  <a:pt x="355869" y="2023325"/>
                </a:lnTo>
                <a:cubicBezTo>
                  <a:pt x="355964" y="2018396"/>
                  <a:pt x="352773" y="2013347"/>
                  <a:pt x="345723" y="2007440"/>
                </a:cubicBezTo>
                <a:lnTo>
                  <a:pt x="345722" y="2007439"/>
                </a:lnTo>
                <a:lnTo>
                  <a:pt x="335103" y="1983415"/>
                </a:lnTo>
                <a:lnTo>
                  <a:pt x="339627" y="1956385"/>
                </a:lnTo>
                <a:cubicBezTo>
                  <a:pt x="343437" y="1938099"/>
                  <a:pt x="347439" y="1919618"/>
                  <a:pt x="351249" y="1901330"/>
                </a:cubicBezTo>
                <a:cubicBezTo>
                  <a:pt x="353915" y="1887805"/>
                  <a:pt x="356201" y="1874469"/>
                  <a:pt x="359440" y="1861132"/>
                </a:cubicBezTo>
                <a:cubicBezTo>
                  <a:pt x="361965" y="1850750"/>
                  <a:pt x="363668" y="1840630"/>
                  <a:pt x="364317" y="1830762"/>
                </a:cubicBezTo>
                <a:lnTo>
                  <a:pt x="364317" y="1830761"/>
                </a:lnTo>
                <a:lnTo>
                  <a:pt x="362870" y="1801910"/>
                </a:lnTo>
                <a:lnTo>
                  <a:pt x="360397" y="1797098"/>
                </a:lnTo>
                <a:lnTo>
                  <a:pt x="359341" y="1788035"/>
                </a:lnTo>
                <a:cubicBezTo>
                  <a:pt x="354789" y="1774342"/>
                  <a:pt x="347082" y="1761188"/>
                  <a:pt x="335437" y="1748543"/>
                </a:cubicBezTo>
                <a:cubicBezTo>
                  <a:pt x="323531" y="1735684"/>
                  <a:pt x="315815" y="1721016"/>
                  <a:pt x="311981" y="1705180"/>
                </a:cubicBezTo>
                <a:lnTo>
                  <a:pt x="311814" y="1654815"/>
                </a:lnTo>
                <a:lnTo>
                  <a:pt x="314362" y="1647838"/>
                </a:lnTo>
                <a:cubicBezTo>
                  <a:pt x="315243" y="1645528"/>
                  <a:pt x="315814" y="1643385"/>
                  <a:pt x="315052" y="1641861"/>
                </a:cubicBezTo>
                <a:lnTo>
                  <a:pt x="315052" y="1641860"/>
                </a:lnTo>
                <a:lnTo>
                  <a:pt x="308337" y="1608972"/>
                </a:lnTo>
                <a:lnTo>
                  <a:pt x="308338" y="1608967"/>
                </a:lnTo>
                <a:lnTo>
                  <a:pt x="321364" y="1563197"/>
                </a:lnTo>
                <a:lnTo>
                  <a:pt x="327270" y="1548123"/>
                </a:lnTo>
                <a:lnTo>
                  <a:pt x="327690" y="1546330"/>
                </a:lnTo>
                <a:lnTo>
                  <a:pt x="329863" y="1540537"/>
                </a:lnTo>
                <a:lnTo>
                  <a:pt x="334484" y="1517275"/>
                </a:lnTo>
                <a:lnTo>
                  <a:pt x="334485" y="1517269"/>
                </a:lnTo>
                <a:cubicBezTo>
                  <a:pt x="335627" y="1498600"/>
                  <a:pt x="349725" y="1479549"/>
                  <a:pt x="360964" y="1462785"/>
                </a:cubicBezTo>
                <a:cubicBezTo>
                  <a:pt x="366751" y="1454140"/>
                  <a:pt x="372458" y="1445844"/>
                  <a:pt x="376969" y="1437203"/>
                </a:cubicBezTo>
                <a:lnTo>
                  <a:pt x="378247" y="1433200"/>
                </a:lnTo>
                <a:lnTo>
                  <a:pt x="381039" y="1428420"/>
                </a:lnTo>
                <a:lnTo>
                  <a:pt x="385799" y="1409552"/>
                </a:lnTo>
                <a:cubicBezTo>
                  <a:pt x="386468" y="1402869"/>
                  <a:pt x="386111" y="1395726"/>
                  <a:pt x="384396" y="1387915"/>
                </a:cubicBezTo>
                <a:lnTo>
                  <a:pt x="382691" y="1365022"/>
                </a:lnTo>
                <a:lnTo>
                  <a:pt x="390221" y="1339090"/>
                </a:lnTo>
                <a:lnTo>
                  <a:pt x="412401" y="1304664"/>
                </a:lnTo>
                <a:cubicBezTo>
                  <a:pt x="420784" y="1295711"/>
                  <a:pt x="425356" y="1286328"/>
                  <a:pt x="427237" y="1276231"/>
                </a:cubicBezTo>
                <a:lnTo>
                  <a:pt x="427237" y="1276230"/>
                </a:lnTo>
                <a:cubicBezTo>
                  <a:pt x="429119" y="1266133"/>
                  <a:pt x="428309" y="1255322"/>
                  <a:pt x="425928" y="1243511"/>
                </a:cubicBezTo>
                <a:cubicBezTo>
                  <a:pt x="420022" y="1213982"/>
                  <a:pt x="419640" y="1183311"/>
                  <a:pt x="416021" y="1153402"/>
                </a:cubicBezTo>
                <a:cubicBezTo>
                  <a:pt x="415259" y="1146923"/>
                  <a:pt x="412591" y="1138733"/>
                  <a:pt x="408019" y="1134921"/>
                </a:cubicBezTo>
                <a:cubicBezTo>
                  <a:pt x="351249" y="1088247"/>
                  <a:pt x="350677" y="1022523"/>
                  <a:pt x="348009" y="957751"/>
                </a:cubicBezTo>
                <a:lnTo>
                  <a:pt x="347247" y="839638"/>
                </a:lnTo>
                <a:lnTo>
                  <a:pt x="356201" y="800393"/>
                </a:lnTo>
                <a:cubicBezTo>
                  <a:pt x="368204" y="775818"/>
                  <a:pt x="383824" y="753149"/>
                  <a:pt x="396017" y="728762"/>
                </a:cubicBezTo>
                <a:cubicBezTo>
                  <a:pt x="400781" y="719620"/>
                  <a:pt x="400971" y="707808"/>
                  <a:pt x="401733" y="697139"/>
                </a:cubicBezTo>
                <a:close/>
                <a:moveTo>
                  <a:pt x="401733" y="519586"/>
                </a:moveTo>
                <a:lnTo>
                  <a:pt x="401733" y="519587"/>
                </a:lnTo>
                <a:lnTo>
                  <a:pt x="416855" y="579573"/>
                </a:lnTo>
                <a:lnTo>
                  <a:pt x="405544" y="641129"/>
                </a:lnTo>
                <a:lnTo>
                  <a:pt x="405543" y="641130"/>
                </a:lnTo>
                <a:cubicBezTo>
                  <a:pt x="402114" y="649227"/>
                  <a:pt x="401543" y="658514"/>
                  <a:pt x="401638" y="668134"/>
                </a:cubicBezTo>
                <a:lnTo>
                  <a:pt x="401638" y="668135"/>
                </a:lnTo>
                <a:lnTo>
                  <a:pt x="405543" y="641131"/>
                </a:lnTo>
                <a:lnTo>
                  <a:pt x="405544" y="641129"/>
                </a:lnTo>
                <a:lnTo>
                  <a:pt x="414887" y="610003"/>
                </a:lnTo>
                <a:lnTo>
                  <a:pt x="416855" y="579573"/>
                </a:lnTo>
                <a:lnTo>
                  <a:pt x="416855" y="579572"/>
                </a:lnTo>
                <a:cubicBezTo>
                  <a:pt x="415879" y="559449"/>
                  <a:pt x="410497" y="539589"/>
                  <a:pt x="401733" y="519586"/>
                </a:cubicBezTo>
                <a:close/>
                <a:moveTo>
                  <a:pt x="0" y="0"/>
                </a:moveTo>
                <a:lnTo>
                  <a:pt x="420949" y="0"/>
                </a:lnTo>
                <a:lnTo>
                  <a:pt x="432976" y="20461"/>
                </a:lnTo>
                <a:cubicBezTo>
                  <a:pt x="438406" y="27938"/>
                  <a:pt x="442585" y="33463"/>
                  <a:pt x="445520" y="38068"/>
                </a:cubicBezTo>
                <a:lnTo>
                  <a:pt x="450598" y="50155"/>
                </a:lnTo>
                <a:lnTo>
                  <a:pt x="448246" y="62921"/>
                </a:lnTo>
                <a:cubicBezTo>
                  <a:pt x="446228" y="67979"/>
                  <a:pt x="442978" y="74182"/>
                  <a:pt x="438500" y="82564"/>
                </a:cubicBezTo>
                <a:cubicBezTo>
                  <a:pt x="434118" y="90566"/>
                  <a:pt x="431452" y="100472"/>
                  <a:pt x="424974" y="106379"/>
                </a:cubicBezTo>
                <a:cubicBezTo>
                  <a:pt x="408496" y="121429"/>
                  <a:pt x="402257" y="138241"/>
                  <a:pt x="400733" y="155910"/>
                </a:cubicBezTo>
                <a:lnTo>
                  <a:pt x="400733" y="155911"/>
                </a:lnTo>
                <a:lnTo>
                  <a:pt x="404781" y="210585"/>
                </a:lnTo>
                <a:lnTo>
                  <a:pt x="404399" y="230399"/>
                </a:lnTo>
                <a:cubicBezTo>
                  <a:pt x="398399" y="242877"/>
                  <a:pt x="396447" y="254402"/>
                  <a:pt x="398042" y="265523"/>
                </a:cubicBezTo>
                <a:lnTo>
                  <a:pt x="398042" y="265524"/>
                </a:lnTo>
                <a:cubicBezTo>
                  <a:pt x="399638" y="276644"/>
                  <a:pt x="404781" y="287361"/>
                  <a:pt x="412973" y="298220"/>
                </a:cubicBezTo>
                <a:lnTo>
                  <a:pt x="427308" y="328367"/>
                </a:lnTo>
                <a:lnTo>
                  <a:pt x="417926" y="361084"/>
                </a:lnTo>
                <a:lnTo>
                  <a:pt x="417925" y="361085"/>
                </a:lnTo>
                <a:cubicBezTo>
                  <a:pt x="398494" y="385851"/>
                  <a:pt x="388302" y="411474"/>
                  <a:pt x="386040" y="437906"/>
                </a:cubicBezTo>
                <a:lnTo>
                  <a:pt x="386040" y="437907"/>
                </a:lnTo>
                <a:lnTo>
                  <a:pt x="388431" y="478157"/>
                </a:lnTo>
                <a:lnTo>
                  <a:pt x="401733" y="519585"/>
                </a:lnTo>
                <a:lnTo>
                  <a:pt x="386040" y="437907"/>
                </a:lnTo>
                <a:lnTo>
                  <a:pt x="395544" y="398872"/>
                </a:lnTo>
                <a:cubicBezTo>
                  <a:pt x="400804" y="386066"/>
                  <a:pt x="408210" y="373469"/>
                  <a:pt x="417925" y="361086"/>
                </a:cubicBezTo>
                <a:lnTo>
                  <a:pt x="417926" y="361084"/>
                </a:lnTo>
                <a:lnTo>
                  <a:pt x="426528" y="344511"/>
                </a:lnTo>
                <a:lnTo>
                  <a:pt x="427308" y="328367"/>
                </a:lnTo>
                <a:lnTo>
                  <a:pt x="427308" y="328366"/>
                </a:lnTo>
                <a:cubicBezTo>
                  <a:pt x="425642" y="317793"/>
                  <a:pt x="420022" y="307649"/>
                  <a:pt x="412973" y="298219"/>
                </a:cubicBezTo>
                <a:lnTo>
                  <a:pt x="398042" y="265523"/>
                </a:lnTo>
                <a:lnTo>
                  <a:pt x="404399" y="230400"/>
                </a:lnTo>
                <a:cubicBezTo>
                  <a:pt x="407067" y="224873"/>
                  <a:pt x="405733" y="217063"/>
                  <a:pt x="404781" y="210585"/>
                </a:cubicBezTo>
                <a:lnTo>
                  <a:pt x="404781" y="210584"/>
                </a:lnTo>
                <a:lnTo>
                  <a:pt x="400733" y="155911"/>
                </a:lnTo>
                <a:lnTo>
                  <a:pt x="407246" y="130163"/>
                </a:lnTo>
                <a:cubicBezTo>
                  <a:pt x="411056" y="121870"/>
                  <a:pt x="416735" y="113905"/>
                  <a:pt x="424974" y="106380"/>
                </a:cubicBezTo>
                <a:cubicBezTo>
                  <a:pt x="431452" y="100473"/>
                  <a:pt x="434118" y="90567"/>
                  <a:pt x="438500" y="82565"/>
                </a:cubicBezTo>
                <a:cubicBezTo>
                  <a:pt x="447455" y="65801"/>
                  <a:pt x="451503" y="57752"/>
                  <a:pt x="450598" y="50156"/>
                </a:cubicBezTo>
                <a:lnTo>
                  <a:pt x="450598" y="50155"/>
                </a:lnTo>
                <a:cubicBezTo>
                  <a:pt x="449693" y="42558"/>
                  <a:pt x="443835" y="35415"/>
                  <a:pt x="432976" y="20460"/>
                </a:cubicBezTo>
                <a:lnTo>
                  <a:pt x="420949" y="0"/>
                </a:lnTo>
                <a:lnTo>
                  <a:pt x="4543952" y="0"/>
                </a:lnTo>
                <a:lnTo>
                  <a:pt x="4543952" y="3333748"/>
                </a:lnTo>
                <a:lnTo>
                  <a:pt x="284400" y="3333748"/>
                </a:lnTo>
                <a:lnTo>
                  <a:pt x="112147" y="3333748"/>
                </a:lnTo>
                <a:lnTo>
                  <a:pt x="102447" y="3291263"/>
                </a:lnTo>
                <a:cubicBezTo>
                  <a:pt x="96923" y="3268782"/>
                  <a:pt x="87016" y="3247066"/>
                  <a:pt x="83396" y="3224205"/>
                </a:cubicBezTo>
                <a:cubicBezTo>
                  <a:pt x="74824" y="3169911"/>
                  <a:pt x="68728" y="3115235"/>
                  <a:pt x="61870" y="3060559"/>
                </a:cubicBezTo>
                <a:cubicBezTo>
                  <a:pt x="54821" y="3004171"/>
                  <a:pt x="47391" y="2947972"/>
                  <a:pt x="41105" y="2891580"/>
                </a:cubicBezTo>
                <a:cubicBezTo>
                  <a:pt x="37865" y="2860719"/>
                  <a:pt x="37295" y="2829666"/>
                  <a:pt x="34247" y="2798805"/>
                </a:cubicBezTo>
                <a:cubicBezTo>
                  <a:pt x="31579" y="2771752"/>
                  <a:pt x="26626" y="2744891"/>
                  <a:pt x="23386" y="2717840"/>
                </a:cubicBezTo>
                <a:cubicBezTo>
                  <a:pt x="20720" y="2694407"/>
                  <a:pt x="19196" y="2670784"/>
                  <a:pt x="16528" y="2647352"/>
                </a:cubicBezTo>
                <a:cubicBezTo>
                  <a:pt x="12148" y="2609822"/>
                  <a:pt x="7194" y="2572483"/>
                  <a:pt x="2622" y="2535144"/>
                </a:cubicBezTo>
                <a:lnTo>
                  <a:pt x="0" y="2517516"/>
                </a:lnTo>
                <a:lnTo>
                  <a:pt x="0" y="2476684"/>
                </a:lnTo>
                <a:lnTo>
                  <a:pt x="3670" y="2433342"/>
                </a:lnTo>
                <a:lnTo>
                  <a:pt x="0" y="2388258"/>
                </a:lnTo>
                <a:lnTo>
                  <a:pt x="0" y="2362148"/>
                </a:lnTo>
                <a:lnTo>
                  <a:pt x="1098" y="2340065"/>
                </a:lnTo>
                <a:cubicBezTo>
                  <a:pt x="7576" y="2315108"/>
                  <a:pt x="16720" y="2290916"/>
                  <a:pt x="24720" y="2266339"/>
                </a:cubicBezTo>
                <a:cubicBezTo>
                  <a:pt x="25672" y="2263671"/>
                  <a:pt x="25864" y="2260433"/>
                  <a:pt x="26434" y="2257577"/>
                </a:cubicBezTo>
                <a:cubicBezTo>
                  <a:pt x="29675" y="2241382"/>
                  <a:pt x="32913" y="2225381"/>
                  <a:pt x="35771" y="2209187"/>
                </a:cubicBezTo>
                <a:cubicBezTo>
                  <a:pt x="37295" y="2200425"/>
                  <a:pt x="37485" y="2191470"/>
                  <a:pt x="38819" y="2182706"/>
                </a:cubicBezTo>
                <a:cubicBezTo>
                  <a:pt x="44153" y="2148797"/>
                  <a:pt x="35199" y="2111458"/>
                  <a:pt x="58250" y="2082119"/>
                </a:cubicBezTo>
                <a:cubicBezTo>
                  <a:pt x="73110" y="2063068"/>
                  <a:pt x="69680" y="2044589"/>
                  <a:pt x="67394" y="2024207"/>
                </a:cubicBezTo>
                <a:cubicBezTo>
                  <a:pt x="65680" y="2008774"/>
                  <a:pt x="66252" y="1992962"/>
                  <a:pt x="66060" y="1977341"/>
                </a:cubicBezTo>
                <a:cubicBezTo>
                  <a:pt x="65490" y="1949908"/>
                  <a:pt x="65298" y="1922475"/>
                  <a:pt x="64346" y="1895042"/>
                </a:cubicBezTo>
                <a:cubicBezTo>
                  <a:pt x="63966" y="1886278"/>
                  <a:pt x="59202" y="1877326"/>
                  <a:pt x="59964" y="1868752"/>
                </a:cubicBezTo>
                <a:cubicBezTo>
                  <a:pt x="63584" y="1829126"/>
                  <a:pt x="69300" y="1789501"/>
                  <a:pt x="72538" y="1749876"/>
                </a:cubicBezTo>
                <a:cubicBezTo>
                  <a:pt x="74442" y="1727397"/>
                  <a:pt x="70824" y="1704344"/>
                  <a:pt x="73490" y="1682055"/>
                </a:cubicBezTo>
                <a:cubicBezTo>
                  <a:pt x="76538" y="1656338"/>
                  <a:pt x="84348" y="1631192"/>
                  <a:pt x="89113" y="1605663"/>
                </a:cubicBezTo>
                <a:cubicBezTo>
                  <a:pt x="90445" y="1598614"/>
                  <a:pt x="88731" y="1590804"/>
                  <a:pt x="88351" y="1583374"/>
                </a:cubicBezTo>
                <a:cubicBezTo>
                  <a:pt x="87968" y="1574992"/>
                  <a:pt x="87206" y="1566799"/>
                  <a:pt x="87016" y="1558417"/>
                </a:cubicBezTo>
                <a:cubicBezTo>
                  <a:pt x="86634" y="1532888"/>
                  <a:pt x="87206" y="1507361"/>
                  <a:pt x="85872" y="1481833"/>
                </a:cubicBezTo>
                <a:cubicBezTo>
                  <a:pt x="85110" y="1466212"/>
                  <a:pt x="77300" y="1449829"/>
                  <a:pt x="80158" y="1435349"/>
                </a:cubicBezTo>
                <a:cubicBezTo>
                  <a:pt x="85682" y="1405822"/>
                  <a:pt x="73300" y="1376293"/>
                  <a:pt x="83586" y="1346766"/>
                </a:cubicBezTo>
                <a:cubicBezTo>
                  <a:pt x="86634" y="1337620"/>
                  <a:pt x="79014" y="1325047"/>
                  <a:pt x="78634" y="1313997"/>
                </a:cubicBezTo>
                <a:cubicBezTo>
                  <a:pt x="77682" y="1286374"/>
                  <a:pt x="77872" y="1258751"/>
                  <a:pt x="78062" y="1231128"/>
                </a:cubicBezTo>
                <a:cubicBezTo>
                  <a:pt x="78252" y="1206361"/>
                  <a:pt x="75586" y="1180642"/>
                  <a:pt x="80920" y="1156830"/>
                </a:cubicBezTo>
                <a:cubicBezTo>
                  <a:pt x="86634" y="1131873"/>
                  <a:pt x="85872" y="1109394"/>
                  <a:pt x="79396" y="1085199"/>
                </a:cubicBezTo>
                <a:cubicBezTo>
                  <a:pt x="75014" y="1068625"/>
                  <a:pt x="74442" y="1051098"/>
                  <a:pt x="73110" y="1033954"/>
                </a:cubicBezTo>
                <a:cubicBezTo>
                  <a:pt x="71586" y="1015475"/>
                  <a:pt x="75586" y="995090"/>
                  <a:pt x="69300" y="978326"/>
                </a:cubicBezTo>
                <a:cubicBezTo>
                  <a:pt x="50629" y="928412"/>
                  <a:pt x="46629" y="877166"/>
                  <a:pt x="46629" y="824969"/>
                </a:cubicBezTo>
                <a:cubicBezTo>
                  <a:pt x="46629" y="815442"/>
                  <a:pt x="49295" y="805726"/>
                  <a:pt x="52153" y="796584"/>
                </a:cubicBezTo>
                <a:cubicBezTo>
                  <a:pt x="69300" y="743240"/>
                  <a:pt x="67776" y="689708"/>
                  <a:pt x="57297" y="635414"/>
                </a:cubicBezTo>
                <a:cubicBezTo>
                  <a:pt x="55011" y="624174"/>
                  <a:pt x="54629" y="611601"/>
                  <a:pt x="56915" y="600361"/>
                </a:cubicBezTo>
                <a:cubicBezTo>
                  <a:pt x="63584" y="568736"/>
                  <a:pt x="74634" y="538065"/>
                  <a:pt x="79396" y="506250"/>
                </a:cubicBezTo>
                <a:cubicBezTo>
                  <a:pt x="87206" y="453672"/>
                  <a:pt x="60918" y="408141"/>
                  <a:pt x="43771" y="361085"/>
                </a:cubicBezTo>
                <a:cubicBezTo>
                  <a:pt x="31627" y="327508"/>
                  <a:pt x="8016" y="297682"/>
                  <a:pt x="426" y="262524"/>
                </a:cubicBezTo>
                <a:lnTo>
                  <a:pt x="0" y="249644"/>
                </a:lnTo>
                <a:close/>
              </a:path>
            </a:pathLst>
          </a:custGeom>
        </p:spPr>
      </p:pic>
      <p:grpSp>
        <p:nvGrpSpPr>
          <p:cNvPr id="12" name="Group 11">
            <a:extLst>
              <a:ext uri="{FF2B5EF4-FFF2-40B4-BE49-F238E27FC236}">
                <a16:creationId xmlns:a16="http://schemas.microsoft.com/office/drawing/2014/main" id="{5FA2CA5F-1362-4803-A687-3BE653703D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874716" cy="6858001"/>
            <a:chOff x="4816532" y="-1"/>
            <a:chExt cx="874716" cy="6858001"/>
          </a:xfrm>
        </p:grpSpPr>
        <p:sp>
          <p:nvSpPr>
            <p:cNvPr id="13" name="Freeform: Shape 12">
              <a:extLst>
                <a:ext uri="{FF2B5EF4-FFF2-40B4-BE49-F238E27FC236}">
                  <a16:creationId xmlns:a16="http://schemas.microsoft.com/office/drawing/2014/main" id="{C41F7F0E-65F7-4AFA-953C-4A6425C00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824889"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a:outerShdw blurRad="381000" dist="152400" dir="108000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FE18D52-98BA-4BFC-BC5A-4FB8A15F0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824889"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7E3BF7EA-EDAC-02E9-7EE7-85AD9284C6F9}"/>
              </a:ext>
            </a:extLst>
          </p:cNvPr>
          <p:cNvSpPr txBox="1"/>
          <p:nvPr/>
        </p:nvSpPr>
        <p:spPr>
          <a:xfrm>
            <a:off x="4282147" y="204283"/>
            <a:ext cx="362857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chemeClr val="bg1"/>
                </a:solidFill>
                <a:latin typeface="Arial Nova"/>
                <a:ea typeface="+mn-lt"/>
                <a:cs typeface="+mn-lt"/>
              </a:rPr>
              <a:t>Products &amp; Objectives</a:t>
            </a:r>
            <a:endParaRPr lang="en-US" sz="2000" b="1" u="sng">
              <a:solidFill>
                <a:schemeClr val="bg1"/>
              </a:solidFill>
              <a:latin typeface="Arial Nova"/>
            </a:endParaRPr>
          </a:p>
        </p:txBody>
      </p:sp>
    </p:spTree>
    <p:extLst>
      <p:ext uri="{BB962C8B-B14F-4D97-AF65-F5344CB8AC3E}">
        <p14:creationId xmlns:p14="http://schemas.microsoft.com/office/powerpoint/2010/main" val="2061885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EC1778B-8D0B-CDDD-DE43-223A9ACE9E8E}"/>
            </a:ext>
          </a:extLst>
        </p:cNvPr>
        <p:cNvGrpSpPr/>
        <p:nvPr/>
      </p:nvGrpSpPr>
      <p:grpSpPr>
        <a:xfrm>
          <a:off x="0" y="0"/>
          <a:ext cx="0" cy="0"/>
          <a:chOff x="0" y="0"/>
          <a:chExt cx="0" cy="0"/>
        </a:xfrm>
      </p:grpSpPr>
      <p:sp>
        <p:nvSpPr>
          <p:cNvPr id="68" name="Rectangle 6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9138063-40A3-EB3D-B616-35E3C264188A}"/>
              </a:ext>
            </a:extLst>
          </p:cNvPr>
          <p:cNvSpPr>
            <a:spLocks noGrp="1"/>
          </p:cNvSpPr>
          <p:nvPr>
            <p:ph type="title"/>
          </p:nvPr>
        </p:nvSpPr>
        <p:spPr>
          <a:xfrm>
            <a:off x="7713384" y="283936"/>
            <a:ext cx="2431749" cy="504313"/>
          </a:xfrm>
        </p:spPr>
        <p:txBody>
          <a:bodyPr vert="horz" lIns="91440" tIns="45720" rIns="91440" bIns="45720" rtlCol="0" anchor="b">
            <a:normAutofit/>
          </a:bodyPr>
          <a:lstStyle/>
          <a:p>
            <a:r>
              <a:rPr lang="en-US" sz="2400" b="1" u="sng">
                <a:latin typeface="Arial Nova"/>
              </a:rPr>
              <a:t>SWOT Analysis</a:t>
            </a:r>
            <a:endParaRPr lang="en-US" sz="2400" dirty="0">
              <a:latin typeface="Arial Nova"/>
            </a:endParaRPr>
          </a:p>
        </p:txBody>
      </p:sp>
      <p:sp>
        <p:nvSpPr>
          <p:cNvPr id="70" name="Rectangle 69">
            <a:extLst>
              <a:ext uri="{FF2B5EF4-FFF2-40B4-BE49-F238E27FC236}">
                <a16:creationId xmlns:a16="http://schemas.microsoft.com/office/drawing/2014/main" id="{B5ABDEAA-B248-4182-B67C-A925338E7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008" y="252743"/>
            <a:ext cx="4739619" cy="304261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9" name="Picture 8" descr="Nike - House Of Innovation customisation on Behance">
            <a:extLst>
              <a:ext uri="{FF2B5EF4-FFF2-40B4-BE49-F238E27FC236}">
                <a16:creationId xmlns:a16="http://schemas.microsoft.com/office/drawing/2014/main" id="{6C080E0B-78AD-9F8D-31A2-29EC7E38304B}"/>
              </a:ext>
            </a:extLst>
          </p:cNvPr>
          <p:cNvPicPr>
            <a:picLocks noChangeAspect="1"/>
          </p:cNvPicPr>
          <p:nvPr/>
        </p:nvPicPr>
        <p:blipFill>
          <a:blip r:embed="rId2"/>
          <a:stretch>
            <a:fillRect/>
          </a:stretch>
        </p:blipFill>
        <p:spPr>
          <a:xfrm>
            <a:off x="1819209" y="539762"/>
            <a:ext cx="3347217" cy="2468573"/>
          </a:xfrm>
          <a:prstGeom prst="rect">
            <a:avLst/>
          </a:prstGeom>
        </p:spPr>
      </p:pic>
      <p:sp>
        <p:nvSpPr>
          <p:cNvPr id="71" name="Rectangle 7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49" y="3548095"/>
            <a:ext cx="4739619" cy="304261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TextBox 2">
            <a:extLst>
              <a:ext uri="{FF2B5EF4-FFF2-40B4-BE49-F238E27FC236}">
                <a16:creationId xmlns:a16="http://schemas.microsoft.com/office/drawing/2014/main" id="{FB7A90F4-5D52-A48D-12BC-73712A3E2019}"/>
              </a:ext>
            </a:extLst>
          </p:cNvPr>
          <p:cNvSpPr txBox="1"/>
          <p:nvPr/>
        </p:nvSpPr>
        <p:spPr>
          <a:xfrm>
            <a:off x="6036984" y="911464"/>
            <a:ext cx="3912206" cy="108334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pPr>
            <a:r>
              <a:rPr lang="en-GB" sz="2000" b="1" u="sng">
                <a:solidFill>
                  <a:schemeClr val="accent2"/>
                </a:solidFill>
                <a:latin typeface="Arial Nova"/>
              </a:rPr>
              <a:t>Strengths</a:t>
            </a:r>
            <a:r>
              <a:rPr lang="en-GB" sz="2000" dirty="0">
                <a:solidFill>
                  <a:schemeClr val="accent2"/>
                </a:solidFill>
                <a:latin typeface="Arial Nova"/>
              </a:rPr>
              <a:t> </a:t>
            </a:r>
            <a:endParaRPr lang="en-US" sz="2000" dirty="0">
              <a:solidFill>
                <a:schemeClr val="accent2"/>
              </a:solidFill>
              <a:latin typeface="Arial Nova"/>
            </a:endParaRPr>
          </a:p>
          <a:p>
            <a:pPr>
              <a:lnSpc>
                <a:spcPct val="90000"/>
              </a:lnSpc>
              <a:spcBef>
                <a:spcPts val="1000"/>
              </a:spcBef>
            </a:pPr>
            <a:r>
              <a:rPr lang="en-GB" sz="1600">
                <a:latin typeface="Arial Nova"/>
              </a:rPr>
              <a:t>Global brand equity </a:t>
            </a:r>
          </a:p>
          <a:p>
            <a:pPr>
              <a:lnSpc>
                <a:spcPct val="90000"/>
              </a:lnSpc>
              <a:spcBef>
                <a:spcPts val="1000"/>
              </a:spcBef>
            </a:pPr>
            <a:r>
              <a:rPr lang="en-GB" sz="1600">
                <a:latin typeface="Arial Nova"/>
              </a:rPr>
              <a:t>Innovation leadership</a:t>
            </a:r>
            <a:endParaRPr lang="en-GB"/>
          </a:p>
          <a:p>
            <a:pPr indent="-228600">
              <a:lnSpc>
                <a:spcPct val="90000"/>
              </a:lnSpc>
              <a:spcAft>
                <a:spcPts val="600"/>
              </a:spcAft>
              <a:buFont typeface="Arial" panose="020B0604020202020204" pitchFamily="34" charset="0"/>
              <a:buChar char="•"/>
            </a:pPr>
            <a:endParaRPr lang="en-US" sz="2000" b="1" u="sng" dirty="0"/>
          </a:p>
        </p:txBody>
      </p:sp>
      <p:pic>
        <p:nvPicPr>
          <p:cNvPr id="7" name="Picture 6" descr="SWOT Analysis Template With Examples - Virtuzone">
            <a:extLst>
              <a:ext uri="{FF2B5EF4-FFF2-40B4-BE49-F238E27FC236}">
                <a16:creationId xmlns:a16="http://schemas.microsoft.com/office/drawing/2014/main" id="{3A4C9677-7FE6-61AE-3B2D-54580495CA48}"/>
              </a:ext>
            </a:extLst>
          </p:cNvPr>
          <p:cNvPicPr>
            <a:picLocks noChangeAspect="1"/>
          </p:cNvPicPr>
          <p:nvPr/>
        </p:nvPicPr>
        <p:blipFill>
          <a:blip r:embed="rId3"/>
          <a:stretch>
            <a:fillRect/>
          </a:stretch>
        </p:blipFill>
        <p:spPr>
          <a:xfrm>
            <a:off x="925127" y="3835114"/>
            <a:ext cx="3740262" cy="2468573"/>
          </a:xfrm>
          <a:prstGeom prst="rect">
            <a:avLst/>
          </a:prstGeom>
        </p:spPr>
      </p:pic>
      <p:cxnSp>
        <p:nvCxnSpPr>
          <p:cNvPr id="72" name="Straight Connector 7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4B2E9658-3D93-632A-B60D-4DD050F238BF}"/>
              </a:ext>
            </a:extLst>
          </p:cNvPr>
          <p:cNvSpPr txBox="1"/>
          <p:nvPr/>
        </p:nvSpPr>
        <p:spPr>
          <a:xfrm>
            <a:off x="7993147" y="2134466"/>
            <a:ext cx="3621314"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chemeClr val="accent2"/>
                </a:solidFill>
                <a:latin typeface="Arial Nova"/>
              </a:rPr>
              <a:t>Weaknesses</a:t>
            </a:r>
            <a:r>
              <a:rPr lang="en-GB" sz="2000" dirty="0">
                <a:latin typeface="Arial Nova"/>
              </a:rPr>
              <a:t> </a:t>
            </a:r>
            <a:endParaRPr lang="en-US" sz="2000" dirty="0">
              <a:latin typeface="Arial Nova"/>
            </a:endParaRPr>
          </a:p>
          <a:p>
            <a:r>
              <a:rPr lang="en-GB" sz="1600" dirty="0">
                <a:latin typeface="Arial Nova"/>
              </a:rPr>
              <a:t>Outsourced manufacturing </a:t>
            </a:r>
            <a:endParaRPr lang="en-US" sz="1600">
              <a:latin typeface="Arial Nova"/>
            </a:endParaRPr>
          </a:p>
          <a:p>
            <a:r>
              <a:rPr lang="en-GB" sz="1600">
                <a:latin typeface="Arial Nova"/>
              </a:rPr>
              <a:t>Supply chain</a:t>
            </a:r>
            <a:r>
              <a:rPr lang="en-GB" sz="1600" dirty="0">
                <a:latin typeface="Arial Nova"/>
              </a:rPr>
              <a:t> exposure</a:t>
            </a:r>
            <a:endParaRPr lang="en-US" sz="1600">
              <a:latin typeface="Arial Nova"/>
            </a:endParaRPr>
          </a:p>
          <a:p>
            <a:pPr algn="l"/>
            <a:endParaRPr lang="en-GB" dirty="0"/>
          </a:p>
        </p:txBody>
      </p:sp>
      <p:sp>
        <p:nvSpPr>
          <p:cNvPr id="11" name="TextBox 10">
            <a:extLst>
              <a:ext uri="{FF2B5EF4-FFF2-40B4-BE49-F238E27FC236}">
                <a16:creationId xmlns:a16="http://schemas.microsoft.com/office/drawing/2014/main" id="{F4B7C145-69F3-0C35-B88B-275B4C87DE44}"/>
              </a:ext>
            </a:extLst>
          </p:cNvPr>
          <p:cNvSpPr txBox="1"/>
          <p:nvPr/>
        </p:nvSpPr>
        <p:spPr>
          <a:xfrm>
            <a:off x="6092859" y="3293117"/>
            <a:ext cx="5021942"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chemeClr val="accent2"/>
                </a:solidFill>
                <a:latin typeface="Arial Nova"/>
              </a:rPr>
              <a:t>Opportunities</a:t>
            </a:r>
            <a:r>
              <a:rPr lang="en-GB" sz="2000" dirty="0">
                <a:solidFill>
                  <a:schemeClr val="accent2"/>
                </a:solidFill>
                <a:latin typeface="Arial Nova"/>
              </a:rPr>
              <a:t> </a:t>
            </a:r>
            <a:endParaRPr lang="en-US" sz="2000" dirty="0">
              <a:solidFill>
                <a:schemeClr val="accent2"/>
              </a:solidFill>
              <a:latin typeface="Arial Nova"/>
            </a:endParaRPr>
          </a:p>
          <a:p>
            <a:r>
              <a:rPr lang="en-GB" sz="1600" dirty="0">
                <a:latin typeface="Arial Nova"/>
              </a:rPr>
              <a:t>Athleisure growth, like the </a:t>
            </a:r>
            <a:r>
              <a:rPr lang="en-GB" sz="1600" dirty="0">
                <a:highlight>
                  <a:srgbClr val="FFFFFF"/>
                </a:highlight>
                <a:latin typeface="Arial Nova"/>
                <a:ea typeface="Noto Sans"/>
                <a:cs typeface="Noto Sans"/>
              </a:rPr>
              <a:t>historic sportswear shoes deal with Michael Jordan, which till this day, is still one of the most </a:t>
            </a:r>
            <a:r>
              <a:rPr lang="en-GB" sz="1600">
                <a:highlight>
                  <a:srgbClr val="FFFFFF"/>
                </a:highlight>
                <a:latin typeface="Arial Nova"/>
                <a:ea typeface="Noto Sans"/>
                <a:cs typeface="Noto Sans"/>
              </a:rPr>
              <a:t>important and influential shoes collections (Zhang, 2025). </a:t>
            </a:r>
            <a:endParaRPr lang="en-GB" sz="1600" dirty="0">
              <a:latin typeface="Arial Nova"/>
            </a:endParaRPr>
          </a:p>
          <a:p>
            <a:r>
              <a:rPr lang="en-GB" sz="1600" dirty="0">
                <a:latin typeface="Arial Nova"/>
              </a:rPr>
              <a:t>Emerging </a:t>
            </a:r>
            <a:r>
              <a:rPr lang="en-GB" sz="1600">
                <a:latin typeface="Arial Nova"/>
              </a:rPr>
              <a:t>markets Sustainability</a:t>
            </a:r>
            <a:r>
              <a:rPr lang="en-GB" sz="1600" dirty="0">
                <a:latin typeface="Arial Nova"/>
              </a:rPr>
              <a:t> demand</a:t>
            </a:r>
          </a:p>
        </p:txBody>
      </p:sp>
      <p:sp>
        <p:nvSpPr>
          <p:cNvPr id="12" name="TextBox 11">
            <a:extLst>
              <a:ext uri="{FF2B5EF4-FFF2-40B4-BE49-F238E27FC236}">
                <a16:creationId xmlns:a16="http://schemas.microsoft.com/office/drawing/2014/main" id="{3B97C8F6-8693-1D19-2A68-EE07D88DB7B6}"/>
              </a:ext>
            </a:extLst>
          </p:cNvPr>
          <p:cNvSpPr txBox="1"/>
          <p:nvPr/>
        </p:nvSpPr>
        <p:spPr>
          <a:xfrm>
            <a:off x="7990548" y="5074259"/>
            <a:ext cx="2968171"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solidFill>
                  <a:schemeClr val="accent2"/>
                </a:solidFill>
                <a:latin typeface="Arial Nova"/>
              </a:rPr>
              <a:t>Threats</a:t>
            </a:r>
            <a:r>
              <a:rPr lang="en-GB" sz="2000" u="sng" dirty="0">
                <a:solidFill>
                  <a:schemeClr val="accent2"/>
                </a:solidFill>
                <a:latin typeface="Arial Nova"/>
              </a:rPr>
              <a:t> </a:t>
            </a:r>
            <a:endParaRPr lang="en-US" sz="2000" u="sng" dirty="0">
              <a:solidFill>
                <a:schemeClr val="accent2"/>
              </a:solidFill>
              <a:latin typeface="Arial Nova"/>
            </a:endParaRPr>
          </a:p>
          <a:p>
            <a:r>
              <a:rPr lang="en-GB" sz="1600" dirty="0">
                <a:latin typeface="Arial Nova"/>
              </a:rPr>
              <a:t>Intense </a:t>
            </a:r>
            <a:r>
              <a:rPr lang="en-GB" sz="1600">
                <a:latin typeface="Arial Nova"/>
              </a:rPr>
              <a:t>competition</a:t>
            </a:r>
            <a:endParaRPr lang="en-GB" sz="1600">
              <a:latin typeface="Aptos" panose="020B0004020202020204"/>
            </a:endParaRPr>
          </a:p>
          <a:p>
            <a:r>
              <a:rPr lang="en-GB" sz="1600">
                <a:latin typeface="Arial Nova"/>
              </a:rPr>
              <a:t>Economic</a:t>
            </a:r>
            <a:r>
              <a:rPr lang="en-GB" sz="1600" dirty="0">
                <a:latin typeface="Arial Nova"/>
              </a:rPr>
              <a:t> </a:t>
            </a:r>
            <a:r>
              <a:rPr lang="en-GB" sz="1600">
                <a:latin typeface="Arial Nova"/>
              </a:rPr>
              <a:t>uncertainty</a:t>
            </a:r>
            <a:endParaRPr lang="en-GB" sz="1600">
              <a:latin typeface="Aptos" panose="020B0004020202020204"/>
            </a:endParaRPr>
          </a:p>
          <a:p>
            <a:r>
              <a:rPr lang="en-GB" sz="1600">
                <a:latin typeface="Arial Nova"/>
              </a:rPr>
              <a:t>Rise</a:t>
            </a:r>
            <a:r>
              <a:rPr lang="en-GB" sz="1600" dirty="0">
                <a:latin typeface="Arial Nova"/>
              </a:rPr>
              <a:t> of national brands</a:t>
            </a:r>
            <a:endParaRPr lang="en-GB" sz="1600"/>
          </a:p>
        </p:txBody>
      </p:sp>
    </p:spTree>
    <p:extLst>
      <p:ext uri="{BB962C8B-B14F-4D97-AF65-F5344CB8AC3E}">
        <p14:creationId xmlns:p14="http://schemas.microsoft.com/office/powerpoint/2010/main" val="3263869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466299-5C81-B559-8AD4-E1CB6348F924}"/>
            </a:ext>
          </a:extLst>
        </p:cNvPr>
        <p:cNvGrpSpPr/>
        <p:nvPr/>
      </p:nvGrpSpPr>
      <p:grpSpPr>
        <a:xfrm>
          <a:off x="0" y="0"/>
          <a:ext cx="0" cy="0"/>
          <a:chOff x="0" y="0"/>
          <a:chExt cx="0" cy="0"/>
        </a:xfrm>
      </p:grpSpPr>
      <p:sp useBgFill="1">
        <p:nvSpPr>
          <p:cNvPr id="247" name="Rectangle 246">
            <a:extLst>
              <a:ext uri="{FF2B5EF4-FFF2-40B4-BE49-F238E27FC236}">
                <a16:creationId xmlns:a16="http://schemas.microsoft.com/office/drawing/2014/main" id="{43FCDA63-538C-4FB3-911D-7DF75B599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8" name="Freeform: Shape 64">
            <a:extLst>
              <a:ext uri="{FF2B5EF4-FFF2-40B4-BE49-F238E27FC236}">
                <a16:creationId xmlns:a16="http://schemas.microsoft.com/office/drawing/2014/main" id="{C0F36B17-8009-453B-9C49-36A9D6F9D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5765387 w 12192000"/>
              <a:gd name="connsiteY0" fmla="*/ 552984 h 6858000"/>
              <a:gd name="connsiteX1" fmla="*/ 5743549 w 12192000"/>
              <a:gd name="connsiteY1" fmla="*/ 567982 h 6858000"/>
              <a:gd name="connsiteX2" fmla="*/ 5865186 w 12192000"/>
              <a:gd name="connsiteY2" fmla="*/ 624212 h 6858000"/>
              <a:gd name="connsiteX3" fmla="*/ 5674970 w 12192000"/>
              <a:gd name="connsiteY3" fmla="*/ 594618 h 6858000"/>
              <a:gd name="connsiteX4" fmla="*/ 5671722 w 12192000"/>
              <a:gd name="connsiteY4" fmla="*/ 613739 h 6858000"/>
              <a:gd name="connsiteX5" fmla="*/ 5887746 w 12192000"/>
              <a:gd name="connsiteY5" fmla="*/ 686133 h 6858000"/>
              <a:gd name="connsiteX6" fmla="*/ 5868434 w 12192000"/>
              <a:gd name="connsiteY6" fmla="*/ 697289 h 6858000"/>
              <a:gd name="connsiteX7" fmla="*/ 5753657 w 12192000"/>
              <a:gd name="connsiteY7" fmla="*/ 669287 h 6858000"/>
              <a:gd name="connsiteX8" fmla="*/ 5730555 w 12192000"/>
              <a:gd name="connsiteY8" fmla="*/ 676572 h 6858000"/>
              <a:gd name="connsiteX9" fmla="*/ 5741924 w 12192000"/>
              <a:gd name="connsiteY9" fmla="*/ 710491 h 6858000"/>
              <a:gd name="connsiteX10" fmla="*/ 5791735 w 12192000"/>
              <a:gd name="connsiteY10" fmla="*/ 723695 h 6858000"/>
              <a:gd name="connsiteX11" fmla="*/ 5869339 w 12192000"/>
              <a:gd name="connsiteY11" fmla="*/ 803376 h 6858000"/>
              <a:gd name="connsiteX12" fmla="*/ 5751851 w 12192000"/>
              <a:gd name="connsiteY12" fmla="*/ 793813 h 6858000"/>
              <a:gd name="connsiteX13" fmla="*/ 5731096 w 12192000"/>
              <a:gd name="connsiteY13" fmla="*/ 813164 h 6858000"/>
              <a:gd name="connsiteX14" fmla="*/ 5723155 w 12192000"/>
              <a:gd name="connsiteY14" fmla="*/ 838206 h 6858000"/>
              <a:gd name="connsiteX15" fmla="*/ 5677677 w 12192000"/>
              <a:gd name="connsiteY15" fmla="*/ 858922 h 6858000"/>
              <a:gd name="connsiteX16" fmla="*/ 5749146 w 12192000"/>
              <a:gd name="connsiteY16" fmla="*/ 882143 h 6858000"/>
              <a:gd name="connsiteX17" fmla="*/ 5672804 w 12192000"/>
              <a:gd name="connsiteY17" fmla="*/ 882143 h 6858000"/>
              <a:gd name="connsiteX18" fmla="*/ 5626987 w 12192000"/>
              <a:gd name="connsiteY18" fmla="*/ 862565 h 6858000"/>
              <a:gd name="connsiteX19" fmla="*/ 5611575 w 12192000"/>
              <a:gd name="connsiteY19" fmla="*/ 860624 h 6858000"/>
              <a:gd name="connsiteX20" fmla="*/ 5629275 w 12192000"/>
              <a:gd name="connsiteY20" fmla="*/ 904875 h 6858000"/>
              <a:gd name="connsiteX21" fmla="*/ 5648325 w 12192000"/>
              <a:gd name="connsiteY21" fmla="*/ 981075 h 6858000"/>
              <a:gd name="connsiteX22" fmla="*/ 5646577 w 12192000"/>
              <a:gd name="connsiteY22" fmla="*/ 1001285 h 6858000"/>
              <a:gd name="connsiteX23" fmla="*/ 5653179 w 12192000"/>
              <a:gd name="connsiteY23" fmla="*/ 1004447 h 6858000"/>
              <a:gd name="connsiteX24" fmla="*/ 5710342 w 12192000"/>
              <a:gd name="connsiteY24" fmla="*/ 1041501 h 6858000"/>
              <a:gd name="connsiteX25" fmla="*/ 5685076 w 12192000"/>
              <a:gd name="connsiteY25" fmla="*/ 1084982 h 6858000"/>
              <a:gd name="connsiteX26" fmla="*/ 5788666 w 12192000"/>
              <a:gd name="connsiteY26" fmla="*/ 1132334 h 6858000"/>
              <a:gd name="connsiteX27" fmla="*/ 5814113 w 12192000"/>
              <a:gd name="connsiteY27" fmla="*/ 1179230 h 6858000"/>
              <a:gd name="connsiteX28" fmla="*/ 5782171 w 12192000"/>
              <a:gd name="connsiteY28" fmla="*/ 1175133 h 6858000"/>
              <a:gd name="connsiteX29" fmla="*/ 5754739 w 12192000"/>
              <a:gd name="connsiteY29" fmla="*/ 1184011 h 6858000"/>
              <a:gd name="connsiteX30" fmla="*/ 5766109 w 12192000"/>
              <a:gd name="connsiteY30" fmla="*/ 1243656 h 6858000"/>
              <a:gd name="connsiteX31" fmla="*/ 5912470 w 12192000"/>
              <a:gd name="connsiteY31" fmla="*/ 1320604 h 6858000"/>
              <a:gd name="connsiteX32" fmla="*/ 5925644 w 12192000"/>
              <a:gd name="connsiteY32" fmla="*/ 1345645 h 6858000"/>
              <a:gd name="connsiteX33" fmla="*/ 5908138 w 12192000"/>
              <a:gd name="connsiteY33" fmla="*/ 1363402 h 6858000"/>
              <a:gd name="connsiteX34" fmla="*/ 5860855 w 12192000"/>
              <a:gd name="connsiteY34" fmla="*/ 1372508 h 6858000"/>
              <a:gd name="connsiteX35" fmla="*/ 5927087 w 12192000"/>
              <a:gd name="connsiteY35" fmla="*/ 1457878 h 6858000"/>
              <a:gd name="connsiteX36" fmla="*/ 5951271 w 12192000"/>
              <a:gd name="connsiteY36" fmla="*/ 1481553 h 6858000"/>
              <a:gd name="connsiteX37" fmla="*/ 5992599 w 12192000"/>
              <a:gd name="connsiteY37" fmla="*/ 1518207 h 6858000"/>
              <a:gd name="connsiteX38" fmla="*/ 5993321 w 12192000"/>
              <a:gd name="connsiteY38" fmla="*/ 1529362 h 6858000"/>
              <a:gd name="connsiteX39" fmla="*/ 5937015 w 12192000"/>
              <a:gd name="connsiteY39" fmla="*/ 1568746 h 6858000"/>
              <a:gd name="connsiteX40" fmla="*/ 5835410 w 12192000"/>
              <a:gd name="connsiteY40" fmla="*/ 1558045 h 6858000"/>
              <a:gd name="connsiteX41" fmla="*/ 5985561 w 12192000"/>
              <a:gd name="connsiteY41" fmla="*/ 1616780 h 6858000"/>
              <a:gd name="connsiteX42" fmla="*/ 5499552 w 12192000"/>
              <a:gd name="connsiteY42" fmla="*/ 1476774 h 6858000"/>
              <a:gd name="connsiteX43" fmla="*/ 5530593 w 12192000"/>
              <a:gd name="connsiteY43" fmla="*/ 1513425 h 6858000"/>
              <a:gd name="connsiteX44" fmla="*/ 5700597 w 12192000"/>
              <a:gd name="connsiteY44" fmla="*/ 1609949 h 6858000"/>
              <a:gd name="connsiteX45" fmla="*/ 5748782 w 12192000"/>
              <a:gd name="connsiteY45" fmla="*/ 1670507 h 6858000"/>
              <a:gd name="connsiteX46" fmla="*/ 5799315 w 12192000"/>
              <a:gd name="connsiteY46" fmla="*/ 1703970 h 6858000"/>
              <a:gd name="connsiteX47" fmla="*/ 5870240 w 12192000"/>
              <a:gd name="connsiteY47" fmla="*/ 1703289 h 6858000"/>
              <a:gd name="connsiteX48" fmla="*/ 5920591 w 12192000"/>
              <a:gd name="connsiteY48" fmla="*/ 1754738 h 6858000"/>
              <a:gd name="connsiteX49" fmla="*/ 5868074 w 12192000"/>
              <a:gd name="connsiteY49" fmla="*/ 1765665 h 6858000"/>
              <a:gd name="connsiteX50" fmla="*/ 5806533 w 12192000"/>
              <a:gd name="connsiteY50" fmla="*/ 1757242 h 6858000"/>
              <a:gd name="connsiteX51" fmla="*/ 5673706 w 12192000"/>
              <a:gd name="connsiteY51" fmla="*/ 1759972 h 6858000"/>
              <a:gd name="connsiteX52" fmla="*/ 5597548 w 12192000"/>
              <a:gd name="connsiteY52" fmla="*/ 1769990 h 6858000"/>
              <a:gd name="connsiteX53" fmla="*/ 5422491 w 12192000"/>
              <a:gd name="connsiteY53" fmla="*/ 1752916 h 6858000"/>
              <a:gd name="connsiteX54" fmla="*/ 5432778 w 12192000"/>
              <a:gd name="connsiteY54" fmla="*/ 1796626 h 6858000"/>
              <a:gd name="connsiteX55" fmla="*/ 5426281 w 12192000"/>
              <a:gd name="connsiteY55" fmla="*/ 1834644 h 6858000"/>
              <a:gd name="connsiteX56" fmla="*/ 5423754 w 12192000"/>
              <a:gd name="connsiteY56" fmla="*/ 1917282 h 6858000"/>
              <a:gd name="connsiteX57" fmla="*/ 5425378 w 12192000"/>
              <a:gd name="connsiteY57" fmla="*/ 1930714 h 6858000"/>
              <a:gd name="connsiteX58" fmla="*/ 5386217 w 12192000"/>
              <a:gd name="connsiteY58" fmla="*/ 1939365 h 6858000"/>
              <a:gd name="connsiteX59" fmla="*/ 5619566 w 12192000"/>
              <a:gd name="connsiteY59" fmla="*/ 2111243 h 6858000"/>
              <a:gd name="connsiteX60" fmla="*/ 5463640 w 12192000"/>
              <a:gd name="connsiteY60" fmla="*/ 2067533 h 6858000"/>
              <a:gd name="connsiteX61" fmla="*/ 5442523 w 12192000"/>
              <a:gd name="connsiteY61" fmla="*/ 2139700 h 6858000"/>
              <a:gd name="connsiteX62" fmla="*/ 5515794 w 12192000"/>
              <a:gd name="connsiteY62" fmla="*/ 2203898 h 6858000"/>
              <a:gd name="connsiteX63" fmla="*/ 5542865 w 12192000"/>
              <a:gd name="connsiteY63" fmla="*/ 2330929 h 6858000"/>
              <a:gd name="connsiteX64" fmla="*/ 5529691 w 12192000"/>
              <a:gd name="connsiteY64" fmla="*/ 2447031 h 6858000"/>
              <a:gd name="connsiteX65" fmla="*/ 5498289 w 12192000"/>
              <a:gd name="connsiteY65" fmla="*/ 2483910 h 6858000"/>
              <a:gd name="connsiteX66" fmla="*/ 5452810 w 12192000"/>
              <a:gd name="connsiteY66" fmla="*/ 2550157 h 6858000"/>
              <a:gd name="connsiteX67" fmla="*/ 5424658 w 12192000"/>
              <a:gd name="connsiteY67" fmla="*/ 2591135 h 6858000"/>
              <a:gd name="connsiteX68" fmla="*/ 5326841 w 12192000"/>
              <a:gd name="connsiteY68" fmla="*/ 2575200 h 6858000"/>
              <a:gd name="connsiteX69" fmla="*/ 5457322 w 12192000"/>
              <a:gd name="connsiteY69" fmla="*/ 2679238 h 6858000"/>
              <a:gd name="connsiteX70" fmla="*/ 5351566 w 12192000"/>
              <a:gd name="connsiteY70" fmla="*/ 2666261 h 6858000"/>
              <a:gd name="connsiteX71" fmla="*/ 5317096 w 12192000"/>
              <a:gd name="connsiteY71" fmla="*/ 2673546 h 6858000"/>
              <a:gd name="connsiteX72" fmla="*/ 5336768 w 12192000"/>
              <a:gd name="connsiteY72" fmla="*/ 2707238 h 6858000"/>
              <a:gd name="connsiteX73" fmla="*/ 5414369 w 12192000"/>
              <a:gd name="connsiteY73" fmla="*/ 2764378 h 6858000"/>
              <a:gd name="connsiteX74" fmla="*/ 5574268 w 12192000"/>
              <a:gd name="connsiteY74" fmla="*/ 2919184 h 6858000"/>
              <a:gd name="connsiteX75" fmla="*/ 5419422 w 12192000"/>
              <a:gd name="connsiteY75" fmla="*/ 2848157 h 6858000"/>
              <a:gd name="connsiteX76" fmla="*/ 5582568 w 12192000"/>
              <a:gd name="connsiteY76" fmla="*/ 3007285 h 6858000"/>
              <a:gd name="connsiteX77" fmla="*/ 5618844 w 12192000"/>
              <a:gd name="connsiteY77" fmla="*/ 3060100 h 6858000"/>
              <a:gd name="connsiteX78" fmla="*/ 5692115 w 12192000"/>
              <a:gd name="connsiteY78" fmla="*/ 3191228 h 6858000"/>
              <a:gd name="connsiteX79" fmla="*/ 5688506 w 12192000"/>
              <a:gd name="connsiteY79" fmla="*/ 3206025 h 6858000"/>
              <a:gd name="connsiteX80" fmla="*/ 5603864 w 12192000"/>
              <a:gd name="connsiteY80" fmla="*/ 3184854 h 6858000"/>
              <a:gd name="connsiteX81" fmla="*/ 5713591 w 12192000"/>
              <a:gd name="connsiteY81" fmla="*/ 3295040 h 6858000"/>
              <a:gd name="connsiteX82" fmla="*/ 5826927 w 12192000"/>
              <a:gd name="connsiteY82" fmla="*/ 3379724 h 6858000"/>
              <a:gd name="connsiteX83" fmla="*/ 5746436 w 12192000"/>
              <a:gd name="connsiteY83" fmla="*/ 3366750 h 6858000"/>
              <a:gd name="connsiteX84" fmla="*/ 5635807 w 12192000"/>
              <a:gd name="connsiteY84" fmla="*/ 3318259 h 6858000"/>
              <a:gd name="connsiteX85" fmla="*/ 5597367 w 12192000"/>
              <a:gd name="connsiteY85" fmla="*/ 3336472 h 6858000"/>
              <a:gd name="connsiteX86" fmla="*/ 5702221 w 12192000"/>
              <a:gd name="connsiteY86" fmla="*/ 3416605 h 6858000"/>
              <a:gd name="connsiteX87" fmla="*/ 5762317 w 12192000"/>
              <a:gd name="connsiteY87" fmla="*/ 3453714 h 6858000"/>
              <a:gd name="connsiteX88" fmla="*/ 5786319 w 12192000"/>
              <a:gd name="connsiteY88" fmla="*/ 3482169 h 6858000"/>
              <a:gd name="connsiteX89" fmla="*/ 5854901 w 12192000"/>
              <a:gd name="connsiteY89" fmla="*/ 3583703 h 6858000"/>
              <a:gd name="connsiteX90" fmla="*/ 6056305 w 12192000"/>
              <a:gd name="connsiteY90" fmla="*/ 3694570 h 6858000"/>
              <a:gd name="connsiteX91" fmla="*/ 6244716 w 12192000"/>
              <a:gd name="connsiteY91" fmla="*/ 3832301 h 6858000"/>
              <a:gd name="connsiteX92" fmla="*/ 6391802 w 12192000"/>
              <a:gd name="connsiteY92" fmla="*/ 3918125 h 6858000"/>
              <a:gd name="connsiteX93" fmla="*/ 6763572 w 12192000"/>
              <a:gd name="connsiteY93" fmla="*/ 4028537 h 6858000"/>
              <a:gd name="connsiteX94" fmla="*/ 8173592 w 12192000"/>
              <a:gd name="connsiteY94" fmla="*/ 3279560 h 6858000"/>
              <a:gd name="connsiteX95" fmla="*/ 8191458 w 12192000"/>
              <a:gd name="connsiteY95" fmla="*/ 3257248 h 6858000"/>
              <a:gd name="connsiteX96" fmla="*/ 8259856 w 12192000"/>
              <a:gd name="connsiteY96" fmla="*/ 3173245 h 6858000"/>
              <a:gd name="connsiteX97" fmla="*/ 8317969 w 12192000"/>
              <a:gd name="connsiteY97" fmla="*/ 3097663 h 6858000"/>
              <a:gd name="connsiteX98" fmla="*/ 8287650 w 12192000"/>
              <a:gd name="connsiteY98" fmla="*/ 3072166 h 6858000"/>
              <a:gd name="connsiteX99" fmla="*/ 8328617 w 12192000"/>
              <a:gd name="connsiteY99" fmla="*/ 3000000 h 6858000"/>
              <a:gd name="connsiteX100" fmla="*/ 8458917 w 12192000"/>
              <a:gd name="connsiteY100" fmla="*/ 2777583 h 6858000"/>
              <a:gd name="connsiteX101" fmla="*/ 8516125 w 12192000"/>
              <a:gd name="connsiteY101" fmla="*/ 2728639 h 6858000"/>
              <a:gd name="connsiteX102" fmla="*/ 8585788 w 12192000"/>
              <a:gd name="connsiteY102" fmla="*/ 2605478 h 6858000"/>
              <a:gd name="connsiteX103" fmla="*/ 8595714 w 12192000"/>
              <a:gd name="connsiteY103" fmla="*/ 2577023 h 6858000"/>
              <a:gd name="connsiteX104" fmla="*/ 8581457 w 12192000"/>
              <a:gd name="connsiteY104" fmla="*/ 2540823 h 6858000"/>
              <a:gd name="connsiteX105" fmla="*/ 8570809 w 12192000"/>
              <a:gd name="connsiteY105" fmla="*/ 2504399 h 6858000"/>
              <a:gd name="connsiteX106" fmla="*/ 8584705 w 12192000"/>
              <a:gd name="connsiteY106" fmla="*/ 2493699 h 6858000"/>
              <a:gd name="connsiteX107" fmla="*/ 8674038 w 12192000"/>
              <a:gd name="connsiteY107" fmla="*/ 2475260 h 6858000"/>
              <a:gd name="connsiteX108" fmla="*/ 8622243 w 12192000"/>
              <a:gd name="connsiteY108" fmla="*/ 2406054 h 6858000"/>
              <a:gd name="connsiteX109" fmla="*/ 8530925 w 12192000"/>
              <a:gd name="connsiteY109" fmla="*/ 2302926 h 6858000"/>
              <a:gd name="connsiteX110" fmla="*/ 8489417 w 12192000"/>
              <a:gd name="connsiteY110" fmla="*/ 2229622 h 6858000"/>
              <a:gd name="connsiteX111" fmla="*/ 8484543 w 12192000"/>
              <a:gd name="connsiteY111" fmla="*/ 2164058 h 6858000"/>
              <a:gd name="connsiteX112" fmla="*/ 8402970 w 12192000"/>
              <a:gd name="connsiteY112" fmla="*/ 2125358 h 6858000"/>
              <a:gd name="connsiteX113" fmla="*/ 8479670 w 12192000"/>
              <a:gd name="connsiteY113" fmla="*/ 1986716 h 6858000"/>
              <a:gd name="connsiteX114" fmla="*/ 8487432 w 12192000"/>
              <a:gd name="connsiteY114" fmla="*/ 1958032 h 6858000"/>
              <a:gd name="connsiteX115" fmla="*/ 8441412 w 12192000"/>
              <a:gd name="connsiteY115" fmla="*/ 1855361 h 6858000"/>
              <a:gd name="connsiteX116" fmla="*/ 8433831 w 12192000"/>
              <a:gd name="connsiteY116" fmla="*/ 1838969 h 6858000"/>
              <a:gd name="connsiteX117" fmla="*/ 8416868 w 12192000"/>
              <a:gd name="connsiteY117" fmla="*/ 1806187 h 6858000"/>
              <a:gd name="connsiteX118" fmla="*/ 8368140 w 12192000"/>
              <a:gd name="connsiteY118" fmla="*/ 1798219 h 6858000"/>
              <a:gd name="connsiteX119" fmla="*/ 8393405 w 12192000"/>
              <a:gd name="connsiteY119" fmla="*/ 1774999 h 6858000"/>
              <a:gd name="connsiteX120" fmla="*/ 8442495 w 12192000"/>
              <a:gd name="connsiteY120" fmla="*/ 1696458 h 6858000"/>
              <a:gd name="connsiteX121" fmla="*/ 8409828 w 12192000"/>
              <a:gd name="connsiteY121" fmla="*/ 1621332 h 6858000"/>
              <a:gd name="connsiteX122" fmla="*/ 8407664 w 12192000"/>
              <a:gd name="connsiteY122" fmla="*/ 1579899 h 6858000"/>
              <a:gd name="connsiteX123" fmla="*/ 8462707 w 12192000"/>
              <a:gd name="connsiteY123" fmla="*/ 1526857 h 6858000"/>
              <a:gd name="connsiteX124" fmla="*/ 8504215 w 12192000"/>
              <a:gd name="connsiteY124" fmla="*/ 1505913 h 6858000"/>
              <a:gd name="connsiteX125" fmla="*/ 8523345 w 12192000"/>
              <a:gd name="connsiteY125" fmla="*/ 1475863 h 6858000"/>
              <a:gd name="connsiteX126" fmla="*/ 8500786 w 12192000"/>
              <a:gd name="connsiteY126" fmla="*/ 1450820 h 6858000"/>
              <a:gd name="connsiteX127" fmla="*/ 8400624 w 12192000"/>
              <a:gd name="connsiteY127" fmla="*/ 1391176 h 6858000"/>
              <a:gd name="connsiteX128" fmla="*/ 8454585 w 12192000"/>
              <a:gd name="connsiteY128" fmla="*/ 1341319 h 6858000"/>
              <a:gd name="connsiteX129" fmla="*/ 8172509 w 12192000"/>
              <a:gd name="connsiteY129" fmla="*/ 1106153 h 6858000"/>
              <a:gd name="connsiteX130" fmla="*/ 8138399 w 12192000"/>
              <a:gd name="connsiteY130" fmla="*/ 1070184 h 6858000"/>
              <a:gd name="connsiteX131" fmla="*/ 7957388 w 12192000"/>
              <a:gd name="connsiteY131" fmla="*/ 982992 h 6858000"/>
              <a:gd name="connsiteX132" fmla="*/ 7771142 w 12192000"/>
              <a:gd name="connsiteY132" fmla="*/ 921300 h 6858000"/>
              <a:gd name="connsiteX133" fmla="*/ 7900539 w 12192000"/>
              <a:gd name="connsiteY133" fmla="*/ 791082 h 6858000"/>
              <a:gd name="connsiteX134" fmla="*/ 7702923 w 12192000"/>
              <a:gd name="connsiteY134" fmla="*/ 760803 h 6858000"/>
              <a:gd name="connsiteX135" fmla="*/ 7683614 w 12192000"/>
              <a:gd name="connsiteY135" fmla="*/ 761714 h 6858000"/>
              <a:gd name="connsiteX136" fmla="*/ 7295600 w 12192000"/>
              <a:gd name="connsiteY136" fmla="*/ 741680 h 6858000"/>
              <a:gd name="connsiteX137" fmla="*/ 6739388 w 12192000"/>
              <a:gd name="connsiteY137" fmla="*/ 675206 h 6858000"/>
              <a:gd name="connsiteX138" fmla="*/ 6279006 w 12192000"/>
              <a:gd name="connsiteY138" fmla="*/ 635367 h 6858000"/>
              <a:gd name="connsiteX139" fmla="*/ 5788847 w 12192000"/>
              <a:gd name="connsiteY139" fmla="*/ 557964 h 6858000"/>
              <a:gd name="connsiteX140" fmla="*/ 5765387 w 12192000"/>
              <a:gd name="connsiteY140" fmla="*/ 552984 h 6858000"/>
              <a:gd name="connsiteX141" fmla="*/ 0 w 12192000"/>
              <a:gd name="connsiteY141" fmla="*/ 0 h 6858000"/>
              <a:gd name="connsiteX142" fmla="*/ 768106 w 12192000"/>
              <a:gd name="connsiteY142" fmla="*/ 0 h 6858000"/>
              <a:gd name="connsiteX143" fmla="*/ 767098 w 12192000"/>
              <a:gd name="connsiteY143" fmla="*/ 10118 h 6858000"/>
              <a:gd name="connsiteX144" fmla="*/ 756850 w 12192000"/>
              <a:gd name="connsiteY144" fmla="*/ 43654 h 6858000"/>
              <a:gd name="connsiteX145" fmla="*/ 768357 w 12192000"/>
              <a:gd name="connsiteY145" fmla="*/ 76852 h 6858000"/>
              <a:gd name="connsiteX146" fmla="*/ 882077 w 12192000"/>
              <a:gd name="connsiteY146" fmla="*/ 237315 h 6858000"/>
              <a:gd name="connsiteX147" fmla="*/ 761133 w 12192000"/>
              <a:gd name="connsiteY147" fmla="*/ 282106 h 6858000"/>
              <a:gd name="connsiteX148" fmla="*/ 753907 w 12192000"/>
              <a:gd name="connsiteY148" fmla="*/ 357988 h 6858000"/>
              <a:gd name="connsiteX149" fmla="*/ 692364 w 12192000"/>
              <a:gd name="connsiteY149" fmla="*/ 442830 h 6858000"/>
              <a:gd name="connsiteX150" fmla="*/ 556972 w 12192000"/>
              <a:gd name="connsiteY150" fmla="*/ 562188 h 6858000"/>
              <a:gd name="connsiteX151" fmla="*/ 480177 w 12192000"/>
              <a:gd name="connsiteY151" fmla="*/ 642286 h 6858000"/>
              <a:gd name="connsiteX152" fmla="*/ 612627 w 12192000"/>
              <a:gd name="connsiteY152" fmla="*/ 663627 h 6858000"/>
              <a:gd name="connsiteX153" fmla="*/ 633230 w 12192000"/>
              <a:gd name="connsiteY153" fmla="*/ 676011 h 6858000"/>
              <a:gd name="connsiteX154" fmla="*/ 617443 w 12192000"/>
              <a:gd name="connsiteY154" fmla="*/ 718168 h 6858000"/>
              <a:gd name="connsiteX155" fmla="*/ 596304 w 12192000"/>
              <a:gd name="connsiteY155" fmla="*/ 760064 h 6858000"/>
              <a:gd name="connsiteX156" fmla="*/ 611021 w 12192000"/>
              <a:gd name="connsiteY156" fmla="*/ 792998 h 6858000"/>
              <a:gd name="connsiteX157" fmla="*/ 714308 w 12192000"/>
              <a:gd name="connsiteY157" fmla="*/ 935543 h 6858000"/>
              <a:gd name="connsiteX158" fmla="*/ 799128 w 12192000"/>
              <a:gd name="connsiteY158" fmla="*/ 992190 h 6858000"/>
              <a:gd name="connsiteX159" fmla="*/ 992317 w 12192000"/>
              <a:gd name="connsiteY159" fmla="*/ 1249612 h 6858000"/>
              <a:gd name="connsiteX160" fmla="*/ 1053058 w 12192000"/>
              <a:gd name="connsiteY160" fmla="*/ 1333136 h 6858000"/>
              <a:gd name="connsiteX161" fmla="*/ 1008104 w 12192000"/>
              <a:gd name="connsiteY161" fmla="*/ 1362645 h 6858000"/>
              <a:gd name="connsiteX162" fmla="*/ 1094265 w 12192000"/>
              <a:gd name="connsiteY162" fmla="*/ 1450123 h 6858000"/>
              <a:gd name="connsiteX163" fmla="*/ 1195677 w 12192000"/>
              <a:gd name="connsiteY163" fmla="*/ 1547347 h 6858000"/>
              <a:gd name="connsiteX164" fmla="*/ 1222166 w 12192000"/>
              <a:gd name="connsiteY164" fmla="*/ 1573170 h 6858000"/>
              <a:gd name="connsiteX165" fmla="*/ 3312738 w 12192000"/>
              <a:gd name="connsiteY165" fmla="*/ 2440024 h 6858000"/>
              <a:gd name="connsiteX166" fmla="*/ 3863944 w 12192000"/>
              <a:gd name="connsiteY166" fmla="*/ 2312235 h 6858000"/>
              <a:gd name="connsiteX167" fmla="*/ 4082022 w 12192000"/>
              <a:gd name="connsiteY167" fmla="*/ 2212904 h 6858000"/>
              <a:gd name="connsiteX168" fmla="*/ 4361371 w 12192000"/>
              <a:gd name="connsiteY168" fmla="*/ 2053496 h 6858000"/>
              <a:gd name="connsiteX169" fmla="*/ 4659987 w 12192000"/>
              <a:gd name="connsiteY169" fmla="*/ 1925180 h 6858000"/>
              <a:gd name="connsiteX170" fmla="*/ 4761667 w 12192000"/>
              <a:gd name="connsiteY170" fmla="*/ 1807667 h 6858000"/>
              <a:gd name="connsiteX171" fmla="*/ 4797253 w 12192000"/>
              <a:gd name="connsiteY171" fmla="*/ 1774733 h 6858000"/>
              <a:gd name="connsiteX172" fmla="*/ 4886356 w 12192000"/>
              <a:gd name="connsiteY172" fmla="*/ 1731784 h 6858000"/>
              <a:gd name="connsiteX173" fmla="*/ 5041818 w 12192000"/>
              <a:gd name="connsiteY173" fmla="*/ 1639039 h 6858000"/>
              <a:gd name="connsiteX174" fmla="*/ 4984824 w 12192000"/>
              <a:gd name="connsiteY174" fmla="*/ 1617960 h 6858000"/>
              <a:gd name="connsiteX175" fmla="*/ 4820800 w 12192000"/>
              <a:gd name="connsiteY175" fmla="*/ 1674082 h 6858000"/>
              <a:gd name="connsiteX176" fmla="*/ 4701459 w 12192000"/>
              <a:gd name="connsiteY176" fmla="*/ 1689099 h 6858000"/>
              <a:gd name="connsiteX177" fmla="*/ 4869498 w 12192000"/>
              <a:gd name="connsiteY177" fmla="*/ 1591086 h 6858000"/>
              <a:gd name="connsiteX178" fmla="*/ 5032185 w 12192000"/>
              <a:gd name="connsiteY178" fmla="*/ 1463559 h 6858000"/>
              <a:gd name="connsiteX179" fmla="*/ 4906692 w 12192000"/>
              <a:gd name="connsiteY179" fmla="*/ 1488062 h 6858000"/>
              <a:gd name="connsiteX180" fmla="*/ 4901340 w 12192000"/>
              <a:gd name="connsiteY180" fmla="*/ 1470936 h 6858000"/>
              <a:gd name="connsiteX181" fmla="*/ 5009976 w 12192000"/>
              <a:gd name="connsiteY181" fmla="*/ 1319171 h 6858000"/>
              <a:gd name="connsiteX182" fmla="*/ 5063760 w 12192000"/>
              <a:gd name="connsiteY182" fmla="*/ 1258044 h 6858000"/>
              <a:gd name="connsiteX183" fmla="*/ 5305648 w 12192000"/>
              <a:gd name="connsiteY183" fmla="*/ 1073871 h 6858000"/>
              <a:gd name="connsiteX184" fmla="*/ 5076067 w 12192000"/>
              <a:gd name="connsiteY184" fmla="*/ 1156077 h 6858000"/>
              <a:gd name="connsiteX185" fmla="*/ 5313141 w 12192000"/>
              <a:gd name="connsiteY185" fmla="*/ 976907 h 6858000"/>
              <a:gd name="connsiteX186" fmla="*/ 5428196 w 12192000"/>
              <a:gd name="connsiteY186" fmla="*/ 910774 h 6858000"/>
              <a:gd name="connsiteX187" fmla="*/ 5457363 w 12192000"/>
              <a:gd name="connsiteY187" fmla="*/ 871779 h 6858000"/>
              <a:gd name="connsiteX188" fmla="*/ 5406256 w 12192000"/>
              <a:gd name="connsiteY188" fmla="*/ 863347 h 6858000"/>
              <a:gd name="connsiteX189" fmla="*/ 5249456 w 12192000"/>
              <a:gd name="connsiteY189" fmla="*/ 878367 h 6858000"/>
              <a:gd name="connsiteX190" fmla="*/ 5442914 w 12192000"/>
              <a:gd name="connsiteY190" fmla="*/ 757955 h 6858000"/>
              <a:gd name="connsiteX191" fmla="*/ 5297887 w 12192000"/>
              <a:gd name="connsiteY191" fmla="*/ 776398 h 6858000"/>
              <a:gd name="connsiteX192" fmla="*/ 5256146 w 12192000"/>
              <a:gd name="connsiteY192" fmla="*/ 728971 h 6858000"/>
              <a:gd name="connsiteX193" fmla="*/ 5188716 w 12192000"/>
              <a:gd name="connsiteY193" fmla="*/ 652298 h 6858000"/>
              <a:gd name="connsiteX194" fmla="*/ 5142160 w 12192000"/>
              <a:gd name="connsiteY194" fmla="*/ 609614 h 6858000"/>
              <a:gd name="connsiteX195" fmla="*/ 5122626 w 12192000"/>
              <a:gd name="connsiteY195" fmla="*/ 475239 h 6858000"/>
              <a:gd name="connsiteX196" fmla="*/ 5162763 w 12192000"/>
              <a:gd name="connsiteY196" fmla="*/ 328215 h 6858000"/>
              <a:gd name="connsiteX197" fmla="*/ 5271399 w 12192000"/>
              <a:gd name="connsiteY197" fmla="*/ 253914 h 6858000"/>
              <a:gd name="connsiteX198" fmla="*/ 5240091 w 12192000"/>
              <a:gd name="connsiteY198" fmla="*/ 170389 h 6858000"/>
              <a:gd name="connsiteX199" fmla="*/ 5008904 w 12192000"/>
              <a:gd name="connsiteY199" fmla="*/ 220979 h 6858000"/>
              <a:gd name="connsiteX200" fmla="*/ 5354881 w 12192000"/>
              <a:gd name="connsiteY200" fmla="*/ 22050 h 6858000"/>
              <a:gd name="connsiteX201" fmla="*/ 5296818 w 12192000"/>
              <a:gd name="connsiteY201" fmla="*/ 12038 h 6858000"/>
              <a:gd name="connsiteX202" fmla="*/ 5297018 w 12192000"/>
              <a:gd name="connsiteY202" fmla="*/ 3177 h 6858000"/>
              <a:gd name="connsiteX203" fmla="*/ 5298067 w 12192000"/>
              <a:gd name="connsiteY203" fmla="*/ 0 h 6858000"/>
              <a:gd name="connsiteX204" fmla="*/ 8958468 w 12192000"/>
              <a:gd name="connsiteY204" fmla="*/ 0 h 6858000"/>
              <a:gd name="connsiteX205" fmla="*/ 8936439 w 12192000"/>
              <a:gd name="connsiteY205" fmla="*/ 18562 h 6858000"/>
              <a:gd name="connsiteX206" fmla="*/ 8934304 w 12192000"/>
              <a:gd name="connsiteY206" fmla="*/ 46608 h 6858000"/>
              <a:gd name="connsiteX207" fmla="*/ 9027240 w 12192000"/>
              <a:gd name="connsiteY207" fmla="*/ 113638 h 6858000"/>
              <a:gd name="connsiteX208" fmla="*/ 8854734 w 12192000"/>
              <a:gd name="connsiteY208" fmla="*/ 193826 h 6858000"/>
              <a:gd name="connsiteX209" fmla="*/ 8815880 w 12192000"/>
              <a:gd name="connsiteY209" fmla="*/ 227493 h 6858000"/>
              <a:gd name="connsiteX210" fmla="*/ 8848828 w 12192000"/>
              <a:gd name="connsiteY210" fmla="*/ 267894 h 6858000"/>
              <a:gd name="connsiteX211" fmla="*/ 8920315 w 12192000"/>
              <a:gd name="connsiteY211" fmla="*/ 296052 h 6858000"/>
              <a:gd name="connsiteX212" fmla="*/ 9015115 w 12192000"/>
              <a:gd name="connsiteY212" fmla="*/ 367363 h 6858000"/>
              <a:gd name="connsiteX213" fmla="*/ 9011388 w 12192000"/>
              <a:gd name="connsiteY213" fmla="*/ 423067 h 6858000"/>
              <a:gd name="connsiteX214" fmla="*/ 8955127 w 12192000"/>
              <a:gd name="connsiteY214" fmla="*/ 524068 h 6858000"/>
              <a:gd name="connsiteX215" fmla="*/ 9039672 w 12192000"/>
              <a:gd name="connsiteY215" fmla="*/ 629661 h 6858000"/>
              <a:gd name="connsiteX216" fmla="*/ 9083187 w 12192000"/>
              <a:gd name="connsiteY216" fmla="*/ 660880 h 6858000"/>
              <a:gd name="connsiteX217" fmla="*/ 8999263 w 12192000"/>
              <a:gd name="connsiteY217" fmla="*/ 671592 h 6858000"/>
              <a:gd name="connsiteX218" fmla="*/ 8970048 w 12192000"/>
              <a:gd name="connsiteY218" fmla="*/ 715664 h 6858000"/>
              <a:gd name="connsiteX219" fmla="*/ 8956992 w 12192000"/>
              <a:gd name="connsiteY219" fmla="*/ 737702 h 6858000"/>
              <a:gd name="connsiteX220" fmla="*/ 8877733 w 12192000"/>
              <a:gd name="connsiteY220" fmla="*/ 875737 h 6858000"/>
              <a:gd name="connsiteX221" fmla="*/ 8891100 w 12192000"/>
              <a:gd name="connsiteY221" fmla="*/ 914300 h 6858000"/>
              <a:gd name="connsiteX222" fmla="*/ 9023199 w 12192000"/>
              <a:gd name="connsiteY222" fmla="*/ 1100695 h 6858000"/>
              <a:gd name="connsiteX223" fmla="*/ 8882708 w 12192000"/>
              <a:gd name="connsiteY223" fmla="*/ 1152725 h 6858000"/>
              <a:gd name="connsiteX224" fmla="*/ 8874315 w 12192000"/>
              <a:gd name="connsiteY224" fmla="*/ 1240870 h 6858000"/>
              <a:gd name="connsiteX225" fmla="*/ 8802826 w 12192000"/>
              <a:gd name="connsiteY225" fmla="*/ 1339424 h 6858000"/>
              <a:gd name="connsiteX226" fmla="*/ 8645552 w 12192000"/>
              <a:gd name="connsiteY226" fmla="*/ 1478072 h 6858000"/>
              <a:gd name="connsiteX227" fmla="*/ 8556347 w 12192000"/>
              <a:gd name="connsiteY227" fmla="*/ 1571114 h 6858000"/>
              <a:gd name="connsiteX228" fmla="*/ 8710202 w 12192000"/>
              <a:gd name="connsiteY228" fmla="*/ 1595904 h 6858000"/>
              <a:gd name="connsiteX229" fmla="*/ 8734135 w 12192000"/>
              <a:gd name="connsiteY229" fmla="*/ 1610290 h 6858000"/>
              <a:gd name="connsiteX230" fmla="*/ 8715797 w 12192000"/>
              <a:gd name="connsiteY230" fmla="*/ 1659260 h 6858000"/>
              <a:gd name="connsiteX231" fmla="*/ 8691242 w 12192000"/>
              <a:gd name="connsiteY231" fmla="*/ 1707927 h 6858000"/>
              <a:gd name="connsiteX232" fmla="*/ 8708337 w 12192000"/>
              <a:gd name="connsiteY232" fmla="*/ 1746183 h 6858000"/>
              <a:gd name="connsiteX233" fmla="*/ 8828316 w 12192000"/>
              <a:gd name="connsiteY233" fmla="*/ 1911765 h 6858000"/>
              <a:gd name="connsiteX234" fmla="*/ 8926844 w 12192000"/>
              <a:gd name="connsiteY234" fmla="*/ 1977567 h 6858000"/>
              <a:gd name="connsiteX235" fmla="*/ 9151255 w 12192000"/>
              <a:gd name="connsiteY235" fmla="*/ 2276592 h 6858000"/>
              <a:gd name="connsiteX236" fmla="*/ 9221812 w 12192000"/>
              <a:gd name="connsiteY236" fmla="*/ 2373614 h 6858000"/>
              <a:gd name="connsiteX237" fmla="*/ 9169593 w 12192000"/>
              <a:gd name="connsiteY237" fmla="*/ 2407892 h 6858000"/>
              <a:gd name="connsiteX238" fmla="*/ 9269679 w 12192000"/>
              <a:gd name="connsiteY238" fmla="*/ 2509507 h 6858000"/>
              <a:gd name="connsiteX239" fmla="*/ 9387480 w 12192000"/>
              <a:gd name="connsiteY239" fmla="*/ 2622444 h 6858000"/>
              <a:gd name="connsiteX240" fmla="*/ 9418250 w 12192000"/>
              <a:gd name="connsiteY240" fmla="*/ 2652440 h 6858000"/>
              <a:gd name="connsiteX241" fmla="*/ 11846684 w 12192000"/>
              <a:gd name="connsiteY241" fmla="*/ 3659389 h 6858000"/>
              <a:gd name="connsiteX242" fmla="*/ 12172890 w 12192000"/>
              <a:gd name="connsiteY242" fmla="*/ 3610878 h 6858000"/>
              <a:gd name="connsiteX243" fmla="*/ 12192000 w 12192000"/>
              <a:gd name="connsiteY243" fmla="*/ 3605403 h 6858000"/>
              <a:gd name="connsiteX244" fmla="*/ 12192000 w 12192000"/>
              <a:gd name="connsiteY244" fmla="*/ 6858000 h 6858000"/>
              <a:gd name="connsiteX245" fmla="*/ 2667892 w 12192000"/>
              <a:gd name="connsiteY245" fmla="*/ 6858000 h 6858000"/>
              <a:gd name="connsiteX246" fmla="*/ 2654380 w 12192000"/>
              <a:gd name="connsiteY246" fmla="*/ 6849405 h 6858000"/>
              <a:gd name="connsiteX247" fmla="*/ 2517472 w 12192000"/>
              <a:gd name="connsiteY247" fmla="*/ 6768410 h 6858000"/>
              <a:gd name="connsiteX248" fmla="*/ 2863768 w 12192000"/>
              <a:gd name="connsiteY248" fmla="*/ 6678867 h 6858000"/>
              <a:gd name="connsiteX249" fmla="*/ 3200332 w 12192000"/>
              <a:gd name="connsiteY249" fmla="*/ 6552312 h 6858000"/>
              <a:gd name="connsiteX250" fmla="*/ 3263755 w 12192000"/>
              <a:gd name="connsiteY250" fmla="*/ 6500106 h 6858000"/>
              <a:gd name="connsiteX251" fmla="*/ 3788234 w 12192000"/>
              <a:gd name="connsiteY251" fmla="*/ 6158777 h 6858000"/>
              <a:gd name="connsiteX252" fmla="*/ 3687901 w 12192000"/>
              <a:gd name="connsiteY252" fmla="*/ 6086412 h 6858000"/>
              <a:gd name="connsiteX253" fmla="*/ 3874137 w 12192000"/>
              <a:gd name="connsiteY253" fmla="*/ 5999841 h 6858000"/>
              <a:gd name="connsiteX254" fmla="*/ 3916083 w 12192000"/>
              <a:gd name="connsiteY254" fmla="*/ 5963494 h 6858000"/>
              <a:gd name="connsiteX255" fmla="*/ 3880513 w 12192000"/>
              <a:gd name="connsiteY255" fmla="*/ 5919878 h 6858000"/>
              <a:gd name="connsiteX256" fmla="*/ 3803335 w 12192000"/>
              <a:gd name="connsiteY256" fmla="*/ 5889479 h 6858000"/>
              <a:gd name="connsiteX257" fmla="*/ 3700990 w 12192000"/>
              <a:gd name="connsiteY257" fmla="*/ 5812491 h 6858000"/>
              <a:gd name="connsiteX258" fmla="*/ 3705014 w 12192000"/>
              <a:gd name="connsiteY258" fmla="*/ 5752353 h 6858000"/>
              <a:gd name="connsiteX259" fmla="*/ 3765753 w 12192000"/>
              <a:gd name="connsiteY259" fmla="*/ 5643313 h 6858000"/>
              <a:gd name="connsiteX260" fmla="*/ 3674479 w 12192000"/>
              <a:gd name="connsiteY260" fmla="*/ 5529315 h 6858000"/>
              <a:gd name="connsiteX261" fmla="*/ 3627501 w 12192000"/>
              <a:gd name="connsiteY261" fmla="*/ 5495612 h 6858000"/>
              <a:gd name="connsiteX262" fmla="*/ 3718104 w 12192000"/>
              <a:gd name="connsiteY262" fmla="*/ 5484048 h 6858000"/>
              <a:gd name="connsiteX263" fmla="*/ 3749644 w 12192000"/>
              <a:gd name="connsiteY263" fmla="*/ 5436467 h 6858000"/>
              <a:gd name="connsiteX264" fmla="*/ 3763740 w 12192000"/>
              <a:gd name="connsiteY264" fmla="*/ 5412675 h 6858000"/>
              <a:gd name="connsiteX265" fmla="*/ 3849307 w 12192000"/>
              <a:gd name="connsiteY265" fmla="*/ 5263654 h 6858000"/>
              <a:gd name="connsiteX266" fmla="*/ 3834876 w 12192000"/>
              <a:gd name="connsiteY266" fmla="*/ 5222021 h 6858000"/>
              <a:gd name="connsiteX267" fmla="*/ 3692263 w 12192000"/>
              <a:gd name="connsiteY267" fmla="*/ 5020790 h 6858000"/>
              <a:gd name="connsiteX268" fmla="*/ 3843936 w 12192000"/>
              <a:gd name="connsiteY268" fmla="*/ 4964619 h 6858000"/>
              <a:gd name="connsiteX269" fmla="*/ 3852997 w 12192000"/>
              <a:gd name="connsiteY269" fmla="*/ 4869458 h 6858000"/>
              <a:gd name="connsiteX270" fmla="*/ 3930177 w 12192000"/>
              <a:gd name="connsiteY270" fmla="*/ 4763060 h 6858000"/>
              <a:gd name="connsiteX271" fmla="*/ 4099968 w 12192000"/>
              <a:gd name="connsiteY271" fmla="*/ 4613376 h 6858000"/>
              <a:gd name="connsiteX272" fmla="*/ 4196274 w 12192000"/>
              <a:gd name="connsiteY272" fmla="*/ 4512928 h 6858000"/>
              <a:gd name="connsiteX273" fmla="*/ 4030173 w 12192000"/>
              <a:gd name="connsiteY273" fmla="*/ 4486165 h 6858000"/>
              <a:gd name="connsiteX274" fmla="*/ 4004335 w 12192000"/>
              <a:gd name="connsiteY274" fmla="*/ 4470634 h 6858000"/>
              <a:gd name="connsiteX275" fmla="*/ 4024133 w 12192000"/>
              <a:gd name="connsiteY275" fmla="*/ 4417767 h 6858000"/>
              <a:gd name="connsiteX276" fmla="*/ 4050642 w 12192000"/>
              <a:gd name="connsiteY276" fmla="*/ 4365226 h 6858000"/>
              <a:gd name="connsiteX277" fmla="*/ 4032186 w 12192000"/>
              <a:gd name="connsiteY277" fmla="*/ 4323924 h 6858000"/>
              <a:gd name="connsiteX278" fmla="*/ 3902658 w 12192000"/>
              <a:gd name="connsiteY278" fmla="*/ 4145163 h 6858000"/>
              <a:gd name="connsiteX279" fmla="*/ 3796288 w 12192000"/>
              <a:gd name="connsiteY279" fmla="*/ 4074123 h 6858000"/>
              <a:gd name="connsiteX280" fmla="*/ 3554015 w 12192000"/>
              <a:gd name="connsiteY280" fmla="*/ 3751298 h 6858000"/>
              <a:gd name="connsiteX281" fmla="*/ 3477841 w 12192000"/>
              <a:gd name="connsiteY281" fmla="*/ 3646554 h 6858000"/>
              <a:gd name="connsiteX282" fmla="*/ 3534217 w 12192000"/>
              <a:gd name="connsiteY282" fmla="*/ 3609547 h 6858000"/>
              <a:gd name="connsiteX283" fmla="*/ 3426164 w 12192000"/>
              <a:gd name="connsiteY283" fmla="*/ 3499844 h 6858000"/>
              <a:gd name="connsiteX284" fmla="*/ 3298987 w 12192000"/>
              <a:gd name="connsiteY284" fmla="*/ 3377918 h 6858000"/>
              <a:gd name="connsiteX285" fmla="*/ 3265768 w 12192000"/>
              <a:gd name="connsiteY285" fmla="*/ 3345534 h 6858000"/>
              <a:gd name="connsiteX286" fmla="*/ 698533 w 12192000"/>
              <a:gd name="connsiteY286" fmla="*/ 2257448 h 6858000"/>
              <a:gd name="connsiteX287" fmla="*/ 644044 w 12192000"/>
              <a:gd name="connsiteY287" fmla="*/ 2258439 h 6858000"/>
              <a:gd name="connsiteX288" fmla="*/ 121106 w 12192000"/>
              <a:gd name="connsiteY288" fmla="*/ 2359734 h 6858000"/>
              <a:gd name="connsiteX289" fmla="*/ 0 w 12192000"/>
              <a:gd name="connsiteY289" fmla="*/ 240215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Lst>
            <a:rect l="l" t="t" r="r" b="b"/>
            <a:pathLst>
              <a:path w="12192000" h="6858000">
                <a:moveTo>
                  <a:pt x="5765387" y="552984"/>
                </a:moveTo>
                <a:cubicBezTo>
                  <a:pt x="5757491" y="552728"/>
                  <a:pt x="5749866" y="555802"/>
                  <a:pt x="5743549" y="567982"/>
                </a:cubicBezTo>
                <a:cubicBezTo>
                  <a:pt x="5777117" y="600080"/>
                  <a:pt x="5819889" y="588014"/>
                  <a:pt x="5865186" y="624212"/>
                </a:cubicBezTo>
                <a:cubicBezTo>
                  <a:pt x="5791555" y="612828"/>
                  <a:pt x="5733261" y="603722"/>
                  <a:pt x="5674970" y="594618"/>
                </a:cubicBezTo>
                <a:cubicBezTo>
                  <a:pt x="5673886" y="600991"/>
                  <a:pt x="5672804" y="607366"/>
                  <a:pt x="5671722" y="613739"/>
                </a:cubicBezTo>
                <a:cubicBezTo>
                  <a:pt x="5746257" y="627171"/>
                  <a:pt x="5815197" y="661774"/>
                  <a:pt x="5887746" y="686133"/>
                </a:cubicBezTo>
                <a:cubicBezTo>
                  <a:pt x="5881068" y="701160"/>
                  <a:pt x="5874392" y="698199"/>
                  <a:pt x="5868434" y="697289"/>
                </a:cubicBezTo>
                <a:cubicBezTo>
                  <a:pt x="5829634" y="691369"/>
                  <a:pt x="5790832" y="685452"/>
                  <a:pt x="5753657" y="669287"/>
                </a:cubicBezTo>
                <a:cubicBezTo>
                  <a:pt x="5745355" y="665643"/>
                  <a:pt x="5735248" y="665643"/>
                  <a:pt x="5730555" y="676572"/>
                </a:cubicBezTo>
                <a:cubicBezTo>
                  <a:pt x="5723878" y="692053"/>
                  <a:pt x="5733442" y="702070"/>
                  <a:pt x="5741924" y="710491"/>
                </a:cubicBezTo>
                <a:cubicBezTo>
                  <a:pt x="5756724" y="725062"/>
                  <a:pt x="5774589" y="720965"/>
                  <a:pt x="5791735" y="723695"/>
                </a:cubicBezTo>
                <a:cubicBezTo>
                  <a:pt x="5837394" y="730753"/>
                  <a:pt x="5859232" y="752836"/>
                  <a:pt x="5869339" y="803376"/>
                </a:cubicBezTo>
                <a:cubicBezTo>
                  <a:pt x="5829273" y="782886"/>
                  <a:pt x="5790652" y="808156"/>
                  <a:pt x="5751851" y="793813"/>
                </a:cubicBezTo>
                <a:cubicBezTo>
                  <a:pt x="5741745" y="790172"/>
                  <a:pt x="5725683" y="795634"/>
                  <a:pt x="5731096" y="813164"/>
                </a:cubicBezTo>
                <a:cubicBezTo>
                  <a:pt x="5736150" y="829555"/>
                  <a:pt x="5752933" y="841392"/>
                  <a:pt x="5723155" y="838206"/>
                </a:cubicBezTo>
                <a:cubicBezTo>
                  <a:pt x="5701860" y="835929"/>
                  <a:pt x="5660171" y="854369"/>
                  <a:pt x="5677677" y="858922"/>
                </a:cubicBezTo>
                <a:cubicBezTo>
                  <a:pt x="5699694" y="864614"/>
                  <a:pt x="5721172" y="872810"/>
                  <a:pt x="5749146" y="882143"/>
                </a:cubicBezTo>
                <a:cubicBezTo>
                  <a:pt x="5718283" y="897394"/>
                  <a:pt x="5696085" y="894207"/>
                  <a:pt x="5672804" y="882143"/>
                </a:cubicBezTo>
                <a:cubicBezTo>
                  <a:pt x="5658728" y="874858"/>
                  <a:pt x="5642530" y="866776"/>
                  <a:pt x="5626987" y="862565"/>
                </a:cubicBezTo>
                <a:lnTo>
                  <a:pt x="5611575" y="860624"/>
                </a:lnTo>
                <a:lnTo>
                  <a:pt x="5629275" y="904875"/>
                </a:lnTo>
                <a:cubicBezTo>
                  <a:pt x="5636975" y="929899"/>
                  <a:pt x="5648325" y="981075"/>
                  <a:pt x="5648325" y="981075"/>
                </a:cubicBezTo>
                <a:lnTo>
                  <a:pt x="5646577" y="1001285"/>
                </a:lnTo>
                <a:lnTo>
                  <a:pt x="5653179" y="1004447"/>
                </a:lnTo>
                <a:cubicBezTo>
                  <a:pt x="5672649" y="1015232"/>
                  <a:pt x="5691732" y="1027443"/>
                  <a:pt x="5710342" y="1041501"/>
                </a:cubicBezTo>
                <a:cubicBezTo>
                  <a:pt x="5704025" y="1052200"/>
                  <a:pt x="5671903" y="1082706"/>
                  <a:pt x="5685076" y="1084982"/>
                </a:cubicBezTo>
                <a:cubicBezTo>
                  <a:pt x="5722072" y="1091584"/>
                  <a:pt x="5754918" y="1113894"/>
                  <a:pt x="5788666" y="1132334"/>
                </a:cubicBezTo>
                <a:cubicBezTo>
                  <a:pt x="5803286" y="1140301"/>
                  <a:pt x="5820971" y="1150775"/>
                  <a:pt x="5814113" y="1179230"/>
                </a:cubicBezTo>
                <a:cubicBezTo>
                  <a:pt x="5801661" y="1187198"/>
                  <a:pt x="5792457" y="1176043"/>
                  <a:pt x="5782171" y="1175133"/>
                </a:cubicBezTo>
                <a:cubicBezTo>
                  <a:pt x="5771703" y="1174223"/>
                  <a:pt x="5748241" y="1180140"/>
                  <a:pt x="5754739" y="1184011"/>
                </a:cubicBezTo>
                <a:cubicBezTo>
                  <a:pt x="5784336" y="1201540"/>
                  <a:pt x="5731096" y="1243656"/>
                  <a:pt x="5766109" y="1243656"/>
                </a:cubicBezTo>
                <a:cubicBezTo>
                  <a:pt x="5824761" y="1243883"/>
                  <a:pt x="5855983" y="1318554"/>
                  <a:pt x="5912470" y="1320604"/>
                </a:cubicBezTo>
                <a:cubicBezTo>
                  <a:pt x="5921493" y="1320830"/>
                  <a:pt x="5925825" y="1334034"/>
                  <a:pt x="5925644" y="1345645"/>
                </a:cubicBezTo>
                <a:cubicBezTo>
                  <a:pt x="5925644" y="1359532"/>
                  <a:pt x="5917343" y="1362036"/>
                  <a:pt x="5908138" y="1363402"/>
                </a:cubicBezTo>
                <a:cubicBezTo>
                  <a:pt x="5894061" y="1365450"/>
                  <a:pt x="5879444" y="1345645"/>
                  <a:pt x="5860855" y="1372508"/>
                </a:cubicBezTo>
                <a:cubicBezTo>
                  <a:pt x="5894242" y="1388215"/>
                  <a:pt x="5927629" y="1403924"/>
                  <a:pt x="5927087" y="1457878"/>
                </a:cubicBezTo>
                <a:cubicBezTo>
                  <a:pt x="5926908" y="1472447"/>
                  <a:pt x="5940804" y="1477911"/>
                  <a:pt x="5951271" y="1481553"/>
                </a:cubicBezTo>
                <a:cubicBezTo>
                  <a:pt x="5968597" y="1487473"/>
                  <a:pt x="5983213" y="1497945"/>
                  <a:pt x="5992599" y="1518207"/>
                </a:cubicBezTo>
                <a:cubicBezTo>
                  <a:pt x="5992418" y="1522076"/>
                  <a:pt x="5992238" y="1526174"/>
                  <a:pt x="5993321" y="1529362"/>
                </a:cubicBezTo>
                <a:cubicBezTo>
                  <a:pt x="5990253" y="1578306"/>
                  <a:pt x="5964988" y="1576939"/>
                  <a:pt x="5937015" y="1568746"/>
                </a:cubicBezTo>
                <a:cubicBezTo>
                  <a:pt x="5903627" y="1558728"/>
                  <a:pt x="5870601" y="1540515"/>
                  <a:pt x="5835410" y="1558045"/>
                </a:cubicBezTo>
                <a:cubicBezTo>
                  <a:pt x="5885040" y="1581493"/>
                  <a:pt x="5938999" y="1583315"/>
                  <a:pt x="5985561" y="1616780"/>
                </a:cubicBezTo>
                <a:cubicBezTo>
                  <a:pt x="5815197" y="1622927"/>
                  <a:pt x="5664684" y="1517295"/>
                  <a:pt x="5499552" y="1476774"/>
                </a:cubicBezTo>
                <a:cubicBezTo>
                  <a:pt x="5505146" y="1503863"/>
                  <a:pt x="5518501" y="1509327"/>
                  <a:pt x="5530593" y="1513425"/>
                </a:cubicBezTo>
                <a:cubicBezTo>
                  <a:pt x="5591592" y="1533915"/>
                  <a:pt x="5645011" y="1574665"/>
                  <a:pt x="5700597" y="1609949"/>
                </a:cubicBezTo>
                <a:cubicBezTo>
                  <a:pt x="5723516" y="1624519"/>
                  <a:pt x="5740121" y="1639091"/>
                  <a:pt x="5748782" y="1670507"/>
                </a:cubicBezTo>
                <a:cubicBezTo>
                  <a:pt x="5756544" y="1698963"/>
                  <a:pt x="5771522" y="1712167"/>
                  <a:pt x="5799315" y="1703970"/>
                </a:cubicBezTo>
                <a:cubicBezTo>
                  <a:pt x="5821873" y="1697141"/>
                  <a:pt x="5846597" y="1700783"/>
                  <a:pt x="5870240" y="1703289"/>
                </a:cubicBezTo>
                <a:cubicBezTo>
                  <a:pt x="5897491" y="1706020"/>
                  <a:pt x="5927991" y="1738119"/>
                  <a:pt x="5920591" y="1754738"/>
                </a:cubicBezTo>
                <a:cubicBezTo>
                  <a:pt x="5907958" y="1782967"/>
                  <a:pt x="5886844" y="1768852"/>
                  <a:pt x="5868074" y="1765665"/>
                </a:cubicBezTo>
                <a:cubicBezTo>
                  <a:pt x="5846778" y="1761795"/>
                  <a:pt x="5807256" y="1753826"/>
                  <a:pt x="5806533" y="1757242"/>
                </a:cubicBezTo>
                <a:cubicBezTo>
                  <a:pt x="5792636" y="1828042"/>
                  <a:pt x="5694821" y="1766350"/>
                  <a:pt x="5673706" y="1759972"/>
                </a:cubicBezTo>
                <a:cubicBezTo>
                  <a:pt x="5647358" y="1752006"/>
                  <a:pt x="5622635" y="1766576"/>
                  <a:pt x="5597548" y="1769990"/>
                </a:cubicBezTo>
                <a:cubicBezTo>
                  <a:pt x="5575169" y="1773177"/>
                  <a:pt x="5448658" y="1782967"/>
                  <a:pt x="5422491" y="1752916"/>
                </a:cubicBezTo>
                <a:cubicBezTo>
                  <a:pt x="5418882" y="1776364"/>
                  <a:pt x="5426460" y="1785926"/>
                  <a:pt x="5432778" y="1796626"/>
                </a:cubicBezTo>
                <a:cubicBezTo>
                  <a:pt x="5441620" y="1811878"/>
                  <a:pt x="5443065" y="1822578"/>
                  <a:pt x="5426281" y="1834644"/>
                </a:cubicBezTo>
                <a:cubicBezTo>
                  <a:pt x="5378455" y="1869248"/>
                  <a:pt x="5379178" y="1870385"/>
                  <a:pt x="5423754" y="1917282"/>
                </a:cubicBezTo>
                <a:cubicBezTo>
                  <a:pt x="5425921" y="1919330"/>
                  <a:pt x="5425017" y="1926161"/>
                  <a:pt x="5425378" y="1930714"/>
                </a:cubicBezTo>
                <a:cubicBezTo>
                  <a:pt x="5413647" y="1937998"/>
                  <a:pt x="5399932" y="1919786"/>
                  <a:pt x="5386217" y="1939365"/>
                </a:cubicBezTo>
                <a:cubicBezTo>
                  <a:pt x="5445952" y="2025417"/>
                  <a:pt x="5537091" y="2046587"/>
                  <a:pt x="5619566" y="2111243"/>
                </a:cubicBezTo>
                <a:cubicBezTo>
                  <a:pt x="5552792" y="2132642"/>
                  <a:pt x="5512726" y="2057972"/>
                  <a:pt x="5463640" y="2067533"/>
                </a:cubicBezTo>
                <a:cubicBezTo>
                  <a:pt x="5439094" y="2090982"/>
                  <a:pt x="5512005" y="2128545"/>
                  <a:pt x="5442523" y="2139700"/>
                </a:cubicBezTo>
                <a:cubicBezTo>
                  <a:pt x="5472663" y="2160188"/>
                  <a:pt x="5495041" y="2180220"/>
                  <a:pt x="5515794" y="2203898"/>
                </a:cubicBezTo>
                <a:cubicBezTo>
                  <a:pt x="5552792" y="2246241"/>
                  <a:pt x="5560010" y="2274014"/>
                  <a:pt x="5542865" y="2330929"/>
                </a:cubicBezTo>
                <a:cubicBezTo>
                  <a:pt x="5531676" y="2368264"/>
                  <a:pt x="5515253" y="2402640"/>
                  <a:pt x="5529691" y="2447031"/>
                </a:cubicBezTo>
                <a:cubicBezTo>
                  <a:pt x="5539796" y="2477537"/>
                  <a:pt x="5535826" y="2497570"/>
                  <a:pt x="5498289" y="2483910"/>
                </a:cubicBezTo>
                <a:cubicBezTo>
                  <a:pt x="5457864" y="2469340"/>
                  <a:pt x="5442704" y="2496659"/>
                  <a:pt x="5452810" y="2550157"/>
                </a:cubicBezTo>
                <a:cubicBezTo>
                  <a:pt x="5459307" y="2584534"/>
                  <a:pt x="5452449" y="2595005"/>
                  <a:pt x="5424658" y="2591135"/>
                </a:cubicBezTo>
                <a:cubicBezTo>
                  <a:pt x="5393976" y="2586810"/>
                  <a:pt x="5364740" y="2564271"/>
                  <a:pt x="5326841" y="2575200"/>
                </a:cubicBezTo>
                <a:cubicBezTo>
                  <a:pt x="5357159" y="2637577"/>
                  <a:pt x="5421950" y="2619820"/>
                  <a:pt x="5457322" y="2679238"/>
                </a:cubicBezTo>
                <a:cubicBezTo>
                  <a:pt x="5415093" y="2679464"/>
                  <a:pt x="5382787" y="2679238"/>
                  <a:pt x="5351566" y="2666261"/>
                </a:cubicBezTo>
                <a:cubicBezTo>
                  <a:pt x="5338571" y="2661024"/>
                  <a:pt x="5324314" y="2655562"/>
                  <a:pt x="5317096" y="2673546"/>
                </a:cubicBezTo>
                <a:cubicBezTo>
                  <a:pt x="5308613" y="2695173"/>
                  <a:pt x="5326119" y="2703369"/>
                  <a:pt x="5336768" y="2707238"/>
                </a:cubicBezTo>
                <a:cubicBezTo>
                  <a:pt x="5366726" y="2718166"/>
                  <a:pt x="5389645" y="2744118"/>
                  <a:pt x="5414369" y="2764378"/>
                </a:cubicBezTo>
                <a:cubicBezTo>
                  <a:pt x="5468692" y="2808772"/>
                  <a:pt x="5528248" y="2845879"/>
                  <a:pt x="5574268" y="2919184"/>
                </a:cubicBezTo>
                <a:cubicBezTo>
                  <a:pt x="5516335" y="2900516"/>
                  <a:pt x="5473203" y="2857035"/>
                  <a:pt x="5419422" y="2848157"/>
                </a:cubicBezTo>
                <a:cubicBezTo>
                  <a:pt x="5465985" y="2914859"/>
                  <a:pt x="5525902" y="2958795"/>
                  <a:pt x="5582568" y="3007285"/>
                </a:cubicBezTo>
                <a:cubicBezTo>
                  <a:pt x="5598811" y="3020945"/>
                  <a:pt x="5615234" y="3030279"/>
                  <a:pt x="5618844" y="3060100"/>
                </a:cubicBezTo>
                <a:cubicBezTo>
                  <a:pt x="5625883" y="3117925"/>
                  <a:pt x="5646997" y="3165732"/>
                  <a:pt x="5692115" y="3191228"/>
                </a:cubicBezTo>
                <a:cubicBezTo>
                  <a:pt x="5692475" y="3191457"/>
                  <a:pt x="5689949" y="3200109"/>
                  <a:pt x="5688506" y="3206025"/>
                </a:cubicBezTo>
                <a:cubicBezTo>
                  <a:pt x="5660893" y="3207848"/>
                  <a:pt x="5639057" y="3173699"/>
                  <a:pt x="5603864" y="3184854"/>
                </a:cubicBezTo>
                <a:cubicBezTo>
                  <a:pt x="5637613" y="3231295"/>
                  <a:pt x="5665767" y="3272957"/>
                  <a:pt x="5713591" y="3295040"/>
                </a:cubicBezTo>
                <a:cubicBezTo>
                  <a:pt x="5751851" y="3312567"/>
                  <a:pt x="5799134" y="3322812"/>
                  <a:pt x="5826927" y="3379724"/>
                </a:cubicBezTo>
                <a:cubicBezTo>
                  <a:pt x="5794623" y="3390881"/>
                  <a:pt x="5770619" y="3376768"/>
                  <a:pt x="5746436" y="3366750"/>
                </a:cubicBezTo>
                <a:cubicBezTo>
                  <a:pt x="5709440" y="3351269"/>
                  <a:pt x="5672804" y="3333741"/>
                  <a:pt x="5635807" y="3318259"/>
                </a:cubicBezTo>
                <a:cubicBezTo>
                  <a:pt x="5621731" y="3312340"/>
                  <a:pt x="5606392" y="3308241"/>
                  <a:pt x="5597367" y="3336472"/>
                </a:cubicBezTo>
                <a:cubicBezTo>
                  <a:pt x="5644471" y="3342391"/>
                  <a:pt x="5672624" y="3380636"/>
                  <a:pt x="5702221" y="3416605"/>
                </a:cubicBezTo>
                <a:cubicBezTo>
                  <a:pt x="5718825" y="3436867"/>
                  <a:pt x="5732361" y="3463958"/>
                  <a:pt x="5762317" y="3453714"/>
                </a:cubicBezTo>
                <a:cubicBezTo>
                  <a:pt x="5778019" y="3448251"/>
                  <a:pt x="5787944" y="3463501"/>
                  <a:pt x="5786319" y="3482169"/>
                </a:cubicBezTo>
                <a:cubicBezTo>
                  <a:pt x="5780365" y="3547962"/>
                  <a:pt x="5817001" y="3570954"/>
                  <a:pt x="5854901" y="3583703"/>
                </a:cubicBezTo>
                <a:cubicBezTo>
                  <a:pt x="5926728" y="3607607"/>
                  <a:pt x="5986464" y="3663836"/>
                  <a:pt x="6056305" y="3694570"/>
                </a:cubicBezTo>
                <a:cubicBezTo>
                  <a:pt x="6124163" y="3724393"/>
                  <a:pt x="6176680" y="3795192"/>
                  <a:pt x="6244716" y="3832301"/>
                </a:cubicBezTo>
                <a:cubicBezTo>
                  <a:pt x="6293986" y="3859164"/>
                  <a:pt x="6341089" y="3893766"/>
                  <a:pt x="6391802" y="3918125"/>
                </a:cubicBezTo>
                <a:cubicBezTo>
                  <a:pt x="6511814" y="3975722"/>
                  <a:pt x="6634174" y="4021935"/>
                  <a:pt x="6763572" y="4028537"/>
                </a:cubicBezTo>
                <a:cubicBezTo>
                  <a:pt x="6870411" y="4033774"/>
                  <a:pt x="7797129" y="4028766"/>
                  <a:pt x="8173592" y="3279560"/>
                </a:cubicBezTo>
                <a:cubicBezTo>
                  <a:pt x="8180811" y="3275916"/>
                  <a:pt x="8188931" y="3266355"/>
                  <a:pt x="8191458" y="3257248"/>
                </a:cubicBezTo>
                <a:cubicBezTo>
                  <a:pt x="8203550" y="3214677"/>
                  <a:pt x="8233147" y="3196237"/>
                  <a:pt x="8259856" y="3173245"/>
                </a:cubicBezTo>
                <a:cubicBezTo>
                  <a:pt x="8283318" y="3152983"/>
                  <a:pt x="8308224" y="3131812"/>
                  <a:pt x="8317969" y="3097663"/>
                </a:cubicBezTo>
                <a:cubicBezTo>
                  <a:pt x="8330783" y="3052133"/>
                  <a:pt x="8294328" y="3089468"/>
                  <a:pt x="8287650" y="3072166"/>
                </a:cubicBezTo>
                <a:cubicBezTo>
                  <a:pt x="8301546" y="3048491"/>
                  <a:pt x="8323023" y="3026863"/>
                  <a:pt x="8328617" y="3000000"/>
                </a:cubicBezTo>
                <a:cubicBezTo>
                  <a:pt x="8349009" y="2903020"/>
                  <a:pt x="8393045" y="2832447"/>
                  <a:pt x="8458917" y="2777583"/>
                </a:cubicBezTo>
                <a:cubicBezTo>
                  <a:pt x="8477866" y="2761875"/>
                  <a:pt x="8490318" y="2733190"/>
                  <a:pt x="8516125" y="2728639"/>
                </a:cubicBezTo>
                <a:cubicBezTo>
                  <a:pt x="8573515" y="2718621"/>
                  <a:pt x="8555468" y="2640309"/>
                  <a:pt x="8585788" y="2605478"/>
                </a:cubicBezTo>
                <a:cubicBezTo>
                  <a:pt x="8591563" y="2598874"/>
                  <a:pt x="8596796" y="2585900"/>
                  <a:pt x="8595714" y="2577023"/>
                </a:cubicBezTo>
                <a:cubicBezTo>
                  <a:pt x="8594091" y="2564271"/>
                  <a:pt x="8587232" y="2552206"/>
                  <a:pt x="8581457" y="2540823"/>
                </a:cubicBezTo>
                <a:cubicBezTo>
                  <a:pt x="8575501" y="2529441"/>
                  <a:pt x="8566478" y="2519424"/>
                  <a:pt x="8570809" y="2504399"/>
                </a:cubicBezTo>
                <a:cubicBezTo>
                  <a:pt x="8572612" y="2498253"/>
                  <a:pt x="8571351" y="2476854"/>
                  <a:pt x="8584705" y="2493699"/>
                </a:cubicBezTo>
                <a:cubicBezTo>
                  <a:pt x="8621340" y="2539914"/>
                  <a:pt x="8642637" y="2496205"/>
                  <a:pt x="8674038" y="2475260"/>
                </a:cubicBezTo>
                <a:cubicBezTo>
                  <a:pt x="8648772" y="2453632"/>
                  <a:pt x="8626033" y="2438380"/>
                  <a:pt x="8622243" y="2406054"/>
                </a:cubicBezTo>
                <a:cubicBezTo>
                  <a:pt x="8614483" y="2339351"/>
                  <a:pt x="8581278" y="2308846"/>
                  <a:pt x="8530925" y="2302926"/>
                </a:cubicBezTo>
                <a:cubicBezTo>
                  <a:pt x="8549513" y="2238501"/>
                  <a:pt x="8549513" y="2238501"/>
                  <a:pt x="8489417" y="2229622"/>
                </a:cubicBezTo>
                <a:cubicBezTo>
                  <a:pt x="8512517" y="2188645"/>
                  <a:pt x="8512517" y="2178173"/>
                  <a:pt x="8484543" y="2164058"/>
                </a:cubicBezTo>
                <a:cubicBezTo>
                  <a:pt x="8457653" y="2150626"/>
                  <a:pt x="8427876" y="2146073"/>
                  <a:pt x="8402970" y="2125358"/>
                </a:cubicBezTo>
                <a:cubicBezTo>
                  <a:pt x="8425891" y="2072997"/>
                  <a:pt x="8432387" y="2012214"/>
                  <a:pt x="8479670" y="1986716"/>
                </a:cubicBezTo>
                <a:cubicBezTo>
                  <a:pt x="8487070" y="1982846"/>
                  <a:pt x="8492123" y="1967138"/>
                  <a:pt x="8487432" y="1958032"/>
                </a:cubicBezTo>
                <a:cubicBezTo>
                  <a:pt x="8470286" y="1925023"/>
                  <a:pt x="8494830" y="1862417"/>
                  <a:pt x="8441412" y="1855361"/>
                </a:cubicBezTo>
                <a:cubicBezTo>
                  <a:pt x="8434733" y="1854678"/>
                  <a:pt x="8428597" y="1847847"/>
                  <a:pt x="8433831" y="1838969"/>
                </a:cubicBezTo>
                <a:cubicBezTo>
                  <a:pt x="8451879" y="1808009"/>
                  <a:pt x="8430041" y="1810057"/>
                  <a:pt x="8416868" y="1806187"/>
                </a:cubicBezTo>
                <a:cubicBezTo>
                  <a:pt x="8400985" y="1801408"/>
                  <a:pt x="8382938" y="1815066"/>
                  <a:pt x="8368140" y="1798219"/>
                </a:cubicBezTo>
                <a:cubicBezTo>
                  <a:pt x="8371569" y="1780462"/>
                  <a:pt x="8384382" y="1780689"/>
                  <a:pt x="8393405" y="1774999"/>
                </a:cubicBezTo>
                <a:cubicBezTo>
                  <a:pt x="8419754" y="1758607"/>
                  <a:pt x="8441231" y="1739030"/>
                  <a:pt x="8442495" y="1696458"/>
                </a:cubicBezTo>
                <a:cubicBezTo>
                  <a:pt x="8443396" y="1662083"/>
                  <a:pt x="8446284" y="1631805"/>
                  <a:pt x="8409828" y="1621332"/>
                </a:cubicBezTo>
                <a:cubicBezTo>
                  <a:pt x="8394669" y="1617006"/>
                  <a:pt x="8399001" y="1592193"/>
                  <a:pt x="8407664" y="1579899"/>
                </a:cubicBezTo>
                <a:cubicBezTo>
                  <a:pt x="8423184" y="1558045"/>
                  <a:pt x="8435996" y="1528906"/>
                  <a:pt x="8462707" y="1526857"/>
                </a:cubicBezTo>
                <a:cubicBezTo>
                  <a:pt x="8478949" y="1525492"/>
                  <a:pt x="8491402" y="1516384"/>
                  <a:pt x="8504215" y="1505913"/>
                </a:cubicBezTo>
                <a:cubicBezTo>
                  <a:pt x="8513419" y="1498398"/>
                  <a:pt x="8524428" y="1492025"/>
                  <a:pt x="8523345" y="1475863"/>
                </a:cubicBezTo>
                <a:cubicBezTo>
                  <a:pt x="8522262" y="1460382"/>
                  <a:pt x="8511615" y="1454008"/>
                  <a:pt x="8500786" y="1450820"/>
                </a:cubicBezTo>
                <a:cubicBezTo>
                  <a:pt x="8464691" y="1440577"/>
                  <a:pt x="8430764" y="1425551"/>
                  <a:pt x="8400624" y="1391176"/>
                </a:cubicBezTo>
                <a:cubicBezTo>
                  <a:pt x="8420657" y="1372963"/>
                  <a:pt x="8439787" y="1359759"/>
                  <a:pt x="8454585" y="1341319"/>
                </a:cubicBezTo>
                <a:cubicBezTo>
                  <a:pt x="8490318" y="1296701"/>
                  <a:pt x="8187668" y="1156238"/>
                  <a:pt x="8172509" y="1106153"/>
                </a:cubicBezTo>
                <a:cubicBezTo>
                  <a:pt x="8167817" y="1090673"/>
                  <a:pt x="8151755" y="1074738"/>
                  <a:pt x="8138399" y="1070184"/>
                </a:cubicBezTo>
                <a:cubicBezTo>
                  <a:pt x="8075777" y="1048785"/>
                  <a:pt x="8021456" y="1000749"/>
                  <a:pt x="7957388" y="982992"/>
                </a:cubicBezTo>
                <a:cubicBezTo>
                  <a:pt x="7896929" y="966147"/>
                  <a:pt x="7837375" y="943608"/>
                  <a:pt x="7771142" y="921300"/>
                </a:cubicBezTo>
                <a:cubicBezTo>
                  <a:pt x="7811747" y="865296"/>
                  <a:pt x="7883756" y="871899"/>
                  <a:pt x="7900539" y="791082"/>
                </a:cubicBezTo>
                <a:cubicBezTo>
                  <a:pt x="7835028" y="770137"/>
                  <a:pt x="7766090" y="794042"/>
                  <a:pt x="7702923" y="760803"/>
                </a:cubicBezTo>
                <a:cubicBezTo>
                  <a:pt x="7697509" y="757845"/>
                  <a:pt x="7690109" y="760803"/>
                  <a:pt x="7683614" y="761714"/>
                </a:cubicBezTo>
                <a:cubicBezTo>
                  <a:pt x="7553493" y="779471"/>
                  <a:pt x="7423915" y="763991"/>
                  <a:pt x="7295600" y="741680"/>
                </a:cubicBezTo>
                <a:cubicBezTo>
                  <a:pt x="7110798" y="709810"/>
                  <a:pt x="6925273" y="689548"/>
                  <a:pt x="6739388" y="675206"/>
                </a:cubicBezTo>
                <a:cubicBezTo>
                  <a:pt x="6585807" y="663367"/>
                  <a:pt x="6431866" y="658132"/>
                  <a:pt x="6279006" y="635367"/>
                </a:cubicBezTo>
                <a:cubicBezTo>
                  <a:pt x="6115501" y="611009"/>
                  <a:pt x="5952175" y="583462"/>
                  <a:pt x="5788847" y="557964"/>
                </a:cubicBezTo>
                <a:cubicBezTo>
                  <a:pt x="5781448" y="556825"/>
                  <a:pt x="5773282" y="553240"/>
                  <a:pt x="5765387" y="552984"/>
                </a:cubicBezTo>
                <a:close/>
                <a:moveTo>
                  <a:pt x="0" y="0"/>
                </a:moveTo>
                <a:lnTo>
                  <a:pt x="768106" y="0"/>
                </a:lnTo>
                <a:lnTo>
                  <a:pt x="767098" y="10118"/>
                </a:lnTo>
                <a:cubicBezTo>
                  <a:pt x="765697" y="22412"/>
                  <a:pt x="763205" y="34103"/>
                  <a:pt x="756850" y="43654"/>
                </a:cubicBezTo>
                <a:cubicBezTo>
                  <a:pt x="749894" y="54193"/>
                  <a:pt x="757386" y="72374"/>
                  <a:pt x="768357" y="76852"/>
                </a:cubicBezTo>
                <a:cubicBezTo>
                  <a:pt x="838462" y="106364"/>
                  <a:pt x="848094" y="176713"/>
                  <a:pt x="882077" y="237315"/>
                </a:cubicBezTo>
                <a:cubicBezTo>
                  <a:pt x="845150" y="261290"/>
                  <a:pt x="801001" y="266560"/>
                  <a:pt x="761133" y="282106"/>
                </a:cubicBezTo>
                <a:cubicBezTo>
                  <a:pt x="719657" y="298442"/>
                  <a:pt x="719657" y="310562"/>
                  <a:pt x="753907" y="357988"/>
                </a:cubicBezTo>
                <a:cubicBezTo>
                  <a:pt x="664804" y="368265"/>
                  <a:pt x="664804" y="368265"/>
                  <a:pt x="692364" y="442830"/>
                </a:cubicBezTo>
                <a:cubicBezTo>
                  <a:pt x="617709" y="449681"/>
                  <a:pt x="568477" y="484987"/>
                  <a:pt x="556972" y="562188"/>
                </a:cubicBezTo>
                <a:cubicBezTo>
                  <a:pt x="551352" y="599602"/>
                  <a:pt x="517637" y="617254"/>
                  <a:pt x="480177" y="642286"/>
                </a:cubicBezTo>
                <a:cubicBezTo>
                  <a:pt x="526734" y="666528"/>
                  <a:pt x="558310" y="717115"/>
                  <a:pt x="612627" y="663627"/>
                </a:cubicBezTo>
                <a:cubicBezTo>
                  <a:pt x="632427" y="644130"/>
                  <a:pt x="630557" y="668898"/>
                  <a:pt x="633230" y="676011"/>
                </a:cubicBezTo>
                <a:cubicBezTo>
                  <a:pt x="639651" y="693400"/>
                  <a:pt x="626274" y="704995"/>
                  <a:pt x="617443" y="718168"/>
                </a:cubicBezTo>
                <a:cubicBezTo>
                  <a:pt x="608881" y="731343"/>
                  <a:pt x="598711" y="745306"/>
                  <a:pt x="596304" y="760064"/>
                </a:cubicBezTo>
                <a:cubicBezTo>
                  <a:pt x="594700" y="770339"/>
                  <a:pt x="602459" y="785355"/>
                  <a:pt x="611021" y="792998"/>
                </a:cubicBezTo>
                <a:cubicBezTo>
                  <a:pt x="655975" y="833311"/>
                  <a:pt x="629217" y="923949"/>
                  <a:pt x="714308" y="935543"/>
                </a:cubicBezTo>
                <a:cubicBezTo>
                  <a:pt x="752570" y="940811"/>
                  <a:pt x="771032" y="974010"/>
                  <a:pt x="799128" y="992190"/>
                </a:cubicBezTo>
                <a:cubicBezTo>
                  <a:pt x="896793" y="1055689"/>
                  <a:pt x="962082" y="1137368"/>
                  <a:pt x="992317" y="1249612"/>
                </a:cubicBezTo>
                <a:cubicBezTo>
                  <a:pt x="1000611" y="1280703"/>
                  <a:pt x="1032454" y="1305735"/>
                  <a:pt x="1053058" y="1333136"/>
                </a:cubicBezTo>
                <a:cubicBezTo>
                  <a:pt x="1043156" y="1353160"/>
                  <a:pt x="989106" y="1309949"/>
                  <a:pt x="1008104" y="1362645"/>
                </a:cubicBezTo>
                <a:cubicBezTo>
                  <a:pt x="1022553" y="1402169"/>
                  <a:pt x="1059480" y="1426672"/>
                  <a:pt x="1094265" y="1450123"/>
                </a:cubicBezTo>
                <a:cubicBezTo>
                  <a:pt x="1133866" y="1476733"/>
                  <a:pt x="1177749" y="1498075"/>
                  <a:pt x="1195677" y="1547347"/>
                </a:cubicBezTo>
                <a:cubicBezTo>
                  <a:pt x="1199423" y="1557887"/>
                  <a:pt x="1211463" y="1568953"/>
                  <a:pt x="1222166" y="1573170"/>
                </a:cubicBezTo>
                <a:cubicBezTo>
                  <a:pt x="1780331" y="2440289"/>
                  <a:pt x="3154333" y="2446085"/>
                  <a:pt x="3312738" y="2440024"/>
                </a:cubicBezTo>
                <a:cubicBezTo>
                  <a:pt x="3504591" y="2432384"/>
                  <a:pt x="3686008" y="2378897"/>
                  <a:pt x="3863944" y="2312235"/>
                </a:cubicBezTo>
                <a:cubicBezTo>
                  <a:pt x="3939135" y="2284043"/>
                  <a:pt x="4008972" y="2243995"/>
                  <a:pt x="4082022" y="2212904"/>
                </a:cubicBezTo>
                <a:cubicBezTo>
                  <a:pt x="4182897" y="2169955"/>
                  <a:pt x="4260761" y="2088012"/>
                  <a:pt x="4361371" y="2053496"/>
                </a:cubicBezTo>
                <a:cubicBezTo>
                  <a:pt x="4464921" y="2017925"/>
                  <a:pt x="4553490" y="1952846"/>
                  <a:pt x="4659987" y="1925180"/>
                </a:cubicBezTo>
                <a:cubicBezTo>
                  <a:pt x="4716177" y="1910425"/>
                  <a:pt x="4770494" y="1883815"/>
                  <a:pt x="4761667" y="1807667"/>
                </a:cubicBezTo>
                <a:cubicBezTo>
                  <a:pt x="4759257" y="1786061"/>
                  <a:pt x="4773973" y="1768410"/>
                  <a:pt x="4797253" y="1774733"/>
                </a:cubicBezTo>
                <a:cubicBezTo>
                  <a:pt x="4841669" y="1786589"/>
                  <a:pt x="4861738" y="1755234"/>
                  <a:pt x="4886356" y="1731784"/>
                </a:cubicBezTo>
                <a:cubicBezTo>
                  <a:pt x="4930237" y="1690154"/>
                  <a:pt x="4971978" y="1645890"/>
                  <a:pt x="5041818" y="1639039"/>
                </a:cubicBezTo>
                <a:cubicBezTo>
                  <a:pt x="5028440" y="1606365"/>
                  <a:pt x="5005695" y="1611110"/>
                  <a:pt x="4984824" y="1617960"/>
                </a:cubicBezTo>
                <a:cubicBezTo>
                  <a:pt x="4929971" y="1635878"/>
                  <a:pt x="4875653" y="1656165"/>
                  <a:pt x="4820800" y="1674082"/>
                </a:cubicBezTo>
                <a:cubicBezTo>
                  <a:pt x="4784945" y="1685677"/>
                  <a:pt x="4749356" y="1702012"/>
                  <a:pt x="4701459" y="1689099"/>
                </a:cubicBezTo>
                <a:cubicBezTo>
                  <a:pt x="4742668" y="1623230"/>
                  <a:pt x="4812771" y="1611373"/>
                  <a:pt x="4869498" y="1591086"/>
                </a:cubicBezTo>
                <a:cubicBezTo>
                  <a:pt x="4940404" y="1565528"/>
                  <a:pt x="4982147" y="1517309"/>
                  <a:pt x="5032185" y="1463559"/>
                </a:cubicBezTo>
                <a:cubicBezTo>
                  <a:pt x="4980006" y="1450649"/>
                  <a:pt x="4947630" y="1490172"/>
                  <a:pt x="4906692" y="1488062"/>
                </a:cubicBezTo>
                <a:cubicBezTo>
                  <a:pt x="4904550" y="1481215"/>
                  <a:pt x="4900805" y="1471202"/>
                  <a:pt x="4901340" y="1470936"/>
                </a:cubicBezTo>
                <a:cubicBezTo>
                  <a:pt x="4968234" y="1441427"/>
                  <a:pt x="4999539" y="1386097"/>
                  <a:pt x="5009976" y="1319171"/>
                </a:cubicBezTo>
                <a:cubicBezTo>
                  <a:pt x="5015328" y="1284656"/>
                  <a:pt x="5039677" y="1273853"/>
                  <a:pt x="5063760" y="1258044"/>
                </a:cubicBezTo>
                <a:cubicBezTo>
                  <a:pt x="5147777" y="1201922"/>
                  <a:pt x="5236613" y="1151071"/>
                  <a:pt x="5305648" y="1073871"/>
                </a:cubicBezTo>
                <a:cubicBezTo>
                  <a:pt x="5225910" y="1084147"/>
                  <a:pt x="5161960" y="1134471"/>
                  <a:pt x="5076067" y="1156077"/>
                </a:cubicBezTo>
                <a:cubicBezTo>
                  <a:pt x="5144298" y="1071235"/>
                  <a:pt x="5232600" y="1028288"/>
                  <a:pt x="5313141" y="976907"/>
                </a:cubicBezTo>
                <a:cubicBezTo>
                  <a:pt x="5349798" y="953458"/>
                  <a:pt x="5383779" y="923421"/>
                  <a:pt x="5428196" y="910774"/>
                </a:cubicBezTo>
                <a:cubicBezTo>
                  <a:pt x="5443985" y="906295"/>
                  <a:pt x="5469939" y="896809"/>
                  <a:pt x="5457363" y="871779"/>
                </a:cubicBezTo>
                <a:cubicBezTo>
                  <a:pt x="5446661" y="850965"/>
                  <a:pt x="5425523" y="857286"/>
                  <a:pt x="5406256" y="863347"/>
                </a:cubicBezTo>
                <a:cubicBezTo>
                  <a:pt x="5359965" y="878367"/>
                  <a:pt x="5312069" y="878629"/>
                  <a:pt x="5249456" y="878367"/>
                </a:cubicBezTo>
                <a:cubicBezTo>
                  <a:pt x="5301901" y="809597"/>
                  <a:pt x="5397963" y="830149"/>
                  <a:pt x="5442914" y="757955"/>
                </a:cubicBezTo>
                <a:cubicBezTo>
                  <a:pt x="5386723" y="745306"/>
                  <a:pt x="5343376" y="771392"/>
                  <a:pt x="5297887" y="776398"/>
                </a:cubicBezTo>
                <a:cubicBezTo>
                  <a:pt x="5256683" y="780877"/>
                  <a:pt x="5246513" y="768758"/>
                  <a:pt x="5256146" y="728971"/>
                </a:cubicBezTo>
                <a:cubicBezTo>
                  <a:pt x="5271129" y="667053"/>
                  <a:pt x="5248653" y="635435"/>
                  <a:pt x="5188716" y="652298"/>
                </a:cubicBezTo>
                <a:cubicBezTo>
                  <a:pt x="5133062" y="668107"/>
                  <a:pt x="5127175" y="644922"/>
                  <a:pt x="5142160" y="609614"/>
                </a:cubicBezTo>
                <a:cubicBezTo>
                  <a:pt x="5163564" y="558237"/>
                  <a:pt x="5139216" y="518450"/>
                  <a:pt x="5122626" y="475239"/>
                </a:cubicBezTo>
                <a:cubicBezTo>
                  <a:pt x="5097205" y="409367"/>
                  <a:pt x="5107908" y="377223"/>
                  <a:pt x="5162763" y="328215"/>
                </a:cubicBezTo>
                <a:cubicBezTo>
                  <a:pt x="5193532" y="300811"/>
                  <a:pt x="5226711" y="277627"/>
                  <a:pt x="5271399" y="253914"/>
                </a:cubicBezTo>
                <a:cubicBezTo>
                  <a:pt x="5168381" y="241003"/>
                  <a:pt x="5276483" y="197528"/>
                  <a:pt x="5240091" y="170389"/>
                </a:cubicBezTo>
                <a:cubicBezTo>
                  <a:pt x="5167310" y="159323"/>
                  <a:pt x="5107908" y="245745"/>
                  <a:pt x="5008904" y="220979"/>
                </a:cubicBezTo>
                <a:cubicBezTo>
                  <a:pt x="5131187" y="146147"/>
                  <a:pt x="5266315" y="121645"/>
                  <a:pt x="5354881" y="22050"/>
                </a:cubicBezTo>
                <a:cubicBezTo>
                  <a:pt x="5334546" y="-611"/>
                  <a:pt x="5314210" y="20468"/>
                  <a:pt x="5296818" y="12038"/>
                </a:cubicBezTo>
                <a:cubicBezTo>
                  <a:pt x="5297085" y="9403"/>
                  <a:pt x="5296884" y="6109"/>
                  <a:pt x="5297018" y="3177"/>
                </a:cubicBezTo>
                <a:lnTo>
                  <a:pt x="5298067" y="0"/>
                </a:lnTo>
                <a:lnTo>
                  <a:pt x="8958468" y="0"/>
                </a:lnTo>
                <a:lnTo>
                  <a:pt x="8936439" y="18562"/>
                </a:lnTo>
                <a:cubicBezTo>
                  <a:pt x="8928025" y="29598"/>
                  <a:pt x="8926611" y="39110"/>
                  <a:pt x="8934304" y="46608"/>
                </a:cubicBezTo>
                <a:cubicBezTo>
                  <a:pt x="8959791" y="71400"/>
                  <a:pt x="8992737" y="89152"/>
                  <a:pt x="9027240" y="113638"/>
                </a:cubicBezTo>
                <a:cubicBezTo>
                  <a:pt x="8975330" y="159853"/>
                  <a:pt x="8916899" y="180054"/>
                  <a:pt x="8854734" y="193826"/>
                </a:cubicBezTo>
                <a:cubicBezTo>
                  <a:pt x="8836083" y="198111"/>
                  <a:pt x="8817746" y="206680"/>
                  <a:pt x="8815880" y="227493"/>
                </a:cubicBezTo>
                <a:cubicBezTo>
                  <a:pt x="8814017" y="249223"/>
                  <a:pt x="8832977" y="257791"/>
                  <a:pt x="8848828" y="267894"/>
                </a:cubicBezTo>
                <a:cubicBezTo>
                  <a:pt x="8870895" y="281971"/>
                  <a:pt x="8892342" y="294216"/>
                  <a:pt x="8920315" y="296052"/>
                </a:cubicBezTo>
                <a:cubicBezTo>
                  <a:pt x="8966319" y="298806"/>
                  <a:pt x="8988385" y="337982"/>
                  <a:pt x="9015115" y="367363"/>
                </a:cubicBezTo>
                <a:cubicBezTo>
                  <a:pt x="9030034" y="383892"/>
                  <a:pt x="9037496" y="417251"/>
                  <a:pt x="9011388" y="423067"/>
                </a:cubicBezTo>
                <a:cubicBezTo>
                  <a:pt x="8948601" y="437148"/>
                  <a:pt x="8953575" y="477853"/>
                  <a:pt x="8955127" y="524068"/>
                </a:cubicBezTo>
                <a:cubicBezTo>
                  <a:pt x="8957303" y="581304"/>
                  <a:pt x="8994292" y="607624"/>
                  <a:pt x="9039672" y="629661"/>
                </a:cubicBezTo>
                <a:cubicBezTo>
                  <a:pt x="9055213" y="637312"/>
                  <a:pt x="9077279" y="637006"/>
                  <a:pt x="9083187" y="660880"/>
                </a:cubicBezTo>
                <a:cubicBezTo>
                  <a:pt x="9057699" y="683528"/>
                  <a:pt x="9026617" y="665166"/>
                  <a:pt x="8999263" y="671592"/>
                </a:cubicBezTo>
                <a:cubicBezTo>
                  <a:pt x="8976575" y="676794"/>
                  <a:pt x="8938965" y="674041"/>
                  <a:pt x="8970048" y="715664"/>
                </a:cubicBezTo>
                <a:cubicBezTo>
                  <a:pt x="8979063" y="727601"/>
                  <a:pt x="8968494" y="736784"/>
                  <a:pt x="8956992" y="737702"/>
                </a:cubicBezTo>
                <a:cubicBezTo>
                  <a:pt x="8864991" y="747189"/>
                  <a:pt x="8907262" y="831359"/>
                  <a:pt x="8877733" y="875737"/>
                </a:cubicBezTo>
                <a:cubicBezTo>
                  <a:pt x="8869654" y="887979"/>
                  <a:pt x="8878357" y="909097"/>
                  <a:pt x="8891100" y="914300"/>
                </a:cubicBezTo>
                <a:cubicBezTo>
                  <a:pt x="8972534" y="948581"/>
                  <a:pt x="8983724" y="1030299"/>
                  <a:pt x="9023199" y="1100695"/>
                </a:cubicBezTo>
                <a:cubicBezTo>
                  <a:pt x="8980304" y="1128545"/>
                  <a:pt x="8929020" y="1134666"/>
                  <a:pt x="8882708" y="1152725"/>
                </a:cubicBezTo>
                <a:cubicBezTo>
                  <a:pt x="8834530" y="1171701"/>
                  <a:pt x="8834530" y="1185780"/>
                  <a:pt x="8874315" y="1240870"/>
                </a:cubicBezTo>
                <a:cubicBezTo>
                  <a:pt x="8770812" y="1252808"/>
                  <a:pt x="8770812" y="1252808"/>
                  <a:pt x="8802826" y="1339424"/>
                </a:cubicBezTo>
                <a:cubicBezTo>
                  <a:pt x="8716105" y="1347382"/>
                  <a:pt x="8658917" y="1388394"/>
                  <a:pt x="8645552" y="1478072"/>
                </a:cubicBezTo>
                <a:cubicBezTo>
                  <a:pt x="8639024" y="1521532"/>
                  <a:pt x="8599861" y="1542037"/>
                  <a:pt x="8556347" y="1571114"/>
                </a:cubicBezTo>
                <a:cubicBezTo>
                  <a:pt x="8610428" y="1599274"/>
                  <a:pt x="8647106" y="1658037"/>
                  <a:pt x="8710202" y="1595904"/>
                </a:cubicBezTo>
                <a:cubicBezTo>
                  <a:pt x="8733202" y="1573257"/>
                  <a:pt x="8731030" y="1602027"/>
                  <a:pt x="8734135" y="1610290"/>
                </a:cubicBezTo>
                <a:cubicBezTo>
                  <a:pt x="8741594" y="1630489"/>
                  <a:pt x="8726054" y="1643958"/>
                  <a:pt x="8715797" y="1659260"/>
                </a:cubicBezTo>
                <a:cubicBezTo>
                  <a:pt x="8705851" y="1674564"/>
                  <a:pt x="8694038" y="1690784"/>
                  <a:pt x="8691242" y="1707927"/>
                </a:cubicBezTo>
                <a:cubicBezTo>
                  <a:pt x="8689378" y="1719862"/>
                  <a:pt x="8698391" y="1737306"/>
                  <a:pt x="8708337" y="1746183"/>
                </a:cubicBezTo>
                <a:cubicBezTo>
                  <a:pt x="8760556" y="1793011"/>
                  <a:pt x="8729474" y="1898297"/>
                  <a:pt x="8828316" y="1911765"/>
                </a:cubicBezTo>
                <a:cubicBezTo>
                  <a:pt x="8872762" y="1917884"/>
                  <a:pt x="8894207" y="1956449"/>
                  <a:pt x="8926844" y="1977567"/>
                </a:cubicBezTo>
                <a:cubicBezTo>
                  <a:pt x="9040293" y="2051328"/>
                  <a:pt x="9116134" y="2146208"/>
                  <a:pt x="9151255" y="2276592"/>
                </a:cubicBezTo>
                <a:cubicBezTo>
                  <a:pt x="9160890" y="2312707"/>
                  <a:pt x="9197879" y="2341785"/>
                  <a:pt x="9221812" y="2373614"/>
                </a:cubicBezTo>
                <a:cubicBezTo>
                  <a:pt x="9210310" y="2396875"/>
                  <a:pt x="9147525" y="2346680"/>
                  <a:pt x="9169593" y="2407892"/>
                </a:cubicBezTo>
                <a:cubicBezTo>
                  <a:pt x="9186377" y="2453803"/>
                  <a:pt x="9229272" y="2482267"/>
                  <a:pt x="9269679" y="2509507"/>
                </a:cubicBezTo>
                <a:cubicBezTo>
                  <a:pt x="9315680" y="2540419"/>
                  <a:pt x="9366654" y="2565210"/>
                  <a:pt x="9387480" y="2622444"/>
                </a:cubicBezTo>
                <a:cubicBezTo>
                  <a:pt x="9391832" y="2634687"/>
                  <a:pt x="9405817" y="2647542"/>
                  <a:pt x="9418250" y="2652440"/>
                </a:cubicBezTo>
                <a:cubicBezTo>
                  <a:pt x="10066621" y="3659697"/>
                  <a:pt x="11662679" y="3666430"/>
                  <a:pt x="11846684" y="3659389"/>
                </a:cubicBezTo>
                <a:cubicBezTo>
                  <a:pt x="11958113" y="3654952"/>
                  <a:pt x="12066512" y="3637200"/>
                  <a:pt x="12172890" y="3610878"/>
                </a:cubicBezTo>
                <a:lnTo>
                  <a:pt x="12192000" y="3605403"/>
                </a:lnTo>
                <a:lnTo>
                  <a:pt x="12192000" y="6858000"/>
                </a:lnTo>
                <a:lnTo>
                  <a:pt x="2667892" y="6858000"/>
                </a:lnTo>
                <a:lnTo>
                  <a:pt x="2654380" y="6849405"/>
                </a:lnTo>
                <a:cubicBezTo>
                  <a:pt x="2607569" y="6826978"/>
                  <a:pt x="2555222" y="6809052"/>
                  <a:pt x="2517472" y="6768410"/>
                </a:cubicBezTo>
                <a:cubicBezTo>
                  <a:pt x="2640621" y="6736030"/>
                  <a:pt x="2751355" y="6703317"/>
                  <a:pt x="2863768" y="6678867"/>
                </a:cubicBezTo>
                <a:cubicBezTo>
                  <a:pt x="2982893" y="6653093"/>
                  <a:pt x="3083895" y="6583373"/>
                  <a:pt x="3200332" y="6552312"/>
                </a:cubicBezTo>
                <a:cubicBezTo>
                  <a:pt x="3225166" y="6545703"/>
                  <a:pt x="3255030" y="6522574"/>
                  <a:pt x="3263755" y="6500106"/>
                </a:cubicBezTo>
                <a:cubicBezTo>
                  <a:pt x="3291941" y="6427411"/>
                  <a:pt x="3854674" y="6223537"/>
                  <a:pt x="3788234" y="6158777"/>
                </a:cubicBezTo>
                <a:cubicBezTo>
                  <a:pt x="3760718" y="6132011"/>
                  <a:pt x="3725150" y="6112847"/>
                  <a:pt x="3687901" y="6086412"/>
                </a:cubicBezTo>
                <a:cubicBezTo>
                  <a:pt x="3743942" y="6036518"/>
                  <a:pt x="3807024" y="6014710"/>
                  <a:pt x="3874137" y="5999841"/>
                </a:cubicBezTo>
                <a:cubicBezTo>
                  <a:pt x="3894273" y="5995216"/>
                  <a:pt x="3914069" y="5985964"/>
                  <a:pt x="3916083" y="5963494"/>
                </a:cubicBezTo>
                <a:cubicBezTo>
                  <a:pt x="3918095" y="5940035"/>
                  <a:pt x="3897626" y="5930785"/>
                  <a:pt x="3880513" y="5919878"/>
                </a:cubicBezTo>
                <a:cubicBezTo>
                  <a:pt x="3856689" y="5904680"/>
                  <a:pt x="3833535" y="5891460"/>
                  <a:pt x="3803335" y="5889479"/>
                </a:cubicBezTo>
                <a:cubicBezTo>
                  <a:pt x="3753670" y="5886505"/>
                  <a:pt x="3729848" y="5844211"/>
                  <a:pt x="3700990" y="5812491"/>
                </a:cubicBezTo>
                <a:cubicBezTo>
                  <a:pt x="3684884" y="5794647"/>
                  <a:pt x="3676828" y="5758633"/>
                  <a:pt x="3705014" y="5752353"/>
                </a:cubicBezTo>
                <a:cubicBezTo>
                  <a:pt x="3772798" y="5737152"/>
                  <a:pt x="3767428" y="5693207"/>
                  <a:pt x="3765753" y="5643313"/>
                </a:cubicBezTo>
                <a:cubicBezTo>
                  <a:pt x="3763404" y="5581522"/>
                  <a:pt x="3723470" y="5553107"/>
                  <a:pt x="3674479" y="5529315"/>
                </a:cubicBezTo>
                <a:cubicBezTo>
                  <a:pt x="3657701" y="5521056"/>
                  <a:pt x="3633878" y="5521386"/>
                  <a:pt x="3627501" y="5495612"/>
                </a:cubicBezTo>
                <a:cubicBezTo>
                  <a:pt x="3655017" y="5471161"/>
                  <a:pt x="3688572" y="5490985"/>
                  <a:pt x="3718104" y="5484048"/>
                </a:cubicBezTo>
                <a:cubicBezTo>
                  <a:pt x="3742598" y="5478431"/>
                  <a:pt x="3783202" y="5481403"/>
                  <a:pt x="3749644" y="5436467"/>
                </a:cubicBezTo>
                <a:cubicBezTo>
                  <a:pt x="3739912" y="5423580"/>
                  <a:pt x="3751322" y="5413666"/>
                  <a:pt x="3763740" y="5412675"/>
                </a:cubicBezTo>
                <a:cubicBezTo>
                  <a:pt x="3863064" y="5402433"/>
                  <a:pt x="3817428" y="5311564"/>
                  <a:pt x="3849307" y="5263654"/>
                </a:cubicBezTo>
                <a:cubicBezTo>
                  <a:pt x="3858030" y="5250437"/>
                  <a:pt x="3848634" y="5227638"/>
                  <a:pt x="3834876" y="5222021"/>
                </a:cubicBezTo>
                <a:cubicBezTo>
                  <a:pt x="3746960" y="5185011"/>
                  <a:pt x="3734880" y="5096789"/>
                  <a:pt x="3692263" y="5020790"/>
                </a:cubicBezTo>
                <a:cubicBezTo>
                  <a:pt x="3738572" y="4990724"/>
                  <a:pt x="3793938" y="4984115"/>
                  <a:pt x="3843936" y="4964619"/>
                </a:cubicBezTo>
                <a:cubicBezTo>
                  <a:pt x="3895949" y="4944132"/>
                  <a:pt x="3895949" y="4928933"/>
                  <a:pt x="3852997" y="4869458"/>
                </a:cubicBezTo>
                <a:cubicBezTo>
                  <a:pt x="3964739" y="4856569"/>
                  <a:pt x="3964739" y="4856569"/>
                  <a:pt x="3930177" y="4763060"/>
                </a:cubicBezTo>
                <a:cubicBezTo>
                  <a:pt x="4023800" y="4754468"/>
                  <a:pt x="4085540" y="4710192"/>
                  <a:pt x="4099968" y="4613376"/>
                </a:cubicBezTo>
                <a:cubicBezTo>
                  <a:pt x="4107016" y="4566456"/>
                  <a:pt x="4149296" y="4544320"/>
                  <a:pt x="4196274" y="4512928"/>
                </a:cubicBezTo>
                <a:cubicBezTo>
                  <a:pt x="4137888" y="4482527"/>
                  <a:pt x="4098290" y="4419087"/>
                  <a:pt x="4030173" y="4486165"/>
                </a:cubicBezTo>
                <a:cubicBezTo>
                  <a:pt x="4005342" y="4510615"/>
                  <a:pt x="4007687" y="4479555"/>
                  <a:pt x="4004335" y="4470634"/>
                </a:cubicBezTo>
                <a:cubicBezTo>
                  <a:pt x="3996282" y="4448827"/>
                  <a:pt x="4013059" y="4434287"/>
                  <a:pt x="4024133" y="4417767"/>
                </a:cubicBezTo>
                <a:cubicBezTo>
                  <a:pt x="4034870" y="4401245"/>
                  <a:pt x="4047624" y="4383734"/>
                  <a:pt x="4050642" y="4365226"/>
                </a:cubicBezTo>
                <a:cubicBezTo>
                  <a:pt x="4052655" y="4352340"/>
                  <a:pt x="4042924" y="4333509"/>
                  <a:pt x="4032186" y="4323924"/>
                </a:cubicBezTo>
                <a:cubicBezTo>
                  <a:pt x="3975811" y="4273370"/>
                  <a:pt x="4009367" y="4159704"/>
                  <a:pt x="3902658" y="4145163"/>
                </a:cubicBezTo>
                <a:cubicBezTo>
                  <a:pt x="3854674" y="4138557"/>
                  <a:pt x="3831522" y="4096923"/>
                  <a:pt x="3796288" y="4074123"/>
                </a:cubicBezTo>
                <a:cubicBezTo>
                  <a:pt x="3673808" y="3994492"/>
                  <a:pt x="3591931" y="3892060"/>
                  <a:pt x="3554015" y="3751298"/>
                </a:cubicBezTo>
                <a:cubicBezTo>
                  <a:pt x="3543613" y="3712308"/>
                  <a:pt x="3503679" y="3680917"/>
                  <a:pt x="3477841" y="3646554"/>
                </a:cubicBezTo>
                <a:cubicBezTo>
                  <a:pt x="3490259" y="3621441"/>
                  <a:pt x="3558041" y="3675631"/>
                  <a:pt x="3534217" y="3609547"/>
                </a:cubicBezTo>
                <a:cubicBezTo>
                  <a:pt x="3516097" y="3559982"/>
                  <a:pt x="3469788" y="3529253"/>
                  <a:pt x="3426164" y="3499844"/>
                </a:cubicBezTo>
                <a:cubicBezTo>
                  <a:pt x="3376502" y="3466472"/>
                  <a:pt x="3321470" y="3439708"/>
                  <a:pt x="3298987" y="3377918"/>
                </a:cubicBezTo>
                <a:cubicBezTo>
                  <a:pt x="3294289" y="3364700"/>
                  <a:pt x="3279190" y="3350823"/>
                  <a:pt x="3265768" y="3345534"/>
                </a:cubicBezTo>
                <a:cubicBezTo>
                  <a:pt x="2609539" y="2326070"/>
                  <a:pt x="1054085" y="2255965"/>
                  <a:pt x="698533" y="2257448"/>
                </a:cubicBezTo>
                <a:cubicBezTo>
                  <a:pt x="674830" y="2257546"/>
                  <a:pt x="656459" y="2257963"/>
                  <a:pt x="644044" y="2258439"/>
                </a:cubicBezTo>
                <a:cubicBezTo>
                  <a:pt x="463596" y="2265625"/>
                  <a:pt x="290510" y="2305151"/>
                  <a:pt x="121106" y="2359734"/>
                </a:cubicBezTo>
                <a:lnTo>
                  <a:pt x="0" y="2402158"/>
                </a:lnTo>
                <a:close/>
              </a:path>
            </a:pathLst>
          </a:custGeom>
          <a:solidFill>
            <a:schemeClr val="bg2">
              <a:alpha val="5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AD8EA8C-B907-3F00-8595-8F17C4FC2A17}"/>
              </a:ext>
            </a:extLst>
          </p:cNvPr>
          <p:cNvSpPr>
            <a:spLocks noGrp="1"/>
          </p:cNvSpPr>
          <p:nvPr>
            <p:ph type="title"/>
          </p:nvPr>
        </p:nvSpPr>
        <p:spPr>
          <a:xfrm>
            <a:off x="4654295" y="3550263"/>
            <a:ext cx="6900697" cy="1295797"/>
          </a:xfrm>
        </p:spPr>
        <p:txBody>
          <a:bodyPr vert="horz" lIns="91440" tIns="45720" rIns="91440" bIns="45720" rtlCol="0" anchor="b">
            <a:normAutofit/>
          </a:bodyPr>
          <a:lstStyle/>
          <a:p>
            <a:r>
              <a:rPr lang="en-US" sz="2400" b="1" u="sng">
                <a:solidFill>
                  <a:schemeClr val="tx2">
                    <a:lumMod val="90000"/>
                    <a:lumOff val="10000"/>
                  </a:schemeClr>
                </a:solidFill>
                <a:latin typeface="Arial Nova"/>
              </a:rPr>
              <a:t>Direct Competitors</a:t>
            </a:r>
            <a:r>
              <a:rPr lang="en-US" sz="2400" dirty="0"/>
              <a:t> </a:t>
            </a:r>
            <a:br>
              <a:rPr lang="en-US" sz="2400" dirty="0"/>
            </a:br>
            <a:r>
              <a:rPr lang="en-US" sz="2400">
                <a:latin typeface="Arial Nova"/>
              </a:rPr>
              <a:t>Adidas, Puma </a:t>
            </a:r>
            <a:endParaRPr lang="en-US" sz="2400" dirty="0">
              <a:latin typeface="Arial Nova"/>
            </a:endParaRPr>
          </a:p>
        </p:txBody>
      </p:sp>
      <p:pic>
        <p:nvPicPr>
          <p:cNvPr id="8" name="Picture 7" descr="Adidas Logo, symbol, meaning, history, PNG, brand">
            <a:extLst>
              <a:ext uri="{FF2B5EF4-FFF2-40B4-BE49-F238E27FC236}">
                <a16:creationId xmlns:a16="http://schemas.microsoft.com/office/drawing/2014/main" id="{B9F87160-D56E-A96D-750F-83098A829A16}"/>
              </a:ext>
            </a:extLst>
          </p:cNvPr>
          <p:cNvPicPr>
            <a:picLocks noChangeAspect="1"/>
          </p:cNvPicPr>
          <p:nvPr/>
        </p:nvPicPr>
        <p:blipFill>
          <a:blip r:embed="rId2"/>
          <a:stretch>
            <a:fillRect/>
          </a:stretch>
        </p:blipFill>
        <p:spPr>
          <a:xfrm>
            <a:off x="1851546" y="490498"/>
            <a:ext cx="2256431" cy="1269242"/>
          </a:xfrm>
          <a:prstGeom prst="rect">
            <a:avLst/>
          </a:prstGeom>
        </p:spPr>
      </p:pic>
      <p:pic>
        <p:nvPicPr>
          <p:cNvPr id="10" name="Picture 9" descr="Lululemon – Artofit">
            <a:extLst>
              <a:ext uri="{FF2B5EF4-FFF2-40B4-BE49-F238E27FC236}">
                <a16:creationId xmlns:a16="http://schemas.microsoft.com/office/drawing/2014/main" id="{766CCD4C-E4B2-05B9-95C2-0AA08176D229}"/>
              </a:ext>
            </a:extLst>
          </p:cNvPr>
          <p:cNvPicPr>
            <a:picLocks noChangeAspect="1"/>
          </p:cNvPicPr>
          <p:nvPr/>
        </p:nvPicPr>
        <p:blipFill>
          <a:blip r:embed="rId3"/>
          <a:stretch>
            <a:fillRect/>
          </a:stretch>
        </p:blipFill>
        <p:spPr>
          <a:xfrm>
            <a:off x="452374" y="3547640"/>
            <a:ext cx="2563781" cy="2563781"/>
          </a:xfrm>
          <a:prstGeom prst="rect">
            <a:avLst/>
          </a:prstGeom>
        </p:spPr>
      </p:pic>
      <p:pic>
        <p:nvPicPr>
          <p:cNvPr id="9" name="Picture 8" descr="NEW BALANCE 530 WHITE/NAVY · We The Best Shop">
            <a:extLst>
              <a:ext uri="{FF2B5EF4-FFF2-40B4-BE49-F238E27FC236}">
                <a16:creationId xmlns:a16="http://schemas.microsoft.com/office/drawing/2014/main" id="{CDE83CB6-0B27-E286-BAEB-672FFBE04501}"/>
              </a:ext>
            </a:extLst>
          </p:cNvPr>
          <p:cNvPicPr>
            <a:picLocks noChangeAspect="1"/>
          </p:cNvPicPr>
          <p:nvPr/>
        </p:nvPicPr>
        <p:blipFill>
          <a:blip r:embed="rId4"/>
          <a:stretch>
            <a:fillRect/>
          </a:stretch>
        </p:blipFill>
        <p:spPr>
          <a:xfrm>
            <a:off x="6148316" y="1468988"/>
            <a:ext cx="1746914" cy="1746914"/>
          </a:xfrm>
          <a:prstGeom prst="rect">
            <a:avLst/>
          </a:prstGeom>
        </p:spPr>
      </p:pic>
      <p:pic>
        <p:nvPicPr>
          <p:cNvPr id="7" name="Picture 6" descr="Puma Logo Black Symbol With Name Clothes Design Icon Abstract football ...">
            <a:extLst>
              <a:ext uri="{FF2B5EF4-FFF2-40B4-BE49-F238E27FC236}">
                <a16:creationId xmlns:a16="http://schemas.microsoft.com/office/drawing/2014/main" id="{40C40844-AFD7-EEF3-8039-0E3BD9ADCCA6}"/>
              </a:ext>
            </a:extLst>
          </p:cNvPr>
          <p:cNvPicPr>
            <a:picLocks noChangeAspect="1"/>
          </p:cNvPicPr>
          <p:nvPr/>
        </p:nvPicPr>
        <p:blipFill>
          <a:blip r:embed="rId5"/>
          <a:stretch>
            <a:fillRect/>
          </a:stretch>
        </p:blipFill>
        <p:spPr>
          <a:xfrm>
            <a:off x="9594376" y="662459"/>
            <a:ext cx="2183642" cy="1785127"/>
          </a:xfrm>
          <a:prstGeom prst="rect">
            <a:avLst/>
          </a:prstGeom>
        </p:spPr>
      </p:pic>
      <p:sp>
        <p:nvSpPr>
          <p:cNvPr id="3" name="TextBox 2">
            <a:extLst>
              <a:ext uri="{FF2B5EF4-FFF2-40B4-BE49-F238E27FC236}">
                <a16:creationId xmlns:a16="http://schemas.microsoft.com/office/drawing/2014/main" id="{1BCF3A5A-D17A-6EF5-2C05-05BBE036961B}"/>
              </a:ext>
            </a:extLst>
          </p:cNvPr>
          <p:cNvSpPr txBox="1"/>
          <p:nvPr/>
        </p:nvSpPr>
        <p:spPr>
          <a:xfrm>
            <a:off x="4654294" y="4996013"/>
            <a:ext cx="3794640" cy="14619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sz="1400" b="1" u="sng" dirty="0"/>
          </a:p>
          <a:p>
            <a:pPr>
              <a:lnSpc>
                <a:spcPct val="90000"/>
              </a:lnSpc>
              <a:spcAft>
                <a:spcPts val="600"/>
              </a:spcAft>
            </a:pPr>
            <a:r>
              <a:rPr lang="en-US" sz="2400" b="1" u="sng">
                <a:solidFill>
                  <a:schemeClr val="tx2">
                    <a:lumMod val="90000"/>
                    <a:lumOff val="10000"/>
                  </a:schemeClr>
                </a:solidFill>
                <a:latin typeface="Arial Nova"/>
              </a:rPr>
              <a:t>Indirect Competitors</a:t>
            </a:r>
            <a:r>
              <a:rPr lang="en-US" sz="2400" dirty="0">
                <a:solidFill>
                  <a:schemeClr val="tx2">
                    <a:lumMod val="90000"/>
                    <a:lumOff val="10000"/>
                  </a:schemeClr>
                </a:solidFill>
                <a:latin typeface="Arial Nova"/>
              </a:rPr>
              <a:t> </a:t>
            </a:r>
            <a:endParaRPr lang="en-US" sz="2400">
              <a:solidFill>
                <a:schemeClr val="tx2">
                  <a:lumMod val="90000"/>
                  <a:lumOff val="10000"/>
                </a:schemeClr>
              </a:solidFill>
              <a:latin typeface="Aptos"/>
            </a:endParaRPr>
          </a:p>
          <a:p>
            <a:pPr>
              <a:lnSpc>
                <a:spcPct val="90000"/>
              </a:lnSpc>
              <a:spcAft>
                <a:spcPts val="600"/>
              </a:spcAft>
            </a:pPr>
            <a:r>
              <a:rPr lang="en-US" sz="2400">
                <a:latin typeface="Arial Nova"/>
              </a:rPr>
              <a:t>New Balance, Lululemon </a:t>
            </a:r>
            <a:endParaRPr lang="en-US" sz="2400"/>
          </a:p>
        </p:txBody>
      </p:sp>
      <p:sp>
        <p:nvSpPr>
          <p:cNvPr id="11" name="TextBox 10">
            <a:extLst>
              <a:ext uri="{FF2B5EF4-FFF2-40B4-BE49-F238E27FC236}">
                <a16:creationId xmlns:a16="http://schemas.microsoft.com/office/drawing/2014/main" id="{39D813BA-F2C8-A689-52DE-99766CA1A490}"/>
              </a:ext>
            </a:extLst>
          </p:cNvPr>
          <p:cNvSpPr txBox="1"/>
          <p:nvPr/>
        </p:nvSpPr>
        <p:spPr>
          <a:xfrm>
            <a:off x="6087423" y="11545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u="sng">
                <a:latin typeface="Arial Nova"/>
              </a:rPr>
              <a:t>Competitors</a:t>
            </a:r>
          </a:p>
        </p:txBody>
      </p:sp>
      <p:sp>
        <p:nvSpPr>
          <p:cNvPr id="12" name="TextBox 11">
            <a:extLst>
              <a:ext uri="{FF2B5EF4-FFF2-40B4-BE49-F238E27FC236}">
                <a16:creationId xmlns:a16="http://schemas.microsoft.com/office/drawing/2014/main" id="{692172F8-D6AD-D39C-5F06-797EF0B4161C}"/>
              </a:ext>
            </a:extLst>
          </p:cNvPr>
          <p:cNvSpPr txBox="1"/>
          <p:nvPr/>
        </p:nvSpPr>
        <p:spPr>
          <a:xfrm>
            <a:off x="8827718" y="4624857"/>
            <a:ext cx="322217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solidFill>
                  <a:schemeClr val="tx2">
                    <a:lumMod val="90000"/>
                    <a:lumOff val="10000"/>
                  </a:schemeClr>
                </a:solidFill>
                <a:ea typeface="+mn-lt"/>
                <a:cs typeface="+mn-lt"/>
              </a:rPr>
              <a:t>Nike Advantage</a:t>
            </a:r>
            <a:r>
              <a:rPr lang="en-GB" sz="2400" u="sng" dirty="0">
                <a:solidFill>
                  <a:schemeClr val="tx2">
                    <a:lumMod val="90000"/>
                    <a:lumOff val="10000"/>
                  </a:schemeClr>
                </a:solidFill>
                <a:ea typeface="+mn-lt"/>
                <a:cs typeface="+mn-lt"/>
              </a:rPr>
              <a:t> </a:t>
            </a:r>
            <a:endParaRPr lang="en-US" sz="2400" u="sng">
              <a:solidFill>
                <a:schemeClr val="tx2">
                  <a:lumMod val="90000"/>
                  <a:lumOff val="10000"/>
                </a:schemeClr>
              </a:solidFill>
              <a:ea typeface="+mn-lt"/>
              <a:cs typeface="+mn-lt"/>
            </a:endParaRPr>
          </a:p>
          <a:p>
            <a:pPr marL="285750" indent="-285750">
              <a:buFont typeface="Calibri"/>
              <a:buChar char="-"/>
            </a:pPr>
            <a:r>
              <a:rPr lang="en-GB" sz="2400">
                <a:ea typeface="+mn-lt"/>
                <a:cs typeface="+mn-lt"/>
              </a:rPr>
              <a:t>Cultural relevance</a:t>
            </a:r>
            <a:endParaRPr lang="en-US" sz="2400">
              <a:ea typeface="+mn-lt"/>
              <a:cs typeface="+mn-lt"/>
            </a:endParaRPr>
          </a:p>
          <a:p>
            <a:pPr marL="285750" indent="-285750">
              <a:buFont typeface="Calibri"/>
              <a:buChar char="-"/>
            </a:pPr>
            <a:r>
              <a:rPr lang="en-GB" sz="2400">
                <a:ea typeface="+mn-lt"/>
                <a:cs typeface="+mn-lt"/>
              </a:rPr>
              <a:t>Activist branding</a:t>
            </a:r>
            <a:endParaRPr lang="en-US" sz="2400"/>
          </a:p>
        </p:txBody>
      </p:sp>
    </p:spTree>
    <p:extLst>
      <p:ext uri="{BB962C8B-B14F-4D97-AF65-F5344CB8AC3E}">
        <p14:creationId xmlns:p14="http://schemas.microsoft.com/office/powerpoint/2010/main" val="826338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A19250D-D569-4232-9020-BD415AE51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CE3670-13CB-8868-9FA3-3518D5324666}"/>
              </a:ext>
            </a:extLst>
          </p:cNvPr>
          <p:cNvSpPr>
            <a:spLocks noGrp="1"/>
          </p:cNvSpPr>
          <p:nvPr>
            <p:ph type="title"/>
          </p:nvPr>
        </p:nvSpPr>
        <p:spPr>
          <a:xfrm>
            <a:off x="4339999" y="217261"/>
            <a:ext cx="3505200" cy="973841"/>
          </a:xfrm>
        </p:spPr>
        <p:txBody>
          <a:bodyPr vert="horz" lIns="91440" tIns="45720" rIns="91440" bIns="45720" rtlCol="0" anchor="b">
            <a:normAutofit/>
          </a:bodyPr>
          <a:lstStyle/>
          <a:p>
            <a:pPr algn="ctr"/>
            <a:r>
              <a:rPr lang="en-US" sz="2800" b="1" u="sng">
                <a:solidFill>
                  <a:schemeClr val="bg1"/>
                </a:solidFill>
                <a:latin typeface="Arial Nova"/>
              </a:rPr>
              <a:t>4 P's &amp; Marketing Strategy </a:t>
            </a:r>
            <a:endParaRPr lang="en-US" sz="2800" b="1">
              <a:solidFill>
                <a:schemeClr val="bg1"/>
              </a:solidFill>
              <a:latin typeface="Arial Nova"/>
            </a:endParaRPr>
          </a:p>
        </p:txBody>
      </p:sp>
      <p:grpSp>
        <p:nvGrpSpPr>
          <p:cNvPr id="42" name="Group 41">
            <a:extLst>
              <a:ext uri="{FF2B5EF4-FFF2-40B4-BE49-F238E27FC236}">
                <a16:creationId xmlns:a16="http://schemas.microsoft.com/office/drawing/2014/main" id="{B7BAEF06-AB74-442C-8C30-B88233FD83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087640" cy="6858000"/>
            <a:chOff x="1" y="0"/>
            <a:chExt cx="4087640" cy="6858000"/>
          </a:xfrm>
          <a:effectLst>
            <a:outerShdw blurRad="381000" dist="152400" algn="ctr" rotWithShape="0">
              <a:srgbClr val="000000">
                <a:alpha val="10000"/>
              </a:srgbClr>
            </a:outerShdw>
          </a:effectLst>
        </p:grpSpPr>
        <p:grpSp>
          <p:nvGrpSpPr>
            <p:cNvPr id="15" name="Group 14">
              <a:extLst>
                <a:ext uri="{FF2B5EF4-FFF2-40B4-BE49-F238E27FC236}">
                  <a16:creationId xmlns:a16="http://schemas.microsoft.com/office/drawing/2014/main" id="{BDFD9AA5-A6A4-499F-BB09-5CD7F8145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19" name="Freeform: Shape 18">
                <a:extLst>
                  <a:ext uri="{FF2B5EF4-FFF2-40B4-BE49-F238E27FC236}">
                    <a16:creationId xmlns:a16="http://schemas.microsoft.com/office/drawing/2014/main" id="{5F499571-4EEA-4442-B71C-2972335B3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19">
                <a:extLst>
                  <a:ext uri="{FF2B5EF4-FFF2-40B4-BE49-F238E27FC236}">
                    <a16:creationId xmlns:a16="http://schemas.microsoft.com/office/drawing/2014/main" id="{9FFC7284-7A71-4F33-AB06-E0D1EB1CA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4" name="Group 43">
              <a:extLst>
                <a:ext uri="{FF2B5EF4-FFF2-40B4-BE49-F238E27FC236}">
                  <a16:creationId xmlns:a16="http://schemas.microsoft.com/office/drawing/2014/main" id="{C27F758D-B23C-459E-AD21-6621782C72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17" name="Freeform: Shape 16">
                <a:extLst>
                  <a:ext uri="{FF2B5EF4-FFF2-40B4-BE49-F238E27FC236}">
                    <a16:creationId xmlns:a16="http://schemas.microsoft.com/office/drawing/2014/main" id="{08DD5D69-A882-48D7-ACFB-68E2DC6B0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Shape 17">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nvGrpSpPr>
          <p:cNvPr id="46" name="Group 45">
            <a:extLst>
              <a:ext uri="{FF2B5EF4-FFF2-40B4-BE49-F238E27FC236}">
                <a16:creationId xmlns:a16="http://schemas.microsoft.com/office/drawing/2014/main" id="{C9829185-6353-4E3C-B082-AA7F519391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4087640" cy="6858000"/>
            <a:chOff x="1" y="0"/>
            <a:chExt cx="4087640" cy="6858000"/>
          </a:xfrm>
          <a:effectLst>
            <a:outerShdw blurRad="381000" dist="152400" algn="ctr" rotWithShape="0">
              <a:srgbClr val="000000">
                <a:alpha val="10000"/>
              </a:srgbClr>
            </a:outerShdw>
          </a:effectLst>
        </p:grpSpPr>
        <p:grpSp>
          <p:nvGrpSpPr>
            <p:cNvPr id="47" name="Group 46">
              <a:extLst>
                <a:ext uri="{FF2B5EF4-FFF2-40B4-BE49-F238E27FC236}">
                  <a16:creationId xmlns:a16="http://schemas.microsoft.com/office/drawing/2014/main" id="{BB7BB359-8B77-484C-B9CD-6376139A3AB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48" name="Freeform: Shape 26">
                <a:extLst>
                  <a:ext uri="{FF2B5EF4-FFF2-40B4-BE49-F238E27FC236}">
                    <a16:creationId xmlns:a16="http://schemas.microsoft.com/office/drawing/2014/main" id="{AA96BE9D-5B3B-4CA9-8895-33FAA3804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27">
                <a:extLst>
                  <a:ext uri="{FF2B5EF4-FFF2-40B4-BE49-F238E27FC236}">
                    <a16:creationId xmlns:a16="http://schemas.microsoft.com/office/drawing/2014/main" id="{7840E2BF-E954-4173-BF70-2DAE9E19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0" name="Group 49">
              <a:extLst>
                <a:ext uri="{FF2B5EF4-FFF2-40B4-BE49-F238E27FC236}">
                  <a16:creationId xmlns:a16="http://schemas.microsoft.com/office/drawing/2014/main" id="{3F125B5A-DFAC-4B6D-B14F-287F8C436AA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51" name="Freeform: Shape 24">
                <a:extLst>
                  <a:ext uri="{FF2B5EF4-FFF2-40B4-BE49-F238E27FC236}">
                    <a16:creationId xmlns:a16="http://schemas.microsoft.com/office/drawing/2014/main" id="{6AF4804F-69E5-479A-9F45-C0E4631715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25">
                <a:extLst>
                  <a:ext uri="{FF2B5EF4-FFF2-40B4-BE49-F238E27FC236}">
                    <a16:creationId xmlns:a16="http://schemas.microsoft.com/office/drawing/2014/main" id="{3CA5C733-38F9-4D36-A78D-0AB08CCBB5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Picture 4" descr="Nike Run Club App. Nike NZ">
            <a:extLst>
              <a:ext uri="{FF2B5EF4-FFF2-40B4-BE49-F238E27FC236}">
                <a16:creationId xmlns:a16="http://schemas.microsoft.com/office/drawing/2014/main" id="{4EFFC637-57DA-F0B5-ACFF-21D1317542CD}"/>
              </a:ext>
            </a:extLst>
          </p:cNvPr>
          <p:cNvPicPr>
            <a:picLocks noChangeAspect="1"/>
          </p:cNvPicPr>
          <p:nvPr/>
        </p:nvPicPr>
        <p:blipFill>
          <a:blip r:embed="rId3"/>
          <a:stretch>
            <a:fillRect/>
          </a:stretch>
        </p:blipFill>
        <p:spPr>
          <a:xfrm>
            <a:off x="727034" y="1190174"/>
            <a:ext cx="1608899" cy="1859999"/>
          </a:xfrm>
          <a:custGeom>
            <a:avLst/>
            <a:gdLst/>
            <a:ahLst/>
            <a:cxnLst/>
            <a:rect l="l" t="t" r="r" b="b"/>
            <a:pathLst>
              <a:path w="2598738" h="1860001">
                <a:moveTo>
                  <a:pt x="0" y="0"/>
                </a:moveTo>
                <a:lnTo>
                  <a:pt x="2598738" y="0"/>
                </a:lnTo>
                <a:lnTo>
                  <a:pt x="2598738" y="1860001"/>
                </a:lnTo>
                <a:lnTo>
                  <a:pt x="0" y="1860001"/>
                </a:lnTo>
                <a:close/>
              </a:path>
            </a:pathLst>
          </a:custGeom>
        </p:spPr>
      </p:pic>
      <p:pic>
        <p:nvPicPr>
          <p:cNvPr id="6" name="Picture 5" descr="Nike's Rise To The Top Of Sports">
            <a:extLst>
              <a:ext uri="{FF2B5EF4-FFF2-40B4-BE49-F238E27FC236}">
                <a16:creationId xmlns:a16="http://schemas.microsoft.com/office/drawing/2014/main" id="{13FCBADD-4363-B6A2-B32C-927B72BEC94D}"/>
              </a:ext>
            </a:extLst>
          </p:cNvPr>
          <p:cNvPicPr>
            <a:picLocks noChangeAspect="1"/>
          </p:cNvPicPr>
          <p:nvPr/>
        </p:nvPicPr>
        <p:blipFill>
          <a:blip r:embed="rId4"/>
          <a:stretch>
            <a:fillRect/>
          </a:stretch>
        </p:blipFill>
        <p:spPr>
          <a:xfrm>
            <a:off x="9591950" y="1190172"/>
            <a:ext cx="1859999" cy="1859999"/>
          </a:xfrm>
          <a:custGeom>
            <a:avLst/>
            <a:gdLst/>
            <a:ahLst/>
            <a:cxnLst/>
            <a:rect l="l" t="t" r="r" b="b"/>
            <a:pathLst>
              <a:path w="2598738" h="1860001">
                <a:moveTo>
                  <a:pt x="0" y="0"/>
                </a:moveTo>
                <a:lnTo>
                  <a:pt x="2598738" y="0"/>
                </a:lnTo>
                <a:lnTo>
                  <a:pt x="2598738" y="1860001"/>
                </a:lnTo>
                <a:lnTo>
                  <a:pt x="0" y="1860001"/>
                </a:lnTo>
                <a:close/>
              </a:path>
            </a:pathLst>
          </a:custGeom>
        </p:spPr>
      </p:pic>
      <p:pic>
        <p:nvPicPr>
          <p:cNvPr id="7" name="Picture 6" descr="Nike Product Mix Nike Inc.'s Marketing And Promotion Mix | Free Essay">
            <a:extLst>
              <a:ext uri="{FF2B5EF4-FFF2-40B4-BE49-F238E27FC236}">
                <a16:creationId xmlns:a16="http://schemas.microsoft.com/office/drawing/2014/main" id="{0EE7BEBB-FBAD-A070-7285-F6B9E86899BB}"/>
              </a:ext>
            </a:extLst>
          </p:cNvPr>
          <p:cNvPicPr>
            <a:picLocks noChangeAspect="1"/>
          </p:cNvPicPr>
          <p:nvPr/>
        </p:nvPicPr>
        <p:blipFill>
          <a:blip r:embed="rId5"/>
          <a:stretch>
            <a:fillRect/>
          </a:stretch>
        </p:blipFill>
        <p:spPr>
          <a:xfrm>
            <a:off x="340973" y="3623758"/>
            <a:ext cx="2997880" cy="2003171"/>
          </a:xfrm>
          <a:custGeom>
            <a:avLst/>
            <a:gdLst/>
            <a:ahLst/>
            <a:cxnLst/>
            <a:rect l="l" t="t" r="r" b="b"/>
            <a:pathLst>
              <a:path w="2598738" h="1859999">
                <a:moveTo>
                  <a:pt x="0" y="0"/>
                </a:moveTo>
                <a:lnTo>
                  <a:pt x="2598738" y="0"/>
                </a:lnTo>
                <a:lnTo>
                  <a:pt x="2598738" y="1859999"/>
                </a:lnTo>
                <a:lnTo>
                  <a:pt x="0" y="1859999"/>
                </a:lnTo>
                <a:close/>
              </a:path>
            </a:pathLst>
          </a:custGeom>
        </p:spPr>
      </p:pic>
      <p:pic>
        <p:nvPicPr>
          <p:cNvPr id="4" name="Content Placeholder 3" descr="Nike Factory Store - Northfield. Denver, CO. Nike.com">
            <a:extLst>
              <a:ext uri="{FF2B5EF4-FFF2-40B4-BE49-F238E27FC236}">
                <a16:creationId xmlns:a16="http://schemas.microsoft.com/office/drawing/2014/main" id="{267C1394-10C2-4BC2-C62D-5DEE08CFCA49}"/>
              </a:ext>
            </a:extLst>
          </p:cNvPr>
          <p:cNvPicPr>
            <a:picLocks noGrp="1" noChangeAspect="1"/>
          </p:cNvPicPr>
          <p:nvPr>
            <p:ph idx="1"/>
          </p:nvPr>
        </p:nvPicPr>
        <p:blipFill>
          <a:blip r:embed="rId6"/>
          <a:stretch>
            <a:fillRect/>
          </a:stretch>
        </p:blipFill>
        <p:spPr>
          <a:xfrm>
            <a:off x="9135496" y="3621131"/>
            <a:ext cx="2939823" cy="1768939"/>
          </a:xfrm>
          <a:custGeom>
            <a:avLst/>
            <a:gdLst/>
            <a:ahLst/>
            <a:cxnLst/>
            <a:rect l="l" t="t" r="r" b="b"/>
            <a:pathLst>
              <a:path w="2598738" h="1859999">
                <a:moveTo>
                  <a:pt x="0" y="0"/>
                </a:moveTo>
                <a:lnTo>
                  <a:pt x="2598738" y="0"/>
                </a:lnTo>
                <a:lnTo>
                  <a:pt x="2598738" y="1859999"/>
                </a:lnTo>
                <a:lnTo>
                  <a:pt x="0" y="1859999"/>
                </a:lnTo>
                <a:close/>
              </a:path>
            </a:pathLst>
          </a:custGeom>
        </p:spPr>
      </p:pic>
      <p:sp>
        <p:nvSpPr>
          <p:cNvPr id="8" name="TextBox 7">
            <a:extLst>
              <a:ext uri="{FF2B5EF4-FFF2-40B4-BE49-F238E27FC236}">
                <a16:creationId xmlns:a16="http://schemas.microsoft.com/office/drawing/2014/main" id="{6F7F41F3-E745-B768-D279-B8A0CF3DB2DD}"/>
              </a:ext>
            </a:extLst>
          </p:cNvPr>
          <p:cNvSpPr txBox="1"/>
          <p:nvPr/>
        </p:nvSpPr>
        <p:spPr>
          <a:xfrm>
            <a:off x="4194303" y="1393046"/>
            <a:ext cx="3802742" cy="50475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a:solidFill>
                  <a:schemeClr val="bg1"/>
                </a:solidFill>
                <a:ea typeface="+mn-lt"/>
                <a:cs typeface="+mn-lt"/>
              </a:rPr>
              <a:t>Product</a:t>
            </a:r>
            <a:endParaRPr lang="en-US" sz="1600" u="sng">
              <a:solidFill>
                <a:schemeClr val="bg1"/>
              </a:solidFill>
              <a:ea typeface="+mn-lt"/>
              <a:cs typeface="+mn-lt"/>
            </a:endParaRPr>
          </a:p>
          <a:p>
            <a:endParaRPr lang="en-GB" sz="1600" dirty="0">
              <a:solidFill>
                <a:schemeClr val="bg1"/>
              </a:solidFill>
              <a:ea typeface="+mn-lt"/>
              <a:cs typeface="+mn-lt"/>
            </a:endParaRPr>
          </a:p>
          <a:p>
            <a:r>
              <a:rPr lang="en-GB" sz="1600">
                <a:solidFill>
                  <a:schemeClr val="bg1"/>
                </a:solidFill>
                <a:ea typeface="+mn-lt"/>
                <a:cs typeface="+mn-lt"/>
              </a:rPr>
              <a:t>High‑performance, innovative footwear &amp; apparel</a:t>
            </a:r>
            <a:endParaRPr lang="en-GB" sz="1600" dirty="0">
              <a:solidFill>
                <a:schemeClr val="bg1"/>
              </a:solidFill>
            </a:endParaRPr>
          </a:p>
          <a:p>
            <a:endParaRPr lang="en-GB" sz="1600" dirty="0">
              <a:solidFill>
                <a:schemeClr val="bg1"/>
              </a:solidFill>
              <a:ea typeface="+mn-lt"/>
              <a:cs typeface="+mn-lt"/>
            </a:endParaRPr>
          </a:p>
          <a:p>
            <a:r>
              <a:rPr lang="en-GB" sz="1600" b="1" u="sng">
                <a:solidFill>
                  <a:schemeClr val="bg1"/>
                </a:solidFill>
                <a:ea typeface="+mn-lt"/>
                <a:cs typeface="+mn-lt"/>
              </a:rPr>
              <a:t>Price</a:t>
            </a:r>
            <a:r>
              <a:rPr lang="en-GB" sz="1600" u="sng" dirty="0">
                <a:solidFill>
                  <a:schemeClr val="bg1"/>
                </a:solidFill>
                <a:ea typeface="+mn-lt"/>
                <a:cs typeface="+mn-lt"/>
              </a:rPr>
              <a:t> </a:t>
            </a:r>
          </a:p>
          <a:p>
            <a:endParaRPr lang="en-GB" sz="1600" dirty="0">
              <a:solidFill>
                <a:schemeClr val="bg1"/>
              </a:solidFill>
              <a:ea typeface="+mn-lt"/>
              <a:cs typeface="+mn-lt"/>
            </a:endParaRPr>
          </a:p>
          <a:p>
            <a:r>
              <a:rPr lang="en-GB" sz="1600">
                <a:solidFill>
                  <a:schemeClr val="bg1"/>
                </a:solidFill>
                <a:ea typeface="+mn-lt"/>
                <a:cs typeface="+mn-lt"/>
              </a:rPr>
              <a:t>Premium for performance; competitive for mass market</a:t>
            </a:r>
            <a:endParaRPr lang="en-GB" sz="1600" dirty="0">
              <a:solidFill>
                <a:schemeClr val="bg1"/>
              </a:solidFill>
            </a:endParaRPr>
          </a:p>
          <a:p>
            <a:endParaRPr lang="en-GB" sz="1600" dirty="0">
              <a:solidFill>
                <a:schemeClr val="bg1"/>
              </a:solidFill>
              <a:ea typeface="+mn-lt"/>
              <a:cs typeface="+mn-lt"/>
            </a:endParaRPr>
          </a:p>
          <a:p>
            <a:r>
              <a:rPr lang="en-GB" sz="1600" b="1" u="sng">
                <a:solidFill>
                  <a:schemeClr val="bg1"/>
                </a:solidFill>
                <a:ea typeface="+mn-lt"/>
                <a:cs typeface="+mn-lt"/>
              </a:rPr>
              <a:t>Place</a:t>
            </a:r>
            <a:r>
              <a:rPr lang="en-GB" sz="1600" u="sng" dirty="0">
                <a:solidFill>
                  <a:schemeClr val="bg1"/>
                </a:solidFill>
                <a:ea typeface="+mn-lt"/>
                <a:cs typeface="+mn-lt"/>
              </a:rPr>
              <a:t> </a:t>
            </a:r>
          </a:p>
          <a:p>
            <a:endParaRPr lang="en-GB" sz="1600" dirty="0">
              <a:solidFill>
                <a:schemeClr val="bg1"/>
              </a:solidFill>
              <a:ea typeface="+mn-lt"/>
              <a:cs typeface="+mn-lt"/>
            </a:endParaRPr>
          </a:p>
          <a:p>
            <a:r>
              <a:rPr lang="en-GB" sz="1600">
                <a:solidFill>
                  <a:schemeClr val="bg1"/>
                </a:solidFill>
                <a:ea typeface="+mn-lt"/>
                <a:cs typeface="+mn-lt"/>
              </a:rPr>
              <a:t>Global retail | E‑commerce | DTC platforms</a:t>
            </a:r>
            <a:endParaRPr lang="en-GB" sz="1600" dirty="0">
              <a:solidFill>
                <a:schemeClr val="bg1"/>
              </a:solidFill>
            </a:endParaRPr>
          </a:p>
          <a:p>
            <a:endParaRPr lang="en-GB" sz="1600" dirty="0">
              <a:solidFill>
                <a:schemeClr val="bg1"/>
              </a:solidFill>
              <a:ea typeface="+mn-lt"/>
              <a:cs typeface="+mn-lt"/>
            </a:endParaRPr>
          </a:p>
          <a:p>
            <a:r>
              <a:rPr lang="en-GB" sz="1600" b="1" u="sng">
                <a:solidFill>
                  <a:schemeClr val="bg1"/>
                </a:solidFill>
                <a:ea typeface="+mn-lt"/>
                <a:cs typeface="+mn-lt"/>
              </a:rPr>
              <a:t>Promotion</a:t>
            </a:r>
            <a:r>
              <a:rPr lang="en-GB" sz="1600" u="sng" dirty="0">
                <a:solidFill>
                  <a:schemeClr val="bg1"/>
                </a:solidFill>
                <a:ea typeface="+mn-lt"/>
                <a:cs typeface="+mn-lt"/>
              </a:rPr>
              <a:t> </a:t>
            </a:r>
          </a:p>
          <a:p>
            <a:endParaRPr lang="en-GB" sz="1600" dirty="0">
              <a:solidFill>
                <a:schemeClr val="bg1"/>
              </a:solidFill>
              <a:ea typeface="+mn-lt"/>
              <a:cs typeface="+mn-lt"/>
            </a:endParaRPr>
          </a:p>
          <a:p>
            <a:r>
              <a:rPr lang="en-GB" sz="1600">
                <a:solidFill>
                  <a:schemeClr val="bg1"/>
                </a:solidFill>
                <a:ea typeface="+mn-lt"/>
                <a:cs typeface="+mn-lt"/>
              </a:rPr>
              <a:t>Digital storytelling Athlete endorsements Gamification (Nike Run Club)</a:t>
            </a:r>
            <a:endParaRPr lang="en-GB" sz="1600">
              <a:solidFill>
                <a:schemeClr val="bg1"/>
              </a:solidFill>
            </a:endParaRPr>
          </a:p>
          <a:p>
            <a:pPr algn="l"/>
            <a:endParaRPr lang="en-GB" dirty="0"/>
          </a:p>
        </p:txBody>
      </p:sp>
    </p:spTree>
    <p:extLst>
      <p:ext uri="{BB962C8B-B14F-4D97-AF65-F5344CB8AC3E}">
        <p14:creationId xmlns:p14="http://schemas.microsoft.com/office/powerpoint/2010/main" val="1564141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8" name="Rectangle 19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A38E5A-7A10-47D1-1A24-ACA07D996590}"/>
              </a:ext>
            </a:extLst>
          </p:cNvPr>
          <p:cNvSpPr>
            <a:spLocks noGrp="1"/>
          </p:cNvSpPr>
          <p:nvPr>
            <p:ph type="title"/>
          </p:nvPr>
        </p:nvSpPr>
        <p:spPr>
          <a:xfrm>
            <a:off x="6977031" y="467271"/>
            <a:ext cx="3876357" cy="2052522"/>
          </a:xfrm>
        </p:spPr>
        <p:txBody>
          <a:bodyPr anchor="b">
            <a:normAutofit/>
          </a:bodyPr>
          <a:lstStyle/>
          <a:p>
            <a:r>
              <a:rPr lang="en-GB" sz="5600" b="1" u="sng">
                <a:latin typeface="Arial Nova"/>
              </a:rPr>
              <a:t>Financial Overview </a:t>
            </a:r>
            <a:endParaRPr lang="en-US" sz="5600" u="sng"/>
          </a:p>
        </p:txBody>
      </p:sp>
      <p:sp>
        <p:nvSpPr>
          <p:cNvPr id="199" name="Freeform: Shape 14">
            <a:extLst>
              <a:ext uri="{FF2B5EF4-FFF2-40B4-BE49-F238E27FC236}">
                <a16:creationId xmlns:a16="http://schemas.microsoft.com/office/drawing/2014/main" id="{5841E0DD-1BA7-47EA-92C1-DFCD469D0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797" y="0"/>
            <a:ext cx="4195674" cy="2553552"/>
          </a:xfrm>
          <a:custGeom>
            <a:avLst/>
            <a:gdLst>
              <a:gd name="connsiteX0" fmla="*/ 51087 w 4195674"/>
              <a:gd name="connsiteY0" fmla="*/ 0 h 2553552"/>
              <a:gd name="connsiteX1" fmla="*/ 4144587 w 4195674"/>
              <a:gd name="connsiteY1" fmla="*/ 0 h 2553552"/>
              <a:gd name="connsiteX2" fmla="*/ 4153054 w 4195674"/>
              <a:gd name="connsiteY2" fmla="*/ 32928 h 2553552"/>
              <a:gd name="connsiteX3" fmla="*/ 4195674 w 4195674"/>
              <a:gd name="connsiteY3" fmla="*/ 455715 h 2553552"/>
              <a:gd name="connsiteX4" fmla="*/ 2097837 w 4195674"/>
              <a:gd name="connsiteY4" fmla="*/ 2553552 h 2553552"/>
              <a:gd name="connsiteX5" fmla="*/ 0 w 4195674"/>
              <a:gd name="connsiteY5" fmla="*/ 455715 h 2553552"/>
              <a:gd name="connsiteX6" fmla="*/ 42621 w 4195674"/>
              <a:gd name="connsiteY6" fmla="*/ 32928 h 255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5674" h="2553552">
                <a:moveTo>
                  <a:pt x="51087" y="0"/>
                </a:moveTo>
                <a:lnTo>
                  <a:pt x="4144587" y="0"/>
                </a:lnTo>
                <a:lnTo>
                  <a:pt x="4153054" y="32928"/>
                </a:lnTo>
                <a:cubicBezTo>
                  <a:pt x="4180999" y="169492"/>
                  <a:pt x="4195674" y="310890"/>
                  <a:pt x="4195674" y="455715"/>
                </a:cubicBezTo>
                <a:cubicBezTo>
                  <a:pt x="4195674" y="1614318"/>
                  <a:pt x="3256440" y="2553552"/>
                  <a:pt x="2097837" y="2553552"/>
                </a:cubicBezTo>
                <a:cubicBezTo>
                  <a:pt x="939234" y="2553552"/>
                  <a:pt x="0" y="1614318"/>
                  <a:pt x="0" y="455715"/>
                </a:cubicBezTo>
                <a:cubicBezTo>
                  <a:pt x="0" y="310890"/>
                  <a:pt x="14676" y="169492"/>
                  <a:pt x="42621" y="32928"/>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Content Placeholder 3" descr="Nike’s DTC Journey: Ambition, Challenges, and Realignment">
            <a:extLst>
              <a:ext uri="{FF2B5EF4-FFF2-40B4-BE49-F238E27FC236}">
                <a16:creationId xmlns:a16="http://schemas.microsoft.com/office/drawing/2014/main" id="{B9758FF4-442F-2A62-E058-396AD09CCE86}"/>
              </a:ext>
            </a:extLst>
          </p:cNvPr>
          <p:cNvPicPr>
            <a:picLocks noChangeAspect="1"/>
          </p:cNvPicPr>
          <p:nvPr/>
        </p:nvPicPr>
        <p:blipFill>
          <a:blip r:embed="rId2"/>
          <a:stretch>
            <a:fillRect/>
          </a:stretch>
        </p:blipFill>
        <p:spPr>
          <a:xfrm>
            <a:off x="810969" y="175275"/>
            <a:ext cx="2886123" cy="1618454"/>
          </a:xfrm>
          <a:prstGeom prst="rect">
            <a:avLst/>
          </a:prstGeom>
        </p:spPr>
      </p:pic>
      <p:sp>
        <p:nvSpPr>
          <p:cNvPr id="200"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148" y="987117"/>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8D3BEFDA-0C8B-4C24-AF49-B7E58C98D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6811"/>
            <a:ext cx="4507268" cy="4101189"/>
          </a:xfrm>
          <a:custGeom>
            <a:avLst/>
            <a:gdLst>
              <a:gd name="connsiteX0" fmla="*/ 1188901 w 4507268"/>
              <a:gd name="connsiteY0" fmla="*/ 0 h 4101189"/>
              <a:gd name="connsiteX1" fmla="*/ 4507268 w 4507268"/>
              <a:gd name="connsiteY1" fmla="*/ 3318367 h 4101189"/>
              <a:gd name="connsiteX2" fmla="*/ 4439851 w 4507268"/>
              <a:gd name="connsiteY2" fmla="*/ 3987135 h 4101189"/>
              <a:gd name="connsiteX3" fmla="*/ 4410525 w 4507268"/>
              <a:gd name="connsiteY3" fmla="*/ 4101189 h 4101189"/>
              <a:gd name="connsiteX4" fmla="*/ 0 w 4507268"/>
              <a:gd name="connsiteY4" fmla="*/ 4101189 h 4101189"/>
              <a:gd name="connsiteX5" fmla="*/ 0 w 4507268"/>
              <a:gd name="connsiteY5" fmla="*/ 221283 h 4101189"/>
              <a:gd name="connsiteX6" fmla="*/ 47936 w 4507268"/>
              <a:gd name="connsiteY6" fmla="*/ 201358 h 4101189"/>
              <a:gd name="connsiteX7" fmla="*/ 1188901 w 4507268"/>
              <a:gd name="connsiteY7" fmla="*/ 0 h 41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07268" h="4101189">
                <a:moveTo>
                  <a:pt x="1188901" y="0"/>
                </a:moveTo>
                <a:cubicBezTo>
                  <a:pt x="3021585" y="0"/>
                  <a:pt x="4507268" y="1485684"/>
                  <a:pt x="4507268" y="3318367"/>
                </a:cubicBezTo>
                <a:cubicBezTo>
                  <a:pt x="4507268" y="3547453"/>
                  <a:pt x="4484055" y="3771117"/>
                  <a:pt x="4439851" y="3987135"/>
                </a:cubicBezTo>
                <a:lnTo>
                  <a:pt x="4410525" y="4101189"/>
                </a:lnTo>
                <a:lnTo>
                  <a:pt x="0" y="4101189"/>
                </a:lnTo>
                <a:lnTo>
                  <a:pt x="0" y="221283"/>
                </a:lnTo>
                <a:lnTo>
                  <a:pt x="47936" y="201358"/>
                </a:lnTo>
                <a:cubicBezTo>
                  <a:pt x="403707" y="71093"/>
                  <a:pt x="788002" y="0"/>
                  <a:pt x="1188901" y="0"/>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1" name="Oval 200">
            <a:extLst>
              <a:ext uri="{FF2B5EF4-FFF2-40B4-BE49-F238E27FC236}">
                <a16:creationId xmlns:a16="http://schemas.microsoft.com/office/drawing/2014/main" id="{7400EEA6-B330-4DBC-A821-469627E96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0123" y="1601385"/>
            <a:ext cx="2754831" cy="2754831"/>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2"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7278" y="4908805"/>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20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51" y="5775084"/>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solidFill>
                <a:schemeClr val="tx1">
                  <a:alpha val="60000"/>
                </a:schemeClr>
              </a:solidFill>
            </a:endParaRPr>
          </a:p>
        </p:txBody>
      </p:sp>
      <p:sp>
        <p:nvSpPr>
          <p:cNvPr id="204" name="Content Placeholder 9">
            <a:extLst>
              <a:ext uri="{FF2B5EF4-FFF2-40B4-BE49-F238E27FC236}">
                <a16:creationId xmlns:a16="http://schemas.microsoft.com/office/drawing/2014/main" id="{6C6253CE-9892-608A-8748-E83C06650C4E}"/>
              </a:ext>
            </a:extLst>
          </p:cNvPr>
          <p:cNvSpPr>
            <a:spLocks noGrp="1"/>
          </p:cNvSpPr>
          <p:nvPr>
            <p:ph idx="1"/>
          </p:nvPr>
        </p:nvSpPr>
        <p:spPr>
          <a:xfrm>
            <a:off x="6977031" y="2990818"/>
            <a:ext cx="3876357" cy="2913872"/>
          </a:xfrm>
        </p:spPr>
        <p:txBody>
          <a:bodyPr anchor="t">
            <a:normAutofit/>
          </a:bodyPr>
          <a:lstStyle/>
          <a:p>
            <a:r>
              <a:rPr lang="en-US">
                <a:latin typeface="Arial Nova"/>
                <a:ea typeface="+mn-lt"/>
                <a:cs typeface="+mn-lt"/>
              </a:rPr>
              <a:t>Revenue growth from early loans → </a:t>
            </a:r>
            <a:r>
              <a:rPr lang="en-US" b="1">
                <a:latin typeface="Arial Nova"/>
                <a:ea typeface="+mn-lt"/>
                <a:cs typeface="+mn-lt"/>
              </a:rPr>
              <a:t>$50B+</a:t>
            </a:r>
            <a:r>
              <a:rPr lang="en-US" dirty="0">
                <a:latin typeface="Arial Nova"/>
                <a:ea typeface="+mn-lt"/>
                <a:cs typeface="+mn-lt"/>
              </a:rPr>
              <a:t> </a:t>
            </a:r>
            <a:r>
              <a:rPr lang="en-US">
                <a:latin typeface="Arial Nova"/>
                <a:ea typeface="+mn-lt"/>
                <a:cs typeface="+mn-lt"/>
              </a:rPr>
              <a:t>Driven by innovation, digital transformation, and resilient supply chain strategies.</a:t>
            </a:r>
            <a:endParaRPr lang="en-US">
              <a:latin typeface="Arial Nova"/>
            </a:endParaRPr>
          </a:p>
        </p:txBody>
      </p:sp>
      <p:pic>
        <p:nvPicPr>
          <p:cNvPr id="5" name="Picture 4" descr="Nike Case Study 2026: Easy Breakdown of Nike’s Marketing Strategy">
            <a:extLst>
              <a:ext uri="{FF2B5EF4-FFF2-40B4-BE49-F238E27FC236}">
                <a16:creationId xmlns:a16="http://schemas.microsoft.com/office/drawing/2014/main" id="{07290074-62AB-B6E1-FA1C-07B4D8331845}"/>
              </a:ext>
            </a:extLst>
          </p:cNvPr>
          <p:cNvPicPr>
            <a:picLocks noChangeAspect="1"/>
          </p:cNvPicPr>
          <p:nvPr/>
        </p:nvPicPr>
        <p:blipFill>
          <a:blip r:embed="rId3"/>
          <a:stretch>
            <a:fillRect/>
          </a:stretch>
        </p:blipFill>
        <p:spPr>
          <a:xfrm>
            <a:off x="166109" y="4054303"/>
            <a:ext cx="3521000" cy="1842153"/>
          </a:xfrm>
          <a:prstGeom prst="rect">
            <a:avLst/>
          </a:prstGeom>
        </p:spPr>
      </p:pic>
      <p:pic>
        <p:nvPicPr>
          <p:cNvPr id="6" name="Picture 5" descr="supply chain management of nike">
            <a:extLst>
              <a:ext uri="{FF2B5EF4-FFF2-40B4-BE49-F238E27FC236}">
                <a16:creationId xmlns:a16="http://schemas.microsoft.com/office/drawing/2014/main" id="{D0BF915A-370D-3FF1-ED7E-2BDEF446A2E2}"/>
              </a:ext>
            </a:extLst>
          </p:cNvPr>
          <p:cNvPicPr>
            <a:picLocks noChangeAspect="1"/>
          </p:cNvPicPr>
          <p:nvPr/>
        </p:nvPicPr>
        <p:blipFill>
          <a:blip r:embed="rId4"/>
          <a:stretch>
            <a:fillRect/>
          </a:stretch>
        </p:blipFill>
        <p:spPr>
          <a:xfrm>
            <a:off x="4245262" y="2262293"/>
            <a:ext cx="1951809" cy="1462042"/>
          </a:xfrm>
          <a:prstGeom prst="rect">
            <a:avLst/>
          </a:prstGeom>
        </p:spPr>
      </p:pic>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80551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BF9054-6C96-A0D7-A4E5-076D6E042FB4}"/>
              </a:ext>
            </a:extLst>
          </p:cNvPr>
          <p:cNvSpPr>
            <a:spLocks noGrp="1"/>
          </p:cNvSpPr>
          <p:nvPr>
            <p:ph type="title"/>
          </p:nvPr>
        </p:nvSpPr>
        <p:spPr>
          <a:xfrm>
            <a:off x="7320466" y="609600"/>
            <a:ext cx="4140014" cy="1330839"/>
          </a:xfrm>
        </p:spPr>
        <p:txBody>
          <a:bodyPr>
            <a:normAutofit/>
          </a:bodyPr>
          <a:lstStyle/>
          <a:p>
            <a:r>
              <a:rPr lang="en-GB" b="1" u="sng">
                <a:latin typeface="Arial Nova"/>
              </a:rPr>
              <a:t>Conclusion </a:t>
            </a:r>
            <a:endParaRPr lang="en-US"/>
          </a:p>
        </p:txBody>
      </p:sp>
      <p:pic>
        <p:nvPicPr>
          <p:cNvPr id="4" name="Content Placeholder 3" descr="Nike Motivational Quotes For Athletes">
            <a:extLst>
              <a:ext uri="{FF2B5EF4-FFF2-40B4-BE49-F238E27FC236}">
                <a16:creationId xmlns:a16="http://schemas.microsoft.com/office/drawing/2014/main" id="{2F4C0FFF-776D-0975-0E90-24820BD98A5E}"/>
              </a:ext>
            </a:extLst>
          </p:cNvPr>
          <p:cNvPicPr>
            <a:picLocks noChangeAspect="1"/>
          </p:cNvPicPr>
          <p:nvPr/>
        </p:nvPicPr>
        <p:blipFill>
          <a:blip r:embed="rId2"/>
          <a:srcRect r="3" b="885"/>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21" name="Content Placeholder 7">
            <a:extLst>
              <a:ext uri="{FF2B5EF4-FFF2-40B4-BE49-F238E27FC236}">
                <a16:creationId xmlns:a16="http://schemas.microsoft.com/office/drawing/2014/main" id="{F59AE51D-892B-C384-B205-06A0E6E6C759}"/>
              </a:ext>
            </a:extLst>
          </p:cNvPr>
          <p:cNvSpPr>
            <a:spLocks noGrp="1"/>
          </p:cNvSpPr>
          <p:nvPr>
            <p:ph idx="1"/>
          </p:nvPr>
        </p:nvSpPr>
        <p:spPr>
          <a:xfrm>
            <a:off x="7320465" y="2194102"/>
            <a:ext cx="4140013" cy="3908586"/>
          </a:xfrm>
        </p:spPr>
        <p:txBody>
          <a:bodyPr vert="horz" lIns="91440" tIns="45720" rIns="91440" bIns="45720" rtlCol="0" anchor="t">
            <a:normAutofit/>
          </a:bodyPr>
          <a:lstStyle/>
          <a:p>
            <a:r>
              <a:rPr lang="en-US" sz="2000">
                <a:latin typeface="Arial Nova"/>
                <a:ea typeface="+mn-lt"/>
                <a:cs typeface="+mn-lt"/>
              </a:rPr>
              <a:t>Nike’s innovation, branding strength, and digital ecosystem ensure long‑term global leadership and sustained growth.</a:t>
            </a:r>
          </a:p>
          <a:p>
            <a:r>
              <a:rPr lang="en-US" sz="2000" dirty="0">
                <a:latin typeface="Arial Nova"/>
              </a:rPr>
              <a:t>Nike is an excellent storyteller, using a variety of brand stories to invisibly complete the promotion of the product and effectively deepen people's impression of the Nike brand (</a:t>
            </a:r>
            <a:r>
              <a:rPr lang="en-US" sz="2000" dirty="0" err="1">
                <a:latin typeface="Arial Nova"/>
                <a:ea typeface="+mn-lt"/>
                <a:cs typeface="+mn-lt"/>
              </a:rPr>
              <a:t>Elbagory</a:t>
            </a:r>
            <a:r>
              <a:rPr lang="en-US" sz="2000" dirty="0">
                <a:latin typeface="Arial Nova"/>
                <a:ea typeface="+mn-lt"/>
                <a:cs typeface="+mn-lt"/>
              </a:rPr>
              <a:t> et al., 2024</a:t>
            </a:r>
            <a:r>
              <a:rPr lang="en-US" sz="2000" dirty="0">
                <a:latin typeface="Arial Nova"/>
              </a:rPr>
              <a:t> ). </a:t>
            </a:r>
            <a:endParaRPr lang="en-US" sz="2000">
              <a:latin typeface="Arial Nova"/>
            </a:endParaRPr>
          </a:p>
        </p:txBody>
      </p:sp>
    </p:spTree>
    <p:extLst>
      <p:ext uri="{BB962C8B-B14F-4D97-AF65-F5344CB8AC3E}">
        <p14:creationId xmlns:p14="http://schemas.microsoft.com/office/powerpoint/2010/main" val="1942095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7D1BB-0EA4-0370-A88F-F2ECF1B85BC4}"/>
              </a:ext>
            </a:extLst>
          </p:cNvPr>
          <p:cNvSpPr>
            <a:spLocks noGrp="1"/>
          </p:cNvSpPr>
          <p:nvPr>
            <p:ph type="title"/>
          </p:nvPr>
        </p:nvSpPr>
        <p:spPr>
          <a:xfrm>
            <a:off x="743857" y="749753"/>
            <a:ext cx="10515600" cy="5832248"/>
          </a:xfrm>
        </p:spPr>
        <p:txBody>
          <a:bodyPr>
            <a:normAutofit fontScale="90000"/>
          </a:bodyPr>
          <a:lstStyle/>
          <a:p>
            <a:r>
              <a:rPr lang="en-GB" sz="1600" dirty="0">
                <a:latin typeface="Arial Nova"/>
                <a:ea typeface="+mj-lt"/>
                <a:cs typeface="+mj-lt"/>
                <a:hlinkClick r:id="rId2">
                  <a:extLst>
                    <a:ext uri="{A12FA001-AC4F-418D-AE19-62706E023703}">
                      <ahyp:hlinkClr xmlns:ahyp="http://schemas.microsoft.com/office/drawing/2018/hyperlinkcolor" val="tx"/>
                    </a:ext>
                  </a:extLst>
                </a:hlinkClick>
              </a:rPr>
              <a:t>Nike Flyknit Racer</a:t>
            </a:r>
            <a:br>
              <a:rPr lang="en-GB" sz="1600" dirty="0">
                <a:latin typeface="Arial Nova"/>
                <a:ea typeface="+mj-lt"/>
                <a:cs typeface="+mj-lt"/>
              </a:rPr>
            </a:br>
            <a:br>
              <a:rPr lang="en-GB" sz="1600" dirty="0">
                <a:latin typeface="Arial Nova"/>
                <a:ea typeface="+mj-lt"/>
                <a:cs typeface="+mj-lt"/>
              </a:rPr>
            </a:br>
            <a:r>
              <a:rPr lang="en-GB" sz="1600" dirty="0" err="1">
                <a:ea typeface="+mj-lt"/>
                <a:cs typeface="+mj-lt"/>
              </a:rPr>
              <a:t>Elbagory</a:t>
            </a:r>
            <a:r>
              <a:rPr lang="en-GB" sz="1600" dirty="0">
                <a:ea typeface="+mj-lt"/>
                <a:cs typeface="+mj-lt"/>
              </a:rPr>
              <a:t>, K., Wu, Z., Al‑</a:t>
            </a:r>
            <a:r>
              <a:rPr lang="en-GB" sz="1600" dirty="0" err="1">
                <a:ea typeface="+mj-lt"/>
                <a:cs typeface="+mj-lt"/>
              </a:rPr>
              <a:t>Jaifi</a:t>
            </a:r>
            <a:r>
              <a:rPr lang="en-GB" sz="1600" dirty="0">
                <a:ea typeface="+mj-lt"/>
                <a:cs typeface="+mj-lt"/>
              </a:rPr>
              <a:t>, H.A.A. and Zabri, S.M. (2024) </a:t>
            </a:r>
            <a:r>
              <a:rPr lang="en-GB" sz="1600" i="1" dirty="0">
                <a:ea typeface="+mj-lt"/>
                <a:cs typeface="+mj-lt"/>
              </a:rPr>
              <a:t>Proceedings of the 9th International Conference on Financial Innovation and Economic Development (ICFIED 2024)</a:t>
            </a:r>
            <a:r>
              <a:rPr lang="en-GB" sz="1600" dirty="0">
                <a:ea typeface="+mj-lt"/>
                <a:cs typeface="+mj-lt"/>
              </a:rPr>
              <a:t>. Springer Nature.</a:t>
            </a:r>
            <a:br>
              <a:rPr lang="en-GB" sz="1600" dirty="0">
                <a:latin typeface="Arial Nova"/>
                <a:ea typeface="+mj-lt"/>
                <a:cs typeface="+mj-lt"/>
              </a:rPr>
            </a:br>
            <a:br>
              <a:rPr lang="en-GB" sz="1600" dirty="0">
                <a:latin typeface="Arial Nova"/>
                <a:ea typeface="+mj-lt"/>
                <a:cs typeface="+mj-lt"/>
              </a:rPr>
            </a:br>
            <a:r>
              <a:rPr lang="en-GB" sz="1600" dirty="0">
                <a:latin typeface="Arial Nova"/>
                <a:ea typeface="+mj-lt"/>
                <a:cs typeface="+mj-lt"/>
                <a:hlinkClick r:id="rId3">
                  <a:extLst>
                    <a:ext uri="{A12FA001-AC4F-418D-AE19-62706E023703}">
                      <ahyp:hlinkClr xmlns:ahyp="http://schemas.microsoft.com/office/drawing/2018/hyperlinkcolor" val="tx"/>
                    </a:ext>
                  </a:extLst>
                </a:hlinkClick>
              </a:rPr>
              <a:t>Everything You Need To Know About Nike's Air VaporMax - Releases</a:t>
            </a:r>
            <a:br>
              <a:rPr lang="en-GB" sz="1600" dirty="0">
                <a:latin typeface="Arial Nova"/>
                <a:ea typeface="+mj-lt"/>
                <a:cs typeface="+mj-lt"/>
              </a:rPr>
            </a:br>
            <a:br>
              <a:rPr lang="en-GB" sz="1600" dirty="0">
                <a:latin typeface="Arial Nova"/>
                <a:ea typeface="+mj-lt"/>
                <a:cs typeface="+mj-lt"/>
              </a:rPr>
            </a:br>
            <a:r>
              <a:rPr lang="en-GB" sz="1600" dirty="0">
                <a:latin typeface="Arial Nova"/>
                <a:ea typeface="+mj-lt"/>
                <a:cs typeface="+mj-lt"/>
                <a:hlinkClick r:id="rId4">
                  <a:extLst>
                    <a:ext uri="{A12FA001-AC4F-418D-AE19-62706E023703}">
                      <ahyp:hlinkClr xmlns:ahyp="http://schemas.microsoft.com/office/drawing/2018/hyperlinkcolor" val="tx"/>
                    </a:ext>
                  </a:extLst>
                </a:hlinkClick>
              </a:rPr>
              <a:t>Air Jordan 4 Shoes PNG Images, Air Jordan 4, Jordan, Shoes PNG Transparent Background - Pngtree</a:t>
            </a:r>
            <a:br>
              <a:rPr lang="en-GB" sz="1600" dirty="0">
                <a:latin typeface="Arial Nova"/>
                <a:ea typeface="+mj-lt"/>
                <a:cs typeface="+mj-lt"/>
              </a:rPr>
            </a:br>
            <a:br>
              <a:rPr lang="en-GB" sz="1600" dirty="0">
                <a:latin typeface="Arial Nova"/>
                <a:ea typeface="+mj-lt"/>
                <a:cs typeface="+mj-lt"/>
              </a:rPr>
            </a:br>
            <a:r>
              <a:rPr lang="en-GB" sz="1600" dirty="0">
                <a:latin typeface="Arial Nova"/>
                <a:ea typeface="+mj-lt"/>
                <a:cs typeface="+mj-lt"/>
                <a:hlinkClick r:id="rId5">
                  <a:extLst>
                    <a:ext uri="{A12FA001-AC4F-418D-AE19-62706E023703}">
                      <ahyp:hlinkClr xmlns:ahyp="http://schemas.microsoft.com/office/drawing/2018/hyperlinkcolor" val="tx"/>
                    </a:ext>
                  </a:extLst>
                </a:hlinkClick>
              </a:rPr>
              <a:t>Best Apps For Women | PS Tech</a:t>
            </a:r>
            <a:br>
              <a:rPr lang="en-GB" sz="1600" dirty="0">
                <a:latin typeface="Arial Nova"/>
                <a:ea typeface="+mj-lt"/>
                <a:cs typeface="+mj-lt"/>
              </a:rPr>
            </a:br>
            <a:br>
              <a:rPr lang="en-GB" sz="1600" dirty="0">
                <a:latin typeface="Arial Nova"/>
                <a:ea typeface="+mj-lt"/>
                <a:cs typeface="+mj-lt"/>
              </a:rPr>
            </a:br>
            <a:r>
              <a:rPr lang="en-GB" sz="1600" dirty="0">
                <a:latin typeface="Arial Nova"/>
                <a:ea typeface="+mj-lt"/>
                <a:cs typeface="+mj-lt"/>
                <a:hlinkClick r:id="rId6">
                  <a:extLst>
                    <a:ext uri="{A12FA001-AC4F-418D-AE19-62706E023703}">
                      <ahyp:hlinkClr xmlns:ahyp="http://schemas.microsoft.com/office/drawing/2018/hyperlinkcolor" val="tx"/>
                    </a:ext>
                  </a:extLst>
                </a:hlinkClick>
              </a:rPr>
              <a:t>Nike - House Of Innovation customisation :: Behance</a:t>
            </a:r>
            <a:br>
              <a:rPr lang="en-GB" sz="1600" dirty="0">
                <a:latin typeface="Arial Nova"/>
                <a:ea typeface="+mj-lt"/>
                <a:cs typeface="+mj-lt"/>
              </a:rPr>
            </a:br>
            <a:br>
              <a:rPr lang="en-GB" sz="1600" dirty="0">
                <a:latin typeface="Arial Nova"/>
                <a:ea typeface="+mj-lt"/>
                <a:cs typeface="+mj-lt"/>
              </a:rPr>
            </a:br>
            <a:r>
              <a:rPr lang="en-GB" sz="1600" dirty="0">
                <a:latin typeface="Arial Nova"/>
                <a:ea typeface="+mj-lt"/>
                <a:cs typeface="+mj-lt"/>
                <a:hlinkClick r:id="rId7">
                  <a:extLst>
                    <a:ext uri="{A12FA001-AC4F-418D-AE19-62706E023703}">
                      <ahyp:hlinkClr xmlns:ahyp="http://schemas.microsoft.com/office/drawing/2018/hyperlinkcolor" val="tx"/>
                    </a:ext>
                  </a:extLst>
                </a:hlinkClick>
              </a:rPr>
              <a:t>Puma Logo Black Symbol With Name Clothes Design Icon Abstract football Vector Illustration With White Background 10994431 Vector Art at Vecteezy</a:t>
            </a:r>
            <a:br>
              <a:rPr lang="en-GB" sz="1600" dirty="0">
                <a:latin typeface="Arial Nova"/>
                <a:ea typeface="+mj-lt"/>
                <a:cs typeface="+mj-lt"/>
              </a:rPr>
            </a:br>
            <a:br>
              <a:rPr lang="en-GB" sz="1600" dirty="0">
                <a:latin typeface="Arial Nova"/>
                <a:ea typeface="+mj-lt"/>
                <a:cs typeface="+mj-lt"/>
              </a:rPr>
            </a:br>
            <a:r>
              <a:rPr lang="en-GB" sz="1600" dirty="0">
                <a:latin typeface="Arial Nova"/>
                <a:ea typeface="+mj-lt"/>
                <a:cs typeface="+mj-lt"/>
                <a:hlinkClick r:id="rId8">
                  <a:extLst>
                    <a:ext uri="{A12FA001-AC4F-418D-AE19-62706E023703}">
                      <ahyp:hlinkClr xmlns:ahyp="http://schemas.microsoft.com/office/drawing/2018/hyperlinkcolor" val="tx"/>
                    </a:ext>
                  </a:extLst>
                </a:hlinkClick>
              </a:rPr>
              <a:t>Nike Product Mix Nike Inc.'s Marketing And Promotion Mix | Free Essay</a:t>
            </a:r>
            <a:br>
              <a:rPr lang="en-GB" sz="1600" dirty="0">
                <a:latin typeface="Arial Nova"/>
                <a:ea typeface="+mj-lt"/>
                <a:cs typeface="+mj-lt"/>
              </a:rPr>
            </a:br>
            <a:br>
              <a:rPr lang="en-GB" sz="1600" dirty="0">
                <a:latin typeface="Arial Nova"/>
                <a:ea typeface="+mj-lt"/>
                <a:cs typeface="+mj-lt"/>
              </a:rPr>
            </a:br>
            <a:r>
              <a:rPr lang="en-GB" sz="1600" dirty="0">
                <a:latin typeface="Arial Nova"/>
                <a:ea typeface="+mj-lt"/>
                <a:cs typeface="+mj-lt"/>
                <a:hlinkClick r:id="rId9">
                  <a:extLst>
                    <a:ext uri="{A12FA001-AC4F-418D-AE19-62706E023703}">
                      <ahyp:hlinkClr xmlns:ahyp="http://schemas.microsoft.com/office/drawing/2018/hyperlinkcolor" val="tx"/>
                    </a:ext>
                  </a:extLst>
                </a:hlinkClick>
              </a:rPr>
              <a:t>supply chain management of nike | PPTX</a:t>
            </a:r>
            <a:br>
              <a:rPr lang="en-GB" sz="1600" dirty="0">
                <a:latin typeface="Arial Nova"/>
                <a:ea typeface="+mj-lt"/>
                <a:cs typeface="+mj-lt"/>
              </a:rPr>
            </a:br>
            <a:br>
              <a:rPr lang="en-GB" sz="1600" dirty="0">
                <a:latin typeface="Arial Nova"/>
                <a:ea typeface="+mj-lt"/>
                <a:cs typeface="+mj-lt"/>
              </a:rPr>
            </a:br>
            <a:r>
              <a:rPr lang="en-GB" sz="1600" dirty="0">
                <a:latin typeface="Arial Nova"/>
                <a:ea typeface="+mj-lt"/>
                <a:cs typeface="+mj-lt"/>
                <a:hlinkClick r:id="rId10">
                  <a:extLst>
                    <a:ext uri="{A12FA001-AC4F-418D-AE19-62706E023703}">
                      <ahyp:hlinkClr xmlns:ahyp="http://schemas.microsoft.com/office/drawing/2018/hyperlinkcolor" val="tx"/>
                    </a:ext>
                  </a:extLst>
                </a:hlinkClick>
              </a:rPr>
              <a:t>Nike Case Study 2026: Easy Breakdown of Nike’s Marketing Strategy</a:t>
            </a:r>
            <a:br>
              <a:rPr lang="en-GB" sz="1600" dirty="0">
                <a:latin typeface="Arial Nova"/>
                <a:ea typeface="+mj-lt"/>
                <a:cs typeface="+mj-lt"/>
              </a:rPr>
            </a:br>
            <a:br>
              <a:rPr lang="en-GB" sz="1600" dirty="0">
                <a:latin typeface="Arial Nova"/>
                <a:ea typeface="+mj-lt"/>
                <a:cs typeface="+mj-lt"/>
              </a:rPr>
            </a:br>
            <a:r>
              <a:rPr lang="en-GB" sz="1600" dirty="0">
                <a:latin typeface="Arial Nova"/>
                <a:ea typeface="+mj-lt"/>
                <a:cs typeface="+mj-lt"/>
                <a:hlinkClick r:id="rId11">
                  <a:extLst>
                    <a:ext uri="{A12FA001-AC4F-418D-AE19-62706E023703}">
                      <ahyp:hlinkClr xmlns:ahyp="http://schemas.microsoft.com/office/drawing/2018/hyperlinkcolor" val="tx"/>
                    </a:ext>
                  </a:extLst>
                </a:hlinkClick>
              </a:rPr>
              <a:t>Nike’s DTC Journey: Ambition, Challenges, and Realignment</a:t>
            </a:r>
            <a:br>
              <a:rPr lang="en-GB" sz="1600" dirty="0">
                <a:latin typeface="Arial Nova"/>
                <a:ea typeface="+mj-lt"/>
                <a:cs typeface="+mj-lt"/>
              </a:rPr>
            </a:br>
            <a:br>
              <a:rPr lang="en-GB" sz="1600" dirty="0">
                <a:latin typeface="Arial Nova"/>
                <a:ea typeface="+mj-lt"/>
                <a:cs typeface="+mj-lt"/>
              </a:rPr>
            </a:br>
            <a:r>
              <a:rPr lang="en-GB" sz="1600" dirty="0">
                <a:latin typeface="Arial Nova"/>
                <a:ea typeface="+mj-lt"/>
                <a:cs typeface="+mj-lt"/>
                <a:hlinkClick r:id="rId12">
                  <a:extLst>
                    <a:ext uri="{A12FA001-AC4F-418D-AE19-62706E023703}">
                      <ahyp:hlinkClr xmlns:ahyp="http://schemas.microsoft.com/office/drawing/2018/hyperlinkcolor" val="tx"/>
                    </a:ext>
                  </a:extLst>
                </a:hlinkClick>
              </a:rPr>
              <a:t>Nike Motivational Quotes For Athletes</a:t>
            </a:r>
            <a:br>
              <a:rPr lang="en-GB" sz="1600" dirty="0">
                <a:latin typeface="Arial Nova"/>
                <a:ea typeface="+mj-lt"/>
                <a:cs typeface="+mj-lt"/>
              </a:rPr>
            </a:br>
            <a:br>
              <a:rPr lang="en-GB" sz="1600" dirty="0">
                <a:latin typeface="Arial Nova"/>
                <a:ea typeface="+mj-lt"/>
                <a:cs typeface="+mj-lt"/>
              </a:rPr>
            </a:br>
            <a:r>
              <a:rPr lang="en-GB" sz="1600" dirty="0">
                <a:ea typeface="+mj-lt"/>
                <a:cs typeface="+mj-lt"/>
              </a:rPr>
              <a:t>Zhang, L. (2025) </a:t>
            </a:r>
            <a:r>
              <a:rPr lang="en-GB" sz="1600" i="1" dirty="0">
                <a:ea typeface="+mj-lt"/>
                <a:cs typeface="+mj-lt"/>
              </a:rPr>
              <a:t>Analysis of Nike’s Co‑Branding Marketing Strategies—SWOT Method</a:t>
            </a:r>
            <a:r>
              <a:rPr lang="en-GB" sz="1600" dirty="0">
                <a:ea typeface="+mj-lt"/>
                <a:cs typeface="+mj-lt"/>
              </a:rPr>
              <a:t>. </a:t>
            </a:r>
            <a:r>
              <a:rPr lang="en-GB" sz="1600" b="1" dirty="0">
                <a:ea typeface="+mj-lt"/>
                <a:cs typeface="+mj-lt"/>
              </a:rPr>
              <a:t>Issue 6</a:t>
            </a:r>
            <a:r>
              <a:rPr lang="en-GB" sz="1600" dirty="0">
                <a:ea typeface="+mj-lt"/>
                <a:cs typeface="+mj-lt"/>
              </a:rPr>
              <a:t>, Vol. 1.</a:t>
            </a:r>
            <a:br>
              <a:rPr lang="en-GB" sz="1800" dirty="0">
                <a:ea typeface="+mj-lt"/>
                <a:cs typeface="+mj-lt"/>
              </a:rPr>
            </a:br>
            <a:endParaRPr lang="en-GB" sz="1800" dirty="0">
              <a:ea typeface="+mj-lt"/>
              <a:cs typeface="+mj-lt"/>
            </a:endParaRPr>
          </a:p>
        </p:txBody>
      </p:sp>
      <p:sp>
        <p:nvSpPr>
          <p:cNvPr id="3" name="TextBox 2">
            <a:extLst>
              <a:ext uri="{FF2B5EF4-FFF2-40B4-BE49-F238E27FC236}">
                <a16:creationId xmlns:a16="http://schemas.microsoft.com/office/drawing/2014/main" id="{9671C963-5D51-B9A0-BD15-843ADFAFDA23}"/>
              </a:ext>
            </a:extLst>
          </p:cNvPr>
          <p:cNvSpPr txBox="1"/>
          <p:nvPr/>
        </p:nvSpPr>
        <p:spPr>
          <a:xfrm>
            <a:off x="4277164" y="19388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u="sng">
                <a:latin typeface="Arial Nova"/>
              </a:rPr>
              <a:t>References</a:t>
            </a:r>
            <a:endParaRPr lang="en-US"/>
          </a:p>
        </p:txBody>
      </p:sp>
    </p:spTree>
    <p:extLst>
      <p:ext uri="{BB962C8B-B14F-4D97-AF65-F5344CB8AC3E}">
        <p14:creationId xmlns:p14="http://schemas.microsoft.com/office/powerpoint/2010/main" val="3503565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Entrepreneurship  Nike Business Plan Presentation  Student Name: Timea Putz  Student ID: 2321020   Module: LCBB5013 </vt:lpstr>
      <vt:lpstr>Business Idea   - Sport as a catalyst for personal and cultural transformation.  - Performance‑enhancing products and emotional connection.</vt:lpstr>
      <vt:lpstr>Product Portfolio  Running | Basketball | Jordan | Sportswear | Training</vt:lpstr>
      <vt:lpstr>SWOT Analysis</vt:lpstr>
      <vt:lpstr>Direct Competitors  Adidas, Puma </vt:lpstr>
      <vt:lpstr>4 P's &amp; Marketing Strategy </vt:lpstr>
      <vt:lpstr>Financial Overview </vt:lpstr>
      <vt:lpstr>Conclusion </vt:lpstr>
      <vt:lpstr>Nike Flyknit Racer  Elbagory, K., Wu, Z., Al‑Jaifi, H.A.A. and Zabri, S.M. (2024) Proceedings of the 9th International Conference on Financial Innovation and Economic Development (ICFIED 2024). Springer Nature.  Everything You Need To Know About Nike's Air VaporMax - Releases  Air Jordan 4 Shoes PNG Images, Air Jordan 4, Jordan, Shoes PNG Transparent Background - Pngtree  Best Apps For Women | PS Tech  Nike - House Of Innovation customisation :: Behance  Puma Logo Black Symbol With Name Clothes Design Icon Abstract football Vector Illustration With White Background 10994431 Vector Art at Vecteezy  Nike Product Mix Nike Inc.'s Marketing And Promotion Mix | Free Essay  supply chain management of nike | PPTX  Nike Case Study 2026: Easy Breakdown of Nike’s Marketing Strategy  Nike’s DTC Journey: Ambition, Challenges, and Realignment  Nike Motivational Quotes For Athletes  Zhang, L. (2025) Analysis of Nike’s Co‑Branding Marketing Strategies—SWOT Method. Issue 6, Vol. 1.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470</cp:revision>
  <dcterms:created xsi:type="dcterms:W3CDTF">2026-07-12T20:06:38Z</dcterms:created>
  <dcterms:modified xsi:type="dcterms:W3CDTF">2026-07-13T11:00:23Z</dcterms:modified>
</cp:coreProperties>
</file>