
<file path=[Content_Types].xml><?xml version="1.0" encoding="utf-8"?>
<Types xmlns="http://schemas.openxmlformats.org/package/2006/content-types">
  <Default Extension="xml" ContentType="application/xml"/>
  <Default Extension="jpeg" ContentType="image/jpeg"/>
  <Default Extension="jpg" ContentType="image/jpeg"/>
  <Default Extension="tiff" ContentType="image/tiff"/>
  <Default Extension="rels" ContentType="application/vnd.openxmlformats-package.relationships+xml"/>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notesMasterIdLst>
    <p:notesMasterId r:id="rId21"/>
  </p:notesMasterIdLst>
  <p:sldIdLst>
    <p:sldId id="329" r:id="rId2"/>
    <p:sldId id="331" r:id="rId3"/>
    <p:sldId id="330" r:id="rId4"/>
    <p:sldId id="256" r:id="rId5"/>
    <p:sldId id="302" r:id="rId6"/>
    <p:sldId id="305" r:id="rId7"/>
    <p:sldId id="322" r:id="rId8"/>
    <p:sldId id="327" r:id="rId9"/>
    <p:sldId id="321" r:id="rId10"/>
    <p:sldId id="320" r:id="rId11"/>
    <p:sldId id="319" r:id="rId12"/>
    <p:sldId id="306" r:id="rId13"/>
    <p:sldId id="326" r:id="rId14"/>
    <p:sldId id="314" r:id="rId15"/>
    <p:sldId id="318" r:id="rId16"/>
    <p:sldId id="328" r:id="rId17"/>
    <p:sldId id="317" r:id="rId18"/>
    <p:sldId id="309" r:id="rId19"/>
    <p:sldId id="324" r:id="rId20"/>
  </p:sldIdLst>
  <p:sldSz cx="9144000" cy="6858000" type="screen4x3"/>
  <p:notesSz cx="7077075" cy="9363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D97D518-E893-4B29-ABAF-5B700734AD7B}">
          <p14:sldIdLst>
            <p14:sldId id="329"/>
            <p14:sldId id="331"/>
            <p14:sldId id="330"/>
            <p14:sldId id="256"/>
            <p14:sldId id="302"/>
            <p14:sldId id="305"/>
            <p14:sldId id="322"/>
            <p14:sldId id="327"/>
            <p14:sldId id="321"/>
            <p14:sldId id="320"/>
            <p14:sldId id="319"/>
            <p14:sldId id="306"/>
            <p14:sldId id="326"/>
            <p14:sldId id="314"/>
            <p14:sldId id="318"/>
            <p14:sldId id="328"/>
            <p14:sldId id="317"/>
            <p14:sldId id="309"/>
            <p14:sldId id="324"/>
          </p14:sldIdLst>
        </p14:section>
      </p14:sectionLst>
    </p:ex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949">
          <p15:clr>
            <a:srgbClr val="A4A3A4"/>
          </p15:clr>
        </p15:guide>
        <p15:guide id="2" pos="2229">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279"/>
    <p:restoredTop sz="87917" autoAdjust="0"/>
  </p:normalViewPr>
  <p:slideViewPr>
    <p:cSldViewPr>
      <p:cViewPr varScale="1">
        <p:scale>
          <a:sx n="117" d="100"/>
          <a:sy n="117" d="100"/>
        </p:scale>
        <p:origin x="-184" y="-104"/>
      </p:cViewPr>
      <p:guideLst>
        <p:guide orient="horz" pos="2160"/>
        <p:guide pos="2880"/>
      </p:guideLst>
    </p:cSldViewPr>
  </p:slideViewPr>
  <p:notesTextViewPr>
    <p:cViewPr>
      <p:scale>
        <a:sx n="1" d="1"/>
        <a:sy n="1" d="1"/>
      </p:scale>
      <p:origin x="0" y="0"/>
    </p:cViewPr>
  </p:notesTextViewPr>
  <p:sorterViewPr>
    <p:cViewPr>
      <p:scale>
        <a:sx n="100" d="100"/>
        <a:sy n="100" d="100"/>
      </p:scale>
      <p:origin x="0" y="3504"/>
    </p:cViewPr>
  </p:sorterViewPr>
  <p:notesViewPr>
    <p:cSldViewPr>
      <p:cViewPr varScale="1">
        <p:scale>
          <a:sx n="56" d="100"/>
          <a:sy n="56" d="100"/>
        </p:scale>
        <p:origin x="-2838" y="-84"/>
      </p:cViewPr>
      <p:guideLst>
        <p:guide orient="horz" pos="2949"/>
        <p:guide pos="2229"/>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notesMaster" Target="notesMasters/notesMaster1.xml"/><Relationship Id="rId22" Type="http://schemas.openxmlformats.org/officeDocument/2006/relationships/printerSettings" Target="printerSettings/printerSettings1.bin"/><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66733" cy="468154"/>
          </a:xfrm>
          <a:prstGeom prst="rect">
            <a:avLst/>
          </a:prstGeom>
        </p:spPr>
        <p:txBody>
          <a:bodyPr vert="horz" lIns="93936" tIns="46968" rIns="93936" bIns="46968" rtlCol="0"/>
          <a:lstStyle>
            <a:lvl1pPr algn="l">
              <a:defRPr sz="1200"/>
            </a:lvl1pPr>
          </a:lstStyle>
          <a:p>
            <a:endParaRPr lang="en-US" dirty="0"/>
          </a:p>
        </p:txBody>
      </p:sp>
      <p:sp>
        <p:nvSpPr>
          <p:cNvPr id="3" name="Date Placeholder 2"/>
          <p:cNvSpPr>
            <a:spLocks noGrp="1"/>
          </p:cNvSpPr>
          <p:nvPr>
            <p:ph type="dt" idx="1"/>
          </p:nvPr>
        </p:nvSpPr>
        <p:spPr>
          <a:xfrm>
            <a:off x="4008705" y="0"/>
            <a:ext cx="3066733" cy="468154"/>
          </a:xfrm>
          <a:prstGeom prst="rect">
            <a:avLst/>
          </a:prstGeom>
        </p:spPr>
        <p:txBody>
          <a:bodyPr vert="horz" lIns="93936" tIns="46968" rIns="93936" bIns="46968" rtlCol="0"/>
          <a:lstStyle>
            <a:lvl1pPr algn="r">
              <a:defRPr sz="1200"/>
            </a:lvl1pPr>
          </a:lstStyle>
          <a:p>
            <a:fld id="{A6F7FD23-3AEF-4E29-915D-77F69E3B5D96}" type="datetimeFigureOut">
              <a:rPr lang="en-US" smtClean="0"/>
              <a:t>26/03/18</a:t>
            </a:fld>
            <a:endParaRPr lang="en-US" dirty="0"/>
          </a:p>
        </p:txBody>
      </p:sp>
      <p:sp>
        <p:nvSpPr>
          <p:cNvPr id="4" name="Slide Image Placeholder 3"/>
          <p:cNvSpPr>
            <a:spLocks noGrp="1" noRot="1" noChangeAspect="1"/>
          </p:cNvSpPr>
          <p:nvPr>
            <p:ph type="sldImg" idx="2"/>
          </p:nvPr>
        </p:nvSpPr>
        <p:spPr>
          <a:xfrm>
            <a:off x="1196975" y="701675"/>
            <a:ext cx="4683125" cy="3511550"/>
          </a:xfrm>
          <a:prstGeom prst="rect">
            <a:avLst/>
          </a:prstGeom>
          <a:noFill/>
          <a:ln w="12700">
            <a:solidFill>
              <a:prstClr val="black"/>
            </a:solidFill>
          </a:ln>
        </p:spPr>
        <p:txBody>
          <a:bodyPr vert="horz" lIns="93936" tIns="46968" rIns="93936" bIns="46968" rtlCol="0" anchor="ctr"/>
          <a:lstStyle/>
          <a:p>
            <a:endParaRPr lang="en-US" dirty="0"/>
          </a:p>
        </p:txBody>
      </p:sp>
      <p:sp>
        <p:nvSpPr>
          <p:cNvPr id="5" name="Notes Placeholder 4"/>
          <p:cNvSpPr>
            <a:spLocks noGrp="1"/>
          </p:cNvSpPr>
          <p:nvPr>
            <p:ph type="body" sz="quarter" idx="3"/>
          </p:nvPr>
        </p:nvSpPr>
        <p:spPr>
          <a:xfrm>
            <a:off x="707708" y="4447461"/>
            <a:ext cx="5661660" cy="4213384"/>
          </a:xfrm>
          <a:prstGeom prst="rect">
            <a:avLst/>
          </a:prstGeom>
        </p:spPr>
        <p:txBody>
          <a:bodyPr vert="horz" lIns="93936" tIns="46968" rIns="93936" bIns="4696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93296"/>
            <a:ext cx="3066733" cy="468154"/>
          </a:xfrm>
          <a:prstGeom prst="rect">
            <a:avLst/>
          </a:prstGeom>
        </p:spPr>
        <p:txBody>
          <a:bodyPr vert="horz" lIns="93936" tIns="46968" rIns="93936" bIns="46968" rtlCol="0" anchor="b"/>
          <a:lstStyle>
            <a:lvl1pPr algn="l">
              <a:defRPr sz="1200"/>
            </a:lvl1pPr>
          </a:lstStyle>
          <a:p>
            <a:endParaRPr lang="en-US" dirty="0"/>
          </a:p>
        </p:txBody>
      </p:sp>
      <p:sp>
        <p:nvSpPr>
          <p:cNvPr id="7" name="Slide Number Placeholder 6"/>
          <p:cNvSpPr>
            <a:spLocks noGrp="1"/>
          </p:cNvSpPr>
          <p:nvPr>
            <p:ph type="sldNum" sz="quarter" idx="5"/>
          </p:nvPr>
        </p:nvSpPr>
        <p:spPr>
          <a:xfrm>
            <a:off x="4008705" y="8893296"/>
            <a:ext cx="3066733" cy="468154"/>
          </a:xfrm>
          <a:prstGeom prst="rect">
            <a:avLst/>
          </a:prstGeom>
        </p:spPr>
        <p:txBody>
          <a:bodyPr vert="horz" lIns="93936" tIns="46968" rIns="93936" bIns="46968" rtlCol="0" anchor="b"/>
          <a:lstStyle>
            <a:lvl1pPr algn="r">
              <a:defRPr sz="1200"/>
            </a:lvl1pPr>
          </a:lstStyle>
          <a:p>
            <a:fld id="{34BEACD3-431C-4D86-B580-4AEF772A53C7}" type="slidenum">
              <a:rPr lang="en-US" smtClean="0"/>
              <a:t>‹#›</a:t>
            </a:fld>
            <a:endParaRPr lang="en-US" dirty="0"/>
          </a:p>
        </p:txBody>
      </p:sp>
    </p:spTree>
    <p:extLst>
      <p:ext uri="{BB962C8B-B14F-4D97-AF65-F5344CB8AC3E}">
        <p14:creationId xmlns:p14="http://schemas.microsoft.com/office/powerpoint/2010/main" val="2027536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and Welcome</a:t>
            </a:r>
          </a:p>
          <a:p>
            <a:endParaRPr lang="en-US" dirty="0"/>
          </a:p>
          <a:p>
            <a:r>
              <a:rPr lang="en-US" dirty="0"/>
              <a:t>This presentation examines the role of emotional contagion in the workplace and an overview of the impact of emotions,</a:t>
            </a:r>
            <a:r>
              <a:rPr lang="en-US" baseline="0" dirty="0"/>
              <a:t> </a:t>
            </a:r>
            <a:r>
              <a:rPr lang="en-US" dirty="0"/>
              <a:t>emotional intelligence and conflict contagion</a:t>
            </a:r>
            <a:r>
              <a:rPr lang="en-US" baseline="0" dirty="0"/>
              <a:t> </a:t>
            </a:r>
            <a:r>
              <a:rPr lang="en-US" dirty="0"/>
              <a:t>upon workplace group behavior. </a:t>
            </a:r>
          </a:p>
          <a:p>
            <a:endParaRPr lang="en-US" dirty="0"/>
          </a:p>
        </p:txBody>
      </p:sp>
      <p:sp>
        <p:nvSpPr>
          <p:cNvPr id="4" name="Slide Number Placeholder 3"/>
          <p:cNvSpPr>
            <a:spLocks noGrp="1"/>
          </p:cNvSpPr>
          <p:nvPr>
            <p:ph type="sldNum" sz="quarter" idx="10"/>
          </p:nvPr>
        </p:nvSpPr>
        <p:spPr/>
        <p:txBody>
          <a:bodyPr/>
          <a:lstStyle/>
          <a:p>
            <a:fld id="{34BEACD3-431C-4D86-B580-4AEF772A53C7}" type="slidenum">
              <a:rPr lang="en-US" smtClean="0"/>
              <a:t>4</a:t>
            </a:fld>
            <a:endParaRPr lang="en-US" dirty="0"/>
          </a:p>
        </p:txBody>
      </p:sp>
    </p:spTree>
    <p:extLst>
      <p:ext uri="{BB962C8B-B14F-4D97-AF65-F5344CB8AC3E}">
        <p14:creationId xmlns:p14="http://schemas.microsoft.com/office/powerpoint/2010/main" val="3309397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6131" indent="-176131">
              <a:buFont typeface="Arial" panose="020B0604020202020204" pitchFamily="34" charset="0"/>
              <a:buChar char="•"/>
            </a:pPr>
            <a:r>
              <a:rPr lang="en-US" dirty="0"/>
              <a:t>While the method of emotional expression is relatively similar throughout</a:t>
            </a:r>
            <a:r>
              <a:rPr lang="en-US" baseline="0" dirty="0"/>
              <a:t> the world, particularly in terms of facial ex</a:t>
            </a:r>
            <a:r>
              <a:rPr lang="en-US" dirty="0"/>
              <a:t>pressions, the degree to which we express emotions is not universal</a:t>
            </a:r>
            <a:r>
              <a:rPr lang="en-US" baseline="0" dirty="0"/>
              <a:t> and </a:t>
            </a:r>
            <a:r>
              <a:rPr lang="en-US" dirty="0"/>
              <a:t>governed by “display rules”</a:t>
            </a:r>
            <a:r>
              <a:rPr lang="en-US" baseline="0" dirty="0"/>
              <a:t>, which regulate the degree of societal acceptability. </a:t>
            </a:r>
            <a:endParaRPr lang="en-US" dirty="0"/>
          </a:p>
          <a:p>
            <a:pPr marL="176131" indent="-176131">
              <a:buFont typeface="Arial" panose="020B0604020202020204" pitchFamily="34" charset="0"/>
              <a:buChar char="•"/>
            </a:pPr>
            <a:endParaRPr lang="en-US" dirty="0"/>
          </a:p>
          <a:p>
            <a:pPr marL="176131" indent="-176131">
              <a:buFont typeface="Arial" panose="020B0604020202020204" pitchFamily="34" charset="0"/>
              <a:buChar char="•"/>
            </a:pPr>
            <a:r>
              <a:rPr lang="en-US" dirty="0"/>
              <a:t>Greenberg </a:t>
            </a:r>
          </a:p>
          <a:p>
            <a:pPr marL="176131" indent="-176131">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34BEACD3-431C-4D86-B580-4AEF772A53C7}" type="slidenum">
              <a:rPr lang="en-US" smtClean="0"/>
              <a:t>5</a:t>
            </a:fld>
            <a:endParaRPr lang="en-US" dirty="0"/>
          </a:p>
        </p:txBody>
      </p:sp>
    </p:spTree>
    <p:extLst>
      <p:ext uri="{BB962C8B-B14F-4D97-AF65-F5344CB8AC3E}">
        <p14:creationId xmlns:p14="http://schemas.microsoft.com/office/powerpoint/2010/main" val="1901162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In recent years there</a:t>
            </a:r>
            <a:r>
              <a:rPr lang="en-US" baseline="0" dirty="0"/>
              <a:t> have been extensive clinical studies within the fields of emotional contagion,  emotional intelligence and conflict contagion,  each alone which I could speak of at great length. And while they are deeply interconnected, for the scope of this presentation I will confine my discussion to emotional contagion while only touching upon the relatedness of emotional intelligence and conflict contagion. Therefore, to begin, s</a:t>
            </a:r>
            <a:r>
              <a:rPr lang="en-US" dirty="0"/>
              <a:t>tudies on emotional</a:t>
            </a:r>
            <a:r>
              <a:rPr lang="en-US" baseline="0" dirty="0"/>
              <a:t> contagion</a:t>
            </a:r>
            <a:r>
              <a:rPr lang="en-US" dirty="0"/>
              <a:t> have been classified under three broad headings of variables:</a:t>
            </a:r>
          </a:p>
          <a:p>
            <a:pPr marL="628650" lvl="1" indent="-171450">
              <a:buFont typeface="Arial" panose="020B0604020202020204" pitchFamily="34" charset="0"/>
              <a:buChar char="•"/>
            </a:pPr>
            <a:r>
              <a:rPr lang="en-US" dirty="0"/>
              <a:t>Individual,</a:t>
            </a:r>
            <a:r>
              <a:rPr lang="en-US" baseline="0" dirty="0"/>
              <a:t> Interpersonal and Contextual</a:t>
            </a:r>
            <a:endParaRPr lang="en-US" dirty="0"/>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Journal</a:t>
            </a:r>
            <a:r>
              <a:rPr lang="en-US" baseline="0" dirty="0"/>
              <a:t> of Business</a:t>
            </a:r>
            <a:endParaRPr lang="en-US" dirty="0"/>
          </a:p>
          <a:p>
            <a:pPr marL="645812" lvl="1" indent="-176131">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34BEACD3-431C-4D86-B580-4AEF772A53C7}" type="slidenum">
              <a:rPr lang="en-US" smtClean="0"/>
              <a:t>6</a:t>
            </a:fld>
            <a:endParaRPr lang="en-US" dirty="0"/>
          </a:p>
        </p:txBody>
      </p:sp>
    </p:spTree>
    <p:extLst>
      <p:ext uri="{BB962C8B-B14F-4D97-AF65-F5344CB8AC3E}">
        <p14:creationId xmlns:p14="http://schemas.microsoft.com/office/powerpoint/2010/main" val="1901162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variables of emotional contagion are comprised of: </a:t>
            </a:r>
          </a:p>
          <a:p>
            <a:endParaRPr lang="en-US" dirty="0"/>
          </a:p>
          <a:p>
            <a:pPr marL="171450" indent="-171450">
              <a:buFont typeface="Arial" panose="020B0604020202020204" pitchFamily="34" charset="0"/>
              <a:buChar char="•"/>
            </a:pPr>
            <a:r>
              <a:rPr lang="en-US" dirty="0"/>
              <a:t>Susceptibility</a:t>
            </a:r>
            <a:r>
              <a:rPr lang="en-US" baseline="0" dirty="0"/>
              <a:t> to the emotions of others</a:t>
            </a:r>
          </a:p>
          <a:p>
            <a:pPr marL="171450" indent="-171450">
              <a:buFont typeface="Arial" panose="020B0604020202020204" pitchFamily="34" charset="0"/>
              <a:buChar char="•"/>
            </a:pPr>
            <a:r>
              <a:rPr lang="en-US" baseline="0" dirty="0"/>
              <a:t>One’s level of empathy</a:t>
            </a:r>
          </a:p>
          <a:p>
            <a:pPr marL="171450" indent="-171450">
              <a:buFont typeface="Arial" panose="020B0604020202020204" pitchFamily="34" charset="0"/>
              <a:buChar char="•"/>
            </a:pPr>
            <a:r>
              <a:rPr lang="en-US" baseline="0" dirty="0"/>
              <a:t>One’s level of and particular affiliations </a:t>
            </a:r>
          </a:p>
          <a:p>
            <a:pPr marL="171450" indent="-171450">
              <a:buFont typeface="Arial" panose="020B0604020202020204" pitchFamily="34" charset="0"/>
              <a:buChar char="•"/>
            </a:pPr>
            <a:r>
              <a:rPr lang="en-US" baseline="0" dirty="0"/>
              <a:t>One’s emotional stability and level of stress</a:t>
            </a:r>
            <a:endParaRPr lang="en-US" dirty="0"/>
          </a:p>
          <a:p>
            <a:endParaRPr lang="en-US" dirty="0"/>
          </a:p>
          <a:p>
            <a:pPr marL="176131" indent="-176131">
              <a:buFont typeface="Arial" panose="020B0604020202020204" pitchFamily="34" charset="0"/>
              <a:buChar char="•"/>
            </a:pPr>
            <a:r>
              <a:rPr lang="en-US" dirty="0"/>
              <a:t>Journal of Business</a:t>
            </a:r>
          </a:p>
        </p:txBody>
      </p:sp>
      <p:sp>
        <p:nvSpPr>
          <p:cNvPr id="4" name="Slide Number Placeholder 3"/>
          <p:cNvSpPr>
            <a:spLocks noGrp="1"/>
          </p:cNvSpPr>
          <p:nvPr>
            <p:ph type="sldNum" sz="quarter" idx="10"/>
          </p:nvPr>
        </p:nvSpPr>
        <p:spPr/>
        <p:txBody>
          <a:bodyPr/>
          <a:lstStyle/>
          <a:p>
            <a:fld id="{34BEACD3-431C-4D86-B580-4AEF772A53C7}" type="slidenum">
              <a:rPr lang="en-US" smtClean="0"/>
              <a:t>7</a:t>
            </a:fld>
            <a:endParaRPr lang="en-US" dirty="0"/>
          </a:p>
        </p:txBody>
      </p:sp>
    </p:spTree>
    <p:extLst>
      <p:ext uri="{BB962C8B-B14F-4D97-AF65-F5344CB8AC3E}">
        <p14:creationId xmlns:p14="http://schemas.microsoft.com/office/powerpoint/2010/main" val="19011627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6131" indent="-176131">
              <a:buFont typeface="Arial" panose="020B0604020202020204" pitchFamily="34" charset="0"/>
              <a:buChar char="•"/>
            </a:pPr>
            <a:r>
              <a:rPr lang="en-US" dirty="0"/>
              <a:t>In 1997 a researcher named Doherty developed a uni-dimensional EC scale consisting of 15 items to measure an individual’s susceptibility to others’ emotions,</a:t>
            </a:r>
            <a:r>
              <a:rPr lang="en-US" baseline="0" dirty="0"/>
              <a:t> which found that </a:t>
            </a:r>
            <a:endParaRPr lang="en-US" dirty="0"/>
          </a:p>
          <a:p>
            <a:pPr marL="645812" lvl="1" indent="-176131">
              <a:buFont typeface="Arial" panose="020B0604020202020204" pitchFamily="34" charset="0"/>
              <a:buChar char="•"/>
            </a:pPr>
            <a:r>
              <a:rPr lang="en-US" dirty="0"/>
              <a:t>Findings revealed that those items in green were positively associated with a person’s susceptibility, whereas those in red</a:t>
            </a:r>
            <a:r>
              <a:rPr lang="en-US" baseline="0" dirty="0"/>
              <a:t> </a:t>
            </a:r>
            <a:r>
              <a:rPr lang="en-US" dirty="0"/>
              <a:t>were negatively associated with their susceptibility. The study results</a:t>
            </a:r>
            <a:r>
              <a:rPr lang="en-US" baseline="0" dirty="0"/>
              <a:t> demonstrated </a:t>
            </a:r>
            <a:r>
              <a:rPr lang="en-US" dirty="0"/>
              <a:t>that individuals’ personality influences his or her degree of susceptibility to “catch” others’ emotions.  So it stands to reason and has been substantiated with research that awareness of one’s emotions can enable better comprehension of others’ emotions as</a:t>
            </a:r>
            <a:r>
              <a:rPr lang="en-US" baseline="0" dirty="0"/>
              <a:t> well</a:t>
            </a:r>
            <a:r>
              <a:rPr lang="en-US" dirty="0"/>
              <a:t>. People with high degree of self-monitoring were found to be more able to control their expression of emotion.</a:t>
            </a:r>
          </a:p>
          <a:p>
            <a:pPr marL="171450" indent="-171450">
              <a:buFont typeface="Arial" panose="020B0604020202020204" pitchFamily="34" charset="0"/>
              <a:buChar char="•"/>
            </a:pPr>
            <a:r>
              <a:rPr lang="en-US" dirty="0"/>
              <a:t>A study conducted in the early 2000’s explored the nature of mood contagion to understand whether the mood transfer was intentional or non-intentional</a:t>
            </a:r>
            <a:r>
              <a:rPr lang="en-US" baseline="0" dirty="0"/>
              <a:t> and what they found was that it is </a:t>
            </a:r>
            <a:r>
              <a:rPr lang="en-US" dirty="0"/>
              <a:t>intentional through empathy and non-intentional through mimicking the movements, postures</a:t>
            </a:r>
            <a:r>
              <a:rPr lang="en-US" baseline="0" dirty="0"/>
              <a:t> and</a:t>
            </a:r>
            <a:r>
              <a:rPr lang="en-US" dirty="0"/>
              <a:t> mannerisms of</a:t>
            </a:r>
            <a:r>
              <a:rPr lang="en-US" baseline="0" dirty="0"/>
              <a:t> another</a:t>
            </a:r>
            <a:r>
              <a:rPr lang="en-US" dirty="0"/>
              <a:t>. </a:t>
            </a:r>
          </a:p>
          <a:p>
            <a:pPr marL="0" indent="0">
              <a:buFont typeface="Arial" panose="020B0604020202020204" pitchFamily="34" charset="0"/>
              <a:buNone/>
            </a:pPr>
            <a:endParaRPr lang="en-US" dirty="0"/>
          </a:p>
          <a:p>
            <a:pPr marL="171450" indent="-171450">
              <a:buFont typeface="Arial" panose="020B0604020202020204" pitchFamily="34" charset="0"/>
              <a:buChar char="•"/>
            </a:pPr>
            <a:r>
              <a:rPr lang="en-US" dirty="0"/>
              <a:t>This congruence of mood was found to be higher with positive emotions and lower with negative emotions.  And they also found that the degree of congruence was linked</a:t>
            </a:r>
            <a:r>
              <a:rPr lang="en-US" baseline="0" dirty="0"/>
              <a:t> to how collective the activity of the team was, as well as</a:t>
            </a:r>
            <a:r>
              <a:rPr lang="en-US" dirty="0"/>
              <a:t> more evident among older members,</a:t>
            </a:r>
            <a:r>
              <a:rPr lang="en-US" baseline="0" dirty="0"/>
              <a:t> women and those with higher commitment to the team. </a:t>
            </a:r>
            <a:r>
              <a:rPr lang="en-US" dirty="0"/>
              <a:t> </a:t>
            </a:r>
          </a:p>
          <a:p>
            <a:r>
              <a:rPr lang="en-US" dirty="0"/>
              <a:t>	</a:t>
            </a:r>
          </a:p>
          <a:p>
            <a:r>
              <a:rPr lang="en-US" dirty="0"/>
              <a:t>Journal of Business</a:t>
            </a:r>
          </a:p>
          <a:p>
            <a:endParaRPr lang="en-US" dirty="0"/>
          </a:p>
        </p:txBody>
      </p:sp>
      <p:sp>
        <p:nvSpPr>
          <p:cNvPr id="4" name="Slide Number Placeholder 3"/>
          <p:cNvSpPr>
            <a:spLocks noGrp="1"/>
          </p:cNvSpPr>
          <p:nvPr>
            <p:ph type="sldNum" sz="quarter" idx="10"/>
          </p:nvPr>
        </p:nvSpPr>
        <p:spPr/>
        <p:txBody>
          <a:bodyPr/>
          <a:lstStyle/>
          <a:p>
            <a:fld id="{34BEACD3-431C-4D86-B580-4AEF772A53C7}" type="slidenum">
              <a:rPr lang="en-US" smtClean="0"/>
              <a:t>8</a:t>
            </a:fld>
            <a:endParaRPr lang="en-US" dirty="0"/>
          </a:p>
        </p:txBody>
      </p:sp>
    </p:spTree>
    <p:extLst>
      <p:ext uri="{BB962C8B-B14F-4D97-AF65-F5344CB8AC3E}">
        <p14:creationId xmlns:p14="http://schemas.microsoft.com/office/powerpoint/2010/main" val="1901162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next variable</a:t>
            </a:r>
            <a:r>
              <a:rPr lang="en-US" baseline="0" dirty="0"/>
              <a:t> of emotional contagion is </a:t>
            </a:r>
            <a:r>
              <a:rPr lang="en-US" dirty="0"/>
              <a:t>Interpersonal and is comprised of: </a:t>
            </a:r>
          </a:p>
          <a:p>
            <a:pPr marL="171450" indent="-171450">
              <a:buFont typeface="Arial" panose="020B0604020202020204" pitchFamily="34" charset="0"/>
              <a:buChar char="•"/>
            </a:pPr>
            <a:r>
              <a:rPr lang="en-US" dirty="0"/>
              <a:t>The</a:t>
            </a:r>
            <a:r>
              <a:rPr lang="en-US" baseline="0" dirty="0"/>
              <a:t> level of e</a:t>
            </a:r>
            <a:r>
              <a:rPr lang="en-US" dirty="0"/>
              <a:t>motional</a:t>
            </a:r>
            <a:r>
              <a:rPr lang="en-US" baseline="0" dirty="0"/>
              <a:t> bonding between individuals in the group</a:t>
            </a:r>
          </a:p>
          <a:p>
            <a:pPr marL="171450" indent="-171450">
              <a:buFont typeface="Arial" panose="020B0604020202020204" pitchFamily="34" charset="0"/>
              <a:buChar char="•"/>
            </a:pPr>
            <a:r>
              <a:rPr lang="en-US" baseline="0" dirty="0"/>
              <a:t>The extent to which people know each other well within the group</a:t>
            </a:r>
          </a:p>
          <a:p>
            <a:pPr marL="171450" indent="-171450">
              <a:buFont typeface="Arial" panose="020B0604020202020204" pitchFamily="34" charset="0"/>
              <a:buChar char="•"/>
            </a:pPr>
            <a:r>
              <a:rPr lang="en-US" baseline="0" dirty="0"/>
              <a:t>And the level of trust the group members have for each other</a:t>
            </a:r>
          </a:p>
          <a:p>
            <a:pPr marL="0" indent="0">
              <a:buFont typeface="Arial" panose="020B0604020202020204" pitchFamily="34" charset="0"/>
              <a:buNone/>
            </a:pPr>
            <a:endParaRPr lang="en-US" dirty="0"/>
          </a:p>
          <a:p>
            <a:pPr marL="176131" indent="-176131">
              <a:buFont typeface="Arial" panose="020B0604020202020204" pitchFamily="34" charset="0"/>
              <a:buChar char="•"/>
            </a:pPr>
            <a:r>
              <a:rPr lang="en-US" dirty="0"/>
              <a:t>Emotional</a:t>
            </a:r>
            <a:r>
              <a:rPr lang="en-US" baseline="0" dirty="0"/>
              <a:t> contagion’s</a:t>
            </a:r>
            <a:r>
              <a:rPr lang="en-US" dirty="0"/>
              <a:t> direct</a:t>
            </a:r>
            <a:r>
              <a:rPr lang="en-US" baseline="0" dirty="0"/>
              <a:t> or </a:t>
            </a:r>
            <a:r>
              <a:rPr lang="en-US" dirty="0"/>
              <a:t>indirect influence on employees’ thoughts, emotions</a:t>
            </a:r>
            <a:r>
              <a:rPr lang="en-US" baseline="0" dirty="0"/>
              <a:t> and </a:t>
            </a:r>
            <a:r>
              <a:rPr lang="en-US" dirty="0"/>
              <a:t>behaviors can lead to ripple effects</a:t>
            </a:r>
            <a:r>
              <a:rPr lang="en-US" baseline="0" dirty="0"/>
              <a:t> throughout the group and organization. </a:t>
            </a:r>
            <a:endParaRPr lang="en-US" dirty="0"/>
          </a:p>
          <a:p>
            <a:pPr marL="176131" indent="-176131">
              <a:buFont typeface="Arial" panose="020B0604020202020204" pitchFamily="34" charset="0"/>
              <a:buChar char="•"/>
            </a:pPr>
            <a:r>
              <a:rPr lang="en-US" dirty="0"/>
              <a:t>In ones study in 2002</a:t>
            </a:r>
            <a:r>
              <a:rPr lang="en-US" baseline="0" dirty="0"/>
              <a:t>, </a:t>
            </a:r>
            <a:r>
              <a:rPr lang="en-US" dirty="0"/>
              <a:t>two factors were evaluated: </a:t>
            </a:r>
          </a:p>
          <a:p>
            <a:pPr marL="645812" lvl="1" indent="-176131">
              <a:buFont typeface="Arial" panose="020B0604020202020204" pitchFamily="34" charset="0"/>
              <a:buChar char="•"/>
            </a:pPr>
            <a:r>
              <a:rPr lang="en-US" dirty="0"/>
              <a:t>How much and what type</a:t>
            </a:r>
            <a:r>
              <a:rPr lang="en-US" baseline="0" dirty="0"/>
              <a:t> of </a:t>
            </a:r>
            <a:r>
              <a:rPr lang="en-US" dirty="0"/>
              <a:t>emotional energy displayed </a:t>
            </a:r>
          </a:p>
          <a:p>
            <a:pPr marL="469681" lvl="1" indent="0">
              <a:buFont typeface="Arial" panose="020B0604020202020204" pitchFamily="34" charset="0"/>
              <a:buNone/>
            </a:pPr>
            <a:r>
              <a:rPr lang="en-US" dirty="0"/>
              <a:t>And </a:t>
            </a:r>
          </a:p>
          <a:p>
            <a:pPr marL="645812" lvl="1" indent="-176131">
              <a:buFont typeface="Arial" panose="020B0604020202020204" pitchFamily="34" charset="0"/>
              <a:buChar char="•"/>
            </a:pPr>
            <a:r>
              <a:rPr lang="en-US" dirty="0"/>
              <a:t>The level of emotional valence (either positive or negative), which affect the outcomes of:</a:t>
            </a:r>
          </a:p>
          <a:p>
            <a:pPr marL="645812" lvl="1" indent="-176131">
              <a:buFont typeface="Arial" panose="020B0604020202020204" pitchFamily="34" charset="0"/>
              <a:buChar char="•"/>
            </a:pPr>
            <a:r>
              <a:rPr lang="en-US" dirty="0"/>
              <a:t>Morale, conflict,</a:t>
            </a:r>
            <a:r>
              <a:rPr lang="en-US" baseline="0" dirty="0"/>
              <a:t> </a:t>
            </a:r>
            <a:r>
              <a:rPr lang="en-US" dirty="0"/>
              <a:t>decision-making, and task performance </a:t>
            </a:r>
          </a:p>
          <a:p>
            <a:pPr marL="645812" lvl="1" indent="-176131">
              <a:buFont typeface="Arial" panose="020B0604020202020204" pitchFamily="34" charset="0"/>
              <a:buChar char="•"/>
            </a:pPr>
            <a:endParaRPr lang="en-US" dirty="0"/>
          </a:p>
          <a:p>
            <a:pPr marL="176131" indent="-176131">
              <a:buFont typeface="Arial" panose="020B0604020202020204" pitchFamily="34" charset="0"/>
              <a:buChar char="•"/>
            </a:pPr>
            <a:r>
              <a:rPr lang="en-US" dirty="0"/>
              <a:t>The Study also showed</a:t>
            </a:r>
            <a:r>
              <a:rPr lang="en-US" baseline="0" dirty="0"/>
              <a:t> that </a:t>
            </a:r>
            <a:r>
              <a:rPr lang="en-US" dirty="0"/>
              <a:t>positive emotional</a:t>
            </a:r>
            <a:r>
              <a:rPr lang="en-US" baseline="0" dirty="0"/>
              <a:t> contagion</a:t>
            </a:r>
            <a:r>
              <a:rPr lang="en-US" dirty="0"/>
              <a:t> had a positive effect</a:t>
            </a:r>
            <a:r>
              <a:rPr lang="en-US" baseline="0" dirty="0"/>
              <a:t> up</a:t>
            </a:r>
            <a:r>
              <a:rPr lang="en-US" dirty="0"/>
              <a:t>on cooperativeness, conflict, and task performance </a:t>
            </a:r>
          </a:p>
          <a:p>
            <a:pPr marL="0" indent="0">
              <a:buFont typeface="Arial" panose="020B0604020202020204" pitchFamily="34" charset="0"/>
              <a:buNone/>
            </a:pPr>
            <a:endParaRPr lang="en-US" dirty="0"/>
          </a:p>
          <a:p>
            <a:pPr marL="176131" indent="-176131">
              <a:buFont typeface="Arial" panose="020B0604020202020204" pitchFamily="34" charset="0"/>
              <a:buChar char="•"/>
            </a:pPr>
            <a:r>
              <a:rPr lang="en-US" dirty="0"/>
              <a:t>Journal of Business</a:t>
            </a:r>
          </a:p>
        </p:txBody>
      </p:sp>
      <p:sp>
        <p:nvSpPr>
          <p:cNvPr id="4" name="Slide Number Placeholder 3"/>
          <p:cNvSpPr>
            <a:spLocks noGrp="1"/>
          </p:cNvSpPr>
          <p:nvPr>
            <p:ph type="sldNum" sz="quarter" idx="10"/>
          </p:nvPr>
        </p:nvSpPr>
        <p:spPr/>
        <p:txBody>
          <a:bodyPr/>
          <a:lstStyle/>
          <a:p>
            <a:fld id="{34BEACD3-431C-4D86-B580-4AEF772A53C7}" type="slidenum">
              <a:rPr lang="en-US" smtClean="0"/>
              <a:t>9</a:t>
            </a:fld>
            <a:endParaRPr lang="en-US" dirty="0"/>
          </a:p>
        </p:txBody>
      </p:sp>
    </p:spTree>
    <p:extLst>
      <p:ext uri="{BB962C8B-B14F-4D97-AF65-F5344CB8AC3E}">
        <p14:creationId xmlns:p14="http://schemas.microsoft.com/office/powerpoint/2010/main" val="1901162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Interpersonal</a:t>
            </a:r>
            <a:r>
              <a:rPr lang="en-US" baseline="0" dirty="0"/>
              <a:t> (c</a:t>
            </a:r>
            <a:r>
              <a:rPr lang="en-US" dirty="0"/>
              <a:t>ontinued)</a:t>
            </a:r>
          </a:p>
          <a:p>
            <a:pPr defTabSz="939363">
              <a:defRPr/>
            </a:pPr>
            <a:endParaRPr lang="en-US" dirty="0"/>
          </a:p>
          <a:p>
            <a:pPr marL="171450" indent="-171450" defTabSz="939363">
              <a:buFont typeface="Arial" panose="020B0604020202020204" pitchFamily="34" charset="0"/>
              <a:buChar char="•"/>
              <a:defRPr/>
            </a:pPr>
            <a:r>
              <a:rPr lang="en-US" dirty="0"/>
              <a:t>Factors that affect the extent and level of transfer of emotions include: </a:t>
            </a:r>
          </a:p>
          <a:p>
            <a:pPr marL="628650" lvl="1" indent="-171450" defTabSz="939363">
              <a:buFont typeface="Arial" panose="020B0604020202020204" pitchFamily="34" charset="0"/>
              <a:buChar char="•"/>
              <a:defRPr/>
            </a:pPr>
            <a:r>
              <a:rPr lang="en-US" dirty="0"/>
              <a:t>Social networks, structures and facilitation within</a:t>
            </a:r>
            <a:r>
              <a:rPr lang="en-US" baseline="0" dirty="0"/>
              <a:t> the group</a:t>
            </a:r>
          </a:p>
          <a:p>
            <a:pPr marL="628650" lvl="1" indent="-171450" defTabSz="939363">
              <a:buFont typeface="Arial" panose="020B0604020202020204" pitchFamily="34" charset="0"/>
              <a:buChar char="•"/>
              <a:defRPr/>
            </a:pPr>
            <a:r>
              <a:rPr lang="en-US" baseline="0" dirty="0"/>
              <a:t>Coalitions formed within and between group members and groups</a:t>
            </a:r>
          </a:p>
          <a:p>
            <a:pPr marL="628650" lvl="1" indent="-171450" defTabSz="939363">
              <a:buFont typeface="Arial" panose="020B0604020202020204" pitchFamily="34" charset="0"/>
              <a:buChar char="•"/>
              <a:defRPr/>
            </a:pPr>
            <a:r>
              <a:rPr lang="en-US" baseline="0" dirty="0"/>
              <a:t>And the</a:t>
            </a:r>
          </a:p>
          <a:p>
            <a:pPr marL="628650" lvl="1" indent="-171450" defTabSz="939363">
              <a:buFont typeface="Arial" panose="020B0604020202020204" pitchFamily="34" charset="0"/>
              <a:buChar char="•"/>
              <a:defRPr/>
            </a:pPr>
            <a:r>
              <a:rPr lang="en-US" baseline="0" dirty="0"/>
              <a:t>Social-cognitive behaviors typical of and acceptable within the group</a:t>
            </a:r>
          </a:p>
          <a:p>
            <a:pPr marL="457200" lvl="1" indent="0" defTabSz="939363">
              <a:buFont typeface="Arial" panose="020B0604020202020204" pitchFamily="34" charset="0"/>
              <a:buNone/>
              <a:defRPr/>
            </a:pPr>
            <a:endParaRPr lang="en-US" dirty="0"/>
          </a:p>
          <a:p>
            <a:pPr marL="171450" indent="-171450" defTabSz="939363">
              <a:buFont typeface="Arial" panose="020B0604020202020204" pitchFamily="34" charset="0"/>
              <a:buChar char="•"/>
              <a:defRPr/>
            </a:pPr>
            <a:r>
              <a:rPr lang="en-US" dirty="0"/>
              <a:t>Additional interpersonal factors in relation to emotions and contagion</a:t>
            </a:r>
            <a:r>
              <a:rPr lang="en-US" baseline="0" dirty="0"/>
              <a:t> include</a:t>
            </a:r>
          </a:p>
          <a:p>
            <a:pPr marL="628650" lvl="1" indent="-171450" defTabSz="939363">
              <a:buFont typeface="Arial" panose="020B0604020202020204" pitchFamily="34" charset="0"/>
              <a:buChar char="•"/>
              <a:defRPr/>
            </a:pPr>
            <a:r>
              <a:rPr lang="en-US" baseline="0" dirty="0"/>
              <a:t>Group cohesiveness, trust levels and congruence</a:t>
            </a:r>
            <a:r>
              <a:rPr lang="en-US" dirty="0"/>
              <a:t>:</a:t>
            </a:r>
          </a:p>
          <a:p>
            <a:pPr defTabSz="939363">
              <a:defRPr/>
            </a:pPr>
            <a:endParaRPr lang="en-US" dirty="0"/>
          </a:p>
          <a:p>
            <a:pPr marL="171450" indent="-171450" defTabSz="939363">
              <a:buFont typeface="Arial" panose="020B0604020202020204" pitchFamily="34" charset="0"/>
              <a:buChar char="•"/>
              <a:defRPr/>
            </a:pPr>
            <a:r>
              <a:rPr lang="en-US" dirty="0"/>
              <a:t>Organizations would do well to encourage spread of positive emotions and channelize neutral and negative emotions.</a:t>
            </a:r>
          </a:p>
          <a:p>
            <a:pPr marL="0" indent="0" defTabSz="939363">
              <a:buFont typeface="Arial" panose="020B0604020202020204" pitchFamily="34" charset="0"/>
              <a:buNone/>
              <a:defRPr/>
            </a:pPr>
            <a:endParaRPr lang="en-US" dirty="0"/>
          </a:p>
          <a:p>
            <a:pPr marL="171450" indent="-171450" defTabSz="939363">
              <a:buFont typeface="Arial" panose="020B0604020202020204" pitchFamily="34" charset="0"/>
              <a:buChar char="•"/>
              <a:defRPr/>
            </a:pPr>
            <a:r>
              <a:rPr lang="en-US" dirty="0"/>
              <a:t>Journal of Business</a:t>
            </a:r>
          </a:p>
          <a:p>
            <a:pPr defTabSz="939363">
              <a:defRPr/>
            </a:pPr>
            <a:endParaRPr lang="en-US" dirty="0"/>
          </a:p>
          <a:p>
            <a:pPr defTabSz="939363">
              <a:defRPr/>
            </a:pPr>
            <a:endParaRPr lang="en-US" dirty="0"/>
          </a:p>
          <a:p>
            <a:endParaRPr lang="en-US" dirty="0"/>
          </a:p>
        </p:txBody>
      </p:sp>
      <p:sp>
        <p:nvSpPr>
          <p:cNvPr id="4" name="Slide Number Placeholder 3"/>
          <p:cNvSpPr>
            <a:spLocks noGrp="1"/>
          </p:cNvSpPr>
          <p:nvPr>
            <p:ph type="sldNum" sz="quarter" idx="10"/>
          </p:nvPr>
        </p:nvSpPr>
        <p:spPr/>
        <p:txBody>
          <a:bodyPr/>
          <a:lstStyle/>
          <a:p>
            <a:fld id="{34BEACD3-431C-4D86-B580-4AEF772A53C7}" type="slidenum">
              <a:rPr lang="en-US" smtClean="0"/>
              <a:t>10</a:t>
            </a:fld>
            <a:endParaRPr lang="en-US" dirty="0"/>
          </a:p>
        </p:txBody>
      </p:sp>
    </p:spTree>
    <p:extLst>
      <p:ext uri="{BB962C8B-B14F-4D97-AF65-F5344CB8AC3E}">
        <p14:creationId xmlns:p14="http://schemas.microsoft.com/office/powerpoint/2010/main" val="19011627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finally, we look at Contextual variables, defined as being external to the individual or his/her relationships with others,</a:t>
            </a:r>
            <a:r>
              <a:rPr lang="en-US" baseline="0" dirty="0"/>
              <a:t> </a:t>
            </a:r>
            <a:r>
              <a:rPr lang="en-US" dirty="0"/>
              <a:t>consists of: </a:t>
            </a:r>
          </a:p>
          <a:p>
            <a:pPr marL="628650" lvl="1" indent="-171450">
              <a:buFont typeface="Arial" panose="020B0604020202020204" pitchFamily="34" charset="0"/>
              <a:buChar char="•"/>
            </a:pPr>
            <a:r>
              <a:rPr lang="en-US" dirty="0"/>
              <a:t>The composition of the team</a:t>
            </a:r>
          </a:p>
          <a:p>
            <a:pPr marL="628650" lvl="1" indent="-171450">
              <a:buFont typeface="Arial" panose="020B0604020202020204" pitchFamily="34" charset="0"/>
              <a:buChar char="•"/>
            </a:pPr>
            <a:r>
              <a:rPr lang="en-US" dirty="0"/>
              <a:t>The specific job characteristics</a:t>
            </a:r>
          </a:p>
          <a:p>
            <a:pPr marL="628650" lvl="1" indent="-171450">
              <a:buFont typeface="Arial" panose="020B0604020202020204" pitchFamily="34" charset="0"/>
              <a:buChar char="•"/>
            </a:pPr>
            <a:r>
              <a:rPr lang="en-US" dirty="0"/>
              <a:t>The organization’s or groups’ leadership</a:t>
            </a:r>
          </a:p>
          <a:p>
            <a:pPr marL="628650" lvl="1" indent="-171450">
              <a:buFont typeface="Arial" panose="020B0604020202020204" pitchFamily="34" charset="0"/>
              <a:buChar char="•"/>
            </a:pPr>
            <a:r>
              <a:rPr lang="en-US" dirty="0"/>
              <a:t>The psychological climate of the work group</a:t>
            </a:r>
          </a:p>
          <a:p>
            <a:pPr marL="457200" lvl="1" indent="0">
              <a:buFont typeface="Arial" panose="020B0604020202020204" pitchFamily="34" charset="0"/>
              <a:buNone/>
            </a:pPr>
            <a:r>
              <a:rPr lang="en-US" dirty="0"/>
              <a:t>And the </a:t>
            </a:r>
          </a:p>
          <a:p>
            <a:pPr marL="628650" lvl="1" indent="-171450">
              <a:buFont typeface="Arial" panose="020B0604020202020204" pitchFamily="34" charset="0"/>
              <a:buChar char="•"/>
            </a:pPr>
            <a:r>
              <a:rPr lang="en-US" dirty="0"/>
              <a:t>Overall corporate</a:t>
            </a:r>
            <a:r>
              <a:rPr lang="en-US" baseline="0" dirty="0"/>
              <a:t> culture as a whole</a:t>
            </a:r>
            <a:endParaRPr lang="en-US" dirty="0"/>
          </a:p>
          <a:p>
            <a:endParaRPr lang="en-US" dirty="0"/>
          </a:p>
          <a:p>
            <a:pPr marL="176131" indent="-176131">
              <a:buFont typeface="Arial" panose="020B0604020202020204" pitchFamily="34" charset="0"/>
              <a:buChar char="•"/>
            </a:pPr>
            <a:r>
              <a:rPr lang="en-US" dirty="0"/>
              <a:t>Two studies, one in 1985 and another in</a:t>
            </a:r>
            <a:r>
              <a:rPr lang="en-US" baseline="0" dirty="0"/>
              <a:t> 2002 were conducted and showed that:   </a:t>
            </a:r>
            <a:endParaRPr lang="en-US" dirty="0"/>
          </a:p>
          <a:p>
            <a:pPr marL="645812" lvl="1" indent="-176131">
              <a:buFont typeface="Arial" panose="020B0604020202020204" pitchFamily="34" charset="0"/>
              <a:buChar char="•"/>
            </a:pPr>
            <a:r>
              <a:rPr lang="en-US" dirty="0"/>
              <a:t>people with greater power are less sensitive to others’ emotions than those</a:t>
            </a:r>
            <a:r>
              <a:rPr lang="en-US" baseline="0" dirty="0"/>
              <a:t> who are less powerful or totally p</a:t>
            </a:r>
            <a:r>
              <a:rPr lang="en-US" dirty="0"/>
              <a:t>owerless;</a:t>
            </a:r>
            <a:r>
              <a:rPr lang="en-US" baseline="0" dirty="0"/>
              <a:t> this</a:t>
            </a:r>
            <a:r>
              <a:rPr lang="en-US" dirty="0"/>
              <a:t> may be due to the fact that powerful people do not have a</a:t>
            </a:r>
            <a:r>
              <a:rPr lang="en-US" baseline="0" dirty="0"/>
              <a:t> </a:t>
            </a:r>
            <a:r>
              <a:rPr lang="en-US" dirty="0"/>
              <a:t>fear of reprisal and are therefore more free to be expressive of their emotions than</a:t>
            </a:r>
            <a:r>
              <a:rPr lang="en-US" baseline="0" dirty="0"/>
              <a:t> those with less or no power, who do not feel as ‘safe’.</a:t>
            </a:r>
          </a:p>
          <a:p>
            <a:pPr marL="641131" lvl="1" indent="-171450">
              <a:buFont typeface="Arial" panose="020B0604020202020204" pitchFamily="34" charset="0"/>
              <a:buChar char="•"/>
            </a:pPr>
            <a:r>
              <a:rPr lang="en-US" baseline="0" dirty="0"/>
              <a:t>Another study in 2004 s</a:t>
            </a:r>
            <a:r>
              <a:rPr lang="en-US" dirty="0"/>
              <a:t>howed that emotional contagion influences organizational aspects like:</a:t>
            </a:r>
            <a:r>
              <a:rPr lang="en-US" baseline="0" dirty="0"/>
              <a:t> </a:t>
            </a:r>
            <a:r>
              <a:rPr lang="en-US" dirty="0"/>
              <a:t>follower attributions</a:t>
            </a:r>
            <a:r>
              <a:rPr lang="en-US" baseline="0" dirty="0"/>
              <a:t> and </a:t>
            </a:r>
            <a:r>
              <a:rPr lang="en-US" dirty="0"/>
              <a:t>affect</a:t>
            </a:r>
            <a:r>
              <a:rPr lang="en-US" baseline="0" dirty="0"/>
              <a:t> and </a:t>
            </a:r>
            <a:r>
              <a:rPr lang="en-US" dirty="0"/>
              <a:t>performance. </a:t>
            </a:r>
          </a:p>
          <a:p>
            <a:pPr marL="641131" lvl="1" indent="-171450">
              <a:buFont typeface="Arial" panose="020B0604020202020204" pitchFamily="34" charset="0"/>
              <a:buChar char="•"/>
            </a:pPr>
            <a:r>
              <a:rPr lang="en-US" dirty="0"/>
              <a:t>These findings only highlight the responsibility of organizational leaders to be aware of and manage their own as well as others’ emotions while working with colleagues.</a:t>
            </a:r>
          </a:p>
          <a:p>
            <a:pPr marL="469681" lvl="1" indent="0">
              <a:buFont typeface="Arial" panose="020B0604020202020204" pitchFamily="34" charset="0"/>
              <a:buNone/>
            </a:pPr>
            <a:endParaRPr lang="en-US" dirty="0"/>
          </a:p>
          <a:p>
            <a:pPr marL="176131" indent="-176131">
              <a:buFont typeface="Arial" panose="020B0604020202020204" pitchFamily="34" charset="0"/>
              <a:buChar char="•"/>
            </a:pPr>
            <a:r>
              <a:rPr lang="en-US" dirty="0"/>
              <a:t>Journal of Business</a:t>
            </a:r>
          </a:p>
          <a:p>
            <a:r>
              <a:rPr lang="en-US" dirty="0"/>
              <a:t>	</a:t>
            </a:r>
          </a:p>
        </p:txBody>
      </p:sp>
      <p:sp>
        <p:nvSpPr>
          <p:cNvPr id="4" name="Slide Number Placeholder 3"/>
          <p:cNvSpPr>
            <a:spLocks noGrp="1"/>
          </p:cNvSpPr>
          <p:nvPr>
            <p:ph type="sldNum" sz="quarter" idx="10"/>
          </p:nvPr>
        </p:nvSpPr>
        <p:spPr/>
        <p:txBody>
          <a:bodyPr/>
          <a:lstStyle/>
          <a:p>
            <a:fld id="{34BEACD3-431C-4D86-B580-4AEF772A53C7}" type="slidenum">
              <a:rPr lang="en-US" smtClean="0"/>
              <a:t>11</a:t>
            </a:fld>
            <a:endParaRPr lang="en-US" dirty="0"/>
          </a:p>
        </p:txBody>
      </p:sp>
    </p:spTree>
    <p:extLst>
      <p:ext uri="{BB962C8B-B14F-4D97-AF65-F5344CB8AC3E}">
        <p14:creationId xmlns:p14="http://schemas.microsoft.com/office/powerpoint/2010/main" val="19011627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6131" indent="-176131">
              <a:buFont typeface="Arial" panose="020B0604020202020204" pitchFamily="34" charset="0"/>
              <a:buChar char="•"/>
            </a:pPr>
            <a:r>
              <a:rPr lang="en-US" dirty="0"/>
              <a:t>This brings us to a brief look at Emotional Intelligence, which according</a:t>
            </a:r>
            <a:r>
              <a:rPr lang="en-US" baseline="0" dirty="0"/>
              <a:t> to </a:t>
            </a:r>
            <a:r>
              <a:rPr lang="en-US" dirty="0"/>
              <a:t>our textbook by Caproni</a:t>
            </a:r>
            <a:r>
              <a:rPr lang="en-US" baseline="0" dirty="0"/>
              <a:t> </a:t>
            </a:r>
            <a:r>
              <a:rPr lang="en-US" dirty="0"/>
              <a:t>is:</a:t>
            </a:r>
          </a:p>
          <a:p>
            <a:pPr marL="633331" lvl="1" indent="-176131">
              <a:buFont typeface="Arial" panose="020B0604020202020204" pitchFamily="34" charset="0"/>
              <a:buChar char="•"/>
            </a:pPr>
            <a:r>
              <a:rPr lang="en-US" dirty="0"/>
              <a:t>- identifying, understanding and managing one’s emotions and ability to read the</a:t>
            </a:r>
            <a:r>
              <a:rPr lang="en-US" baseline="0" dirty="0"/>
              <a:t> emotions of others. Emotional Intelligence has been studied extensively in recent years and is directly l</a:t>
            </a:r>
            <a:r>
              <a:rPr lang="en-US" dirty="0"/>
              <a:t>inked to a person’s level of success in life</a:t>
            </a:r>
            <a:r>
              <a:rPr lang="en-US" baseline="0" dirty="0"/>
              <a:t> by helping them to </a:t>
            </a:r>
            <a:r>
              <a:rPr lang="en-US" dirty="0"/>
              <a:t>communicate and respond appropriately, to build relationships</a:t>
            </a:r>
            <a:r>
              <a:rPr lang="en-US" baseline="0" dirty="0"/>
              <a:t> and to </a:t>
            </a:r>
            <a:r>
              <a:rPr lang="en-US" dirty="0"/>
              <a:t>make sound decisions. </a:t>
            </a:r>
          </a:p>
          <a:p>
            <a:endParaRPr lang="en-US" dirty="0"/>
          </a:p>
          <a:p>
            <a:pPr marL="176131" indent="-176131">
              <a:buFont typeface="Arial" panose="020B0604020202020204" pitchFamily="34" charset="0"/>
              <a:buChar char="•"/>
            </a:pPr>
            <a:r>
              <a:rPr lang="en-US" dirty="0"/>
              <a:t>Three researchers who’s work jump started the emotional intelligence research movement include: </a:t>
            </a:r>
          </a:p>
          <a:p>
            <a:pPr marL="645812" lvl="1" indent="-176131">
              <a:buFont typeface="Arial" panose="020B0604020202020204" pitchFamily="34" charset="0"/>
              <a:buChar char="•"/>
            </a:pPr>
            <a:r>
              <a:rPr lang="en-US" dirty="0"/>
              <a:t>Bar-On,</a:t>
            </a:r>
            <a:r>
              <a:rPr lang="en-US" baseline="0" dirty="0"/>
              <a:t> who first used the phrase </a:t>
            </a:r>
            <a:r>
              <a:rPr lang="en-US" dirty="0"/>
              <a:t>"emotional quotient" (EQ)</a:t>
            </a:r>
            <a:r>
              <a:rPr lang="en-US" baseline="0" dirty="0"/>
              <a:t> and who </a:t>
            </a:r>
            <a:r>
              <a:rPr lang="en-US" dirty="0"/>
              <a:t>framed emotional intelligence in</a:t>
            </a:r>
            <a:r>
              <a:rPr lang="en-US" baseline="0" dirty="0"/>
              <a:t> terms of </a:t>
            </a:r>
            <a:r>
              <a:rPr lang="en-US" dirty="0"/>
              <a:t>personality theory</a:t>
            </a:r>
          </a:p>
          <a:p>
            <a:pPr marL="645812" lvl="1" indent="-176131">
              <a:buFont typeface="Arial" panose="020B0604020202020204" pitchFamily="34" charset="0"/>
              <a:buChar char="•"/>
            </a:pPr>
            <a:r>
              <a:rPr lang="en-US" dirty="0"/>
              <a:t>Two researchers Mayer and Salovey who</a:t>
            </a:r>
            <a:r>
              <a:rPr lang="en-US" baseline="0" dirty="0"/>
              <a:t> </a:t>
            </a:r>
            <a:r>
              <a:rPr lang="en-US" dirty="0"/>
              <a:t>framed emotional intelligence within a developmental model of</a:t>
            </a:r>
            <a:r>
              <a:rPr lang="en-US" baseline="0" dirty="0"/>
              <a:t> mental </a:t>
            </a:r>
            <a:r>
              <a:rPr lang="en-US" dirty="0"/>
              <a:t>intelligence</a:t>
            </a:r>
          </a:p>
          <a:p>
            <a:pPr marL="469681" lvl="1" indent="0">
              <a:buFont typeface="Arial" panose="020B0604020202020204" pitchFamily="34" charset="0"/>
              <a:buNone/>
            </a:pPr>
            <a:r>
              <a:rPr lang="en-US" dirty="0"/>
              <a:t>And finally</a:t>
            </a:r>
          </a:p>
          <a:p>
            <a:pPr marL="645812" lvl="1" indent="-176131">
              <a:buFont typeface="Arial" panose="020B0604020202020204" pitchFamily="34" charset="0"/>
              <a:buChar char="•"/>
            </a:pPr>
            <a:r>
              <a:rPr lang="en-US" dirty="0"/>
              <a:t>Goleman who</a:t>
            </a:r>
            <a:r>
              <a:rPr lang="en-US" baseline="0" dirty="0"/>
              <a:t> based </a:t>
            </a:r>
            <a:r>
              <a:rPr lang="en-US" dirty="0"/>
              <a:t>emotional intelligence on performance theory, comprised</a:t>
            </a:r>
            <a:r>
              <a:rPr lang="en-US" baseline="0" dirty="0"/>
              <a:t> of </a:t>
            </a:r>
            <a:r>
              <a:rPr lang="en-US" dirty="0"/>
              <a:t>self-awareness, self-management, self-motivation, social awareness (empathy) and social skills	</a:t>
            </a:r>
          </a:p>
          <a:p>
            <a:pPr marL="469682" lvl="1"/>
            <a:endParaRPr lang="en-US" dirty="0"/>
          </a:p>
          <a:p>
            <a:pPr marL="176131" indent="-176131">
              <a:buFont typeface="Arial" panose="020B0604020202020204" pitchFamily="34" charset="0"/>
              <a:buChar char="•"/>
            </a:pPr>
            <a:r>
              <a:rPr lang="en-US" dirty="0"/>
              <a:t>Emotional</a:t>
            </a:r>
            <a:r>
              <a:rPr lang="en-US" baseline="0" dirty="0"/>
              <a:t> Intelligence today is</a:t>
            </a:r>
            <a:r>
              <a:rPr lang="en-US" dirty="0"/>
              <a:t> classified into two broad categories in dealing with one's own self and others respectively: </a:t>
            </a:r>
          </a:p>
          <a:p>
            <a:pPr marL="645812" lvl="1" indent="-176131">
              <a:buFont typeface="Arial" panose="020B0604020202020204" pitchFamily="34" charset="0"/>
              <a:buChar char="•"/>
            </a:pPr>
            <a:r>
              <a:rPr lang="en-US" dirty="0"/>
              <a:t>The Mental Ability Model-</a:t>
            </a:r>
            <a:r>
              <a:rPr lang="en-US" baseline="0" dirty="0"/>
              <a:t> </a:t>
            </a:r>
            <a:r>
              <a:rPr lang="en-US" dirty="0"/>
              <a:t>using intelligence to guide emotions </a:t>
            </a:r>
          </a:p>
          <a:p>
            <a:pPr marL="469681" lvl="1" indent="0">
              <a:buFont typeface="Arial" panose="020B0604020202020204" pitchFamily="34" charset="0"/>
              <a:buNone/>
            </a:pPr>
            <a:r>
              <a:rPr lang="en-US" dirty="0"/>
              <a:t>And</a:t>
            </a:r>
            <a:r>
              <a:rPr lang="en-US" baseline="0" dirty="0"/>
              <a:t> </a:t>
            </a:r>
            <a:endParaRPr lang="en-US" dirty="0"/>
          </a:p>
          <a:p>
            <a:pPr marL="645812" lvl="1" indent="-176131">
              <a:buFont typeface="Arial" panose="020B0604020202020204" pitchFamily="34" charset="0"/>
              <a:buChar char="•"/>
            </a:pPr>
            <a:r>
              <a:rPr lang="en-US" dirty="0"/>
              <a:t>The Mixed Model-</a:t>
            </a:r>
            <a:r>
              <a:rPr lang="en-US" baseline="0" dirty="0"/>
              <a:t> where </a:t>
            </a:r>
            <a:r>
              <a:rPr lang="en-US" dirty="0"/>
              <a:t>emotional intelligence is derived from a combination</a:t>
            </a:r>
            <a:r>
              <a:rPr lang="en-US" baseline="0" dirty="0"/>
              <a:t> of </a:t>
            </a:r>
            <a:r>
              <a:rPr lang="en-US" dirty="0"/>
              <a:t>cognition</a:t>
            </a:r>
            <a:r>
              <a:rPr lang="en-US" baseline="0" dirty="0"/>
              <a:t>, </a:t>
            </a:r>
            <a:r>
              <a:rPr lang="en-US" dirty="0"/>
              <a:t>personality traits</a:t>
            </a:r>
            <a:r>
              <a:rPr lang="en-US" baseline="0" dirty="0"/>
              <a:t> </a:t>
            </a:r>
            <a:r>
              <a:rPr lang="en-US" dirty="0"/>
              <a:t>and social competence.</a:t>
            </a:r>
            <a:r>
              <a:rPr lang="en-US" baseline="0" dirty="0"/>
              <a:t> </a:t>
            </a:r>
          </a:p>
          <a:p>
            <a:pPr marL="645812" lvl="1" indent="-176131">
              <a:buFont typeface="Arial" panose="020B0604020202020204" pitchFamily="34" charset="0"/>
              <a:buChar char="•"/>
            </a:pPr>
            <a:r>
              <a:rPr lang="en-US" baseline="0" dirty="0"/>
              <a:t>So in looking at these theories, it becomes self-evident why a study of emotional intelligence is so intricately linked to the study of emotional contagion. </a:t>
            </a:r>
            <a:endParaRPr lang="en-US" dirty="0"/>
          </a:p>
          <a:p>
            <a:pPr marL="469681" lvl="1" indent="0">
              <a:buFont typeface="Arial" panose="020B0604020202020204" pitchFamily="34" charset="0"/>
              <a:buNone/>
            </a:pPr>
            <a:r>
              <a:rPr lang="en-US" dirty="0"/>
              <a:t>	</a:t>
            </a:r>
          </a:p>
          <a:p>
            <a:pPr marL="176131" indent="-176131">
              <a:buFont typeface="Arial" panose="020B0604020202020204" pitchFamily="34" charset="0"/>
              <a:buChar char="•"/>
            </a:pPr>
            <a:r>
              <a:rPr lang="en-US" dirty="0"/>
              <a:t>Intl Journal of Mgmt.</a:t>
            </a:r>
          </a:p>
          <a:p>
            <a:pPr marL="176131" indent="-176131">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34BEACD3-431C-4D86-B580-4AEF772A53C7}" type="slidenum">
              <a:rPr lang="en-US" smtClean="0"/>
              <a:t>12</a:t>
            </a:fld>
            <a:endParaRPr lang="en-US" dirty="0"/>
          </a:p>
        </p:txBody>
      </p:sp>
    </p:spTree>
    <p:extLst>
      <p:ext uri="{BB962C8B-B14F-4D97-AF65-F5344CB8AC3E}">
        <p14:creationId xmlns:p14="http://schemas.microsoft.com/office/powerpoint/2010/main" val="19011627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6131" indent="-176131">
              <a:buFont typeface="Arial" panose="020B0604020202020204" pitchFamily="34" charset="0"/>
              <a:buChar char="•"/>
            </a:pPr>
            <a:r>
              <a:rPr lang="en-US" dirty="0"/>
              <a:t> Another significant</a:t>
            </a:r>
            <a:r>
              <a:rPr lang="en-US" baseline="0" dirty="0"/>
              <a:t> field of study is Conflict Contagion, also intrinsically influential upon the role of emotional contagion within the workplace. </a:t>
            </a:r>
          </a:p>
          <a:p>
            <a:pPr marL="176131" indent="-176131">
              <a:buFont typeface="Arial" panose="020B0604020202020204" pitchFamily="34" charset="0"/>
              <a:buChar char="•"/>
            </a:pPr>
            <a:endParaRPr lang="en-US" baseline="0" dirty="0"/>
          </a:p>
          <a:p>
            <a:pPr marL="176131" indent="-176131">
              <a:buFont typeface="Arial" panose="020B0604020202020204" pitchFamily="34" charset="0"/>
              <a:buChar char="•"/>
            </a:pPr>
            <a:r>
              <a:rPr lang="en-US" baseline="0" dirty="0"/>
              <a:t>Team conflicts often result from a conflict initiated by as few as two members and over time can infect or involve the whole team. And different team members may come to have different perceptions or experiences of a conflict within the same team. </a:t>
            </a:r>
          </a:p>
          <a:p>
            <a:pPr marL="0" indent="0">
              <a:buFont typeface="Arial" panose="020B0604020202020204" pitchFamily="34" charset="0"/>
              <a:buNone/>
            </a:pPr>
            <a:endParaRPr lang="en-US" baseline="0" dirty="0"/>
          </a:p>
          <a:p>
            <a:pPr marL="176131" indent="-176131">
              <a:buFont typeface="Arial" panose="020B0604020202020204" pitchFamily="34" charset="0"/>
              <a:buChar char="•"/>
            </a:pPr>
            <a:r>
              <a:rPr lang="en-US" baseline="0" dirty="0"/>
              <a:t>Team conflict is can be the result of either:</a:t>
            </a:r>
          </a:p>
          <a:p>
            <a:pPr marL="633331" lvl="1" indent="-176131">
              <a:buFont typeface="Arial" panose="020B0604020202020204" pitchFamily="34" charset="0"/>
              <a:buChar char="•"/>
            </a:pPr>
            <a:r>
              <a:rPr lang="en-US" baseline="0" dirty="0"/>
              <a:t>relationship-based disagreements, based on interpersonal incompatibilities </a:t>
            </a:r>
          </a:p>
          <a:p>
            <a:pPr marL="457200" lvl="1" indent="0">
              <a:buFont typeface="Arial" panose="020B0604020202020204" pitchFamily="34" charset="0"/>
              <a:buNone/>
            </a:pPr>
            <a:r>
              <a:rPr lang="en-US" baseline="0" dirty="0"/>
              <a:t>Or</a:t>
            </a:r>
          </a:p>
          <a:p>
            <a:pPr marL="633331" lvl="1" indent="-176131">
              <a:buFont typeface="Arial" panose="020B0604020202020204" pitchFamily="34" charset="0"/>
              <a:buChar char="•"/>
            </a:pPr>
            <a:r>
              <a:rPr lang="en-US" baseline="0" dirty="0"/>
              <a:t>task-based disagreements, related to differences in viewpoints, ideas, decisions and opinions about the task at hand.</a:t>
            </a:r>
          </a:p>
          <a:p>
            <a:pPr marL="457200" lvl="1" indent="0">
              <a:buFont typeface="Arial" panose="020B0604020202020204" pitchFamily="34" charset="0"/>
              <a:buNone/>
            </a:pPr>
            <a:endParaRPr lang="en-US" baseline="0" dirty="0"/>
          </a:p>
          <a:p>
            <a:pPr marL="176131" indent="-176131">
              <a:buFont typeface="Arial" panose="020B0604020202020204" pitchFamily="34" charset="0"/>
              <a:buChar char="•"/>
            </a:pPr>
            <a:r>
              <a:rPr lang="en-US" baseline="0" dirty="0"/>
              <a:t>There are three primary mechanisms by which conflict contagion may occur, together or independently: </a:t>
            </a:r>
          </a:p>
          <a:p>
            <a:pPr marL="633331" lvl="1" indent="-176131">
              <a:buFont typeface="Arial" panose="020B0604020202020204" pitchFamily="34" charset="0"/>
              <a:buChar char="•"/>
            </a:pPr>
            <a:r>
              <a:rPr lang="en-US" baseline="0" dirty="0"/>
              <a:t>Through the formation of coalitions which are pre-existing relationships and relational preferences </a:t>
            </a:r>
          </a:p>
          <a:p>
            <a:pPr marL="457200" lvl="1" indent="0">
              <a:buFont typeface="Arial" panose="020B0604020202020204" pitchFamily="34" charset="0"/>
              <a:buNone/>
            </a:pPr>
            <a:r>
              <a:rPr lang="en-US" baseline="0" dirty="0"/>
              <a:t>Or </a:t>
            </a:r>
          </a:p>
          <a:p>
            <a:pPr marL="628650" lvl="1" indent="-171450">
              <a:buFont typeface="Arial" panose="020B0604020202020204" pitchFamily="34" charset="0"/>
              <a:buChar char="•"/>
            </a:pPr>
            <a:r>
              <a:rPr lang="en-US" baseline="0" dirty="0"/>
              <a:t>Emotional contagion- may lead team members to become involved in conflicts in which they were not initially involved as the spread of negative affect may lead to members acting themselves in conflicting ways  </a:t>
            </a:r>
          </a:p>
          <a:p>
            <a:pPr marL="457200" lvl="1" indent="0">
              <a:buFont typeface="Arial" panose="020B0604020202020204" pitchFamily="34" charset="0"/>
              <a:buNone/>
            </a:pPr>
            <a:r>
              <a:rPr lang="en-US" baseline="0" dirty="0"/>
              <a:t>Or finally</a:t>
            </a:r>
          </a:p>
          <a:p>
            <a:pPr marL="633331" lvl="1" indent="-176131">
              <a:buFont typeface="Arial" panose="020B0604020202020204" pitchFamily="34" charset="0"/>
              <a:buChar char="•"/>
            </a:pPr>
            <a:r>
              <a:rPr lang="en-US" baseline="0" dirty="0"/>
              <a:t>Each members' defense of their own or team outcomes and interests</a:t>
            </a:r>
          </a:p>
          <a:p>
            <a:pPr marL="457200" lvl="1" indent="0">
              <a:buFont typeface="Arial" panose="020B0604020202020204" pitchFamily="34" charset="0"/>
              <a:buNone/>
            </a:pPr>
            <a:endParaRPr lang="en-US" baseline="0" dirty="0"/>
          </a:p>
          <a:p>
            <a:pPr marL="176131" indent="-176131">
              <a:buFont typeface="Arial" panose="020B0604020202020204" pitchFamily="34" charset="0"/>
              <a:buChar char="•"/>
            </a:pPr>
            <a:r>
              <a:rPr lang="en-US" baseline="0" dirty="0"/>
              <a:t>And these will result in any or many different conflict behaviors, which are individual reactions to the conflict situation, and which can also lead to emotional contagion These behaviors include: </a:t>
            </a:r>
          </a:p>
          <a:p>
            <a:pPr marL="0" indent="0">
              <a:buFont typeface="Arial" panose="020B0604020202020204" pitchFamily="34" charset="0"/>
              <a:buNone/>
            </a:pPr>
            <a:endParaRPr lang="en-US" baseline="0" dirty="0"/>
          </a:p>
          <a:p>
            <a:pPr marL="171450" indent="-171450">
              <a:buFont typeface="Arial" panose="020B0604020202020204" pitchFamily="34" charset="0"/>
              <a:buChar char="•"/>
            </a:pPr>
            <a:r>
              <a:rPr lang="en-US" baseline="0" dirty="0"/>
              <a:t>Engaging in process control and problem solving		Confronting or forcing</a:t>
            </a:r>
          </a:p>
          <a:p>
            <a:pPr marL="176131" indent="-176131">
              <a:buFont typeface="Arial" panose="020B0604020202020204" pitchFamily="34" charset="0"/>
              <a:buChar char="•"/>
            </a:pPr>
            <a:r>
              <a:rPr lang="en-US" baseline="0" dirty="0"/>
              <a:t>Compromising and accommodating			Stubbornly arguing for a certain viewpoint</a:t>
            </a:r>
          </a:p>
          <a:p>
            <a:pPr marL="176131" indent="-176131">
              <a:buFont typeface="Arial" panose="020B0604020202020204" pitchFamily="34" charset="0"/>
              <a:buChar char="•"/>
            </a:pPr>
            <a:r>
              <a:rPr lang="en-US" baseline="0" dirty="0"/>
              <a:t>Making threats or being condescending 		Crying, yelling or withdrawal and avoidance</a:t>
            </a:r>
          </a:p>
          <a:p>
            <a:pPr marL="176131" indent="-176131">
              <a:buFont typeface="Arial" panose="020B0604020202020204" pitchFamily="34" charset="0"/>
              <a:buChar char="•"/>
            </a:pPr>
            <a:r>
              <a:rPr lang="en-US" baseline="0" dirty="0"/>
              <a:t>And even acts of violence</a:t>
            </a:r>
          </a:p>
          <a:p>
            <a:pPr marL="0" indent="0">
              <a:buFont typeface="Arial" panose="020B0604020202020204" pitchFamily="34" charset="0"/>
              <a:buNone/>
            </a:pPr>
            <a:endParaRPr lang="en-US" baseline="0" dirty="0"/>
          </a:p>
          <a:p>
            <a:pPr marL="176131" indent="-176131">
              <a:buFont typeface="Arial" panose="020B0604020202020204" pitchFamily="34" charset="0"/>
              <a:buChar char="•"/>
            </a:pPr>
            <a:r>
              <a:rPr lang="en-US" baseline="0" dirty="0"/>
              <a:t>Aspects of group dynamics beyond the scope of this discussion include but are not limited to: group composition, homophily, and emotional labor- or the amount one must expend emotionally in order to assume appropriate emotional roles and states to be successful in and to benefit a particular group context. </a:t>
            </a:r>
          </a:p>
          <a:p>
            <a:pPr marL="0" indent="0">
              <a:buFont typeface="Arial" panose="020B0604020202020204" pitchFamily="34" charset="0"/>
              <a:buNone/>
            </a:pPr>
            <a:endParaRPr lang="en-US" baseline="0" dirty="0"/>
          </a:p>
          <a:p>
            <a:pPr marL="176131" indent="-176131">
              <a:buFont typeface="Arial" panose="020B0604020202020204" pitchFamily="34" charset="0"/>
              <a:buChar char="•"/>
            </a:pPr>
            <a:r>
              <a:rPr lang="en-US" baseline="0" dirty="0"/>
              <a:t>Group members can achieve harmonious and effective working relationships by expressing rather than suppressing their unique diverse characteristics and therefore, positive emotional contagion would be higher in groups having greater interpersonal congruence.</a:t>
            </a:r>
          </a:p>
          <a:p>
            <a:pPr marL="176131" indent="-176131">
              <a:buFont typeface="Arial" panose="020B0604020202020204" pitchFamily="34" charset="0"/>
              <a:buChar char="•"/>
            </a:pPr>
            <a:endParaRPr lang="en-US" baseline="0" dirty="0"/>
          </a:p>
          <a:p>
            <a:pPr marL="176131" indent="-176131">
              <a:buFont typeface="Arial" panose="020B0604020202020204" pitchFamily="34" charset="0"/>
              <a:buChar char="•"/>
            </a:pPr>
            <a:r>
              <a:rPr lang="en-US" baseline="0" dirty="0"/>
              <a:t>Journal of Business</a:t>
            </a:r>
          </a:p>
          <a:p>
            <a:pPr marL="176131" indent="-176131">
              <a:buFont typeface="Arial" panose="020B0604020202020204" pitchFamily="34" charset="0"/>
              <a:buChar char="•"/>
            </a:pPr>
            <a:r>
              <a:rPr lang="en-US" baseline="0" dirty="0"/>
              <a:t>Intl Journal of Conflict Mgmt</a:t>
            </a:r>
          </a:p>
          <a:p>
            <a:pPr marL="176131" indent="-176131">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34BEACD3-431C-4D86-B580-4AEF772A53C7}" type="slidenum">
              <a:rPr lang="en-US" smtClean="0"/>
              <a:t>13</a:t>
            </a:fld>
            <a:endParaRPr lang="en-US" dirty="0"/>
          </a:p>
        </p:txBody>
      </p:sp>
    </p:spTree>
    <p:extLst>
      <p:ext uri="{BB962C8B-B14F-4D97-AF65-F5344CB8AC3E}">
        <p14:creationId xmlns:p14="http://schemas.microsoft.com/office/powerpoint/2010/main" val="19011627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6131" indent="-176131">
              <a:buFont typeface="Arial" panose="020B0604020202020204" pitchFamily="34" charset="0"/>
              <a:buChar char="•"/>
            </a:pPr>
            <a:r>
              <a:rPr lang="en-US" dirty="0"/>
              <a:t>To Conclude: </a:t>
            </a:r>
          </a:p>
          <a:p>
            <a:pPr marL="0" indent="0">
              <a:buFont typeface="Arial" panose="020B0604020202020204" pitchFamily="34" charset="0"/>
              <a:buNone/>
            </a:pPr>
            <a:endParaRPr lang="en-US" dirty="0"/>
          </a:p>
          <a:p>
            <a:pPr marL="176131" indent="-176131">
              <a:buFont typeface="Arial" panose="020B0604020202020204" pitchFamily="34" charset="0"/>
              <a:buChar char="•"/>
            </a:pPr>
            <a:r>
              <a:rPr lang="en-US" dirty="0"/>
              <a:t>We all want to be able to work together in a group and contribute toward organizational goals in a positive psychological climate.</a:t>
            </a:r>
          </a:p>
          <a:p>
            <a:pPr marL="0" indent="0">
              <a:buFont typeface="Arial" panose="020B0604020202020204" pitchFamily="34" charset="0"/>
              <a:buNone/>
            </a:pPr>
            <a:r>
              <a:rPr lang="en-US" dirty="0"/>
              <a:t> </a:t>
            </a:r>
          </a:p>
          <a:p>
            <a:pPr marL="176131" indent="-176131">
              <a:buFont typeface="Arial" panose="020B0604020202020204" pitchFamily="34" charset="0"/>
              <a:buChar char="•"/>
            </a:pPr>
            <a:r>
              <a:rPr lang="en-US" dirty="0"/>
              <a:t>So we expect</a:t>
            </a:r>
            <a:r>
              <a:rPr lang="en-US" baseline="0" dirty="0"/>
              <a:t> that our organizations </a:t>
            </a:r>
            <a:r>
              <a:rPr lang="en-US" dirty="0"/>
              <a:t>recognize the emotions that individual</a:t>
            </a:r>
            <a:r>
              <a:rPr lang="en-US" baseline="0" dirty="0"/>
              <a:t> </a:t>
            </a:r>
            <a:r>
              <a:rPr lang="en-US" dirty="0"/>
              <a:t>team members bring to and spread throughout the workplace. Organizations need to ensure that only positive, constructive emotions spread, which would</a:t>
            </a:r>
            <a:r>
              <a:rPr lang="en-US" baseline="0" dirty="0"/>
              <a:t> result</a:t>
            </a:r>
            <a:r>
              <a:rPr lang="en-US" dirty="0"/>
              <a:t> in effective performance and bringing about healthier emotional awareness and emotional management within organizations.  </a:t>
            </a:r>
          </a:p>
          <a:p>
            <a:pPr marL="176131" indent="-176131">
              <a:buFont typeface="Arial" panose="020B0604020202020204" pitchFamily="34" charset="0"/>
              <a:buChar char="•"/>
            </a:pPr>
            <a:endParaRPr lang="en-US" dirty="0"/>
          </a:p>
          <a:p>
            <a:pPr marL="176131" indent="-176131">
              <a:buFont typeface="Arial" panose="020B0604020202020204" pitchFamily="34" charset="0"/>
              <a:buChar char="•"/>
            </a:pPr>
            <a:r>
              <a:rPr lang="en-US" dirty="0"/>
              <a:t>Emotional contagion could be used as a tool moving forward for facilitating effective organizational processes such as organizational culture, socialization, and leadership as well as in corporate recruiting, training and group formation efforts. </a:t>
            </a:r>
          </a:p>
          <a:p>
            <a:pPr marL="176131" indent="-176131">
              <a:buFont typeface="Arial" panose="020B0604020202020204" pitchFamily="34" charset="0"/>
              <a:buChar char="•"/>
            </a:pPr>
            <a:endParaRPr lang="en-US" dirty="0"/>
          </a:p>
          <a:p>
            <a:pPr marL="176131" indent="-176131">
              <a:buFont typeface="Arial" panose="020B0604020202020204" pitchFamily="34" charset="0"/>
              <a:buChar char="•"/>
            </a:pPr>
            <a:r>
              <a:rPr lang="en-US" dirty="0"/>
              <a:t>Emotional contagion can also serve positively as a method for infusing individuals and groups with more positive moods which can then influence cognitions, behaviors, and attitudes and ultimately productivity and creativity. </a:t>
            </a:r>
          </a:p>
          <a:p>
            <a:pPr marL="176131" indent="-176131">
              <a:buFont typeface="Arial" panose="020B0604020202020204" pitchFamily="34" charset="0"/>
              <a:buChar char="•"/>
            </a:pPr>
            <a:endParaRPr lang="en-US" dirty="0"/>
          </a:p>
          <a:p>
            <a:pPr marL="176131" indent="-176131">
              <a:buFont typeface="Arial" panose="020B0604020202020204" pitchFamily="34" charset="0"/>
              <a:buChar char="•"/>
            </a:pPr>
            <a:r>
              <a:rPr lang="en-US" dirty="0"/>
              <a:t>And because of the many</a:t>
            </a:r>
            <a:r>
              <a:rPr lang="en-US" baseline="0" dirty="0"/>
              <a:t> recent studies in the field of emotional contagion, </a:t>
            </a:r>
            <a:r>
              <a:rPr lang="en-US" dirty="0"/>
              <a:t>group work will soon be one of the most important theoretical and practical fields of study</a:t>
            </a:r>
            <a:r>
              <a:rPr lang="en-US" baseline="0" dirty="0"/>
              <a:t> in the world of psychology, sociology and organizational behavior. </a:t>
            </a:r>
            <a:endParaRPr lang="en-US" dirty="0"/>
          </a:p>
          <a:p>
            <a:pPr marL="0" indent="0">
              <a:buFont typeface="Arial" panose="020B0604020202020204" pitchFamily="34" charset="0"/>
              <a:buNone/>
            </a:pPr>
            <a:r>
              <a:rPr lang="en-US" dirty="0"/>
              <a:t>	</a:t>
            </a:r>
          </a:p>
          <a:p>
            <a:pPr marL="176131" indent="-176131">
              <a:buFont typeface="Arial" panose="020B0604020202020204" pitchFamily="34" charset="0"/>
              <a:buChar char="•"/>
            </a:pPr>
            <a:r>
              <a:rPr lang="en-US" dirty="0"/>
              <a:t>Journal of Business</a:t>
            </a:r>
          </a:p>
          <a:p>
            <a:pPr marL="176131" indent="-176131">
              <a:buFont typeface="Arial" panose="020B0604020202020204" pitchFamily="34" charset="0"/>
              <a:buChar char="•"/>
            </a:pPr>
            <a:endParaRPr lang="en-US" dirty="0"/>
          </a:p>
          <a:p>
            <a:pPr marL="176131" indent="-176131">
              <a:buFont typeface="Arial" panose="020B0604020202020204" pitchFamily="34" charset="0"/>
              <a:buChar char="•"/>
            </a:pPr>
            <a:endParaRPr lang="en-US" dirty="0"/>
          </a:p>
          <a:p>
            <a:pPr marL="176131" indent="-176131">
              <a:buFont typeface="Arial" panose="020B0604020202020204" pitchFamily="34" charset="0"/>
              <a:buChar char="•"/>
            </a:pPr>
            <a:endParaRPr lang="en-US" dirty="0"/>
          </a:p>
          <a:p>
            <a:pPr marL="176131" indent="-176131">
              <a:buFont typeface="Arial" panose="020B0604020202020204" pitchFamily="34" charset="0"/>
              <a:buChar char="•"/>
            </a:pPr>
            <a:endParaRPr lang="en-US" dirty="0"/>
          </a:p>
          <a:p>
            <a:pPr marL="0" indent="0">
              <a:buFont typeface="Arial" panose="020B0604020202020204" pitchFamily="34" charset="0"/>
              <a:buNone/>
            </a:pPr>
            <a:endParaRPr lang="en-US" dirty="0"/>
          </a:p>
          <a:p>
            <a:pPr marL="0" indent="0">
              <a:buFont typeface="Arial" panose="020B0604020202020204" pitchFamily="34" charset="0"/>
              <a:buNone/>
            </a:pPr>
            <a:endParaRPr lang="en-US" dirty="0"/>
          </a:p>
        </p:txBody>
      </p:sp>
      <p:sp>
        <p:nvSpPr>
          <p:cNvPr id="4" name="Slide Number Placeholder 3"/>
          <p:cNvSpPr>
            <a:spLocks noGrp="1"/>
          </p:cNvSpPr>
          <p:nvPr>
            <p:ph type="sldNum" sz="quarter" idx="10"/>
          </p:nvPr>
        </p:nvSpPr>
        <p:spPr/>
        <p:txBody>
          <a:bodyPr/>
          <a:lstStyle/>
          <a:p>
            <a:fld id="{34BEACD3-431C-4D86-B580-4AEF772A53C7}" type="slidenum">
              <a:rPr lang="en-US" smtClean="0"/>
              <a:t>14</a:t>
            </a:fld>
            <a:endParaRPr lang="en-US" dirty="0"/>
          </a:p>
        </p:txBody>
      </p:sp>
    </p:spTree>
    <p:extLst>
      <p:ext uri="{BB962C8B-B14F-4D97-AF65-F5344CB8AC3E}">
        <p14:creationId xmlns:p14="http://schemas.microsoft.com/office/powerpoint/2010/main" val="19011627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Conclusion cont.</a:t>
            </a:r>
            <a:r>
              <a:rPr lang="en-US" dirty="0"/>
              <a:t>: </a:t>
            </a:r>
          </a:p>
          <a:p>
            <a:endParaRPr lang="en-US" dirty="0"/>
          </a:p>
          <a:p>
            <a:pPr marL="176131" indent="-176131">
              <a:buFont typeface="Arial" panose="020B0604020202020204" pitchFamily="34" charset="0"/>
              <a:buChar char="•"/>
            </a:pPr>
            <a:r>
              <a:rPr lang="en-US" dirty="0"/>
              <a:t>I’ve identified what emotions,</a:t>
            </a:r>
            <a:r>
              <a:rPr lang="en-US" baseline="0" dirty="0"/>
              <a:t> moods and emotional contagion are, how they affect the organizational functionality and results, the extensive studies conducted in recent years to further understand the fundamentals and interrelatedness of emotional contagion, emotional intelligence and conflict contagion within the workplace. </a:t>
            </a:r>
          </a:p>
          <a:p>
            <a:pPr marL="0" indent="0">
              <a:buFont typeface="Arial" panose="020B0604020202020204" pitchFamily="34" charset="0"/>
              <a:buNone/>
            </a:pPr>
            <a:endParaRPr lang="en-US" baseline="0" dirty="0"/>
          </a:p>
          <a:p>
            <a:pPr marL="176131" indent="-176131">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34BEACD3-431C-4D86-B580-4AEF772A53C7}" type="slidenum">
              <a:rPr lang="en-US" smtClean="0"/>
              <a:t>15</a:t>
            </a:fld>
            <a:endParaRPr lang="en-US" dirty="0"/>
          </a:p>
        </p:txBody>
      </p:sp>
    </p:spTree>
    <p:extLst>
      <p:ext uri="{BB962C8B-B14F-4D97-AF65-F5344CB8AC3E}">
        <p14:creationId xmlns:p14="http://schemas.microsoft.com/office/powerpoint/2010/main" val="19011627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6131" indent="-176131">
              <a:buFont typeface="Arial" panose="020B0604020202020204" pitchFamily="34" charset="0"/>
              <a:buChar char="•"/>
            </a:pPr>
            <a:r>
              <a:rPr lang="en-US" dirty="0"/>
              <a:t>This concludes my presentation. Thank you for your attention.</a:t>
            </a:r>
          </a:p>
          <a:p>
            <a:endParaRPr lang="en-US" dirty="0"/>
          </a:p>
        </p:txBody>
      </p:sp>
      <p:sp>
        <p:nvSpPr>
          <p:cNvPr id="4" name="Slide Number Placeholder 3"/>
          <p:cNvSpPr>
            <a:spLocks noGrp="1"/>
          </p:cNvSpPr>
          <p:nvPr>
            <p:ph type="sldNum" sz="quarter" idx="10"/>
          </p:nvPr>
        </p:nvSpPr>
        <p:spPr/>
        <p:txBody>
          <a:bodyPr/>
          <a:lstStyle/>
          <a:p>
            <a:fld id="{34BEACD3-431C-4D86-B580-4AEF772A53C7}" type="slidenum">
              <a:rPr lang="en-US" smtClean="0"/>
              <a:t>17</a:t>
            </a:fld>
            <a:endParaRPr lang="en-US" dirty="0"/>
          </a:p>
        </p:txBody>
      </p:sp>
    </p:spTree>
    <p:extLst>
      <p:ext uri="{BB962C8B-B14F-4D97-AF65-F5344CB8AC3E}">
        <p14:creationId xmlns:p14="http://schemas.microsoft.com/office/powerpoint/2010/main" val="19011627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6131" indent="-176131">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34BEACD3-431C-4D86-B580-4AEF772A53C7}" type="slidenum">
              <a:rPr lang="en-US" smtClean="0"/>
              <a:t>18</a:t>
            </a:fld>
            <a:endParaRPr lang="en-US" dirty="0"/>
          </a:p>
        </p:txBody>
      </p:sp>
    </p:spTree>
    <p:extLst>
      <p:ext uri="{BB962C8B-B14F-4D97-AF65-F5344CB8AC3E}">
        <p14:creationId xmlns:p14="http://schemas.microsoft.com/office/powerpoint/2010/main" val="19011627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6131" indent="-176131">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34BEACD3-431C-4D86-B580-4AEF772A53C7}" type="slidenum">
              <a:rPr lang="en-US" smtClean="0"/>
              <a:t>19</a:t>
            </a:fld>
            <a:endParaRPr lang="en-US" dirty="0"/>
          </a:p>
        </p:txBody>
      </p:sp>
    </p:spTree>
    <p:extLst>
      <p:ext uri="{BB962C8B-B14F-4D97-AF65-F5344CB8AC3E}">
        <p14:creationId xmlns:p14="http://schemas.microsoft.com/office/powerpoint/2010/main" val="1901162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4257E98-78E7-1142-B385-FC1706AA7E4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xmlns="" id="{29D48549-B3F2-F649-B9A4-E02EE0218BDD}"/>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xmlns="" id="{E2AEABF0-4A61-1E49-9B8C-6D47B9FF4168}"/>
              </a:ext>
            </a:extLst>
          </p:cNvPr>
          <p:cNvSpPr>
            <a:spLocks noGrp="1"/>
          </p:cNvSpPr>
          <p:nvPr>
            <p:ph type="dt" sz="half" idx="10"/>
          </p:nvPr>
        </p:nvSpPr>
        <p:spPr/>
        <p:txBody>
          <a:bodyPr/>
          <a:lstStyle/>
          <a:p>
            <a:fld id="{DCE79986-E9CA-41E5-8A78-8F51C4200DA6}" type="datetimeFigureOut">
              <a:rPr lang="en-US" smtClean="0"/>
              <a:t>26/03/18</a:t>
            </a:fld>
            <a:endParaRPr lang="en-US" dirty="0"/>
          </a:p>
        </p:txBody>
      </p:sp>
      <p:sp>
        <p:nvSpPr>
          <p:cNvPr id="5" name="Footer Placeholder 4">
            <a:extLst>
              <a:ext uri="{FF2B5EF4-FFF2-40B4-BE49-F238E27FC236}">
                <a16:creationId xmlns:a16="http://schemas.microsoft.com/office/drawing/2014/main" xmlns="" id="{0C94D703-6E72-984D-98D2-B9CF93F9FC5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B884EC45-484A-E84B-94CF-91CB38C29860}"/>
              </a:ext>
            </a:extLst>
          </p:cNvPr>
          <p:cNvSpPr>
            <a:spLocks noGrp="1"/>
          </p:cNvSpPr>
          <p:nvPr>
            <p:ph type="sldNum" sz="quarter" idx="12"/>
          </p:nvPr>
        </p:nvSpPr>
        <p:spPr/>
        <p:txBody>
          <a:bodyPr/>
          <a:lstStyle/>
          <a:p>
            <a:fld id="{65B56FC0-7171-4C5D-80A8-24C792F88C63}" type="slidenum">
              <a:rPr lang="en-US" smtClean="0"/>
              <a:t>‹#›</a:t>
            </a:fld>
            <a:endParaRPr lang="en-US" dirty="0"/>
          </a:p>
        </p:txBody>
      </p:sp>
    </p:spTree>
    <p:extLst>
      <p:ext uri="{BB962C8B-B14F-4D97-AF65-F5344CB8AC3E}">
        <p14:creationId xmlns:p14="http://schemas.microsoft.com/office/powerpoint/2010/main" val="317029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65CAAC-C56C-5D43-B446-2196C0F0ED5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D4176C7-57D8-2C40-B4C4-FEF96C5D74D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12756E0-FBCB-054C-B7E2-0881C8AD3B26}"/>
              </a:ext>
            </a:extLst>
          </p:cNvPr>
          <p:cNvSpPr>
            <a:spLocks noGrp="1"/>
          </p:cNvSpPr>
          <p:nvPr>
            <p:ph type="dt" sz="half" idx="10"/>
          </p:nvPr>
        </p:nvSpPr>
        <p:spPr/>
        <p:txBody>
          <a:bodyPr/>
          <a:lstStyle/>
          <a:p>
            <a:fld id="{DCE79986-E9CA-41E5-8A78-8F51C4200DA6}" type="datetimeFigureOut">
              <a:rPr lang="en-US" smtClean="0"/>
              <a:t>26/03/18</a:t>
            </a:fld>
            <a:endParaRPr lang="en-US" dirty="0"/>
          </a:p>
        </p:txBody>
      </p:sp>
      <p:sp>
        <p:nvSpPr>
          <p:cNvPr id="5" name="Footer Placeholder 4">
            <a:extLst>
              <a:ext uri="{FF2B5EF4-FFF2-40B4-BE49-F238E27FC236}">
                <a16:creationId xmlns:a16="http://schemas.microsoft.com/office/drawing/2014/main" xmlns="" id="{ECA15DC5-D915-E04C-91BB-E9A13A39AC4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832B2386-AA9D-E44D-B6CC-235FD2DD83B3}"/>
              </a:ext>
            </a:extLst>
          </p:cNvPr>
          <p:cNvSpPr>
            <a:spLocks noGrp="1"/>
          </p:cNvSpPr>
          <p:nvPr>
            <p:ph type="sldNum" sz="quarter" idx="12"/>
          </p:nvPr>
        </p:nvSpPr>
        <p:spPr/>
        <p:txBody>
          <a:bodyPr/>
          <a:lstStyle/>
          <a:p>
            <a:fld id="{65B56FC0-7171-4C5D-80A8-24C792F88C63}" type="slidenum">
              <a:rPr lang="en-US" smtClean="0"/>
              <a:t>‹#›</a:t>
            </a:fld>
            <a:endParaRPr lang="en-US" dirty="0"/>
          </a:p>
        </p:txBody>
      </p:sp>
    </p:spTree>
    <p:extLst>
      <p:ext uri="{BB962C8B-B14F-4D97-AF65-F5344CB8AC3E}">
        <p14:creationId xmlns:p14="http://schemas.microsoft.com/office/powerpoint/2010/main" val="409817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78064-7656-C243-8B90-8828C9E4DCA5}"/>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xmlns="" id="{D00BFAC0-E78F-C940-86FF-87B7E40B717C}"/>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24595C17-6B4E-C54B-B4AD-C3980DF70269}"/>
              </a:ext>
            </a:extLst>
          </p:cNvPr>
          <p:cNvSpPr>
            <a:spLocks noGrp="1"/>
          </p:cNvSpPr>
          <p:nvPr>
            <p:ph type="dt" sz="half" idx="10"/>
          </p:nvPr>
        </p:nvSpPr>
        <p:spPr/>
        <p:txBody>
          <a:bodyPr/>
          <a:lstStyle/>
          <a:p>
            <a:fld id="{DCE79986-E9CA-41E5-8A78-8F51C4200DA6}" type="datetimeFigureOut">
              <a:rPr lang="en-US" smtClean="0"/>
              <a:t>26/03/18</a:t>
            </a:fld>
            <a:endParaRPr lang="en-US" dirty="0"/>
          </a:p>
        </p:txBody>
      </p:sp>
      <p:sp>
        <p:nvSpPr>
          <p:cNvPr id="5" name="Footer Placeholder 4">
            <a:extLst>
              <a:ext uri="{FF2B5EF4-FFF2-40B4-BE49-F238E27FC236}">
                <a16:creationId xmlns:a16="http://schemas.microsoft.com/office/drawing/2014/main" xmlns="" id="{82AED3A3-8516-5C40-A1DD-514B985F2D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126A7B2C-E8EF-5E4B-BC79-AC4AA7F4FAAF}"/>
              </a:ext>
            </a:extLst>
          </p:cNvPr>
          <p:cNvSpPr>
            <a:spLocks noGrp="1"/>
          </p:cNvSpPr>
          <p:nvPr>
            <p:ph type="sldNum" sz="quarter" idx="12"/>
          </p:nvPr>
        </p:nvSpPr>
        <p:spPr/>
        <p:txBody>
          <a:bodyPr/>
          <a:lstStyle/>
          <a:p>
            <a:fld id="{65B56FC0-7171-4C5D-80A8-24C792F88C63}" type="slidenum">
              <a:rPr lang="en-US" smtClean="0"/>
              <a:t>‹#›</a:t>
            </a:fld>
            <a:endParaRPr lang="en-US" dirty="0"/>
          </a:p>
        </p:txBody>
      </p:sp>
    </p:spTree>
    <p:extLst>
      <p:ext uri="{BB962C8B-B14F-4D97-AF65-F5344CB8AC3E}">
        <p14:creationId xmlns:p14="http://schemas.microsoft.com/office/powerpoint/2010/main" val="634696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FA8047-B983-2543-B91A-E2CAF77F5B1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AC2C08A5-6D29-4946-95B1-21B522238F6F}"/>
              </a:ext>
            </a:extLst>
          </p:cNvPr>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A010C01F-FB52-8647-928A-EF8C238EB8CF}"/>
              </a:ext>
            </a:extLst>
          </p:cNvPr>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49B6BD0C-1B59-394B-B3A7-1E2EF461A890}"/>
              </a:ext>
            </a:extLst>
          </p:cNvPr>
          <p:cNvSpPr>
            <a:spLocks noGrp="1"/>
          </p:cNvSpPr>
          <p:nvPr>
            <p:ph type="dt" sz="half" idx="10"/>
          </p:nvPr>
        </p:nvSpPr>
        <p:spPr/>
        <p:txBody>
          <a:bodyPr/>
          <a:lstStyle/>
          <a:p>
            <a:fld id="{DCE79986-E9CA-41E5-8A78-8F51C4200DA6}" type="datetimeFigureOut">
              <a:rPr lang="en-US" smtClean="0"/>
              <a:t>26/03/18</a:t>
            </a:fld>
            <a:endParaRPr lang="en-US" dirty="0"/>
          </a:p>
        </p:txBody>
      </p:sp>
      <p:sp>
        <p:nvSpPr>
          <p:cNvPr id="6" name="Footer Placeholder 5">
            <a:extLst>
              <a:ext uri="{FF2B5EF4-FFF2-40B4-BE49-F238E27FC236}">
                <a16:creationId xmlns:a16="http://schemas.microsoft.com/office/drawing/2014/main" xmlns="" id="{915A4C3E-E077-3945-B9CC-032F796DEC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734C801B-7D17-564E-8215-0FCDEAA0D3C9}"/>
              </a:ext>
            </a:extLst>
          </p:cNvPr>
          <p:cNvSpPr>
            <a:spLocks noGrp="1"/>
          </p:cNvSpPr>
          <p:nvPr>
            <p:ph type="sldNum" sz="quarter" idx="12"/>
          </p:nvPr>
        </p:nvSpPr>
        <p:spPr/>
        <p:txBody>
          <a:bodyPr/>
          <a:lstStyle/>
          <a:p>
            <a:fld id="{65B56FC0-7171-4C5D-80A8-24C792F88C63}" type="slidenum">
              <a:rPr lang="en-US" smtClean="0"/>
              <a:t>‹#›</a:t>
            </a:fld>
            <a:endParaRPr lang="en-US" dirty="0"/>
          </a:p>
        </p:txBody>
      </p:sp>
    </p:spTree>
    <p:extLst>
      <p:ext uri="{BB962C8B-B14F-4D97-AF65-F5344CB8AC3E}">
        <p14:creationId xmlns:p14="http://schemas.microsoft.com/office/powerpoint/2010/main" val="1568455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667881-ADAF-134B-8BDD-05DD5E46AD9D}"/>
              </a:ext>
            </a:extLst>
          </p:cNvPr>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34DD15D1-A29B-9249-8951-42313BFED75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xmlns="" id="{B403FE87-14D7-8342-BADD-695E3F3F42A9}"/>
              </a:ext>
            </a:extLst>
          </p:cNvPr>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1CBD18B0-8CA0-E44B-8D60-A97A6E43D48F}"/>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xmlns="" id="{19843773-84DB-A447-9908-9328BA1D5400}"/>
              </a:ext>
            </a:extLst>
          </p:cNvPr>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895B818C-F92A-3B49-BBA0-31B881130AAA}"/>
              </a:ext>
            </a:extLst>
          </p:cNvPr>
          <p:cNvSpPr>
            <a:spLocks noGrp="1"/>
          </p:cNvSpPr>
          <p:nvPr>
            <p:ph type="dt" sz="half" idx="10"/>
          </p:nvPr>
        </p:nvSpPr>
        <p:spPr/>
        <p:txBody>
          <a:bodyPr/>
          <a:lstStyle/>
          <a:p>
            <a:fld id="{DCE79986-E9CA-41E5-8A78-8F51C4200DA6}" type="datetimeFigureOut">
              <a:rPr lang="en-US" smtClean="0"/>
              <a:t>26/03/18</a:t>
            </a:fld>
            <a:endParaRPr lang="en-US" dirty="0"/>
          </a:p>
        </p:txBody>
      </p:sp>
      <p:sp>
        <p:nvSpPr>
          <p:cNvPr id="8" name="Footer Placeholder 7">
            <a:extLst>
              <a:ext uri="{FF2B5EF4-FFF2-40B4-BE49-F238E27FC236}">
                <a16:creationId xmlns:a16="http://schemas.microsoft.com/office/drawing/2014/main" xmlns="" id="{55B1AF9D-FEE0-C84F-B448-474C5FD6E68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xmlns="" id="{869AA8C4-FB4A-474F-9BFC-4DDA306311C0}"/>
              </a:ext>
            </a:extLst>
          </p:cNvPr>
          <p:cNvSpPr>
            <a:spLocks noGrp="1"/>
          </p:cNvSpPr>
          <p:nvPr>
            <p:ph type="sldNum" sz="quarter" idx="12"/>
          </p:nvPr>
        </p:nvSpPr>
        <p:spPr/>
        <p:txBody>
          <a:bodyPr/>
          <a:lstStyle/>
          <a:p>
            <a:fld id="{65B56FC0-7171-4C5D-80A8-24C792F88C63}" type="slidenum">
              <a:rPr lang="en-US" smtClean="0"/>
              <a:t>‹#›</a:t>
            </a:fld>
            <a:endParaRPr lang="en-US" dirty="0"/>
          </a:p>
        </p:txBody>
      </p:sp>
    </p:spTree>
    <p:extLst>
      <p:ext uri="{BB962C8B-B14F-4D97-AF65-F5344CB8AC3E}">
        <p14:creationId xmlns:p14="http://schemas.microsoft.com/office/powerpoint/2010/main" val="2449038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C01227-5B84-2E4A-8085-FDBE7C7656D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4FDD6E58-EDA2-4F4B-B357-73EA6EA99F7E}"/>
              </a:ext>
            </a:extLst>
          </p:cNvPr>
          <p:cNvSpPr>
            <a:spLocks noGrp="1"/>
          </p:cNvSpPr>
          <p:nvPr>
            <p:ph type="dt" sz="half" idx="10"/>
          </p:nvPr>
        </p:nvSpPr>
        <p:spPr/>
        <p:txBody>
          <a:bodyPr/>
          <a:lstStyle/>
          <a:p>
            <a:fld id="{DCE79986-E9CA-41E5-8A78-8F51C4200DA6}" type="datetimeFigureOut">
              <a:rPr lang="en-US" smtClean="0"/>
              <a:t>26/03/18</a:t>
            </a:fld>
            <a:endParaRPr lang="en-US" dirty="0"/>
          </a:p>
        </p:txBody>
      </p:sp>
      <p:sp>
        <p:nvSpPr>
          <p:cNvPr id="4" name="Footer Placeholder 3">
            <a:extLst>
              <a:ext uri="{FF2B5EF4-FFF2-40B4-BE49-F238E27FC236}">
                <a16:creationId xmlns:a16="http://schemas.microsoft.com/office/drawing/2014/main" xmlns="" id="{155BFD1A-D01F-E945-8628-8BA00CB3CF6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xmlns="" id="{FC7FCD02-C055-474E-ABC3-DD323A48F95D}"/>
              </a:ext>
            </a:extLst>
          </p:cNvPr>
          <p:cNvSpPr>
            <a:spLocks noGrp="1"/>
          </p:cNvSpPr>
          <p:nvPr>
            <p:ph type="sldNum" sz="quarter" idx="12"/>
          </p:nvPr>
        </p:nvSpPr>
        <p:spPr/>
        <p:txBody>
          <a:bodyPr/>
          <a:lstStyle/>
          <a:p>
            <a:fld id="{65B56FC0-7171-4C5D-80A8-24C792F88C63}" type="slidenum">
              <a:rPr lang="en-US" smtClean="0"/>
              <a:t>‹#›</a:t>
            </a:fld>
            <a:endParaRPr lang="en-US" dirty="0"/>
          </a:p>
        </p:txBody>
      </p:sp>
    </p:spTree>
    <p:extLst>
      <p:ext uri="{BB962C8B-B14F-4D97-AF65-F5344CB8AC3E}">
        <p14:creationId xmlns:p14="http://schemas.microsoft.com/office/powerpoint/2010/main" val="1780294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A60B4311-ABD9-5147-BEC8-54B170F2DAB5}"/>
              </a:ext>
            </a:extLst>
          </p:cNvPr>
          <p:cNvSpPr>
            <a:spLocks noGrp="1"/>
          </p:cNvSpPr>
          <p:nvPr>
            <p:ph type="dt" sz="half" idx="10"/>
          </p:nvPr>
        </p:nvSpPr>
        <p:spPr/>
        <p:txBody>
          <a:bodyPr/>
          <a:lstStyle/>
          <a:p>
            <a:fld id="{DCE79986-E9CA-41E5-8A78-8F51C4200DA6}" type="datetimeFigureOut">
              <a:rPr lang="en-US" smtClean="0"/>
              <a:t>26/03/18</a:t>
            </a:fld>
            <a:endParaRPr lang="en-US" dirty="0"/>
          </a:p>
        </p:txBody>
      </p:sp>
      <p:sp>
        <p:nvSpPr>
          <p:cNvPr id="3" name="Footer Placeholder 2">
            <a:extLst>
              <a:ext uri="{FF2B5EF4-FFF2-40B4-BE49-F238E27FC236}">
                <a16:creationId xmlns:a16="http://schemas.microsoft.com/office/drawing/2014/main" xmlns="" id="{47E588AF-3541-574A-9CE1-6E8956E6881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xmlns="" id="{EAB96756-821E-414A-B72D-E24353530167}"/>
              </a:ext>
            </a:extLst>
          </p:cNvPr>
          <p:cNvSpPr>
            <a:spLocks noGrp="1"/>
          </p:cNvSpPr>
          <p:nvPr>
            <p:ph type="sldNum" sz="quarter" idx="12"/>
          </p:nvPr>
        </p:nvSpPr>
        <p:spPr/>
        <p:txBody>
          <a:bodyPr/>
          <a:lstStyle/>
          <a:p>
            <a:fld id="{65B56FC0-7171-4C5D-80A8-24C792F88C63}" type="slidenum">
              <a:rPr lang="en-US" smtClean="0"/>
              <a:t>‹#›</a:t>
            </a:fld>
            <a:endParaRPr lang="en-US" dirty="0"/>
          </a:p>
        </p:txBody>
      </p:sp>
    </p:spTree>
    <p:extLst>
      <p:ext uri="{BB962C8B-B14F-4D97-AF65-F5344CB8AC3E}">
        <p14:creationId xmlns:p14="http://schemas.microsoft.com/office/powerpoint/2010/main" val="3945123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99D8AC-655E-8B43-88CC-11335CE8F144}"/>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xmlns="" id="{61878ED6-D3D4-8444-BAC0-6D70C47FF887}"/>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E0E3DE6B-559F-AA44-B3C6-13B2028333A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xmlns="" id="{59E75B0A-0182-AE43-8B33-94451F3892DE}"/>
              </a:ext>
            </a:extLst>
          </p:cNvPr>
          <p:cNvSpPr>
            <a:spLocks noGrp="1"/>
          </p:cNvSpPr>
          <p:nvPr>
            <p:ph type="dt" sz="half" idx="10"/>
          </p:nvPr>
        </p:nvSpPr>
        <p:spPr/>
        <p:txBody>
          <a:bodyPr/>
          <a:lstStyle/>
          <a:p>
            <a:fld id="{DCE79986-E9CA-41E5-8A78-8F51C4200DA6}" type="datetimeFigureOut">
              <a:rPr lang="en-US" smtClean="0"/>
              <a:t>26/03/18</a:t>
            </a:fld>
            <a:endParaRPr lang="en-US" dirty="0"/>
          </a:p>
        </p:txBody>
      </p:sp>
      <p:sp>
        <p:nvSpPr>
          <p:cNvPr id="6" name="Footer Placeholder 5">
            <a:extLst>
              <a:ext uri="{FF2B5EF4-FFF2-40B4-BE49-F238E27FC236}">
                <a16:creationId xmlns:a16="http://schemas.microsoft.com/office/drawing/2014/main" xmlns="" id="{D4C94B9D-8798-4348-8607-10C61AF6BBD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CCE30F60-6930-A048-B67F-E3318CB254E4}"/>
              </a:ext>
            </a:extLst>
          </p:cNvPr>
          <p:cNvSpPr>
            <a:spLocks noGrp="1"/>
          </p:cNvSpPr>
          <p:nvPr>
            <p:ph type="sldNum" sz="quarter" idx="12"/>
          </p:nvPr>
        </p:nvSpPr>
        <p:spPr/>
        <p:txBody>
          <a:bodyPr/>
          <a:lstStyle/>
          <a:p>
            <a:fld id="{65B56FC0-7171-4C5D-80A8-24C792F88C63}" type="slidenum">
              <a:rPr lang="en-US" smtClean="0"/>
              <a:t>‹#›</a:t>
            </a:fld>
            <a:endParaRPr lang="en-US" dirty="0"/>
          </a:p>
        </p:txBody>
      </p:sp>
    </p:spTree>
    <p:extLst>
      <p:ext uri="{BB962C8B-B14F-4D97-AF65-F5344CB8AC3E}">
        <p14:creationId xmlns:p14="http://schemas.microsoft.com/office/powerpoint/2010/main" val="157331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F41EFD6-9AA5-B04C-B4FB-A5C41C0D8B3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xmlns="" id="{12606898-94DF-6B42-89DE-A45B6085D090}"/>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xmlns="" id="{CF107D58-30D3-FD43-B1EB-039C59309BC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xmlns="" id="{15F72A30-D9A0-A448-A3A2-C3030810E4A5}"/>
              </a:ext>
            </a:extLst>
          </p:cNvPr>
          <p:cNvSpPr>
            <a:spLocks noGrp="1"/>
          </p:cNvSpPr>
          <p:nvPr>
            <p:ph type="dt" sz="half" idx="10"/>
          </p:nvPr>
        </p:nvSpPr>
        <p:spPr/>
        <p:txBody>
          <a:bodyPr/>
          <a:lstStyle/>
          <a:p>
            <a:fld id="{DCE79986-E9CA-41E5-8A78-8F51C4200DA6}" type="datetimeFigureOut">
              <a:rPr lang="en-US" smtClean="0"/>
              <a:t>26/03/18</a:t>
            </a:fld>
            <a:endParaRPr lang="en-US" dirty="0"/>
          </a:p>
        </p:txBody>
      </p:sp>
      <p:sp>
        <p:nvSpPr>
          <p:cNvPr id="6" name="Footer Placeholder 5">
            <a:extLst>
              <a:ext uri="{FF2B5EF4-FFF2-40B4-BE49-F238E27FC236}">
                <a16:creationId xmlns:a16="http://schemas.microsoft.com/office/drawing/2014/main" xmlns="" id="{B1CC2FE1-C639-7A44-B10A-6ABDEB2600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C1A71EA9-39BA-BC4C-A4AE-B83BD200D385}"/>
              </a:ext>
            </a:extLst>
          </p:cNvPr>
          <p:cNvSpPr>
            <a:spLocks noGrp="1"/>
          </p:cNvSpPr>
          <p:nvPr>
            <p:ph type="sldNum" sz="quarter" idx="12"/>
          </p:nvPr>
        </p:nvSpPr>
        <p:spPr/>
        <p:txBody>
          <a:bodyPr/>
          <a:lstStyle/>
          <a:p>
            <a:fld id="{65B56FC0-7171-4C5D-80A8-24C792F88C63}" type="slidenum">
              <a:rPr lang="en-US" smtClean="0"/>
              <a:t>‹#›</a:t>
            </a:fld>
            <a:endParaRPr lang="en-US" dirty="0"/>
          </a:p>
        </p:txBody>
      </p:sp>
    </p:spTree>
    <p:extLst>
      <p:ext uri="{BB962C8B-B14F-4D97-AF65-F5344CB8AC3E}">
        <p14:creationId xmlns:p14="http://schemas.microsoft.com/office/powerpoint/2010/main" val="1855328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6AEE7B5-A405-1E4D-AA0D-E4340D6AB6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8DC68677-FEF7-5C43-925F-7A3B0EF31F3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B3E642F8-D3DA-1444-8ED2-B5FB70C8DC6B}"/>
              </a:ext>
            </a:extLst>
          </p:cNvPr>
          <p:cNvSpPr>
            <a:spLocks noGrp="1"/>
          </p:cNvSpPr>
          <p:nvPr>
            <p:ph type="dt" sz="half" idx="10"/>
          </p:nvPr>
        </p:nvSpPr>
        <p:spPr/>
        <p:txBody>
          <a:bodyPr/>
          <a:lstStyle/>
          <a:p>
            <a:fld id="{DCE79986-E9CA-41E5-8A78-8F51C4200DA6}" type="datetimeFigureOut">
              <a:rPr lang="en-US" smtClean="0"/>
              <a:t>26/03/18</a:t>
            </a:fld>
            <a:endParaRPr lang="en-US" dirty="0"/>
          </a:p>
        </p:txBody>
      </p:sp>
      <p:sp>
        <p:nvSpPr>
          <p:cNvPr id="5" name="Footer Placeholder 4">
            <a:extLst>
              <a:ext uri="{FF2B5EF4-FFF2-40B4-BE49-F238E27FC236}">
                <a16:creationId xmlns:a16="http://schemas.microsoft.com/office/drawing/2014/main" xmlns="" id="{741E21A0-678F-0847-B1E1-CBF349FDCC2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B5CEFC2E-D31B-0846-8AE7-D10AC5677A4F}"/>
              </a:ext>
            </a:extLst>
          </p:cNvPr>
          <p:cNvSpPr>
            <a:spLocks noGrp="1"/>
          </p:cNvSpPr>
          <p:nvPr>
            <p:ph type="sldNum" sz="quarter" idx="12"/>
          </p:nvPr>
        </p:nvSpPr>
        <p:spPr/>
        <p:txBody>
          <a:bodyPr/>
          <a:lstStyle/>
          <a:p>
            <a:fld id="{65B56FC0-7171-4C5D-80A8-24C792F88C63}" type="slidenum">
              <a:rPr lang="en-US" smtClean="0"/>
              <a:t>‹#›</a:t>
            </a:fld>
            <a:endParaRPr lang="en-US" dirty="0"/>
          </a:p>
        </p:txBody>
      </p:sp>
    </p:spTree>
    <p:extLst>
      <p:ext uri="{BB962C8B-B14F-4D97-AF65-F5344CB8AC3E}">
        <p14:creationId xmlns:p14="http://schemas.microsoft.com/office/powerpoint/2010/main" val="2225666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A90D9FE4-E08E-7B45-B6D3-27876CA6D5F2}"/>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F561EC46-B65E-E446-B0F0-29FA552C4C20}"/>
              </a:ext>
            </a:extLst>
          </p:cNvPr>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58458840-7314-5F4B-B16F-32E55CEF372E}"/>
              </a:ext>
            </a:extLst>
          </p:cNvPr>
          <p:cNvSpPr>
            <a:spLocks noGrp="1"/>
          </p:cNvSpPr>
          <p:nvPr>
            <p:ph type="dt" sz="half" idx="10"/>
          </p:nvPr>
        </p:nvSpPr>
        <p:spPr/>
        <p:txBody>
          <a:bodyPr/>
          <a:lstStyle/>
          <a:p>
            <a:fld id="{DCE79986-E9CA-41E5-8A78-8F51C4200DA6}" type="datetimeFigureOut">
              <a:rPr lang="en-US" smtClean="0"/>
              <a:t>26/03/18</a:t>
            </a:fld>
            <a:endParaRPr lang="en-US" dirty="0"/>
          </a:p>
        </p:txBody>
      </p:sp>
      <p:sp>
        <p:nvSpPr>
          <p:cNvPr id="5" name="Footer Placeholder 4">
            <a:extLst>
              <a:ext uri="{FF2B5EF4-FFF2-40B4-BE49-F238E27FC236}">
                <a16:creationId xmlns:a16="http://schemas.microsoft.com/office/drawing/2014/main" xmlns="" id="{9AB67366-5624-BA49-8C80-A38FBFA8B71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73B9F944-CA00-7646-8B51-23CB5E8726AD}"/>
              </a:ext>
            </a:extLst>
          </p:cNvPr>
          <p:cNvSpPr>
            <a:spLocks noGrp="1"/>
          </p:cNvSpPr>
          <p:nvPr>
            <p:ph type="sldNum" sz="quarter" idx="12"/>
          </p:nvPr>
        </p:nvSpPr>
        <p:spPr/>
        <p:txBody>
          <a:bodyPr/>
          <a:lstStyle/>
          <a:p>
            <a:fld id="{65B56FC0-7171-4C5D-80A8-24C792F88C63}" type="slidenum">
              <a:rPr lang="en-US" smtClean="0"/>
              <a:t>‹#›</a:t>
            </a:fld>
            <a:endParaRPr lang="en-US" dirty="0"/>
          </a:p>
        </p:txBody>
      </p:sp>
    </p:spTree>
    <p:extLst>
      <p:ext uri="{BB962C8B-B14F-4D97-AF65-F5344CB8AC3E}">
        <p14:creationId xmlns:p14="http://schemas.microsoft.com/office/powerpoint/2010/main" val="122566235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EE464D84-29F1-8543-AB9D-9FC5BF4901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740CE926-51D6-F943-95B3-783FA91BC9F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A8BF8A33-6A1F-D441-A172-7C6D491F85B4}"/>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DCE79986-E9CA-41E5-8A78-8F51C4200DA6}" type="datetimeFigureOut">
              <a:rPr lang="en-US" smtClean="0"/>
              <a:t>26/03/18</a:t>
            </a:fld>
            <a:endParaRPr lang="en-US" dirty="0"/>
          </a:p>
        </p:txBody>
      </p:sp>
      <p:sp>
        <p:nvSpPr>
          <p:cNvPr id="5" name="Footer Placeholder 4">
            <a:extLst>
              <a:ext uri="{FF2B5EF4-FFF2-40B4-BE49-F238E27FC236}">
                <a16:creationId xmlns:a16="http://schemas.microsoft.com/office/drawing/2014/main" xmlns="" id="{90D2460E-9286-304E-A6AA-D28B38ECC87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xmlns="" id="{32769771-4110-D941-AEDE-4143B628B1B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5B56FC0-7171-4C5D-80A8-24C792F88C63}" type="slidenum">
              <a:rPr lang="en-US" smtClean="0"/>
              <a:t>‹#›</a:t>
            </a:fld>
            <a:endParaRPr lang="en-US" dirty="0"/>
          </a:p>
        </p:txBody>
      </p:sp>
    </p:spTree>
    <p:extLst>
      <p:ext uri="{BB962C8B-B14F-4D97-AF65-F5344CB8AC3E}">
        <p14:creationId xmlns:p14="http://schemas.microsoft.com/office/powerpoint/2010/main" val="1089468594"/>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tiff"/><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4" Type="http://schemas.openxmlformats.org/officeDocument/2006/relationships/image" Target="../media/image4.tiff"/><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image" Target="../media/image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MAJOR PROJECT</a:t>
            </a:r>
            <a:endParaRPr lang="en-US" dirty="0"/>
          </a:p>
        </p:txBody>
      </p:sp>
      <p:sp>
        <p:nvSpPr>
          <p:cNvPr id="3" name="Content Placeholder 2"/>
          <p:cNvSpPr>
            <a:spLocks noGrp="1"/>
          </p:cNvSpPr>
          <p:nvPr>
            <p:ph idx="1"/>
          </p:nvPr>
        </p:nvSpPr>
        <p:spPr/>
        <p:txBody>
          <a:bodyPr/>
          <a:lstStyle/>
          <a:p>
            <a:r>
              <a:rPr lang="en-US" dirty="0" smtClean="0"/>
              <a:t>3 ASSIGNMENT</a:t>
            </a:r>
          </a:p>
          <a:p>
            <a:pPr marL="0" indent="0">
              <a:buNone/>
            </a:pPr>
            <a:endParaRPr lang="en-US" dirty="0"/>
          </a:p>
          <a:p>
            <a:pPr marL="0" indent="0">
              <a:buNone/>
            </a:pPr>
            <a:r>
              <a:rPr lang="en-US" dirty="0" smtClean="0">
                <a:solidFill>
                  <a:srgbClr val="FF0000"/>
                </a:solidFill>
              </a:rPr>
              <a:t>1</a:t>
            </a:r>
            <a:r>
              <a:rPr lang="en-US" baseline="30000" dirty="0" smtClean="0">
                <a:solidFill>
                  <a:srgbClr val="FF0000"/>
                </a:solidFill>
              </a:rPr>
              <a:t>st</a:t>
            </a:r>
            <a:r>
              <a:rPr lang="en-US" dirty="0" smtClean="0">
                <a:solidFill>
                  <a:srgbClr val="FF0000"/>
                </a:solidFill>
              </a:rPr>
              <a:t> May </a:t>
            </a:r>
            <a:r>
              <a:rPr lang="en-US" dirty="0" smtClean="0"/>
              <a:t>Presentation (20 </a:t>
            </a:r>
            <a:r>
              <a:rPr lang="en-US" dirty="0" err="1" smtClean="0"/>
              <a:t>mins</a:t>
            </a:r>
            <a:r>
              <a:rPr lang="en-US" dirty="0" smtClean="0"/>
              <a:t>)</a:t>
            </a:r>
          </a:p>
          <a:p>
            <a:pPr marL="0" indent="0">
              <a:buNone/>
            </a:pPr>
            <a:r>
              <a:rPr lang="en-US" dirty="0" smtClean="0">
                <a:solidFill>
                  <a:srgbClr val="FF0000"/>
                </a:solidFill>
              </a:rPr>
              <a:t>1</a:t>
            </a:r>
            <a:r>
              <a:rPr lang="en-US" baseline="30000" dirty="0" smtClean="0">
                <a:solidFill>
                  <a:srgbClr val="FF0000"/>
                </a:solidFill>
              </a:rPr>
              <a:t>st</a:t>
            </a:r>
            <a:r>
              <a:rPr lang="en-US" dirty="0" smtClean="0">
                <a:solidFill>
                  <a:srgbClr val="FF0000"/>
                </a:solidFill>
              </a:rPr>
              <a:t> May </a:t>
            </a:r>
            <a:r>
              <a:rPr lang="en-US" dirty="0" smtClean="0"/>
              <a:t>Project Report AKA specialism (2400 words)</a:t>
            </a:r>
          </a:p>
          <a:p>
            <a:pPr marL="0" indent="0">
              <a:buNone/>
            </a:pPr>
            <a:r>
              <a:rPr lang="en-US" dirty="0" smtClean="0">
                <a:solidFill>
                  <a:srgbClr val="FF0000"/>
                </a:solidFill>
              </a:rPr>
              <a:t>1</a:t>
            </a:r>
            <a:r>
              <a:rPr lang="en-US" baseline="30000" dirty="0" smtClean="0">
                <a:solidFill>
                  <a:srgbClr val="FF0000"/>
                </a:solidFill>
              </a:rPr>
              <a:t>st</a:t>
            </a:r>
            <a:r>
              <a:rPr lang="en-US" dirty="0" smtClean="0">
                <a:solidFill>
                  <a:srgbClr val="FF0000"/>
                </a:solidFill>
              </a:rPr>
              <a:t> May </a:t>
            </a:r>
            <a:r>
              <a:rPr lang="en-US" dirty="0" smtClean="0"/>
              <a:t>Artifact (final final project piece or portfolio of 2/3 pieces)</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4441818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Presentation</a:t>
            </a:r>
            <a:endParaRPr lang="en-US" dirty="0"/>
          </a:p>
        </p:txBody>
      </p:sp>
      <p:sp>
        <p:nvSpPr>
          <p:cNvPr id="3" name="Content Placeholder 2"/>
          <p:cNvSpPr>
            <a:spLocks noGrp="1"/>
          </p:cNvSpPr>
          <p:nvPr>
            <p:ph idx="1"/>
          </p:nvPr>
        </p:nvSpPr>
        <p:spPr/>
        <p:txBody>
          <a:bodyPr/>
          <a:lstStyle/>
          <a:p>
            <a:r>
              <a:rPr lang="en-US" dirty="0" smtClean="0"/>
              <a:t>Sections</a:t>
            </a:r>
          </a:p>
          <a:p>
            <a:endParaRPr lang="en-US" dirty="0"/>
          </a:p>
          <a:p>
            <a:r>
              <a:rPr lang="en-US" dirty="0"/>
              <a:t>The project </a:t>
            </a:r>
            <a:r>
              <a:rPr lang="en-US" dirty="0" smtClean="0"/>
              <a:t>aims at the beginning</a:t>
            </a:r>
            <a:endParaRPr lang="en-US" dirty="0"/>
          </a:p>
          <a:p>
            <a:r>
              <a:rPr lang="en-US" dirty="0" smtClean="0"/>
              <a:t>Specialism and its influences</a:t>
            </a:r>
          </a:p>
          <a:p>
            <a:r>
              <a:rPr lang="en-US" dirty="0" smtClean="0"/>
              <a:t>Your specialism and genre</a:t>
            </a:r>
          </a:p>
          <a:p>
            <a:r>
              <a:rPr lang="en-US" dirty="0" smtClean="0"/>
              <a:t>Research</a:t>
            </a:r>
          </a:p>
          <a:p>
            <a:r>
              <a:rPr lang="en-US" dirty="0" smtClean="0"/>
              <a:t>examples</a:t>
            </a:r>
          </a:p>
        </p:txBody>
      </p:sp>
    </p:spTree>
    <p:extLst>
      <p:ext uri="{BB962C8B-B14F-4D97-AF65-F5344CB8AC3E}">
        <p14:creationId xmlns:p14="http://schemas.microsoft.com/office/powerpoint/2010/main" val="2551753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Report</a:t>
            </a:r>
            <a:endParaRPr lang="en-US" dirty="0"/>
          </a:p>
        </p:txBody>
      </p:sp>
      <p:sp>
        <p:nvSpPr>
          <p:cNvPr id="3" name="Content Placeholder 2"/>
          <p:cNvSpPr>
            <a:spLocks noGrp="1"/>
          </p:cNvSpPr>
          <p:nvPr>
            <p:ph idx="1"/>
          </p:nvPr>
        </p:nvSpPr>
        <p:spPr/>
        <p:txBody>
          <a:bodyPr/>
          <a:lstStyle/>
          <a:p>
            <a:r>
              <a:rPr lang="en-US" dirty="0" smtClean="0"/>
              <a:t>Possible Headings</a:t>
            </a:r>
          </a:p>
          <a:p>
            <a:endParaRPr lang="en-US" dirty="0"/>
          </a:p>
          <a:p>
            <a:r>
              <a:rPr lang="en-US" dirty="0" smtClean="0"/>
              <a:t>Definition</a:t>
            </a:r>
          </a:p>
          <a:p>
            <a:r>
              <a:rPr lang="en-US" dirty="0" smtClean="0"/>
              <a:t>Core skills developed (project solving,</a:t>
            </a:r>
            <a:r>
              <a:rPr lang="en-US" dirty="0"/>
              <a:t> </a:t>
            </a:r>
            <a:r>
              <a:rPr lang="en-US"/>
              <a:t>Team </a:t>
            </a:r>
            <a:r>
              <a:rPr lang="en-US" smtClean="0"/>
              <a:t>work)</a:t>
            </a:r>
            <a:endParaRPr lang="en-US" dirty="0" smtClean="0"/>
          </a:p>
          <a:p>
            <a:r>
              <a:rPr lang="en-US" dirty="0" smtClean="0"/>
              <a:t>Research</a:t>
            </a:r>
          </a:p>
          <a:p>
            <a:r>
              <a:rPr lang="en-US" dirty="0" smtClean="0"/>
              <a:t>Key Influences</a:t>
            </a:r>
          </a:p>
          <a:p>
            <a:r>
              <a:rPr lang="en-US" dirty="0" smtClean="0"/>
              <a:t>Your individual voice</a:t>
            </a:r>
            <a:endParaRPr lang="en-US" dirty="0"/>
          </a:p>
        </p:txBody>
      </p:sp>
    </p:spTree>
    <p:extLst>
      <p:ext uri="{BB962C8B-B14F-4D97-AF65-F5344CB8AC3E}">
        <p14:creationId xmlns:p14="http://schemas.microsoft.com/office/powerpoint/2010/main" val="2607093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2200" y="0"/>
            <a:ext cx="4267200" cy="2109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a:extLst>
              <a:ext uri="{FF2B5EF4-FFF2-40B4-BE49-F238E27FC236}">
                <a16:creationId xmlns:a16="http://schemas.microsoft.com/office/drawing/2014/main" xmlns="" id="{D47924E3-0975-3A4D-91E2-5E9C77F34F5D}"/>
              </a:ext>
            </a:extLst>
          </p:cNvPr>
          <p:cNvPicPr>
            <a:picLocks noChangeAspect="1"/>
          </p:cNvPicPr>
          <p:nvPr/>
        </p:nvPicPr>
        <p:blipFill>
          <a:blip r:embed="rId4"/>
          <a:stretch>
            <a:fillRect/>
          </a:stretch>
        </p:blipFill>
        <p:spPr>
          <a:xfrm>
            <a:off x="914400" y="1905000"/>
            <a:ext cx="7620000" cy="4267200"/>
          </a:xfrm>
          <a:prstGeom prst="rect">
            <a:avLst/>
          </a:prstGeom>
        </p:spPr>
      </p:pic>
    </p:spTree>
    <p:extLst>
      <p:ext uri="{BB962C8B-B14F-4D97-AF65-F5344CB8AC3E}">
        <p14:creationId xmlns:p14="http://schemas.microsoft.com/office/powerpoint/2010/main" val="1887614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8000" y="1981200"/>
            <a:ext cx="2717090" cy="1754326"/>
          </a:xfrm>
          <a:prstGeom prst="rect">
            <a:avLst/>
          </a:prstGeom>
          <a:noFill/>
        </p:spPr>
        <p:txBody>
          <a:bodyPr wrap="none" rtlCol="0">
            <a:spAutoFit/>
          </a:bodyPr>
          <a:lstStyle/>
          <a:p>
            <a:pPr algn="ctr"/>
            <a:r>
              <a:rPr lang="en-US" sz="3600" dirty="0">
                <a:effectLst>
                  <a:outerShdw blurRad="38100" dist="38100" dir="2700000" algn="tl">
                    <a:srgbClr val="000000">
                      <a:alpha val="43137"/>
                    </a:srgbClr>
                  </a:outerShdw>
                </a:effectLst>
              </a:rPr>
              <a:t>Universality</a:t>
            </a:r>
          </a:p>
          <a:p>
            <a:pPr algn="ctr"/>
            <a:endParaRPr lang="en-US" sz="3600" dirty="0">
              <a:effectLst>
                <a:outerShdw blurRad="38100" dist="38100" dir="2700000" algn="tl">
                  <a:srgbClr val="000000">
                    <a:alpha val="43137"/>
                  </a:srgbClr>
                </a:outerShdw>
              </a:effectLst>
            </a:endParaRPr>
          </a:p>
          <a:p>
            <a:pPr algn="ctr"/>
            <a:r>
              <a:rPr lang="en-US" sz="3600" dirty="0">
                <a:effectLst>
                  <a:outerShdw blurRad="38100" dist="38100" dir="2700000" algn="tl">
                    <a:srgbClr val="000000">
                      <a:alpha val="43137"/>
                    </a:srgbClr>
                  </a:outerShdw>
                </a:effectLst>
              </a:rPr>
              <a:t>Display Rules</a:t>
            </a:r>
          </a:p>
        </p:txBody>
      </p:sp>
    </p:spTree>
    <p:extLst>
      <p:ext uri="{BB962C8B-B14F-4D97-AF65-F5344CB8AC3E}">
        <p14:creationId xmlns:p14="http://schemas.microsoft.com/office/powerpoint/2010/main" val="1821863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457200" y="274638"/>
            <a:ext cx="8229600" cy="114300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a:effectLst>
                  <a:outerShdw blurRad="38100" dist="38100" dir="2700000" algn="tl">
                    <a:srgbClr val="000000">
                      <a:alpha val="43137"/>
                    </a:srgbClr>
                  </a:outerShdw>
                </a:effectLst>
              </a:rPr>
              <a:t>Emotional Contagion Variables</a:t>
            </a:r>
          </a:p>
        </p:txBody>
      </p:sp>
      <p:sp>
        <p:nvSpPr>
          <p:cNvPr id="4" name="Content Placeholder 2"/>
          <p:cNvSpPr txBox="1">
            <a:spLocks/>
          </p:cNvSpPr>
          <p:nvPr/>
        </p:nvSpPr>
        <p:spPr>
          <a:xfrm>
            <a:off x="457200" y="1600200"/>
            <a:ext cx="8229600" cy="4525963"/>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b="1" dirty="0">
                <a:effectLst>
                  <a:outerShdw blurRad="38100" dist="38100" dir="2700000" algn="tl">
                    <a:srgbClr val="000000">
                      <a:alpha val="43137"/>
                    </a:srgbClr>
                  </a:outerShdw>
                </a:effectLst>
              </a:rPr>
              <a:t>Individual</a:t>
            </a:r>
          </a:p>
          <a:p>
            <a:r>
              <a:rPr lang="en-US" b="1" dirty="0">
                <a:effectLst>
                  <a:outerShdw blurRad="38100" dist="38100" dir="2700000" algn="tl">
                    <a:srgbClr val="000000">
                      <a:alpha val="43137"/>
                    </a:srgbClr>
                  </a:outerShdw>
                </a:effectLst>
              </a:rPr>
              <a:t>Interpersonal</a:t>
            </a:r>
          </a:p>
          <a:p>
            <a:r>
              <a:rPr lang="en-US" b="1" dirty="0">
                <a:effectLst>
                  <a:outerShdw blurRad="38100" dist="38100" dir="2700000" algn="tl">
                    <a:srgbClr val="000000">
                      <a:alpha val="43137"/>
                    </a:srgbClr>
                  </a:outerShdw>
                </a:effectLst>
              </a:rPr>
              <a:t>Contextual</a:t>
            </a:r>
          </a:p>
        </p:txBody>
      </p:sp>
    </p:spTree>
    <p:extLst>
      <p:ext uri="{BB962C8B-B14F-4D97-AF65-F5344CB8AC3E}">
        <p14:creationId xmlns:p14="http://schemas.microsoft.com/office/powerpoint/2010/main" val="239975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71500" y="1600200"/>
            <a:ext cx="8001000" cy="3170099"/>
          </a:xfrm>
          <a:prstGeom prst="rect">
            <a:avLst/>
          </a:prstGeom>
        </p:spPr>
        <p:txBody>
          <a:bodyPr wrap="square">
            <a:spAutoFit/>
          </a:bodyPr>
          <a:lstStyle/>
          <a:p>
            <a:pPr marL="571500" indent="-571500">
              <a:buFont typeface="Arial" panose="020B0604020202020204" pitchFamily="34" charset="0"/>
              <a:buChar char="•"/>
            </a:pPr>
            <a:r>
              <a:rPr lang="en-US" sz="4000" b="1" dirty="0">
                <a:effectLst>
                  <a:outerShdw blurRad="38100" dist="38100" dir="2700000" algn="tl">
                    <a:srgbClr val="000000">
                      <a:alpha val="43137"/>
                    </a:srgbClr>
                  </a:outerShdw>
                </a:effectLst>
              </a:rPr>
              <a:t>Susceptibility   </a:t>
            </a:r>
          </a:p>
          <a:p>
            <a:pPr marL="571500" indent="-571500">
              <a:buFont typeface="Arial" panose="020B0604020202020204" pitchFamily="34" charset="0"/>
              <a:buChar char="•"/>
            </a:pPr>
            <a:r>
              <a:rPr lang="en-US" sz="4000" b="1" dirty="0">
                <a:effectLst>
                  <a:outerShdw blurRad="38100" dist="38100" dir="2700000" algn="tl">
                    <a:srgbClr val="000000">
                      <a:alpha val="43137"/>
                    </a:srgbClr>
                  </a:outerShdw>
                </a:effectLst>
              </a:rPr>
              <a:t>Empathy </a:t>
            </a:r>
          </a:p>
          <a:p>
            <a:pPr marL="571500" indent="-571500">
              <a:buFont typeface="Arial" panose="020B0604020202020204" pitchFamily="34" charset="0"/>
              <a:buChar char="•"/>
            </a:pPr>
            <a:r>
              <a:rPr lang="en-US" sz="4000" b="1" dirty="0">
                <a:effectLst>
                  <a:outerShdw blurRad="38100" dist="38100" dir="2700000" algn="tl">
                    <a:srgbClr val="000000">
                      <a:alpha val="43137"/>
                    </a:srgbClr>
                  </a:outerShdw>
                </a:effectLst>
              </a:rPr>
              <a:t>Affiliation </a:t>
            </a:r>
          </a:p>
          <a:p>
            <a:pPr marL="571500" indent="-571500">
              <a:buFont typeface="Arial" panose="020B0604020202020204" pitchFamily="34" charset="0"/>
              <a:buChar char="•"/>
            </a:pPr>
            <a:r>
              <a:rPr lang="en-US" sz="4000" b="1" dirty="0">
                <a:effectLst>
                  <a:outerShdw blurRad="38100" dist="38100" dir="2700000" algn="tl">
                    <a:srgbClr val="000000">
                      <a:alpha val="43137"/>
                    </a:srgbClr>
                  </a:outerShdw>
                </a:effectLst>
              </a:rPr>
              <a:t>Emotional Stability </a:t>
            </a:r>
          </a:p>
          <a:p>
            <a:pPr marL="571500" indent="-571500">
              <a:buFont typeface="Arial" panose="020B0604020202020204" pitchFamily="34" charset="0"/>
              <a:buChar char="•"/>
            </a:pPr>
            <a:r>
              <a:rPr lang="en-US" sz="4000" b="1" dirty="0">
                <a:effectLst>
                  <a:outerShdw blurRad="38100" dist="38100" dir="2700000" algn="tl">
                    <a:srgbClr val="000000">
                      <a:alpha val="43137"/>
                    </a:srgbClr>
                  </a:outerShdw>
                </a:effectLst>
              </a:rPr>
              <a:t>Stress	</a:t>
            </a:r>
          </a:p>
        </p:txBody>
      </p:sp>
    </p:spTree>
    <p:extLst>
      <p:ext uri="{BB962C8B-B14F-4D97-AF65-F5344CB8AC3E}">
        <p14:creationId xmlns:p14="http://schemas.microsoft.com/office/powerpoint/2010/main" val="1233017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81000" y="381000"/>
            <a:ext cx="8458200" cy="6001643"/>
          </a:xfrm>
          <a:prstGeom prst="rect">
            <a:avLst/>
          </a:prstGeom>
          <a:noFill/>
        </p:spPr>
        <p:txBody>
          <a:bodyPr wrap="square" rtlCol="0">
            <a:spAutoFit/>
          </a:bodyPr>
          <a:lstStyle/>
          <a:p>
            <a:r>
              <a:rPr lang="en-US" sz="3200" b="1" dirty="0">
                <a:solidFill>
                  <a:srgbClr val="C00000"/>
                </a:solidFill>
                <a:effectLst>
                  <a:outerShdw blurRad="38100" dist="38100" dir="2700000" algn="tl">
                    <a:srgbClr val="000000">
                      <a:alpha val="43137"/>
                    </a:srgbClr>
                  </a:outerShdw>
                </a:effectLst>
              </a:rPr>
              <a:t>Reactivity</a:t>
            </a:r>
          </a:p>
          <a:p>
            <a:r>
              <a:rPr lang="en-US" sz="3200" b="1" dirty="0">
                <a:solidFill>
                  <a:schemeClr val="bg1">
                    <a:lumMod val="75000"/>
                  </a:schemeClr>
                </a:solidFill>
                <a:effectLst>
                  <a:outerShdw blurRad="38100" dist="38100" dir="2700000" algn="tl">
                    <a:srgbClr val="000000">
                      <a:alpha val="43137"/>
                    </a:srgbClr>
                  </a:outerShdw>
                </a:effectLst>
              </a:rPr>
              <a:t>			</a:t>
            </a:r>
            <a:r>
              <a:rPr lang="en-US" sz="3200" b="1" dirty="0">
                <a:solidFill>
                  <a:srgbClr val="C00000"/>
                </a:solidFill>
                <a:effectLst>
                  <a:outerShdw blurRad="38100" dist="38100" dir="2700000" algn="tl">
                    <a:srgbClr val="000000">
                      <a:alpha val="43137"/>
                    </a:srgbClr>
                  </a:outerShdw>
                </a:effectLst>
              </a:rPr>
              <a:t>Emotionality</a:t>
            </a:r>
          </a:p>
          <a:p>
            <a:r>
              <a:rPr lang="en-US" sz="3200" b="1" dirty="0">
                <a:solidFill>
                  <a:schemeClr val="bg1">
                    <a:lumMod val="75000"/>
                  </a:schemeClr>
                </a:solidFill>
                <a:effectLst>
                  <a:outerShdw blurRad="38100" dist="38100" dir="2700000" algn="tl">
                    <a:srgbClr val="000000">
                      <a:alpha val="43137"/>
                    </a:srgbClr>
                  </a:outerShdw>
                </a:effectLst>
              </a:rPr>
              <a:t>				      </a:t>
            </a:r>
          </a:p>
          <a:p>
            <a:r>
              <a:rPr lang="en-US" sz="3200" b="1" dirty="0">
                <a:solidFill>
                  <a:schemeClr val="bg1">
                    <a:lumMod val="75000"/>
                  </a:schemeClr>
                </a:solidFill>
                <a:effectLst>
                  <a:outerShdw blurRad="38100" dist="38100" dir="2700000" algn="tl">
                    <a:srgbClr val="000000">
                      <a:alpha val="43137"/>
                    </a:srgbClr>
                  </a:outerShdw>
                </a:effectLst>
              </a:rPr>
              <a:t>					 </a:t>
            </a:r>
            <a:r>
              <a:rPr lang="en-US" sz="3200" b="1" dirty="0">
                <a:solidFill>
                  <a:schemeClr val="accent3">
                    <a:lumMod val="75000"/>
                  </a:schemeClr>
                </a:solidFill>
                <a:effectLst>
                  <a:outerShdw blurRad="38100" dist="38100" dir="2700000" algn="tl">
                    <a:srgbClr val="000000">
                      <a:alpha val="43137"/>
                    </a:srgbClr>
                  </a:outerShdw>
                </a:effectLst>
              </a:rPr>
              <a:t>Affective Orientation</a:t>
            </a:r>
          </a:p>
          <a:p>
            <a:r>
              <a:rPr lang="en-US" sz="3200" b="1" dirty="0">
                <a:solidFill>
                  <a:schemeClr val="bg1">
                    <a:lumMod val="75000"/>
                  </a:schemeClr>
                </a:solidFill>
                <a:effectLst>
                  <a:outerShdw blurRad="38100" dist="38100" dir="2700000" algn="tl">
                    <a:srgbClr val="000000">
                      <a:alpha val="43137"/>
                    </a:srgbClr>
                  </a:outerShdw>
                </a:effectLst>
              </a:rPr>
              <a:t>	</a:t>
            </a:r>
            <a:r>
              <a:rPr lang="en-US" sz="3200" b="1" dirty="0">
                <a:solidFill>
                  <a:srgbClr val="C00000"/>
                </a:solidFill>
                <a:effectLst>
                  <a:outerShdw blurRad="38100" dist="38100" dir="2700000" algn="tl">
                    <a:srgbClr val="000000">
                      <a:alpha val="43137"/>
                    </a:srgbClr>
                  </a:outerShdw>
                </a:effectLst>
              </a:rPr>
              <a:t>Self-assertiveness</a:t>
            </a:r>
          </a:p>
          <a:p>
            <a:r>
              <a:rPr lang="en-US" sz="3200" b="1" dirty="0">
                <a:solidFill>
                  <a:schemeClr val="bg1">
                    <a:lumMod val="75000"/>
                  </a:schemeClr>
                </a:solidFill>
                <a:effectLst>
                  <a:outerShdw blurRad="38100" dist="38100" dir="2700000" algn="tl">
                    <a:srgbClr val="000000">
                      <a:alpha val="43137"/>
                    </a:srgbClr>
                  </a:outerShdw>
                </a:effectLst>
              </a:rPr>
              <a:t>						</a:t>
            </a:r>
            <a:r>
              <a:rPr lang="en-US" sz="3200" b="1" dirty="0">
                <a:solidFill>
                  <a:schemeClr val="accent3">
                    <a:lumMod val="75000"/>
                  </a:schemeClr>
                </a:solidFill>
                <a:effectLst>
                  <a:outerShdw blurRad="38100" dist="38100" dir="2700000" algn="tl">
                    <a:srgbClr val="000000">
                      <a:alpha val="43137"/>
                    </a:srgbClr>
                  </a:outerShdw>
                </a:effectLst>
              </a:rPr>
              <a:t>Empathy</a:t>
            </a:r>
          </a:p>
          <a:p>
            <a:r>
              <a:rPr lang="en-US" sz="3200" b="1" dirty="0">
                <a:solidFill>
                  <a:schemeClr val="accent3">
                    <a:lumMod val="75000"/>
                  </a:schemeClr>
                </a:solidFill>
                <a:effectLst>
                  <a:outerShdw blurRad="38100" dist="38100" dir="2700000" algn="tl">
                    <a:srgbClr val="000000">
                      <a:alpha val="43137"/>
                    </a:srgbClr>
                  </a:outerShdw>
                </a:effectLst>
              </a:rPr>
              <a:t>Self-esteem</a:t>
            </a:r>
          </a:p>
          <a:p>
            <a:r>
              <a:rPr lang="en-US" sz="3200" b="1" dirty="0">
                <a:solidFill>
                  <a:schemeClr val="bg1">
                    <a:lumMod val="75000"/>
                  </a:schemeClr>
                </a:solidFill>
                <a:effectLst>
                  <a:outerShdw blurRad="38100" dist="38100" dir="2700000" algn="tl">
                    <a:srgbClr val="000000">
                      <a:alpha val="43137"/>
                    </a:srgbClr>
                  </a:outerShdw>
                </a:effectLst>
              </a:rPr>
              <a:t>					</a:t>
            </a:r>
            <a:r>
              <a:rPr lang="en-US" sz="3200" b="1" dirty="0">
                <a:solidFill>
                  <a:srgbClr val="C00000"/>
                </a:solidFill>
                <a:effectLst>
                  <a:outerShdw blurRad="38100" dist="38100" dir="2700000" algn="tl">
                    <a:srgbClr val="000000">
                      <a:alpha val="43137"/>
                    </a:srgbClr>
                  </a:outerShdw>
                </a:effectLst>
              </a:rPr>
              <a:t>Alienation</a:t>
            </a:r>
          </a:p>
          <a:p>
            <a:r>
              <a:rPr lang="en-US" sz="3200" b="1" dirty="0">
                <a:solidFill>
                  <a:schemeClr val="accent3">
                    <a:lumMod val="75000"/>
                  </a:schemeClr>
                </a:solidFill>
                <a:effectLst>
                  <a:outerShdw blurRad="38100" dist="38100" dir="2700000" algn="tl">
                    <a:srgbClr val="000000">
                      <a:alpha val="43137"/>
                    </a:srgbClr>
                  </a:outerShdw>
                </a:effectLst>
              </a:rPr>
              <a:t>Social Functioning</a:t>
            </a:r>
          </a:p>
          <a:p>
            <a:r>
              <a:rPr lang="en-US" sz="3200" b="1" dirty="0">
                <a:solidFill>
                  <a:schemeClr val="bg1">
                    <a:lumMod val="75000"/>
                  </a:schemeClr>
                </a:solidFill>
                <a:effectLst>
                  <a:outerShdw blurRad="38100" dist="38100" dir="2700000" algn="tl">
                    <a:srgbClr val="000000">
                      <a:alpha val="43137"/>
                    </a:srgbClr>
                  </a:outerShdw>
                </a:effectLst>
              </a:rPr>
              <a:t>		</a:t>
            </a:r>
          </a:p>
          <a:p>
            <a:r>
              <a:rPr lang="en-US" sz="3200" b="1" dirty="0">
                <a:solidFill>
                  <a:schemeClr val="bg1">
                    <a:lumMod val="75000"/>
                  </a:schemeClr>
                </a:solidFill>
                <a:effectLst>
                  <a:outerShdw blurRad="38100" dist="38100" dir="2700000" algn="tl">
                    <a:srgbClr val="000000">
                      <a:alpha val="43137"/>
                    </a:srgbClr>
                  </a:outerShdw>
                </a:effectLst>
              </a:rPr>
              <a:t>				    </a:t>
            </a:r>
            <a:r>
              <a:rPr lang="en-US" sz="3200" b="1" dirty="0">
                <a:solidFill>
                  <a:schemeClr val="accent3">
                    <a:lumMod val="75000"/>
                  </a:schemeClr>
                </a:solidFill>
                <a:effectLst>
                  <a:outerShdw blurRad="38100" dist="38100" dir="2700000" algn="tl">
                    <a:srgbClr val="000000">
                      <a:alpha val="43137"/>
                    </a:srgbClr>
                  </a:outerShdw>
                </a:effectLst>
              </a:rPr>
              <a:t>Sensitivity To Others</a:t>
            </a:r>
          </a:p>
          <a:p>
            <a:r>
              <a:rPr lang="en-US" sz="3200" b="1" dirty="0">
                <a:solidFill>
                  <a:schemeClr val="bg1">
                    <a:lumMod val="75000"/>
                  </a:schemeClr>
                </a:solidFill>
                <a:effectLst>
                  <a:outerShdw blurRad="38100" dist="38100" dir="2700000" algn="tl">
                    <a:srgbClr val="000000">
                      <a:alpha val="43137"/>
                    </a:srgbClr>
                  </a:outerShdw>
                </a:effectLst>
              </a:rPr>
              <a:t>	</a:t>
            </a:r>
            <a:r>
              <a:rPr lang="en-US" sz="3200" b="1" dirty="0">
                <a:solidFill>
                  <a:srgbClr val="C00000"/>
                </a:solidFill>
                <a:effectLst>
                  <a:outerShdw blurRad="38100" dist="38100" dir="2700000" algn="tl">
                    <a:srgbClr val="000000">
                      <a:alpha val="43137"/>
                    </a:srgbClr>
                  </a:outerShdw>
                </a:effectLst>
              </a:rPr>
              <a:t>Emotional Stability</a:t>
            </a:r>
          </a:p>
        </p:txBody>
      </p:sp>
    </p:spTree>
    <p:extLst>
      <p:ext uri="{BB962C8B-B14F-4D97-AF65-F5344CB8AC3E}">
        <p14:creationId xmlns:p14="http://schemas.microsoft.com/office/powerpoint/2010/main" val="4143851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09600" y="1676400"/>
            <a:ext cx="7924800" cy="1754326"/>
          </a:xfrm>
          <a:prstGeom prst="rect">
            <a:avLst/>
          </a:prstGeom>
        </p:spPr>
        <p:txBody>
          <a:bodyPr wrap="square" numCol="1">
            <a:spAutoFit/>
          </a:bodyPr>
          <a:lstStyle/>
          <a:p>
            <a:pPr marL="571500" indent="-571500">
              <a:buFont typeface="Arial" panose="020B0604020202020204" pitchFamily="34" charset="0"/>
              <a:buChar char="•"/>
            </a:pPr>
            <a:r>
              <a:rPr lang="en-US" sz="3600" b="1" dirty="0">
                <a:effectLst>
                  <a:outerShdw blurRad="38100" dist="38100" dir="2700000" algn="tl">
                    <a:srgbClr val="000000">
                      <a:alpha val="43137"/>
                    </a:srgbClr>
                  </a:outerShdw>
                </a:effectLst>
              </a:rPr>
              <a:t>Emotional Bonding </a:t>
            </a:r>
          </a:p>
          <a:p>
            <a:pPr marL="571500" indent="-571500">
              <a:buFont typeface="Arial" panose="020B0604020202020204" pitchFamily="34" charset="0"/>
              <a:buChar char="•"/>
            </a:pPr>
            <a:r>
              <a:rPr lang="en-US" sz="3600" b="1" dirty="0">
                <a:effectLst>
                  <a:outerShdw blurRad="38100" dist="38100" dir="2700000" algn="tl">
                    <a:srgbClr val="000000">
                      <a:alpha val="43137"/>
                    </a:srgbClr>
                  </a:outerShdw>
                </a:effectLst>
              </a:rPr>
              <a:t>Familiarity</a:t>
            </a:r>
          </a:p>
          <a:p>
            <a:pPr marL="571500" indent="-571500">
              <a:buFont typeface="Arial" panose="020B0604020202020204" pitchFamily="34" charset="0"/>
              <a:buChar char="•"/>
            </a:pPr>
            <a:r>
              <a:rPr lang="en-US" sz="3600" b="1" dirty="0">
                <a:effectLst>
                  <a:outerShdw blurRad="38100" dist="38100" dir="2700000" algn="tl">
                    <a:srgbClr val="000000">
                      <a:alpha val="43137"/>
                    </a:srgbClr>
                  </a:outerShdw>
                </a:effectLst>
              </a:rPr>
              <a:t>Trust </a:t>
            </a:r>
          </a:p>
        </p:txBody>
      </p:sp>
    </p:spTree>
    <p:extLst>
      <p:ext uri="{BB962C8B-B14F-4D97-AF65-F5344CB8AC3E}">
        <p14:creationId xmlns:p14="http://schemas.microsoft.com/office/powerpoint/2010/main" val="6278278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00100" y="1447800"/>
            <a:ext cx="7543800" cy="3970318"/>
          </a:xfrm>
          <a:prstGeom prst="rect">
            <a:avLst/>
          </a:prstGeom>
        </p:spPr>
        <p:txBody>
          <a:bodyPr wrap="square">
            <a:spAutoFit/>
          </a:bodyPr>
          <a:lstStyle/>
          <a:p>
            <a:pPr marL="571500" indent="-571500">
              <a:buFont typeface="Arial" panose="020B0604020202020204" pitchFamily="34" charset="0"/>
              <a:buChar char="•"/>
            </a:pPr>
            <a:r>
              <a:rPr lang="en-US" sz="3600" b="1" dirty="0">
                <a:effectLst>
                  <a:outerShdw blurRad="38100" dist="38100" dir="2700000" algn="tl">
                    <a:srgbClr val="000000">
                      <a:alpha val="43137"/>
                    </a:srgbClr>
                  </a:outerShdw>
                </a:effectLst>
              </a:rPr>
              <a:t>Social </a:t>
            </a:r>
          </a:p>
          <a:p>
            <a:pPr marL="571500" indent="-571500">
              <a:buFont typeface="Arial" panose="020B0604020202020204" pitchFamily="34" charset="0"/>
              <a:buChar char="•"/>
            </a:pPr>
            <a:r>
              <a:rPr lang="en-US" sz="3600" b="1" dirty="0">
                <a:effectLst>
                  <a:outerShdw blurRad="38100" dist="38100" dir="2700000" algn="tl">
                    <a:srgbClr val="000000">
                      <a:alpha val="43137"/>
                    </a:srgbClr>
                  </a:outerShdw>
                </a:effectLst>
              </a:rPr>
              <a:t>Coalitions</a:t>
            </a:r>
          </a:p>
          <a:p>
            <a:pPr marL="571500" indent="-571500">
              <a:buFont typeface="Arial" panose="020B0604020202020204" pitchFamily="34" charset="0"/>
              <a:buChar char="•"/>
            </a:pPr>
            <a:r>
              <a:rPr lang="en-US" sz="3600" b="1" dirty="0">
                <a:effectLst>
                  <a:outerShdw blurRad="38100" dist="38100" dir="2700000" algn="tl">
                    <a:srgbClr val="000000">
                      <a:alpha val="43137"/>
                    </a:srgbClr>
                  </a:outerShdw>
                </a:effectLst>
              </a:rPr>
              <a:t>Cognitive</a:t>
            </a:r>
          </a:p>
          <a:p>
            <a:pPr marL="571500" indent="-571500">
              <a:buFont typeface="Arial" panose="020B0604020202020204" pitchFamily="34" charset="0"/>
              <a:buChar char="•"/>
            </a:pPr>
            <a:endParaRPr lang="en-US" sz="3600" b="1" dirty="0">
              <a:effectLst>
                <a:outerShdw blurRad="38100" dist="38100" dir="2700000" algn="tl">
                  <a:srgbClr val="000000">
                    <a:alpha val="43137"/>
                  </a:srgbClr>
                </a:outerShdw>
              </a:effectLst>
            </a:endParaRPr>
          </a:p>
          <a:p>
            <a:pPr marL="571500" indent="-571500">
              <a:buFont typeface="Arial" panose="020B0604020202020204" pitchFamily="34" charset="0"/>
              <a:buChar char="•"/>
            </a:pPr>
            <a:r>
              <a:rPr lang="en-US" sz="3600" b="1" dirty="0">
                <a:effectLst>
                  <a:outerShdw blurRad="38100" dist="38100" dir="2700000" algn="tl">
                    <a:srgbClr val="000000">
                      <a:alpha val="43137"/>
                    </a:srgbClr>
                  </a:outerShdw>
                </a:effectLst>
              </a:rPr>
              <a:t>Cohesiveness</a:t>
            </a:r>
          </a:p>
          <a:p>
            <a:pPr marL="571500" indent="-571500">
              <a:buFont typeface="Arial" panose="020B0604020202020204" pitchFamily="34" charset="0"/>
              <a:buChar char="•"/>
            </a:pPr>
            <a:r>
              <a:rPr lang="en-US" sz="3600" b="1" dirty="0">
                <a:effectLst>
                  <a:outerShdw blurRad="38100" dist="38100" dir="2700000" algn="tl">
                    <a:srgbClr val="000000">
                      <a:alpha val="43137"/>
                    </a:srgbClr>
                  </a:outerShdw>
                </a:effectLst>
              </a:rPr>
              <a:t>Trust</a:t>
            </a:r>
          </a:p>
          <a:p>
            <a:pPr marL="571500" indent="-571500">
              <a:buFont typeface="Arial" panose="020B0604020202020204" pitchFamily="34" charset="0"/>
              <a:buChar char="•"/>
            </a:pPr>
            <a:r>
              <a:rPr lang="en-US" sz="3600" b="1" dirty="0">
                <a:effectLst>
                  <a:outerShdw blurRad="38100" dist="38100" dir="2700000" algn="tl">
                    <a:srgbClr val="000000">
                      <a:alpha val="43137"/>
                    </a:srgbClr>
                  </a:outerShdw>
                </a:effectLst>
              </a:rPr>
              <a:t>Congruence</a:t>
            </a:r>
            <a:r>
              <a:rPr lang="en-US" sz="3600" b="1" dirty="0">
                <a:solidFill>
                  <a:schemeClr val="bg1">
                    <a:lumMod val="75000"/>
                  </a:schemeClr>
                </a:solidFill>
                <a:effectLst>
                  <a:outerShdw blurRad="38100" dist="38100" dir="2700000" algn="tl">
                    <a:srgbClr val="000000">
                      <a:alpha val="43137"/>
                    </a:srgbClr>
                  </a:outerShdw>
                </a:effectLst>
              </a:rPr>
              <a:t>	</a:t>
            </a:r>
          </a:p>
        </p:txBody>
      </p:sp>
    </p:spTree>
    <p:extLst>
      <p:ext uri="{BB962C8B-B14F-4D97-AF65-F5344CB8AC3E}">
        <p14:creationId xmlns:p14="http://schemas.microsoft.com/office/powerpoint/2010/main" val="38199070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47700" y="1524000"/>
            <a:ext cx="7848600" cy="2862322"/>
          </a:xfrm>
          <a:prstGeom prst="rect">
            <a:avLst/>
          </a:prstGeom>
        </p:spPr>
        <p:txBody>
          <a:bodyPr wrap="square">
            <a:spAutoFit/>
          </a:bodyPr>
          <a:lstStyle/>
          <a:p>
            <a:pPr marL="285750" indent="-285750">
              <a:buFont typeface="Arial" panose="020B0604020202020204" pitchFamily="34" charset="0"/>
              <a:buChar char="•"/>
            </a:pPr>
            <a:r>
              <a:rPr lang="en-US" sz="3600" b="1" dirty="0">
                <a:effectLst>
                  <a:outerShdw blurRad="38100" dist="38100" dir="2700000" algn="tl">
                    <a:srgbClr val="000000">
                      <a:alpha val="43137"/>
                    </a:srgbClr>
                  </a:outerShdw>
                </a:effectLst>
              </a:rPr>
              <a:t>Composition  </a:t>
            </a:r>
          </a:p>
          <a:p>
            <a:pPr marL="285750" indent="-285750">
              <a:buFont typeface="Arial" panose="020B0604020202020204" pitchFamily="34" charset="0"/>
              <a:buChar char="•"/>
            </a:pPr>
            <a:r>
              <a:rPr lang="en-US" sz="3600" b="1" dirty="0">
                <a:effectLst>
                  <a:outerShdw blurRad="38100" dist="38100" dir="2700000" algn="tl">
                    <a:srgbClr val="000000">
                      <a:alpha val="43137"/>
                    </a:srgbClr>
                  </a:outerShdw>
                </a:effectLst>
              </a:rPr>
              <a:t>Characteristics </a:t>
            </a:r>
          </a:p>
          <a:p>
            <a:pPr marL="285750" indent="-285750">
              <a:buFont typeface="Arial" panose="020B0604020202020204" pitchFamily="34" charset="0"/>
              <a:buChar char="•"/>
            </a:pPr>
            <a:r>
              <a:rPr lang="en-US" sz="3600" b="1" dirty="0">
                <a:effectLst>
                  <a:outerShdw blurRad="38100" dist="38100" dir="2700000" algn="tl">
                    <a:srgbClr val="000000">
                      <a:alpha val="43137"/>
                    </a:srgbClr>
                  </a:outerShdw>
                </a:effectLst>
              </a:rPr>
              <a:t>Leadership </a:t>
            </a:r>
          </a:p>
          <a:p>
            <a:pPr marL="285750" indent="-285750">
              <a:buFont typeface="Arial" panose="020B0604020202020204" pitchFamily="34" charset="0"/>
              <a:buChar char="•"/>
            </a:pPr>
            <a:r>
              <a:rPr lang="en-US" sz="3600" b="1" dirty="0">
                <a:effectLst>
                  <a:outerShdw blurRad="38100" dist="38100" dir="2700000" algn="tl">
                    <a:srgbClr val="000000">
                      <a:alpha val="43137"/>
                    </a:srgbClr>
                  </a:outerShdw>
                </a:effectLst>
              </a:rPr>
              <a:t>Climate </a:t>
            </a:r>
          </a:p>
          <a:p>
            <a:pPr marL="285750" indent="-285750">
              <a:buFont typeface="Arial" panose="020B0604020202020204" pitchFamily="34" charset="0"/>
              <a:buChar char="•"/>
            </a:pPr>
            <a:r>
              <a:rPr lang="en-US" sz="3600" b="1" dirty="0">
                <a:effectLst>
                  <a:outerShdw blurRad="38100" dist="38100" dir="2700000" algn="tl">
                    <a:srgbClr val="000000">
                      <a:alpha val="43137"/>
                    </a:srgbClr>
                  </a:outerShdw>
                </a:effectLst>
              </a:rPr>
              <a:t>Culture</a:t>
            </a:r>
          </a:p>
        </p:txBody>
      </p:sp>
    </p:spTree>
    <p:extLst>
      <p:ext uri="{BB962C8B-B14F-4D97-AF65-F5344CB8AC3E}">
        <p14:creationId xmlns:p14="http://schemas.microsoft.com/office/powerpoint/2010/main" val="39716179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57200" y="457200"/>
            <a:ext cx="8229601" cy="1446550"/>
          </a:xfrm>
          <a:prstGeom prst="rect">
            <a:avLst/>
          </a:prstGeom>
          <a:noFill/>
        </p:spPr>
        <p:txBody>
          <a:bodyPr wrap="square" rtlCol="0">
            <a:spAutoFit/>
          </a:bodyPr>
          <a:lstStyle/>
          <a:p>
            <a:pPr algn="ctr"/>
            <a:r>
              <a:rPr lang="en-US" sz="4400" dirty="0">
                <a:effectLst>
                  <a:outerShdw blurRad="38100" dist="38100" dir="2700000" algn="tl">
                    <a:srgbClr val="000000">
                      <a:alpha val="43137"/>
                    </a:srgbClr>
                  </a:outerShdw>
                </a:effectLst>
              </a:rPr>
              <a:t>Emotional Intelligence and Emotional Contagion</a:t>
            </a:r>
          </a:p>
        </p:txBody>
      </p:sp>
      <p:sp>
        <p:nvSpPr>
          <p:cNvPr id="5" name="TextBox 4"/>
          <p:cNvSpPr txBox="1"/>
          <p:nvPr/>
        </p:nvSpPr>
        <p:spPr>
          <a:xfrm>
            <a:off x="2514600" y="2209800"/>
            <a:ext cx="3923062" cy="3539430"/>
          </a:xfrm>
          <a:prstGeom prst="rect">
            <a:avLst/>
          </a:prstGeom>
          <a:noFill/>
        </p:spPr>
        <p:txBody>
          <a:bodyPr wrap="none" rtlCol="0">
            <a:spAutoFit/>
          </a:bodyPr>
          <a:lstStyle/>
          <a:p>
            <a:r>
              <a:rPr lang="en-US" sz="3200" b="1" dirty="0">
                <a:effectLst>
                  <a:outerShdw blurRad="38100" dist="38100" dir="2700000" algn="tl">
                    <a:srgbClr val="000000">
                      <a:alpha val="43137"/>
                    </a:srgbClr>
                  </a:outerShdw>
                </a:effectLst>
              </a:rPr>
              <a:t>Mental Ability Model:</a:t>
            </a:r>
          </a:p>
          <a:p>
            <a:r>
              <a:rPr lang="en-US" sz="3200" b="1" dirty="0">
                <a:effectLst>
                  <a:outerShdw blurRad="38100" dist="38100" dir="2700000" algn="tl">
                    <a:srgbClr val="000000">
                      <a:alpha val="43137"/>
                    </a:srgbClr>
                  </a:outerShdw>
                </a:effectLst>
              </a:rPr>
              <a:t>	Intelligence</a:t>
            </a:r>
          </a:p>
          <a:p>
            <a:endParaRPr lang="en-US" sz="3200" b="1" dirty="0">
              <a:effectLst>
                <a:outerShdw blurRad="38100" dist="38100" dir="2700000" algn="tl">
                  <a:srgbClr val="000000">
                    <a:alpha val="43137"/>
                  </a:srgbClr>
                </a:outerShdw>
              </a:effectLst>
            </a:endParaRPr>
          </a:p>
          <a:p>
            <a:r>
              <a:rPr lang="en-US" sz="3200" b="1" dirty="0">
                <a:effectLst>
                  <a:outerShdw blurRad="38100" dist="38100" dir="2700000" algn="tl">
                    <a:srgbClr val="000000">
                      <a:alpha val="43137"/>
                    </a:srgbClr>
                  </a:outerShdw>
                </a:effectLst>
              </a:rPr>
              <a:t>Mixed Model:</a:t>
            </a:r>
          </a:p>
          <a:p>
            <a:r>
              <a:rPr lang="en-US" sz="3200" b="1" dirty="0">
                <a:effectLst>
                  <a:outerShdw blurRad="38100" dist="38100" dir="2700000" algn="tl">
                    <a:srgbClr val="000000">
                      <a:alpha val="43137"/>
                    </a:srgbClr>
                  </a:outerShdw>
                </a:effectLst>
              </a:rPr>
              <a:t>	Cognition</a:t>
            </a:r>
          </a:p>
          <a:p>
            <a:r>
              <a:rPr lang="en-US" sz="3200" b="1" dirty="0">
                <a:effectLst>
                  <a:outerShdw blurRad="38100" dist="38100" dir="2700000" algn="tl">
                    <a:srgbClr val="000000">
                      <a:alpha val="43137"/>
                    </a:srgbClr>
                  </a:outerShdw>
                </a:effectLst>
              </a:rPr>
              <a:t>	Personality</a:t>
            </a:r>
          </a:p>
          <a:p>
            <a:r>
              <a:rPr lang="en-US" sz="3200" b="1" dirty="0">
                <a:effectLst>
                  <a:outerShdw blurRad="38100" dist="38100" dir="2700000" algn="tl">
                    <a:srgbClr val="000000">
                      <a:alpha val="43137"/>
                    </a:srgbClr>
                  </a:outerShdw>
                </a:effectLst>
              </a:rPr>
              <a:t>	Social</a:t>
            </a:r>
          </a:p>
        </p:txBody>
      </p:sp>
    </p:spTree>
    <p:extLst>
      <p:ext uri="{BB962C8B-B14F-4D97-AF65-F5344CB8AC3E}">
        <p14:creationId xmlns:p14="http://schemas.microsoft.com/office/powerpoint/2010/main" val="1746595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81000" y="677072"/>
            <a:ext cx="8305800" cy="1323439"/>
          </a:xfrm>
          <a:prstGeom prst="rect">
            <a:avLst/>
          </a:prstGeom>
          <a:noFill/>
        </p:spPr>
        <p:txBody>
          <a:bodyPr wrap="square" rtlCol="0">
            <a:spAutoFit/>
          </a:bodyPr>
          <a:lstStyle/>
          <a:p>
            <a:pPr algn="ctr"/>
            <a:r>
              <a:rPr lang="en-US" sz="4000" b="1" dirty="0">
                <a:effectLst>
                  <a:outerShdw blurRad="38100" dist="38100" dir="2700000" algn="tl">
                    <a:srgbClr val="000000">
                      <a:alpha val="43137"/>
                    </a:srgbClr>
                  </a:outerShdw>
                </a:effectLst>
              </a:rPr>
              <a:t>Conflict Contagion and            Emotional Contagion</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89100" y="2278543"/>
            <a:ext cx="5765800" cy="3665057"/>
          </a:xfrm>
          <a:prstGeom prst="rect">
            <a:avLst/>
          </a:prstGeom>
          <a:scene3d>
            <a:camera prst="orthographicFront"/>
            <a:lightRig rig="threePt" dir="t"/>
          </a:scene3d>
          <a:sp3d>
            <a:bevelT/>
          </a:sp3d>
        </p:spPr>
      </p:pic>
      <p:pic>
        <p:nvPicPr>
          <p:cNvPr id="2" name="Picture 1">
            <a:extLst>
              <a:ext uri="{FF2B5EF4-FFF2-40B4-BE49-F238E27FC236}">
                <a16:creationId xmlns:a16="http://schemas.microsoft.com/office/drawing/2014/main" xmlns="" id="{2EE01441-6EE2-AA44-B081-6657F7D1A8AE}"/>
              </a:ext>
            </a:extLst>
          </p:cNvPr>
          <p:cNvPicPr>
            <a:picLocks noChangeAspect="1"/>
          </p:cNvPicPr>
          <p:nvPr/>
        </p:nvPicPr>
        <p:blipFill>
          <a:blip r:embed="rId4"/>
          <a:stretch>
            <a:fillRect/>
          </a:stretch>
        </p:blipFill>
        <p:spPr>
          <a:xfrm>
            <a:off x="1689100" y="2278542"/>
            <a:ext cx="5765800" cy="4318785"/>
          </a:xfrm>
          <a:prstGeom prst="rect">
            <a:avLst/>
          </a:prstGeom>
        </p:spPr>
      </p:pic>
    </p:spTree>
    <p:extLst>
      <p:ext uri="{BB962C8B-B14F-4D97-AF65-F5344CB8AC3E}">
        <p14:creationId xmlns:p14="http://schemas.microsoft.com/office/powerpoint/2010/main" val="1595538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14500" y="576262"/>
            <a:ext cx="5715000" cy="5705475"/>
          </a:xfrm>
          <a:prstGeom prst="rect">
            <a:avLst/>
          </a:prstGeom>
          <a:scene3d>
            <a:camera prst="orthographicFront"/>
            <a:lightRig rig="threePt" dir="t"/>
          </a:scene3d>
          <a:sp3d>
            <a:bevelT/>
          </a:sp3d>
        </p:spPr>
      </p:pic>
    </p:spTree>
    <p:extLst>
      <p:ext uri="{BB962C8B-B14F-4D97-AF65-F5344CB8AC3E}">
        <p14:creationId xmlns:p14="http://schemas.microsoft.com/office/powerpoint/2010/main" val="13087672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0456" y="1871787"/>
            <a:ext cx="8323087" cy="2933181"/>
          </a:xfrm>
          <a:prstGeom prst="rect">
            <a:avLst/>
          </a:prstGeom>
          <a:scene3d>
            <a:camera prst="orthographicFront"/>
            <a:lightRig rig="threePt" dir="t"/>
          </a:scene3d>
          <a:sp3d>
            <a:bevelT/>
          </a:sp3d>
        </p:spPr>
      </p:pic>
    </p:spTree>
    <p:extLst>
      <p:ext uri="{BB962C8B-B14F-4D97-AF65-F5344CB8AC3E}">
        <p14:creationId xmlns:p14="http://schemas.microsoft.com/office/powerpoint/2010/main" val="16559832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good bad ugly">
            <a:extLst>
              <a:ext uri="{FF2B5EF4-FFF2-40B4-BE49-F238E27FC236}">
                <a16:creationId xmlns:a16="http://schemas.microsoft.com/office/drawing/2014/main" xmlns="" id="{2C8C923A-BC8E-E742-B059-4D5831E86C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1803400"/>
            <a:ext cx="7620000" cy="325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92497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a:solidFill>
                  <a:schemeClr val="bg1">
                    <a:lumMod val="75000"/>
                  </a:schemeClr>
                </a:solidFill>
                <a:effectLst>
                  <a:outerShdw blurRad="38100" dist="38100" dir="2700000" algn="tl">
                    <a:srgbClr val="000000">
                      <a:alpha val="43137"/>
                    </a:srgbClr>
                  </a:outerShdw>
                </a:effectLst>
              </a:rPr>
              <a:t>Suggested Reading</a:t>
            </a:r>
          </a:p>
        </p:txBody>
      </p:sp>
      <p:sp>
        <p:nvSpPr>
          <p:cNvPr id="4" name="Rectangle 3"/>
          <p:cNvSpPr/>
          <p:nvPr/>
        </p:nvSpPr>
        <p:spPr>
          <a:xfrm>
            <a:off x="800100" y="1295400"/>
            <a:ext cx="7543800" cy="5324535"/>
          </a:xfrm>
          <a:prstGeom prst="rect">
            <a:avLst/>
          </a:prstGeom>
        </p:spPr>
        <p:txBody>
          <a:bodyPr wrap="square">
            <a:spAutoFit/>
          </a:bodyPr>
          <a:lstStyle/>
          <a:p>
            <a:pPr marL="342900" indent="-342900">
              <a:buFont typeface="Arial" panose="020B0604020202020204" pitchFamily="34" charset="0"/>
              <a:buChar char="•"/>
            </a:pPr>
            <a:r>
              <a:rPr lang="en-US" sz="2000" dirty="0">
                <a:solidFill>
                  <a:schemeClr val="bg1">
                    <a:lumMod val="65000"/>
                  </a:schemeClr>
                </a:solidFill>
              </a:rPr>
              <a:t>"</a:t>
            </a:r>
            <a:r>
              <a:rPr lang="en-US" sz="2000" b="1" dirty="0">
                <a:solidFill>
                  <a:schemeClr val="bg1">
                    <a:lumMod val="65000"/>
                  </a:schemeClr>
                </a:solidFill>
                <a:effectLst>
                  <a:outerShdw blurRad="38100" dist="38100" dir="2700000" algn="tl">
                    <a:srgbClr val="000000">
                      <a:alpha val="43137"/>
                    </a:srgbClr>
                  </a:outerShdw>
                </a:effectLst>
              </a:rPr>
              <a:t>Conflict Contagion: A Temporal Perspective On The Development Of Conflict Within Teams", Karen Jehn, Sonja Rispens, Karsten Jonsen, Lindred Greer,  </a:t>
            </a:r>
            <a:r>
              <a:rPr lang="en-US" sz="2000" b="1" i="1" dirty="0">
                <a:solidFill>
                  <a:schemeClr val="bg1">
                    <a:lumMod val="65000"/>
                  </a:schemeClr>
                </a:solidFill>
                <a:effectLst>
                  <a:outerShdw blurRad="38100" dist="38100" dir="2700000" algn="tl">
                    <a:srgbClr val="000000">
                      <a:alpha val="43137"/>
                    </a:srgbClr>
                  </a:outerShdw>
                </a:effectLst>
              </a:rPr>
              <a:t>International Journal Of Conflict Management</a:t>
            </a:r>
            <a:r>
              <a:rPr lang="en-US" sz="2000" b="1" dirty="0">
                <a:solidFill>
                  <a:schemeClr val="bg1">
                    <a:lumMod val="65000"/>
                  </a:schemeClr>
                </a:solidFill>
                <a:effectLst>
                  <a:outerShdw blurRad="38100" dist="38100" dir="2700000" algn="tl">
                    <a:srgbClr val="000000">
                      <a:alpha val="43137"/>
                    </a:srgbClr>
                  </a:outerShdw>
                </a:effectLst>
              </a:rPr>
              <a:t>, Vol. 24 Iss: 4</a:t>
            </a:r>
          </a:p>
          <a:p>
            <a:pPr marL="342900" indent="-342900">
              <a:buFont typeface="Arial" panose="020B0604020202020204" pitchFamily="34" charset="0"/>
              <a:buChar char="•"/>
            </a:pPr>
            <a:endParaRPr lang="en-US" sz="2000" b="1" dirty="0">
              <a:solidFill>
                <a:schemeClr val="bg1">
                  <a:lumMod val="65000"/>
                </a:schemeClr>
              </a:solidFill>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US" sz="2000" b="1" dirty="0">
                <a:solidFill>
                  <a:schemeClr val="bg1">
                    <a:lumMod val="65000"/>
                  </a:schemeClr>
                </a:solidFill>
                <a:effectLst>
                  <a:outerShdw blurRad="38100" dist="38100" dir="2700000" algn="tl">
                    <a:srgbClr val="000000">
                      <a:alpha val="43137"/>
                    </a:srgbClr>
                  </a:outerShdw>
                </a:effectLst>
              </a:rPr>
              <a:t> “A Multilevel Analysis Of Relationships Between Leaders’ And Subordinates’ Emotional Intelligence And Emotional Outcomes”,  </a:t>
            </a:r>
            <a:r>
              <a:rPr lang="en-US" sz="2000" b="1" i="1" dirty="0">
                <a:solidFill>
                  <a:schemeClr val="bg1">
                    <a:lumMod val="65000"/>
                  </a:schemeClr>
                </a:solidFill>
                <a:effectLst>
                  <a:outerShdw blurRad="38100" dist="38100" dir="2700000" algn="tl">
                    <a:srgbClr val="000000">
                      <a:alpha val="43137"/>
                    </a:srgbClr>
                  </a:outerShdw>
                </a:effectLst>
              </a:rPr>
              <a:t>Journal Of Applied Social </a:t>
            </a:r>
            <a:r>
              <a:rPr lang="en-US" sz="2000" b="1" dirty="0">
                <a:solidFill>
                  <a:schemeClr val="bg1">
                    <a:lumMod val="65000"/>
                  </a:schemeClr>
                </a:solidFill>
                <a:effectLst>
                  <a:outerShdw blurRad="38100" dist="38100" dir="2700000" algn="tl">
                    <a:srgbClr val="000000">
                      <a:alpha val="43137"/>
                    </a:srgbClr>
                  </a:outerShdw>
                </a:effectLst>
              </a:rPr>
              <a:t>Psychology, Konstantinos Kafetsios, John B. Nezlek, Aikaterini Vassiou</a:t>
            </a:r>
          </a:p>
          <a:p>
            <a:endParaRPr lang="en-US" sz="2000" b="1" dirty="0">
              <a:solidFill>
                <a:schemeClr val="bg1">
                  <a:lumMod val="65000"/>
                </a:schemeClr>
              </a:solidFill>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US" sz="2000" b="1" dirty="0">
                <a:solidFill>
                  <a:schemeClr val="bg1">
                    <a:lumMod val="65000"/>
                  </a:schemeClr>
                </a:solidFill>
                <a:effectLst>
                  <a:outerShdw blurRad="38100" dist="38100" dir="2700000" algn="tl">
                    <a:srgbClr val="000000">
                      <a:alpha val="43137"/>
                    </a:srgbClr>
                  </a:outerShdw>
                </a:effectLst>
              </a:rPr>
              <a:t>“Managers’ Trait Emotional Intelligence And Group Outcomes: The Case Of Group Job Satisfaction”, Leonidas A. Zampetakis And Vassilis Moustakis, </a:t>
            </a:r>
            <a:r>
              <a:rPr lang="en-US" sz="2000" b="1" i="1" dirty="0">
                <a:solidFill>
                  <a:schemeClr val="bg1">
                    <a:lumMod val="65000"/>
                  </a:schemeClr>
                </a:solidFill>
                <a:effectLst>
                  <a:outerShdw blurRad="38100" dist="38100" dir="2700000" algn="tl">
                    <a:srgbClr val="000000">
                      <a:alpha val="43137"/>
                    </a:srgbClr>
                  </a:outerShdw>
                </a:effectLst>
              </a:rPr>
              <a:t>Small Group </a:t>
            </a:r>
            <a:r>
              <a:rPr lang="en-US" sz="2000" b="1" dirty="0">
                <a:solidFill>
                  <a:schemeClr val="bg1">
                    <a:lumMod val="65000"/>
                  </a:schemeClr>
                </a:solidFill>
                <a:effectLst>
                  <a:outerShdw blurRad="38100" dist="38100" dir="2700000" algn="tl">
                    <a:srgbClr val="000000">
                      <a:alpha val="43137"/>
                    </a:srgbClr>
                  </a:outerShdw>
                </a:effectLst>
              </a:rPr>
              <a:t>Research, 2011 42;77, Aug 18, 2010</a:t>
            </a:r>
          </a:p>
          <a:p>
            <a:pPr marL="342900" indent="-342900">
              <a:buFont typeface="Arial" panose="020B0604020202020204" pitchFamily="34" charset="0"/>
              <a:buChar char="•"/>
            </a:pPr>
            <a:endParaRPr lang="en-US" sz="2000" dirty="0">
              <a:solidFill>
                <a:schemeClr val="bg1">
                  <a:lumMod val="65000"/>
                </a:schemeClr>
              </a:solidFill>
            </a:endParaRPr>
          </a:p>
          <a:p>
            <a:pPr marL="342900" indent="-342900">
              <a:buFont typeface="Arial" panose="020B0604020202020204" pitchFamily="34" charset="0"/>
              <a:buChar char="•"/>
            </a:pPr>
            <a:endParaRPr lang="en-US" sz="2000" dirty="0">
              <a:solidFill>
                <a:schemeClr val="bg1">
                  <a:lumMod val="65000"/>
                </a:schemeClr>
              </a:solidFill>
            </a:endParaRPr>
          </a:p>
          <a:p>
            <a:pPr marL="342900" indent="-342900">
              <a:buFont typeface="Arial" panose="020B0604020202020204" pitchFamily="34" charset="0"/>
              <a:buChar char="•"/>
            </a:pPr>
            <a:endParaRPr lang="en-US" sz="2000" dirty="0">
              <a:solidFill>
                <a:schemeClr val="bg1">
                  <a:lumMod val="65000"/>
                </a:schemeClr>
              </a:solidFill>
            </a:endParaRPr>
          </a:p>
        </p:txBody>
      </p:sp>
    </p:spTree>
    <p:extLst>
      <p:ext uri="{BB962C8B-B14F-4D97-AF65-F5344CB8AC3E}">
        <p14:creationId xmlns:p14="http://schemas.microsoft.com/office/powerpoint/2010/main" val="21298535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457200" y="1600200"/>
            <a:ext cx="8229600" cy="4525963"/>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2000" b="1" dirty="0">
                <a:solidFill>
                  <a:schemeClr val="bg1">
                    <a:lumMod val="75000"/>
                  </a:schemeClr>
                </a:solidFill>
                <a:effectLst>
                  <a:outerShdw blurRad="38100" dist="38100" dir="2700000" algn="tl">
                    <a:srgbClr val="000000">
                      <a:alpha val="43137"/>
                    </a:srgbClr>
                  </a:outerShdw>
                </a:effectLst>
              </a:rPr>
              <a:t>“Emotional Contagion And Its Relevance To Individual Behavior And Organizational Processes: A Position Paper”, V. Vijayalakshmi and Sanghamitra Bhattacharyy, </a:t>
            </a:r>
            <a:r>
              <a:rPr lang="en-US" sz="2000" b="1" i="1" dirty="0">
                <a:solidFill>
                  <a:schemeClr val="bg1">
                    <a:lumMod val="75000"/>
                  </a:schemeClr>
                </a:solidFill>
                <a:effectLst>
                  <a:outerShdw blurRad="38100" dist="38100" dir="2700000" algn="tl">
                    <a:srgbClr val="000000">
                      <a:alpha val="43137"/>
                    </a:srgbClr>
                  </a:outerShdw>
                </a:effectLst>
              </a:rPr>
              <a:t>Journal Of Business And Psychology</a:t>
            </a:r>
            <a:r>
              <a:rPr lang="en-US" sz="2000" b="1" dirty="0">
                <a:solidFill>
                  <a:schemeClr val="bg1">
                    <a:lumMod val="75000"/>
                  </a:schemeClr>
                </a:solidFill>
                <a:effectLst>
                  <a:outerShdw blurRad="38100" dist="38100" dir="2700000" algn="tl">
                    <a:srgbClr val="000000">
                      <a:alpha val="43137"/>
                    </a:srgbClr>
                  </a:outerShdw>
                </a:effectLst>
              </a:rPr>
              <a:t>, 2012, 27 (3): Pages 363-374.</a:t>
            </a:r>
          </a:p>
          <a:p>
            <a:pPr marL="0" indent="0">
              <a:buFont typeface="Arial" panose="020B0604020202020204" pitchFamily="34" charset="0"/>
              <a:buNone/>
            </a:pPr>
            <a:endParaRPr lang="en-US" sz="2000" b="1" dirty="0">
              <a:solidFill>
                <a:schemeClr val="bg1">
                  <a:lumMod val="75000"/>
                </a:schemeClr>
              </a:solidFill>
              <a:effectLst>
                <a:outerShdw blurRad="38100" dist="38100" dir="2700000" algn="tl">
                  <a:srgbClr val="000000">
                    <a:alpha val="43137"/>
                  </a:srgbClr>
                </a:outerShdw>
              </a:effectLst>
            </a:endParaRPr>
          </a:p>
          <a:p>
            <a:r>
              <a:rPr lang="en-US" sz="2000" b="1" dirty="0">
                <a:solidFill>
                  <a:schemeClr val="bg1">
                    <a:lumMod val="75000"/>
                  </a:schemeClr>
                </a:solidFill>
                <a:effectLst>
                  <a:outerShdw blurRad="38100" dist="38100" dir="2700000" algn="tl">
                    <a:srgbClr val="000000">
                      <a:alpha val="43137"/>
                    </a:srgbClr>
                  </a:outerShdw>
                </a:effectLst>
              </a:rPr>
              <a:t>“The Role Of Emotional Intelligence In The Workplace: A Literature Review”, Ashkan Khalili, </a:t>
            </a:r>
            <a:r>
              <a:rPr lang="en-US" sz="2000" b="1" i="1" dirty="0">
                <a:solidFill>
                  <a:schemeClr val="bg1">
                    <a:lumMod val="75000"/>
                  </a:schemeClr>
                </a:solidFill>
                <a:effectLst>
                  <a:outerShdw blurRad="38100" dist="38100" dir="2700000" algn="tl">
                    <a:srgbClr val="000000">
                      <a:alpha val="43137"/>
                    </a:srgbClr>
                  </a:outerShdw>
                </a:effectLst>
              </a:rPr>
              <a:t>International Journal Of Management</a:t>
            </a:r>
            <a:r>
              <a:rPr lang="en-US" sz="2000" b="1" dirty="0">
                <a:solidFill>
                  <a:schemeClr val="bg1">
                    <a:lumMod val="75000"/>
                  </a:schemeClr>
                </a:solidFill>
                <a:effectLst>
                  <a:outerShdw blurRad="38100" dist="38100" dir="2700000" algn="tl">
                    <a:srgbClr val="000000">
                      <a:alpha val="43137"/>
                    </a:srgbClr>
                  </a:outerShdw>
                </a:effectLst>
              </a:rPr>
              <a:t>, 2012, 29 (3): Pages 355.</a:t>
            </a:r>
          </a:p>
          <a:p>
            <a:pPr marL="0" indent="0">
              <a:buFont typeface="Arial" panose="020B0604020202020204" pitchFamily="34" charset="0"/>
              <a:buNone/>
            </a:pPr>
            <a:endParaRPr lang="en-US" sz="2000" b="1" dirty="0">
              <a:solidFill>
                <a:schemeClr val="bg1">
                  <a:lumMod val="75000"/>
                </a:schemeClr>
              </a:solidFill>
              <a:effectLst>
                <a:outerShdw blurRad="38100" dist="38100" dir="2700000" algn="tl">
                  <a:srgbClr val="000000">
                    <a:alpha val="43137"/>
                  </a:srgbClr>
                </a:outerShdw>
              </a:effectLst>
            </a:endParaRPr>
          </a:p>
          <a:p>
            <a:r>
              <a:rPr lang="en-US" sz="2000" b="1" dirty="0">
                <a:solidFill>
                  <a:schemeClr val="bg1">
                    <a:lumMod val="75000"/>
                  </a:schemeClr>
                </a:solidFill>
                <a:effectLst>
                  <a:outerShdw blurRad="38100" dist="38100" dir="2700000" algn="tl">
                    <a:srgbClr val="000000">
                      <a:alpha val="43137"/>
                    </a:srgbClr>
                  </a:outerShdw>
                </a:effectLst>
              </a:rPr>
              <a:t>“Conflict Contagion: A Temporal Perspective On The Development Of Conflict Within Teams”, Karen Jehn, Sonja Rispens, Karsten Jonsen, And Lindred Greer, </a:t>
            </a:r>
            <a:r>
              <a:rPr lang="en-US" sz="2000" b="1" i="1" dirty="0">
                <a:solidFill>
                  <a:schemeClr val="bg1">
                    <a:lumMod val="75000"/>
                  </a:schemeClr>
                </a:solidFill>
                <a:effectLst>
                  <a:outerShdw blurRad="38100" dist="38100" dir="2700000" algn="tl">
                    <a:srgbClr val="000000">
                      <a:alpha val="43137"/>
                    </a:srgbClr>
                  </a:outerShdw>
                </a:effectLst>
              </a:rPr>
              <a:t>International Journal Of Conflict Management</a:t>
            </a:r>
            <a:r>
              <a:rPr lang="en-US" sz="2000" b="1" dirty="0">
                <a:solidFill>
                  <a:schemeClr val="bg1">
                    <a:lumMod val="75000"/>
                  </a:schemeClr>
                </a:solidFill>
                <a:effectLst>
                  <a:outerShdw blurRad="38100" dist="38100" dir="2700000" algn="tl">
                    <a:srgbClr val="000000">
                      <a:alpha val="43137"/>
                    </a:srgbClr>
                  </a:outerShdw>
                </a:effectLst>
              </a:rPr>
              <a:t>, 2013, 24 (4): Pages 352-73. </a:t>
            </a:r>
          </a:p>
          <a:p>
            <a:endParaRPr lang="en-US" sz="2000" b="1" dirty="0">
              <a:solidFill>
                <a:schemeClr val="bg1">
                  <a:lumMod val="75000"/>
                </a:schemeClr>
              </a:solidFill>
              <a:effectLst>
                <a:outerShdw blurRad="38100" dist="38100" dir="2700000" algn="tl">
                  <a:srgbClr val="000000">
                    <a:alpha val="43137"/>
                  </a:srgbClr>
                </a:outerShdw>
              </a:effectLst>
            </a:endParaRPr>
          </a:p>
        </p:txBody>
      </p:sp>
      <p:sp>
        <p:nvSpPr>
          <p:cNvPr id="4"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a:solidFill>
                  <a:schemeClr val="bg1">
                    <a:lumMod val="75000"/>
                  </a:schemeClr>
                </a:solidFill>
                <a:effectLst>
                  <a:outerShdw blurRad="38100" dist="38100" dir="2700000" algn="tl">
                    <a:srgbClr val="000000">
                      <a:alpha val="43137"/>
                    </a:srgbClr>
                  </a:outerShdw>
                </a:effectLst>
              </a:rPr>
              <a:t>References</a:t>
            </a:r>
          </a:p>
        </p:txBody>
      </p:sp>
    </p:spTree>
    <p:extLst>
      <p:ext uri="{BB962C8B-B14F-4D97-AF65-F5344CB8AC3E}">
        <p14:creationId xmlns:p14="http://schemas.microsoft.com/office/powerpoint/2010/main" val="37146755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457200" y="1600200"/>
            <a:ext cx="8229600" cy="4525963"/>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2000" b="1" dirty="0">
                <a:solidFill>
                  <a:schemeClr val="bg1">
                    <a:lumMod val="75000"/>
                  </a:schemeClr>
                </a:solidFill>
                <a:effectLst>
                  <a:outerShdw blurRad="38100" dist="38100" dir="2700000" algn="tl">
                    <a:srgbClr val="000000">
                      <a:alpha val="43137"/>
                    </a:srgbClr>
                  </a:outerShdw>
                </a:effectLst>
              </a:rPr>
              <a:t>“</a:t>
            </a:r>
            <a:r>
              <a:rPr lang="en-US" sz="2000" b="1" u="sng" dirty="0">
                <a:solidFill>
                  <a:schemeClr val="bg1">
                    <a:lumMod val="75000"/>
                  </a:schemeClr>
                </a:solidFill>
                <a:effectLst>
                  <a:outerShdw blurRad="38100" dist="38100" dir="2700000" algn="tl">
                    <a:srgbClr val="000000">
                      <a:alpha val="43137"/>
                    </a:srgbClr>
                  </a:outerShdw>
                </a:effectLst>
              </a:rPr>
              <a:t>Managing Behavior In Organizations</a:t>
            </a:r>
            <a:r>
              <a:rPr lang="en-US" sz="2000" b="1" dirty="0">
                <a:solidFill>
                  <a:schemeClr val="bg1">
                    <a:lumMod val="75000"/>
                  </a:schemeClr>
                </a:solidFill>
                <a:effectLst>
                  <a:outerShdw blurRad="38100" dist="38100" dir="2700000" algn="tl">
                    <a:srgbClr val="000000">
                      <a:alpha val="43137"/>
                    </a:srgbClr>
                  </a:outerShdw>
                </a:effectLst>
              </a:rPr>
              <a:t>”,  Jerald Greenberg, 2013, 6th Ed., Prentice Hall Publishing, New Jersey, Pages 101-109.</a:t>
            </a:r>
          </a:p>
          <a:p>
            <a:endParaRPr lang="en-US" sz="2000" b="1" dirty="0">
              <a:solidFill>
                <a:schemeClr val="bg1">
                  <a:lumMod val="75000"/>
                </a:schemeClr>
              </a:solidFill>
              <a:effectLst>
                <a:outerShdw blurRad="38100" dist="38100" dir="2700000" algn="tl">
                  <a:srgbClr val="000000">
                    <a:alpha val="43137"/>
                  </a:srgbClr>
                </a:outerShdw>
              </a:effectLst>
            </a:endParaRPr>
          </a:p>
          <a:p>
            <a:r>
              <a:rPr lang="en-US" sz="2000" b="1" dirty="0">
                <a:solidFill>
                  <a:schemeClr val="bg1">
                    <a:lumMod val="75000"/>
                  </a:schemeClr>
                </a:solidFill>
                <a:effectLst>
                  <a:outerShdw blurRad="38100" dist="38100" dir="2700000" algn="tl">
                    <a:srgbClr val="000000">
                      <a:alpha val="43137"/>
                    </a:srgbClr>
                  </a:outerShdw>
                </a:effectLst>
              </a:rPr>
              <a:t>“</a:t>
            </a:r>
            <a:r>
              <a:rPr lang="en-US" sz="2000" b="1" u="sng" dirty="0">
                <a:solidFill>
                  <a:schemeClr val="bg1">
                    <a:lumMod val="75000"/>
                  </a:schemeClr>
                </a:solidFill>
                <a:effectLst>
                  <a:outerShdw blurRad="38100" dist="38100" dir="2700000" algn="tl">
                    <a:srgbClr val="000000">
                      <a:alpha val="43137"/>
                    </a:srgbClr>
                  </a:outerShdw>
                </a:effectLst>
              </a:rPr>
              <a:t>Management Skills For Everyday Life: The Practical Coach</a:t>
            </a:r>
            <a:r>
              <a:rPr lang="en-US" sz="2000" b="1" dirty="0">
                <a:solidFill>
                  <a:schemeClr val="bg1">
                    <a:lumMod val="75000"/>
                  </a:schemeClr>
                </a:solidFill>
                <a:effectLst>
                  <a:outerShdw blurRad="38100" dist="38100" dir="2700000" algn="tl">
                    <a:srgbClr val="000000">
                      <a:alpha val="43137"/>
                    </a:srgbClr>
                  </a:outerShdw>
                </a:effectLst>
              </a:rPr>
              <a:t>”, Paula J. Caproni, 2012, 3rd Ed., Prentice Hall Publishing, New Jersey, Pages 19-20, 99-103, 278-279.</a:t>
            </a:r>
          </a:p>
          <a:p>
            <a:endParaRPr lang="en-US" sz="2000" b="1" dirty="0">
              <a:solidFill>
                <a:schemeClr val="bg1">
                  <a:lumMod val="75000"/>
                </a:schemeClr>
              </a:solidFill>
              <a:effectLst>
                <a:outerShdw blurRad="38100" dist="38100" dir="2700000" algn="tl">
                  <a:srgbClr val="000000">
                    <a:alpha val="43137"/>
                  </a:srgbClr>
                </a:outerShdw>
              </a:effectLst>
            </a:endParaRPr>
          </a:p>
        </p:txBody>
      </p:sp>
      <p:sp>
        <p:nvSpPr>
          <p:cNvPr id="4"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a:solidFill>
                  <a:schemeClr val="bg1">
                    <a:lumMod val="75000"/>
                  </a:schemeClr>
                </a:solidFill>
                <a:effectLst>
                  <a:outerShdw blurRad="38100" dist="38100" dir="2700000" algn="tl">
                    <a:srgbClr val="000000">
                      <a:alpha val="43137"/>
                    </a:srgbClr>
                  </a:outerShdw>
                </a:effectLst>
              </a:rPr>
              <a:t>References cont.</a:t>
            </a:r>
          </a:p>
        </p:txBody>
      </p:sp>
    </p:spTree>
    <p:extLst>
      <p:ext uri="{BB962C8B-B14F-4D97-AF65-F5344CB8AC3E}">
        <p14:creationId xmlns:p14="http://schemas.microsoft.com/office/powerpoint/2010/main" val="10373472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847</TotalTime>
  <Words>1961</Words>
  <Application>Microsoft Macintosh PowerPoint</Application>
  <PresentationFormat>On-screen Show (4:3)</PresentationFormat>
  <Paragraphs>238</Paragraphs>
  <Slides>19</Slides>
  <Notes>15</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MAJOR PROJECT</vt:lpstr>
      <vt:lpstr>Presentation</vt:lpstr>
      <vt:lpstr>Report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art-to2 O'NEILL</cp:lastModifiedBy>
  <cp:revision>113</cp:revision>
  <cp:lastPrinted>2013-10-30T05:06:35Z</cp:lastPrinted>
  <dcterms:created xsi:type="dcterms:W3CDTF">2013-10-28T05:31:37Z</dcterms:created>
  <dcterms:modified xsi:type="dcterms:W3CDTF">2018-03-26T10:56:18Z</dcterms:modified>
  <cp:category/>
</cp:coreProperties>
</file>