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3" r:id="rId1"/>
  </p:sldMasterIdLst>
  <p:sldIdLst>
    <p:sldId id="256" r:id="rId2"/>
    <p:sldId id="257" r:id="rId3"/>
    <p:sldId id="259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harlene griffiths" initials="cg" lastIdx="3" clrIdx="0">
    <p:extLst>
      <p:ext uri="{19B8F6BF-5375-455C-9EA6-DF929625EA0E}">
        <p15:presenceInfo xmlns:p15="http://schemas.microsoft.com/office/powerpoint/2012/main" userId="10d9644415d0a028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BABA"/>
    <a:srgbClr val="E6AAA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90AB6BF-BFD7-B677-F97D-8465A1BB67A8}" v="32" dt="2020-03-19T14:28:14.3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commentAuthors" Target="commentAuthors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arlene Griffiths (1904882)" userId="S::1904882@student.uwtsd.ac.uk::c6154d8c-b37d-4da7-8be0-ac983c424a6a" providerId="AD" clId="Web-{990AB6BF-BFD7-B677-F97D-8465A1BB67A8}"/>
    <pc:docChg chg="modSld">
      <pc:chgData name="Charlene Griffiths (1904882)" userId="S::1904882@student.uwtsd.ac.uk::c6154d8c-b37d-4da7-8be0-ac983c424a6a" providerId="AD" clId="Web-{990AB6BF-BFD7-B677-F97D-8465A1BB67A8}" dt="2020-03-19T14:28:14.343" v="31" actId="20577"/>
      <pc:docMkLst>
        <pc:docMk/>
      </pc:docMkLst>
      <pc:sldChg chg="modSp">
        <pc:chgData name="Charlene Griffiths (1904882)" userId="S::1904882@student.uwtsd.ac.uk::c6154d8c-b37d-4da7-8be0-ac983c424a6a" providerId="AD" clId="Web-{990AB6BF-BFD7-B677-F97D-8465A1BB67A8}" dt="2020-03-19T14:27:39.293" v="9" actId="20577"/>
        <pc:sldMkLst>
          <pc:docMk/>
          <pc:sldMk cId="3845452546" sldId="257"/>
        </pc:sldMkLst>
        <pc:spChg chg="mod">
          <ac:chgData name="Charlene Griffiths (1904882)" userId="S::1904882@student.uwtsd.ac.uk::c6154d8c-b37d-4da7-8be0-ac983c424a6a" providerId="AD" clId="Web-{990AB6BF-BFD7-B677-F97D-8465A1BB67A8}" dt="2020-03-19T14:27:39.293" v="9" actId="20577"/>
          <ac:spMkLst>
            <pc:docMk/>
            <pc:sldMk cId="3845452546" sldId="257"/>
            <ac:spMk id="5" creationId="{DC288CA0-753E-4403-8252-80A066780016}"/>
          </ac:spMkLst>
        </pc:spChg>
      </pc:sldChg>
      <pc:sldChg chg="modSp">
        <pc:chgData name="Charlene Griffiths (1904882)" userId="S::1904882@student.uwtsd.ac.uk::c6154d8c-b37d-4da7-8be0-ac983c424a6a" providerId="AD" clId="Web-{990AB6BF-BFD7-B677-F97D-8465A1BB67A8}" dt="2020-03-19T14:28:14.343" v="30" actId="20577"/>
        <pc:sldMkLst>
          <pc:docMk/>
          <pc:sldMk cId="414022738" sldId="258"/>
        </pc:sldMkLst>
        <pc:spChg chg="mod">
          <ac:chgData name="Charlene Griffiths (1904882)" userId="S::1904882@student.uwtsd.ac.uk::c6154d8c-b37d-4da7-8be0-ac983c424a6a" providerId="AD" clId="Web-{990AB6BF-BFD7-B677-F97D-8465A1BB67A8}" dt="2020-03-19T14:28:14.343" v="30" actId="20577"/>
          <ac:spMkLst>
            <pc:docMk/>
            <pc:sldMk cId="414022738" sldId="258"/>
            <ac:spMk id="10" creationId="{DFF68FD9-45F4-4567-8A64-2A1B04DADF4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2AA9F-535B-4D0E-B15C-1D252137BA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2D5D0A-0D15-4445-8CFB-3A30A66D36D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547CBC-513A-4337-B5B2-AF3DDD6521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96D33B-8D75-4E8A-8EC9-F692C7286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3D9BAB-84F0-456F-BEB5-516627C2F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88209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2754C-D0BD-4FB4-B39D-0CD7E1FE2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6BD86-7126-4A58-9EF9-9E5AD7C7B7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5C06CB-B003-4D36-9E4B-D562EA1915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25772E-C547-46F7-817C-406D3737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1AA8BB-1CCE-4765-BA45-3D2078B06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60453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03029-AF46-41D1-AD24-2B1446E35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6EFC75-04AF-4561-AB53-A65FFAF1E2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0ECA25-CF66-4DE7-A1A7-1845B9C17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BA445A-6EEB-48DE-A124-F0CD88430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398D3A-59E1-449F-8027-D4B094439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809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887106-0B2B-4F54-B920-492D7EEA8E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0870DC-FA38-4DE8-A58A-33FC2875BF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2A89F0-DB18-48D5-8C6D-BC077F09A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97BAE-2B77-4541-9DE5-66EB1805F1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ECE6EE-67FD-4D26-A5DF-7BE938350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3DAA67-65B5-409E-A693-5AA98A4FF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55340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DEA25-E56D-474C-9909-37A5BBCB1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56ECAB-C3C7-4669-9A0B-BBFF5D399E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90730D-D6B4-4D46-8223-975C1F735B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325C693-436E-4C9A-92C3-5E3B41F050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86C4C8-DDC8-45EB-BFD1-6C4DCCEFD0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C587A0-957E-4073-88EF-57A9B14C5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741AFA0-B48A-4D39-B705-562649F4E5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A4C1560-30CA-47D1-A2E8-97FE065CB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32298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A16844-8D66-4633-AE37-4F8CC24173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AA04A8-10BD-4EDD-9CD0-76F01856EC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AAE9A8-0AE3-4F91-93B5-ADE525BD25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C3CB164-75D4-40E8-A3D0-A37200007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8972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8C3ACF0-D88B-4683-92B7-70785E018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311F0E3-C270-4DD7-B520-09C01A1B3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5550F6B-48C8-4584-B498-43E4FECEE8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8474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314467-58BE-430D-B595-A4E9E975A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90A89D-ABDB-4451-9FD7-299CE6A34C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70B9F9-1E2C-4E00-AC61-2B23151CD5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9F5CC6-E6CB-4C6D-BF2F-98803DE3C7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3D492A-AFED-438D-95AD-6E3238161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52ACD4-6B06-45E2-A6F0-673890E61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3505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C50204-2A70-49CC-9113-CC06CD4A2E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270CA8-3C9D-49A3-84A9-B499F57B91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58B09FB-6FB8-45CD-BC32-075E14FCFA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DBE409-B2DF-4857-BC92-2D4C9B4F16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BC3284-D779-4F81-9C50-C6B5C921C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9016FF-A8FF-45F8-B284-DD75CB94B8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310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E91FC7-B675-4D81-9901-17E52AAA6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FBBE92-A623-48BB-A6C9-93AF907BE8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0A77D-0433-4B8A-B007-37664747EC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7F2B4-19CB-42FA-9F11-229F174534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D98C1C-BF9D-47C2-93B1-8804E742D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65291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242D0B4-43FC-4274-AE8B-C143CBD1989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B36DDD-91E2-4297-8FA2-5C084E0200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2F77A-96A5-40D7-B0A2-C893F06C8C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869A45-C422-42CE-9000-D8400C7DF6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B03FA4-A00D-4660-953B-4B8D7A71B2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40730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5F0F5EC-15B8-455B-9F60-A64548FD33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865266-A56D-438C-949E-1D812FAFA8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914C66-6E62-4D72-ACC1-954924B4F3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899064-6279-4245-8C47-7E40BE31ED90}" type="datetimeFigureOut">
              <a:rPr lang="en-GB" smtClean="0"/>
              <a:t>19/03/2020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536BE7-EC9B-466F-8CDC-39DF86CA28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38584-84FA-4F78-A604-DACCF6C5CB5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04BBE5-D38D-46C6-BB8A-14E8CFB61AC9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5304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g"/><Relationship Id="rId3" Type="http://schemas.openxmlformats.org/officeDocument/2006/relationships/hyperlink" Target="http://www.fsf.org/blogs/community/a-distress-call-from-a-company-threatened-by-a-patent-troll" TargetMode="External"/><Relationship Id="rId7" Type="http://schemas.openxmlformats.org/officeDocument/2006/relationships/hyperlink" Target="https://bytheirstrangefruit.blogspot.com/2016/05/logical-fallacies-three-bears-effect.html" TargetMode="External"/><Relationship Id="rId12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eg"/><Relationship Id="rId11" Type="http://schemas.openxmlformats.org/officeDocument/2006/relationships/hyperlink" Target="https://creativecommons.org/licenses/by-nd/3.0/" TargetMode="External"/><Relationship Id="rId5" Type="http://schemas.openxmlformats.org/officeDocument/2006/relationships/hyperlink" Target="http://aliceslittlewonderland.blogspot.com/2010/10/love-lolita-witch.html" TargetMode="External"/><Relationship Id="rId10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2.jpg"/><Relationship Id="rId9" Type="http://schemas.openxmlformats.org/officeDocument/2006/relationships/hyperlink" Target="http://mirage-a-trois.blogspot.com/2008/08/allergic-wolf-arrested-for-blowing.html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cofrecuentos.blogspot.com/2016/05/hada-madrina.html" TargetMode="External"/><Relationship Id="rId13" Type="http://schemas.openxmlformats.org/officeDocument/2006/relationships/image" Target="../media/image9.jpg"/><Relationship Id="rId3" Type="http://schemas.openxmlformats.org/officeDocument/2006/relationships/hyperlink" Target="http://eph.tuckdb.org/items/618" TargetMode="External"/><Relationship Id="rId7" Type="http://schemas.openxmlformats.org/officeDocument/2006/relationships/image" Target="../media/image7.jpg"/><Relationship Id="rId12" Type="http://schemas.openxmlformats.org/officeDocument/2006/relationships/hyperlink" Target="https://creativecommons.org/licenses/by-nc-nd/3.0/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pixabay.com/en/animal-bear-face-thinking-worried-161422/" TargetMode="External"/><Relationship Id="rId11" Type="http://schemas.openxmlformats.org/officeDocument/2006/relationships/hyperlink" Target="https://alphabetworld.wordpress.com/2010/04/09" TargetMode="External"/><Relationship Id="rId5" Type="http://schemas.openxmlformats.org/officeDocument/2006/relationships/image" Target="../media/image6.png"/><Relationship Id="rId10" Type="http://schemas.openxmlformats.org/officeDocument/2006/relationships/image" Target="../media/image8.jpg"/><Relationship Id="rId4" Type="http://schemas.openxmlformats.org/officeDocument/2006/relationships/hyperlink" Target="https://creativecommons.org/licenses/by-sa/3.0/" TargetMode="External"/><Relationship Id="rId9" Type="http://schemas.openxmlformats.org/officeDocument/2006/relationships/hyperlink" Target="https://creativecommons.org/licenses/by-nc/3.0/" TargetMode="External"/><Relationship Id="rId14" Type="http://schemas.openxmlformats.org/officeDocument/2006/relationships/hyperlink" Target="https://losdibujosdealapapaju.wordpress.com/2013/05/08/jack-y-las-habichuelas-magicas-jack-and-the-beanstalk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graspingforobjectivity.com/2010/09/three-little-pigs-modern-day-adaptation.html/" TargetMode="External"/><Relationship Id="rId3" Type="http://schemas.openxmlformats.org/officeDocument/2006/relationships/hyperlink" Target="https://en.wikipedia.org/wiki/File:Smiley_icon.svg" TargetMode="External"/><Relationship Id="rId7" Type="http://schemas.openxmlformats.org/officeDocument/2006/relationships/image" Target="../media/image12.jp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creativecommons.org/licenses/by-sa/3.0/" TargetMode="External"/><Relationship Id="rId5" Type="http://schemas.openxmlformats.org/officeDocument/2006/relationships/hyperlink" Target="https://commons.wikimedia.org/wiki/File:Sad_smiley_yellow_simple.svg" TargetMode="External"/><Relationship Id="rId4" Type="http://schemas.openxmlformats.org/officeDocument/2006/relationships/image" Target="../media/image11.png"/><Relationship Id="rId9" Type="http://schemas.openxmlformats.org/officeDocument/2006/relationships/hyperlink" Target="https://creativecommons.org/licenses/by-nc-nd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0EA47A-8775-429E-A640-DBE3DFAE42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5" y="4522156"/>
            <a:ext cx="5609222" cy="1363215"/>
          </a:xfrm>
        </p:spPr>
        <p:txBody>
          <a:bodyPr anchor="t">
            <a:normAutofit/>
          </a:bodyPr>
          <a:lstStyle/>
          <a:p>
            <a:pPr algn="l"/>
            <a:endParaRPr lang="en-US" sz="48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D3DD21-E786-4C04-9192-2FF358DD2A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6" y="3945418"/>
            <a:ext cx="5609219" cy="576738"/>
          </a:xfrm>
        </p:spPr>
        <p:txBody>
          <a:bodyPr anchor="b">
            <a:normAutofit/>
          </a:bodyPr>
          <a:lstStyle/>
          <a:p>
            <a:pPr algn="l"/>
            <a:endParaRPr lang="en-GB" sz="2000" dirty="0"/>
          </a:p>
        </p:txBody>
      </p:sp>
      <p:pic>
        <p:nvPicPr>
          <p:cNvPr id="14" name="Picture 13" descr="A picture containing sitting, table, yellow&#10;&#10;Description automatically generated">
            <a:extLst>
              <a:ext uri="{FF2B5EF4-FFF2-40B4-BE49-F238E27FC236}">
                <a16:creationId xmlns:a16="http://schemas.microsoft.com/office/drawing/2014/main" id="{DDCB22BA-EB61-4395-BAED-3583733D708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0535" r="-1" b="22732"/>
          <a:stretch/>
        </p:blipFill>
        <p:spPr>
          <a:xfrm>
            <a:off x="1246574" y="10"/>
            <a:ext cx="3913632" cy="2285224"/>
          </a:xfrm>
          <a:custGeom>
            <a:avLst/>
            <a:gdLst/>
            <a:ahLst/>
            <a:cxnLst/>
            <a:rect l="l" t="t" r="r" b="b"/>
            <a:pathLst>
              <a:path w="3913632" h="2285234">
                <a:moveTo>
                  <a:pt x="29691" y="0"/>
                </a:moveTo>
                <a:lnTo>
                  <a:pt x="3883942" y="0"/>
                </a:lnTo>
                <a:lnTo>
                  <a:pt x="3903529" y="128345"/>
                </a:lnTo>
                <a:cubicBezTo>
                  <a:pt x="3910210" y="194127"/>
                  <a:pt x="3913632" y="260873"/>
                  <a:pt x="3913632" y="328418"/>
                </a:cubicBezTo>
                <a:cubicBezTo>
                  <a:pt x="3913632" y="1409138"/>
                  <a:pt x="3037536" y="2285234"/>
                  <a:pt x="1956816" y="2285234"/>
                </a:cubicBezTo>
                <a:cubicBezTo>
                  <a:pt x="876096" y="2285234"/>
                  <a:pt x="0" y="1409138"/>
                  <a:pt x="0" y="328418"/>
                </a:cubicBezTo>
                <a:cubicBezTo>
                  <a:pt x="0" y="260873"/>
                  <a:pt x="3422" y="194127"/>
                  <a:pt x="10103" y="128345"/>
                </a:cubicBezTo>
                <a:close/>
              </a:path>
            </a:pathLst>
          </a:custGeom>
        </p:spPr>
      </p:pic>
      <p:pic>
        <p:nvPicPr>
          <p:cNvPr id="11" name="Picture 10" descr="A picture containing table, plate, sitting, window&#10;&#10;Description automatically generated">
            <a:extLst>
              <a:ext uri="{FF2B5EF4-FFF2-40B4-BE49-F238E27FC236}">
                <a16:creationId xmlns:a16="http://schemas.microsoft.com/office/drawing/2014/main" id="{F8A55A3A-8530-4EA4-8F50-B17E99355A5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3854" r="-1" b="-1"/>
          <a:stretch/>
        </p:blipFill>
        <p:spPr>
          <a:xfrm>
            <a:off x="20" y="2279205"/>
            <a:ext cx="3564618" cy="4569668"/>
          </a:xfrm>
          <a:custGeom>
            <a:avLst/>
            <a:gdLst/>
            <a:ahLst/>
            <a:cxnLst/>
            <a:rect l="l" t="t" r="r" b="b"/>
            <a:pathLst>
              <a:path w="3564638" h="4569668">
                <a:moveTo>
                  <a:pt x="640080" y="0"/>
                </a:moveTo>
                <a:cubicBezTo>
                  <a:pt x="2255269" y="0"/>
                  <a:pt x="3564638" y="1309369"/>
                  <a:pt x="3564638" y="2924558"/>
                </a:cubicBezTo>
                <a:cubicBezTo>
                  <a:pt x="3564638" y="3530254"/>
                  <a:pt x="3380508" y="4092944"/>
                  <a:pt x="3065170" y="4559707"/>
                </a:cubicBezTo>
                <a:lnTo>
                  <a:pt x="3057720" y="4569668"/>
                </a:lnTo>
                <a:lnTo>
                  <a:pt x="0" y="4569668"/>
                </a:lnTo>
                <a:lnTo>
                  <a:pt x="0" y="72448"/>
                </a:lnTo>
                <a:lnTo>
                  <a:pt x="50679" y="59417"/>
                </a:lnTo>
                <a:cubicBezTo>
                  <a:pt x="241061" y="20459"/>
                  <a:pt x="438181" y="0"/>
                  <a:pt x="640080" y="0"/>
                </a:cubicBezTo>
                <a:close/>
              </a:path>
            </a:pathLst>
          </a:custGeom>
        </p:spPr>
      </p:pic>
      <p:pic>
        <p:nvPicPr>
          <p:cNvPr id="8" name="Picture 7" descr="A picture containing drawing, table&#10;&#10;Description automatically generated">
            <a:extLst>
              <a:ext uri="{FF2B5EF4-FFF2-40B4-BE49-F238E27FC236}">
                <a16:creationId xmlns:a16="http://schemas.microsoft.com/office/drawing/2014/main" id="{B4020798-D29C-4359-90FD-E5B9D94E6089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rcRect l="7954" r="2048" b="3"/>
          <a:stretch/>
        </p:blipFill>
        <p:spPr>
          <a:xfrm>
            <a:off x="5511871" y="780500"/>
            <a:ext cx="2852928" cy="2852928"/>
          </a:xfrm>
          <a:custGeom>
            <a:avLst/>
            <a:gdLst/>
            <a:ahLst/>
            <a:cxnLst/>
            <a:rect l="l" t="t" r="r" b="b"/>
            <a:pathLst>
              <a:path w="2852928" h="2852928">
                <a:moveTo>
                  <a:pt x="1426464" y="0"/>
                </a:moveTo>
                <a:cubicBezTo>
                  <a:pt x="2214278" y="0"/>
                  <a:pt x="2852928" y="638650"/>
                  <a:pt x="2852928" y="1426464"/>
                </a:cubicBezTo>
                <a:cubicBezTo>
                  <a:pt x="2852928" y="2214278"/>
                  <a:pt x="2214278" y="2852928"/>
                  <a:pt x="1426464" y="2852928"/>
                </a:cubicBezTo>
                <a:cubicBezTo>
                  <a:pt x="638650" y="2852928"/>
                  <a:pt x="0" y="2214278"/>
                  <a:pt x="0" y="1426464"/>
                </a:cubicBezTo>
                <a:cubicBezTo>
                  <a:pt x="0" y="638650"/>
                  <a:pt x="638650" y="0"/>
                  <a:pt x="1426464" y="0"/>
                </a:cubicBezTo>
                <a:close/>
              </a:path>
            </a:pathLst>
          </a:custGeom>
        </p:spPr>
      </p:pic>
      <p:pic>
        <p:nvPicPr>
          <p:cNvPr id="17" name="Picture 16" descr="A picture containing drawing&#10;&#10;Description automatically generated">
            <a:extLst>
              <a:ext uri="{FF2B5EF4-FFF2-40B4-BE49-F238E27FC236}">
                <a16:creationId xmlns:a16="http://schemas.microsoft.com/office/drawing/2014/main" id="{275AED66-5F2E-4056-AD62-44FC0BD7AE65}"/>
              </a:ext>
            </a:extLst>
          </p:cNvPr>
          <p:cNvPicPr>
            <a:picLocks noChangeAspect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rcRect l="26060" r="-2" b="-2"/>
          <a:stretch/>
        </p:blipFill>
        <p:spPr>
          <a:xfrm>
            <a:off x="8918761" y="-4331"/>
            <a:ext cx="3273238" cy="3618965"/>
          </a:xfrm>
          <a:custGeom>
            <a:avLst/>
            <a:gdLst/>
            <a:ahLst/>
            <a:cxnLst/>
            <a:rect l="l" t="t" r="r" b="b"/>
            <a:pathLst>
              <a:path w="3273238" h="3618965">
                <a:moveTo>
                  <a:pt x="210437" y="0"/>
                </a:moveTo>
                <a:lnTo>
                  <a:pt x="3273238" y="0"/>
                </a:lnTo>
                <a:lnTo>
                  <a:pt x="3273238" y="3526409"/>
                </a:lnTo>
                <a:lnTo>
                  <a:pt x="3118338" y="3566238"/>
                </a:lnTo>
                <a:cubicBezTo>
                  <a:pt x="2949390" y="3600810"/>
                  <a:pt x="2774463" y="3618965"/>
                  <a:pt x="2595295" y="3618965"/>
                </a:cubicBezTo>
                <a:cubicBezTo>
                  <a:pt x="1161953" y="3618965"/>
                  <a:pt x="0" y="2457012"/>
                  <a:pt x="0" y="1023670"/>
                </a:cubicBezTo>
                <a:cubicBezTo>
                  <a:pt x="0" y="665335"/>
                  <a:pt x="72622" y="323961"/>
                  <a:pt x="203951" y="13464"/>
                </a:cubicBezTo>
                <a:close/>
              </a:path>
            </a:pathLst>
          </a:cu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A60BF0A-388E-4AB9-84C4-0244E06BA242}"/>
              </a:ext>
            </a:extLst>
          </p:cNvPr>
          <p:cNvSpPr/>
          <p:nvPr/>
        </p:nvSpPr>
        <p:spPr>
          <a:xfrm>
            <a:off x="4608010" y="5386257"/>
            <a:ext cx="70678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Cymeriadau storiau hud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7692857-2959-496A-893B-4D0BF2CC6680}"/>
              </a:ext>
            </a:extLst>
          </p:cNvPr>
          <p:cNvSpPr txBox="1"/>
          <p:nvPr/>
        </p:nvSpPr>
        <p:spPr>
          <a:xfrm>
            <a:off x="9732673" y="6870700"/>
            <a:ext cx="2459327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7" tooltip="https://bytheirstrangefruit.blogspot.com/2016/05/logical-fallacies-three-bears-effect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03A060C-D12D-4327-8F2A-C42111094152}"/>
              </a:ext>
            </a:extLst>
          </p:cNvPr>
          <p:cNvSpPr txBox="1"/>
          <p:nvPr/>
        </p:nvSpPr>
        <p:spPr>
          <a:xfrm>
            <a:off x="7260645" y="6870700"/>
            <a:ext cx="245932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5" tooltip="http://aliceslittlewonderland.blogspot.com/2010/10/love-lolita-witch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0" tooltip="https://creativecommons.org/licenses/by-nc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5707709-D544-480C-9B30-10B44EC486A1}"/>
              </a:ext>
            </a:extLst>
          </p:cNvPr>
          <p:cNvSpPr txBox="1"/>
          <p:nvPr/>
        </p:nvSpPr>
        <p:spPr>
          <a:xfrm>
            <a:off x="4921667" y="6870700"/>
            <a:ext cx="2326278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3" tooltip="http://www.fsf.org/blogs/community/a-distress-call-from-a-company-threatened-by-a-patent-trol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1" tooltip="https://creativecommons.org/licenses/by-nd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C214BC7-F8C5-47D2-BD73-7A78C00FC4FF}"/>
              </a:ext>
            </a:extLst>
          </p:cNvPr>
          <p:cNvSpPr txBox="1"/>
          <p:nvPr/>
        </p:nvSpPr>
        <p:spPr>
          <a:xfrm>
            <a:off x="2722151" y="6870700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 dirty="0">
                <a:solidFill>
                  <a:srgbClr val="FFFFFF"/>
                </a:solidFill>
                <a:hlinkClick r:id="rId9" tooltip="http://mirage-a-trois.blogspot.com/2008/08/allergic-wolf-arrested-for-blowing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 dirty="0">
                <a:solidFill>
                  <a:srgbClr val="FFFFFF"/>
                </a:solidFill>
              </a:rPr>
              <a:t> by Unknown Author is licensed under </a:t>
            </a:r>
            <a:r>
              <a:rPr lang="en-GB" sz="700" dirty="0">
                <a:solidFill>
                  <a:srgbClr val="FFFFFF"/>
                </a:solidFill>
                <a:hlinkClick r:id="rId12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 dirty="0">
              <a:solidFill>
                <a:srgbClr val="FFFFFF"/>
              </a:solidFill>
            </a:endParaRP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71CAC48-A7D0-4C94-98B7-F1D0F5976AA5}"/>
              </a:ext>
            </a:extLst>
          </p:cNvPr>
          <p:cNvSpPr/>
          <p:nvPr/>
        </p:nvSpPr>
        <p:spPr>
          <a:xfrm>
            <a:off x="4608010" y="4394165"/>
            <a:ext cx="59407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Fairy tale characters</a:t>
            </a:r>
            <a:endParaRPr lang="en-GB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079251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07EF0-F4B4-4C2C-9D0C-9005FD68E0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Which character do you like/dislike?</a:t>
            </a:r>
            <a:b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 cymeriad yw eich hoff neu ddim yn hoffi?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08630C-A5C9-4DA8-87DB-74027956C3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1920166"/>
          </a:xfrm>
        </p:spPr>
        <p:txBody>
          <a:bodyPr>
            <a:noAutofit/>
          </a:bodyPr>
          <a:lstStyle/>
          <a:p>
            <a:r>
              <a:rPr lang="en-GB" sz="4800" dirty="0">
                <a:solidFill>
                  <a:srgbClr val="00B050"/>
                </a:solidFill>
              </a:rPr>
              <a:t>Dw i’n hoffi</a:t>
            </a:r>
          </a:p>
          <a:p>
            <a:r>
              <a:rPr lang="en-GB" sz="4800" dirty="0">
                <a:solidFill>
                  <a:srgbClr val="00B050"/>
                </a:solidFill>
              </a:rPr>
              <a:t>I like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08325-D2F3-4788-9F6C-4392EF8248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3601329"/>
            <a:ext cx="2958488" cy="2891546"/>
          </a:xfrm>
        </p:spPr>
        <p:txBody>
          <a:bodyPr>
            <a:normAutofit fontScale="70000" lnSpcReduction="20000"/>
          </a:bodyPr>
          <a:lstStyle/>
          <a:p>
            <a:r>
              <a:rPr lang="en-GB" sz="3600" dirty="0"/>
              <a:t>Tywesoges/ Princess </a:t>
            </a:r>
          </a:p>
          <a:p>
            <a:r>
              <a:rPr lang="en-GB" sz="3600" dirty="0"/>
              <a:t>Brenin/ King</a:t>
            </a:r>
          </a:p>
          <a:p>
            <a:r>
              <a:rPr lang="en-GB" sz="3600" dirty="0"/>
              <a:t>Tylwyth teg/ Fairy</a:t>
            </a:r>
          </a:p>
          <a:p>
            <a:r>
              <a:rPr lang="en-GB" sz="3600" dirty="0"/>
              <a:t>Blaidd/ Wolf</a:t>
            </a:r>
          </a:p>
          <a:p>
            <a:r>
              <a:rPr lang="en-GB" sz="3600" dirty="0"/>
              <a:t>Mochyn/ Pig</a:t>
            </a:r>
          </a:p>
          <a:p>
            <a:r>
              <a:rPr lang="en-GB" sz="3600" dirty="0"/>
              <a:t>Arth/ Bear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C288CA0-753E-4403-8252-80A0667800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2"/>
            <a:ext cx="5183188" cy="1747837"/>
          </a:xfrm>
        </p:spPr>
        <p:txBody>
          <a:bodyPr>
            <a:noAutofit/>
          </a:bodyPr>
          <a:lstStyle/>
          <a:p>
            <a:r>
              <a:rPr lang="en-GB" sz="4400" dirty="0">
                <a:solidFill>
                  <a:srgbClr val="FF0000"/>
                </a:solidFill>
              </a:rPr>
              <a:t>Dw </a:t>
            </a:r>
            <a:r>
              <a:rPr lang="en-GB" sz="4400" dirty="0" err="1">
                <a:solidFill>
                  <a:srgbClr val="FF0000"/>
                </a:solidFill>
              </a:rPr>
              <a:t>i</a:t>
            </a:r>
            <a:r>
              <a:rPr lang="en-GB" sz="4400" dirty="0">
                <a:solidFill>
                  <a:srgbClr val="FF0000"/>
                </a:solidFill>
              </a:rPr>
              <a:t> </a:t>
            </a:r>
            <a:r>
              <a:rPr lang="en-GB" sz="4400" dirty="0" err="1">
                <a:solidFill>
                  <a:srgbClr val="FF0000"/>
                </a:solidFill>
              </a:rPr>
              <a:t>ddim</a:t>
            </a:r>
            <a:r>
              <a:rPr lang="en-GB" sz="4400" dirty="0">
                <a:solidFill>
                  <a:srgbClr val="FF0000"/>
                </a:solidFill>
              </a:rPr>
              <a:t> </a:t>
            </a:r>
            <a:r>
              <a:rPr lang="en-GB" sz="4400" dirty="0" err="1">
                <a:solidFill>
                  <a:srgbClr val="FF0000"/>
                </a:solidFill>
              </a:rPr>
              <a:t>yn</a:t>
            </a:r>
            <a:r>
              <a:rPr lang="en-GB" sz="4400" dirty="0">
                <a:solidFill>
                  <a:srgbClr val="FF0000"/>
                </a:solidFill>
              </a:rPr>
              <a:t> </a:t>
            </a:r>
            <a:r>
              <a:rPr lang="en-GB" sz="4400" dirty="0" err="1">
                <a:solidFill>
                  <a:srgbClr val="FF0000"/>
                </a:solidFill>
              </a:rPr>
              <a:t>hoffi</a:t>
            </a:r>
            <a:endParaRPr lang="en-GB" sz="4400" dirty="0" err="1">
              <a:solidFill>
                <a:srgbClr val="FF0000"/>
              </a:solidFill>
              <a:cs typeface="Calibri"/>
            </a:endParaRPr>
          </a:p>
          <a:p>
            <a:r>
              <a:rPr lang="en-GB" sz="4400" dirty="0">
                <a:solidFill>
                  <a:srgbClr val="FF0000"/>
                </a:solidFill>
              </a:rPr>
              <a:t>I don’t like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6DB4FA-A62E-4888-BA18-408B913D8B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33566" y="3623199"/>
            <a:ext cx="2850445" cy="3002327"/>
          </a:xfrm>
        </p:spPr>
        <p:txBody>
          <a:bodyPr>
            <a:normAutofit fontScale="70000" lnSpcReduction="20000"/>
          </a:bodyPr>
          <a:lstStyle/>
          <a:p>
            <a:r>
              <a:rPr lang="en-GB" sz="2900" dirty="0"/>
              <a:t>Gwrach/ Witch</a:t>
            </a:r>
          </a:p>
          <a:p>
            <a:r>
              <a:rPr lang="en-GB" sz="2900" dirty="0"/>
              <a:t>Blaidd mamgu/ Wolf grandma</a:t>
            </a:r>
          </a:p>
          <a:p>
            <a:r>
              <a:rPr lang="en-GB" sz="2900" dirty="0"/>
              <a:t>Cawr/ Giant</a:t>
            </a:r>
          </a:p>
          <a:p>
            <a:r>
              <a:rPr lang="en-GB" sz="2900" dirty="0"/>
              <a:t>Brenhines/ Queen</a:t>
            </a:r>
          </a:p>
          <a:p>
            <a:r>
              <a:rPr lang="en-GB" sz="2900" dirty="0"/>
              <a:t>Jac/ Jack</a:t>
            </a:r>
          </a:p>
          <a:p>
            <a:r>
              <a:rPr lang="en-GB" sz="2900" dirty="0"/>
              <a:t>Elen Benfelen/ Goldilocks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5840F2-1758-4FE8-AB90-7133002BC9C5}"/>
              </a:ext>
            </a:extLst>
          </p:cNvPr>
          <p:cNvSpPr txBox="1"/>
          <p:nvPr/>
        </p:nvSpPr>
        <p:spPr>
          <a:xfrm>
            <a:off x="6452384" y="3601329"/>
            <a:ext cx="154305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CA49F7A-0C5B-4F40-AC9A-513946267B20}"/>
              </a:ext>
            </a:extLst>
          </p:cNvPr>
          <p:cNvSpPr txBox="1"/>
          <p:nvPr/>
        </p:nvSpPr>
        <p:spPr>
          <a:xfrm rot="10800000" flipH="1" flipV="1">
            <a:off x="8445394" y="3793981"/>
            <a:ext cx="3496114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Trol/ Troll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Torrwr pren/ Wood Cutter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Gwerthwr ffa/Seed Seller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Hugan fach goch/ Little Red Riding Hood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Tywysog/ Prince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/>
              <a:t>Mamgu/ Grandma</a:t>
            </a:r>
          </a:p>
        </p:txBody>
      </p:sp>
    </p:spTree>
    <p:extLst>
      <p:ext uri="{BB962C8B-B14F-4D97-AF65-F5344CB8AC3E}">
        <p14:creationId xmlns:p14="http://schemas.microsoft.com/office/powerpoint/2010/main" val="3845452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75C695-6610-48DB-84D6-131D38C78D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78855" y="868362"/>
            <a:ext cx="8234289" cy="2387600"/>
          </a:xfrm>
        </p:spPr>
        <p:txBody>
          <a:bodyPr>
            <a:normAutofit/>
          </a:bodyPr>
          <a:lstStyle/>
          <a:p>
            <a:r>
              <a:rPr lang="en-GB" sz="4400" dirty="0"/>
              <a:t>Why you like/dislike this character?</a:t>
            </a:r>
            <a:br>
              <a:rPr lang="en-GB" sz="4400" dirty="0"/>
            </a:br>
            <a:r>
              <a:rPr lang="en-GB" sz="4400" dirty="0"/>
              <a:t>Pam wyt ti yn hoffi/ddim yn hoffi y cymeriad?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0EFAB2-A9B0-4474-A3B0-BEAF86E78090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8000" dirty="0">
                <a:solidFill>
                  <a:schemeClr val="accent1"/>
                </a:solidFill>
              </a:rPr>
              <a:t>Achos</a:t>
            </a:r>
            <a:r>
              <a:rPr lang="en-GB" sz="8000" dirty="0"/>
              <a:t>  </a:t>
            </a:r>
            <a:r>
              <a:rPr lang="en-GB" sz="3600" dirty="0"/>
              <a:t>             </a:t>
            </a:r>
            <a:r>
              <a:rPr lang="en-GB" sz="8000" dirty="0"/>
              <a:t> </a:t>
            </a:r>
            <a:r>
              <a:rPr lang="en-GB" sz="8000" dirty="0">
                <a:solidFill>
                  <a:schemeClr val="accent1"/>
                </a:solidFill>
              </a:rPr>
              <a:t>Because</a:t>
            </a:r>
            <a:r>
              <a:rPr lang="en-GB" sz="8000" dirty="0"/>
              <a:t>    </a:t>
            </a:r>
          </a:p>
          <a:p>
            <a:endParaRPr lang="en-GB" sz="3600" dirty="0"/>
          </a:p>
        </p:txBody>
      </p:sp>
      <p:pic>
        <p:nvPicPr>
          <p:cNvPr id="5" name="Picture 4" descr="A picture containing text, dog, small, brown&#10;&#10;Description automatically generated">
            <a:extLst>
              <a:ext uri="{FF2B5EF4-FFF2-40B4-BE49-F238E27FC236}">
                <a16:creationId xmlns:a16="http://schemas.microsoft.com/office/drawing/2014/main" id="{46F548F5-8E68-4B41-BF3D-BA595113BF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43439" y="319392"/>
            <a:ext cx="1725168" cy="21336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46F9A99-C4B1-4829-936A-D28002EF911D}"/>
              </a:ext>
            </a:extLst>
          </p:cNvPr>
          <p:cNvSpPr txBox="1"/>
          <p:nvPr/>
        </p:nvSpPr>
        <p:spPr>
          <a:xfrm>
            <a:off x="143439" y="2452992"/>
            <a:ext cx="1725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3" tooltip="http://eph.tuckdb.org/items/618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4" tooltip="https://creativecommons.org/licenses/by-sa/3.0/"/>
              </a:rPr>
              <a:t>CC BY-SA</a:t>
            </a:r>
            <a:endParaRPr lang="en-GB" sz="900" dirty="0"/>
          </a:p>
        </p:txBody>
      </p:sp>
      <p:pic>
        <p:nvPicPr>
          <p:cNvPr id="12" name="Picture 11" descr="A picture containing clock&#10;&#10;Description automatically generated">
            <a:extLst>
              <a:ext uri="{FF2B5EF4-FFF2-40B4-BE49-F238E27FC236}">
                <a16:creationId xmlns:a16="http://schemas.microsoft.com/office/drawing/2014/main" id="{B43DE994-F9F5-4DF8-A513-1134B13117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9844391" y="4405008"/>
            <a:ext cx="1948470" cy="2245627"/>
          </a:xfrm>
          <a:prstGeom prst="rect">
            <a:avLst/>
          </a:prstGeom>
        </p:spPr>
      </p:pic>
      <p:pic>
        <p:nvPicPr>
          <p:cNvPr id="14" name="Picture 13" descr="A picture containing clock, food&#10;&#10;Description automatically generated">
            <a:extLst>
              <a:ext uri="{FF2B5EF4-FFF2-40B4-BE49-F238E27FC236}">
                <a16:creationId xmlns:a16="http://schemas.microsoft.com/office/drawing/2014/main" id="{0B2DE91F-8FA2-484C-92C3-FD179859572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92035" y="3971370"/>
            <a:ext cx="1886820" cy="2477643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BD8AA314-5723-47AB-9A4E-FC4A7CCD7F04}"/>
              </a:ext>
            </a:extLst>
          </p:cNvPr>
          <p:cNvSpPr txBox="1"/>
          <p:nvPr/>
        </p:nvSpPr>
        <p:spPr>
          <a:xfrm>
            <a:off x="1523999" y="7723162"/>
            <a:ext cx="135989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://cofrecuentos.blogspot.com/2016/05/hada-madrina.html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9" tooltip="https://creativecommons.org/licenses/by-nc/3.0/"/>
              </a:rPr>
              <a:t>CC BY-</a:t>
            </a:r>
            <a:endParaRPr lang="en-GB" sz="900" dirty="0"/>
          </a:p>
        </p:txBody>
      </p:sp>
      <p:pic>
        <p:nvPicPr>
          <p:cNvPr id="17" name="Picture 16" descr="A picture containing drawing&#10;&#10;Description automatically generated">
            <a:extLst>
              <a:ext uri="{FF2B5EF4-FFF2-40B4-BE49-F238E27FC236}">
                <a16:creationId xmlns:a16="http://schemas.microsoft.com/office/drawing/2014/main" id="{1C00B715-23FA-40D2-A5FF-942ACF3A8280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1"/>
              </a:ext>
            </a:extLst>
          </a:blip>
          <a:stretch>
            <a:fillRect/>
          </a:stretch>
        </p:blipFill>
        <p:spPr>
          <a:xfrm>
            <a:off x="4348441" y="4708187"/>
            <a:ext cx="3126362" cy="181699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4A5E3A5D-87BF-4106-913C-A2802FC18637}"/>
              </a:ext>
            </a:extLst>
          </p:cNvPr>
          <p:cNvSpPr txBox="1"/>
          <p:nvPr/>
        </p:nvSpPr>
        <p:spPr>
          <a:xfrm>
            <a:off x="4348441" y="6651630"/>
            <a:ext cx="312636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1" tooltip="https://alphabetworld.wordpress.com/2010/04/09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2" tooltip="https://creativecommons.org/licenses/by-nc-nd/3.0/"/>
              </a:rPr>
              <a:t>CC BY-NC-ND</a:t>
            </a:r>
            <a:endParaRPr lang="en-GB" sz="900" dirty="0"/>
          </a:p>
        </p:txBody>
      </p:sp>
      <p:pic>
        <p:nvPicPr>
          <p:cNvPr id="20" name="Picture 19" descr="A close up of a logo&#10;&#10;Description automatically generated">
            <a:extLst>
              <a:ext uri="{FF2B5EF4-FFF2-40B4-BE49-F238E27FC236}">
                <a16:creationId xmlns:a16="http://schemas.microsoft.com/office/drawing/2014/main" id="{2D735676-536B-4C0E-86C1-AB7A6C5E156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10161740" y="235331"/>
            <a:ext cx="1886821" cy="2410825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B42252D-3E4A-4A15-9594-FEBF48F6BF0F}"/>
              </a:ext>
            </a:extLst>
          </p:cNvPr>
          <p:cNvSpPr txBox="1"/>
          <p:nvPr/>
        </p:nvSpPr>
        <p:spPr>
          <a:xfrm>
            <a:off x="10213144" y="7462911"/>
            <a:ext cx="18868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14" tooltip="https://losdibujosdealapapaju.wordpress.com/2013/05/08/jack-y-las-habichuelas-magicas-jack-and-the-beanstalk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12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9764148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EEF883-9EA2-4233-9E55-E9AAF5856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0D2E18-A8B7-4BA3-80CE-65E8C6DC4F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Autofit/>
          </a:bodyPr>
          <a:lstStyle/>
          <a:p>
            <a:r>
              <a:rPr lang="en-GB" sz="3600" dirty="0">
                <a:solidFill>
                  <a:srgbClr val="00B050"/>
                </a:solidFill>
              </a:rPr>
              <a:t>Geirfa Dda </a:t>
            </a:r>
          </a:p>
          <a:p>
            <a:r>
              <a:rPr lang="en-GB" sz="3600" dirty="0">
                <a:solidFill>
                  <a:srgbClr val="00B050"/>
                </a:solidFill>
              </a:rPr>
              <a:t>Good words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391209-FDA5-4681-9CDA-877470F1EA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2522390" cy="368458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Pert/ pretty</a:t>
            </a:r>
          </a:p>
          <a:p>
            <a:r>
              <a:rPr lang="en-GB" dirty="0"/>
              <a:t>Doniol/ funny</a:t>
            </a:r>
          </a:p>
          <a:p>
            <a:r>
              <a:rPr lang="en-GB" dirty="0"/>
              <a:t>Defnyddiol/ helpful</a:t>
            </a:r>
          </a:p>
          <a:p>
            <a:r>
              <a:rPr lang="en-GB" dirty="0"/>
              <a:t>Hapus/ happy</a:t>
            </a:r>
          </a:p>
          <a:p>
            <a:r>
              <a:rPr lang="en-GB" dirty="0"/>
              <a:t>Hyfryd/ lovely</a:t>
            </a:r>
          </a:p>
          <a:p>
            <a:r>
              <a:rPr lang="en-GB" dirty="0"/>
              <a:t>Hyderus/ confident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4EA665-9F7F-4D34-916E-BC3652400FC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8208378" y="1681163"/>
            <a:ext cx="3147009" cy="823912"/>
          </a:xfrm>
        </p:spPr>
        <p:txBody>
          <a:bodyPr>
            <a:no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Geirfa Drwg</a:t>
            </a:r>
          </a:p>
          <a:p>
            <a:r>
              <a:rPr lang="en-GB" sz="3600" dirty="0">
                <a:solidFill>
                  <a:srgbClr val="FF0000"/>
                </a:solidFill>
              </a:rPr>
              <a:t>Bad words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54A1A5C-4132-423F-BB89-3B88625F8CD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8208378" y="2505075"/>
            <a:ext cx="3147009" cy="368458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Drwg/ bad</a:t>
            </a:r>
          </a:p>
          <a:p>
            <a:r>
              <a:rPr lang="en-GB" dirty="0"/>
              <a:t>Cas/ nasty</a:t>
            </a:r>
          </a:p>
          <a:p>
            <a:r>
              <a:rPr lang="en-GB" dirty="0"/>
              <a:t>Ofnadwy/ terrible</a:t>
            </a:r>
          </a:p>
          <a:p>
            <a:r>
              <a:rPr lang="en-GB" dirty="0"/>
              <a:t>Diflas/ sad</a:t>
            </a:r>
          </a:p>
          <a:p>
            <a:r>
              <a:rPr lang="en-GB" dirty="0"/>
              <a:t>Dioglyd/ lazy</a:t>
            </a:r>
          </a:p>
          <a:p>
            <a:r>
              <a:rPr lang="en-GB" dirty="0"/>
              <a:t>Erchyll/ horrible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5C8E69F-452D-4827-A450-60E7D7339AAA}"/>
              </a:ext>
            </a:extLst>
          </p:cNvPr>
          <p:cNvSpPr/>
          <p:nvPr/>
        </p:nvSpPr>
        <p:spPr>
          <a:xfrm>
            <a:off x="3418681" y="73466"/>
            <a:ext cx="5183188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Describing Words </a:t>
            </a:r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G</a:t>
            </a:r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eiriau </a:t>
            </a:r>
            <a:r>
              <a:rPr lang="en-GB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</a:t>
            </a:r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isgrifinedig</a:t>
            </a:r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2EE2977B-1292-4A8C-8D39-9FE69B385A9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33046" y="71902"/>
            <a:ext cx="1289390" cy="1325563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FF68FD9-45F4-4567-8A64-2A1B04DADF4D}"/>
              </a:ext>
            </a:extLst>
          </p:cNvPr>
          <p:cNvSpPr txBox="1"/>
          <p:nvPr/>
        </p:nvSpPr>
        <p:spPr>
          <a:xfrm>
            <a:off x="3812345" y="2930068"/>
            <a:ext cx="4267247" cy="3108543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/>
          <a:p>
            <a:r>
              <a:rPr lang="en-GB" sz="2800" b="1" u="sng" dirty="0"/>
              <a:t>Coffiwch/ remember</a:t>
            </a:r>
          </a:p>
          <a:p>
            <a:endParaRPr lang="en-GB" sz="2800" dirty="0">
              <a:solidFill>
                <a:srgbClr val="00B050"/>
              </a:solidFill>
            </a:endParaRPr>
          </a:p>
          <a:p>
            <a:r>
              <a:rPr lang="en-GB" sz="2800" dirty="0">
                <a:solidFill>
                  <a:srgbClr val="00B050"/>
                </a:solidFill>
              </a:rPr>
              <a:t>Dw </a:t>
            </a:r>
            <a:r>
              <a:rPr lang="en-GB" sz="2800" dirty="0" err="1">
                <a:solidFill>
                  <a:srgbClr val="00B050"/>
                </a:solidFill>
              </a:rPr>
              <a:t>i’n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hoffi</a:t>
            </a:r>
            <a:r>
              <a:rPr lang="en-GB" sz="2800" dirty="0">
                <a:solidFill>
                  <a:srgbClr val="00B050"/>
                </a:solidFill>
              </a:rPr>
              <a:t> ………….</a:t>
            </a:r>
            <a:r>
              <a:rPr lang="en-GB" sz="2800" dirty="0" err="1">
                <a:solidFill>
                  <a:srgbClr val="00B050"/>
                </a:solidFill>
              </a:rPr>
              <a:t>achos</a:t>
            </a:r>
            <a:r>
              <a:rPr lang="en-GB" sz="2800" dirty="0">
                <a:solidFill>
                  <a:srgbClr val="00B050"/>
                </a:solidFill>
              </a:rPr>
              <a:t> </a:t>
            </a:r>
            <a:r>
              <a:rPr lang="en-GB" sz="2800" dirty="0" err="1">
                <a:solidFill>
                  <a:srgbClr val="00B050"/>
                </a:solidFill>
              </a:rPr>
              <a:t>mae</a:t>
            </a:r>
            <a:r>
              <a:rPr lang="en-GB" sz="2800">
                <a:solidFill>
                  <a:srgbClr val="00B050"/>
                </a:solidFill>
              </a:rPr>
              <a:t> e'n/hi'n ……………..</a:t>
            </a:r>
            <a:endParaRPr lang="en-GB" sz="2800">
              <a:solidFill>
                <a:srgbClr val="00B050"/>
              </a:solidFill>
              <a:cs typeface="Calibri"/>
            </a:endParaRPr>
          </a:p>
          <a:p>
            <a:endParaRPr lang="en-GB" sz="2800" dirty="0">
              <a:solidFill>
                <a:srgbClr val="00B050"/>
              </a:solidFill>
            </a:endParaRPr>
          </a:p>
          <a:p>
            <a:r>
              <a:rPr lang="en-GB" sz="2800" dirty="0">
                <a:solidFill>
                  <a:srgbClr val="FF0000"/>
                </a:solidFill>
              </a:rPr>
              <a:t>Dw </a:t>
            </a:r>
            <a:r>
              <a:rPr lang="en-GB" sz="2800" dirty="0" err="1">
                <a:solidFill>
                  <a:srgbClr val="FF0000"/>
                </a:solidFill>
              </a:rPr>
              <a:t>i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ddim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yn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hoffi</a:t>
            </a:r>
            <a:r>
              <a:rPr lang="en-GB" sz="2800" dirty="0">
                <a:solidFill>
                  <a:srgbClr val="FF0000"/>
                </a:solidFill>
              </a:rPr>
              <a:t> …...</a:t>
            </a:r>
            <a:r>
              <a:rPr lang="en-GB" sz="2800" dirty="0" err="1">
                <a:solidFill>
                  <a:srgbClr val="FF0000"/>
                </a:solidFill>
              </a:rPr>
              <a:t>achos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mae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 dirty="0" err="1">
                <a:solidFill>
                  <a:srgbClr val="FF0000"/>
                </a:solidFill>
              </a:rPr>
              <a:t>e'n</a:t>
            </a:r>
            <a:r>
              <a:rPr lang="en-GB" sz="2800" dirty="0">
                <a:solidFill>
                  <a:srgbClr val="FF0000"/>
                </a:solidFill>
              </a:rPr>
              <a:t>/</a:t>
            </a:r>
            <a:r>
              <a:rPr lang="en-GB" sz="2800" dirty="0" err="1">
                <a:solidFill>
                  <a:srgbClr val="FF0000"/>
                </a:solidFill>
              </a:rPr>
              <a:t>hi'n</a:t>
            </a:r>
            <a:r>
              <a:rPr lang="en-GB" sz="2800" dirty="0">
                <a:solidFill>
                  <a:srgbClr val="FF0000"/>
                </a:solidFill>
              </a:rPr>
              <a:t> </a:t>
            </a:r>
            <a:r>
              <a:rPr lang="en-GB" sz="2800">
                <a:solidFill>
                  <a:srgbClr val="FF0000"/>
                </a:solidFill>
              </a:rPr>
              <a:t> ……..</a:t>
            </a:r>
            <a:endParaRPr lang="en-GB" sz="2800">
              <a:solidFill>
                <a:srgbClr val="FF0000"/>
              </a:solidFill>
              <a:cs typeface="Calibri"/>
            </a:endParaRPr>
          </a:p>
        </p:txBody>
      </p:sp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5209A185-8A2F-46BF-BBBE-D9B23F74C1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419959" y="42864"/>
            <a:ext cx="1523363" cy="1592579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D8027AA7-B241-4DF2-A53F-450C35C34252}"/>
              </a:ext>
            </a:extLst>
          </p:cNvPr>
          <p:cNvSpPr txBox="1"/>
          <p:nvPr/>
        </p:nvSpPr>
        <p:spPr>
          <a:xfrm>
            <a:off x="5439996" y="9490710"/>
            <a:ext cx="1523363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5" tooltip="https://commons.wikimedia.org/wiki/File:Sad_smiley_yellow_simple.svg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6" tooltip="https://creativecommons.org/licenses/by-sa/3.0/"/>
              </a:rPr>
              <a:t>CC BY-SA</a:t>
            </a:r>
            <a:endParaRPr lang="en-GB" sz="900" dirty="0"/>
          </a:p>
        </p:txBody>
      </p:sp>
      <p:sp>
        <p:nvSpPr>
          <p:cNvPr id="14" name="Speech Bubble: Rectangle with Corners Rounded 13">
            <a:extLst>
              <a:ext uri="{FF2B5EF4-FFF2-40B4-BE49-F238E27FC236}">
                <a16:creationId xmlns:a16="http://schemas.microsoft.com/office/drawing/2014/main" id="{69BCD654-5EEC-45C1-A7DF-AB14A70BAFB1}"/>
              </a:ext>
            </a:extLst>
          </p:cNvPr>
          <p:cNvSpPr/>
          <p:nvPr/>
        </p:nvSpPr>
        <p:spPr>
          <a:xfrm>
            <a:off x="3699803" y="2658789"/>
            <a:ext cx="4379789" cy="3530874"/>
          </a:xfrm>
          <a:prstGeom prst="wedgeRoundRectCallou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pic>
        <p:nvPicPr>
          <p:cNvPr id="16" name="Picture 15" descr="A picture containing table, cake, birthday, decorated&#10;&#10;Description automatically generated">
            <a:extLst>
              <a:ext uri="{FF2B5EF4-FFF2-40B4-BE49-F238E27FC236}">
                <a16:creationId xmlns:a16="http://schemas.microsoft.com/office/drawing/2014/main" id="{9B82647C-124A-4262-845E-9FC577FDF26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8360713" y="5289452"/>
            <a:ext cx="2991498" cy="138853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2A7BB698-04FD-4633-965D-C1B4582A8599}"/>
              </a:ext>
            </a:extLst>
          </p:cNvPr>
          <p:cNvSpPr txBox="1"/>
          <p:nvPr/>
        </p:nvSpPr>
        <p:spPr>
          <a:xfrm>
            <a:off x="8360713" y="6677987"/>
            <a:ext cx="2522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 dirty="0">
                <a:hlinkClick r:id="rId8" tooltip="https://graspingforobjectivity.com/2010/09/three-little-pigs-modern-day-adaptation.html/"/>
              </a:rPr>
              <a:t>This Photo</a:t>
            </a:r>
            <a:r>
              <a:rPr lang="en-GB" sz="900" dirty="0"/>
              <a:t> by Unknown Author is licensed under </a:t>
            </a:r>
            <a:r>
              <a:rPr lang="en-GB" sz="900" dirty="0">
                <a:hlinkClick r:id="rId9" tooltip="https://creativecommons.org/licenses/by-nc-nd/3.0/"/>
              </a:rPr>
              <a:t>CC BY-NC-ND</a:t>
            </a:r>
            <a:endParaRPr lang="en-GB" sz="900" dirty="0"/>
          </a:p>
        </p:txBody>
      </p:sp>
    </p:spTree>
    <p:extLst>
      <p:ext uri="{BB962C8B-B14F-4D97-AF65-F5344CB8AC3E}">
        <p14:creationId xmlns:p14="http://schemas.microsoft.com/office/powerpoint/2010/main" val="414022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</TotalTime>
  <Words>279</Words>
  <Application>Microsoft Office PowerPoint</Application>
  <PresentationFormat>Widescreen</PresentationFormat>
  <Paragraphs>63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Which character do you like/dislike? Pa cymeriad yw eich hoff neu ddim yn hoffi?</vt:lpstr>
      <vt:lpstr>Why you like/dislike this character? Pam wyt ti yn hoffi/ddim yn hoffi y cymeriad?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charlene griffiths</dc:creator>
  <cp:lastModifiedBy>charlene griffiths</cp:lastModifiedBy>
  <cp:revision>15</cp:revision>
  <dcterms:created xsi:type="dcterms:W3CDTF">2020-02-25T17:27:56Z</dcterms:created>
  <dcterms:modified xsi:type="dcterms:W3CDTF">2020-03-19T14:28:17Z</dcterms:modified>
</cp:coreProperties>
</file>