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0"/>
  </p:notesMasterIdLst>
  <p:sldIdLst>
    <p:sldId id="292" r:id="rId2"/>
    <p:sldId id="300" r:id="rId3"/>
    <p:sldId id="257" r:id="rId4"/>
    <p:sldId id="266" r:id="rId5"/>
    <p:sldId id="377" r:id="rId6"/>
    <p:sldId id="293" r:id="rId7"/>
    <p:sldId id="296" r:id="rId8"/>
    <p:sldId id="279" r:id="rId9"/>
    <p:sldId id="297" r:id="rId10"/>
    <p:sldId id="382" r:id="rId11"/>
    <p:sldId id="381" r:id="rId12"/>
    <p:sldId id="259" r:id="rId13"/>
    <p:sldId id="298" r:id="rId14"/>
    <p:sldId id="301" r:id="rId15"/>
    <p:sldId id="368" r:id="rId16"/>
    <p:sldId id="379" r:id="rId17"/>
    <p:sldId id="309" r:id="rId18"/>
    <p:sldId id="299" r:id="rId19"/>
    <p:sldId id="294" r:id="rId20"/>
    <p:sldId id="295" r:id="rId21"/>
    <p:sldId id="302" r:id="rId22"/>
    <p:sldId id="303" r:id="rId23"/>
    <p:sldId id="304" r:id="rId24"/>
    <p:sldId id="305" r:id="rId25"/>
    <p:sldId id="306" r:id="rId26"/>
    <p:sldId id="307" r:id="rId27"/>
    <p:sldId id="308" r:id="rId28"/>
    <p:sldId id="378" r:id="rId29"/>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A0015"/>
    <a:srgbClr val="47CFFF"/>
    <a:srgbClr val="420021"/>
    <a:srgbClr val="002E2D"/>
    <a:srgbClr val="004E4C"/>
    <a:srgbClr val="0066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312" autoAdjust="0"/>
    <p:restoredTop sz="86086" autoAdjust="0"/>
  </p:normalViewPr>
  <p:slideViewPr>
    <p:cSldViewPr snapToGrid="0">
      <p:cViewPr varScale="1">
        <p:scale>
          <a:sx n="88" d="100"/>
          <a:sy n="88" d="100"/>
        </p:scale>
        <p:origin x="630" y="66"/>
      </p:cViewPr>
      <p:guideLst/>
    </p:cSldViewPr>
  </p:slideViewPr>
  <p:notesTextViewPr>
    <p:cViewPr>
      <p:scale>
        <a:sx n="1" d="1"/>
        <a:sy n="1" d="1"/>
      </p:scale>
      <p:origin x="0" y="0"/>
    </p:cViewPr>
  </p:notesTextViewPr>
  <p:sorterViewPr>
    <p:cViewPr>
      <p:scale>
        <a:sx n="100" d="100"/>
        <a:sy n="100" d="100"/>
      </p:scale>
      <p:origin x="0" y="-139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9A4CB0D6-3F73-4039-9860-9D652A2E79AD}" type="datetimeFigureOut">
              <a:rPr lang="en-GB" smtClean="0"/>
              <a:t>25/01/2021</a:t>
            </a:fld>
            <a:endParaRPr lang="en-GB" dirty="0"/>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C24008C4-B93C-4135-B550-AF341AF452DF}" type="slidenum">
              <a:rPr lang="en-GB" smtClean="0"/>
              <a:t>‹#›</a:t>
            </a:fld>
            <a:endParaRPr lang="en-GB" dirty="0"/>
          </a:p>
        </p:txBody>
      </p:sp>
    </p:spTree>
    <p:extLst>
      <p:ext uri="{BB962C8B-B14F-4D97-AF65-F5344CB8AC3E}">
        <p14:creationId xmlns:p14="http://schemas.microsoft.com/office/powerpoint/2010/main" val="39795259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1F4836-F42A-4D62-BAEC-5F36FEF7322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514926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0740CC1B-4A26-4392-A574-C5476E1D9471}" type="datetimeFigureOut">
              <a:rPr lang="en-GB" smtClean="0"/>
              <a:t>25/01/2021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24984614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740CC1B-4A26-4392-A574-C5476E1D9471}" type="datetimeFigureOut">
              <a:rPr lang="en-GB" smtClean="0"/>
              <a:t>25/01/2021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8929468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740CC1B-4A26-4392-A574-C5476E1D9471}" type="datetimeFigureOut">
              <a:rPr lang="en-GB" smtClean="0"/>
              <a:t>25/01/2021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26111509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740CC1B-4A26-4392-A574-C5476E1D9471}" type="datetimeFigureOut">
              <a:rPr lang="en-GB" smtClean="0"/>
              <a:t>25/01/2021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34641532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740CC1B-4A26-4392-A574-C5476E1D9471}" type="datetimeFigureOut">
              <a:rPr lang="en-GB" smtClean="0"/>
              <a:t>25/01/2021</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42165310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0740CC1B-4A26-4392-A574-C5476E1D9471}" type="datetimeFigureOut">
              <a:rPr lang="en-GB" smtClean="0"/>
              <a:t>25/01/2021</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16898055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740CC1B-4A26-4392-A574-C5476E1D9471}" type="datetimeFigureOut">
              <a:rPr lang="en-GB" smtClean="0"/>
              <a:t>25/01/2021</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39299183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740CC1B-4A26-4392-A574-C5476E1D9471}" type="datetimeFigureOut">
              <a:rPr lang="en-GB" smtClean="0"/>
              <a:t>25/01/2021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20410555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740CC1B-4A26-4392-A574-C5476E1D9471}" type="datetimeFigureOut">
              <a:rPr lang="en-GB" smtClean="0"/>
              <a:t>25/01/2021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29773336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740CC1B-4A26-4392-A574-C5476E1D9471}" type="datetimeFigureOut">
              <a:rPr lang="en-GB" smtClean="0"/>
              <a:t>25/01/2021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16992753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740CC1B-4A26-4392-A574-C5476E1D9471}" type="datetimeFigureOut">
              <a:rPr lang="en-GB" smtClean="0"/>
              <a:t>25/01/2021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23549721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2E2D"/>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740CC1B-4A26-4392-A574-C5476E1D9471}" type="datetimeFigureOut">
              <a:rPr lang="en-GB" smtClean="0"/>
              <a:t>25/01/2021</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CF2B99-4E9C-4D88-9E3B-9F8CDF7236DE}" type="slidenum">
              <a:rPr lang="en-GB" smtClean="0"/>
              <a:t>‹#›</a:t>
            </a:fld>
            <a:endParaRPr lang="en-GB" dirty="0"/>
          </a:p>
        </p:txBody>
      </p:sp>
    </p:spTree>
    <p:extLst>
      <p:ext uri="{BB962C8B-B14F-4D97-AF65-F5344CB8AC3E}">
        <p14:creationId xmlns:p14="http://schemas.microsoft.com/office/powerpoint/2010/main" val="422156022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3.png"/><Relationship Id="rId1" Type="http://schemas.openxmlformats.org/officeDocument/2006/relationships/slideLayout" Target="../slideLayouts/slideLayout2.xml"/><Relationship Id="rId5" Type="http://schemas.microsoft.com/office/2007/relationships/hdphoto" Target="../media/hdphoto3.wdp"/><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microsoft.com/office/2007/relationships/hdphoto" Target="../media/hdphoto5.wdp"/><Relationship Id="rId5" Type="http://schemas.openxmlformats.org/officeDocument/2006/relationships/image" Target="../media/image6.png"/><Relationship Id="rId4" Type="http://schemas.microsoft.com/office/2007/relationships/hdphoto" Target="../media/hdphoto4.wdp"/></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C56B69D-A095-40BC-BE52-34688266BD46}"/>
              </a:ext>
            </a:extLst>
          </p:cNvPr>
          <p:cNvSpPr txBox="1">
            <a:spLocks/>
          </p:cNvSpPr>
          <p:nvPr/>
        </p:nvSpPr>
        <p:spPr>
          <a:xfrm>
            <a:off x="393700" y="0"/>
            <a:ext cx="7266940" cy="1341438"/>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rgbClr val="92D050"/>
                </a:solidFill>
                <a:latin typeface="Felix Titling" panose="04060505060202020A04" pitchFamily="82" charset="0"/>
              </a:rPr>
              <a:t>The Victorians, imperialism &amp; the role of the medieval   </a:t>
            </a:r>
          </a:p>
        </p:txBody>
      </p:sp>
      <p:pic>
        <p:nvPicPr>
          <p:cNvPr id="6146" name="Picture 2">
            <a:extLst>
              <a:ext uri="{FF2B5EF4-FFF2-40B4-BE49-F238E27FC236}">
                <a16:creationId xmlns:a16="http://schemas.microsoft.com/office/drawing/2014/main" id="{F7E08B33-7DD3-4C22-8AF4-6A3E5EC4F635}"/>
              </a:ext>
            </a:extLst>
          </p:cNvPr>
          <p:cNvPicPr>
            <a:picLocks noChangeAspect="1" noChangeArrowheads="1"/>
          </p:cNvPicPr>
          <p:nvPr/>
        </p:nvPicPr>
        <p:blipFill>
          <a:blip r:embed="rId2" cstate="print">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8581784" y="406400"/>
            <a:ext cx="3165716" cy="5598161"/>
          </a:xfrm>
          <a:prstGeom prst="rect">
            <a:avLst/>
          </a:prstGeom>
          <a:noFill/>
          <a:ln w="19050">
            <a:solidFill>
              <a:schemeClr val="bg1"/>
            </a:solidFill>
          </a:ln>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2D1488E1-7373-4906-8A30-A23E24C35BF1}"/>
              </a:ext>
            </a:extLst>
          </p:cNvPr>
          <p:cNvSpPr txBox="1"/>
          <p:nvPr/>
        </p:nvSpPr>
        <p:spPr>
          <a:xfrm>
            <a:off x="8365713" y="6086487"/>
            <a:ext cx="3597857" cy="646331"/>
          </a:xfrm>
          <a:prstGeom prst="rect">
            <a:avLst/>
          </a:prstGeom>
          <a:noFill/>
        </p:spPr>
        <p:txBody>
          <a:bodyPr wrap="square">
            <a:spAutoFit/>
          </a:bodyPr>
          <a:lstStyle/>
          <a:p>
            <a:pPr algn="ctr"/>
            <a:r>
              <a:rPr lang="it-IT" dirty="0">
                <a:solidFill>
                  <a:schemeClr val="bg1"/>
                </a:solidFill>
              </a:rPr>
              <a:t>Dante Gabriel Rossetti, </a:t>
            </a:r>
            <a:r>
              <a:rPr lang="it-IT" i="1" dirty="0">
                <a:solidFill>
                  <a:schemeClr val="bg1"/>
                </a:solidFill>
              </a:rPr>
              <a:t>Ecce Ancilla Domini! </a:t>
            </a:r>
            <a:r>
              <a:rPr lang="it-IT" dirty="0">
                <a:solidFill>
                  <a:schemeClr val="bg1"/>
                </a:solidFill>
              </a:rPr>
              <a:t>(1849–50)</a:t>
            </a:r>
            <a:endParaRPr lang="en-GB" dirty="0">
              <a:solidFill>
                <a:schemeClr val="bg1"/>
              </a:solidFill>
            </a:endParaRPr>
          </a:p>
        </p:txBody>
      </p:sp>
      <p:sp>
        <p:nvSpPr>
          <p:cNvPr id="10" name="TextBox 9">
            <a:extLst>
              <a:ext uri="{FF2B5EF4-FFF2-40B4-BE49-F238E27FC236}">
                <a16:creationId xmlns:a16="http://schemas.microsoft.com/office/drawing/2014/main" id="{146C7A97-71D6-42D5-9DFA-A7B5037922C4}"/>
              </a:ext>
            </a:extLst>
          </p:cNvPr>
          <p:cNvSpPr txBox="1"/>
          <p:nvPr/>
        </p:nvSpPr>
        <p:spPr>
          <a:xfrm>
            <a:off x="1196340" y="6190910"/>
            <a:ext cx="4005580" cy="646331"/>
          </a:xfrm>
          <a:prstGeom prst="rect">
            <a:avLst/>
          </a:prstGeom>
          <a:noFill/>
        </p:spPr>
        <p:txBody>
          <a:bodyPr wrap="square">
            <a:spAutoFit/>
          </a:bodyPr>
          <a:lstStyle/>
          <a:p>
            <a:pPr algn="ctr"/>
            <a:r>
              <a:rPr lang="en-GB" dirty="0">
                <a:solidFill>
                  <a:schemeClr val="bg1"/>
                </a:solidFill>
              </a:rPr>
              <a:t>Sir Edwin Landseer , </a:t>
            </a:r>
            <a:r>
              <a:rPr lang="en-GB" i="1" dirty="0">
                <a:solidFill>
                  <a:schemeClr val="bg1"/>
                </a:solidFill>
              </a:rPr>
              <a:t>Windsor Castle in modern times</a:t>
            </a:r>
            <a:r>
              <a:rPr lang="en-GB" dirty="0">
                <a:solidFill>
                  <a:schemeClr val="bg1"/>
                </a:solidFill>
              </a:rPr>
              <a:t>, (1841-43)</a:t>
            </a:r>
          </a:p>
        </p:txBody>
      </p:sp>
      <p:pic>
        <p:nvPicPr>
          <p:cNvPr id="7170" name="Picture 2">
            <a:extLst>
              <a:ext uri="{FF2B5EF4-FFF2-40B4-BE49-F238E27FC236}">
                <a16:creationId xmlns:a16="http://schemas.microsoft.com/office/drawing/2014/main" id="{6C378D10-5CAE-42CA-8EBC-D68F230CB589}"/>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98500" y="1769027"/>
            <a:ext cx="5539740" cy="4317460"/>
          </a:xfrm>
          <a:prstGeom prst="rect">
            <a:avLst/>
          </a:prstGeom>
          <a:noFill/>
          <a:ln w="12700">
            <a:solidFill>
              <a:schemeClr val="bg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22308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2A001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7D912-81C5-480E-9D35-6BA659F75ABD}"/>
              </a:ext>
            </a:extLst>
          </p:cNvPr>
          <p:cNvSpPr>
            <a:spLocks noGrp="1"/>
          </p:cNvSpPr>
          <p:nvPr>
            <p:ph type="title"/>
          </p:nvPr>
        </p:nvSpPr>
        <p:spPr>
          <a:xfrm>
            <a:off x="487680" y="215910"/>
            <a:ext cx="5064760" cy="2428875"/>
          </a:xfrm>
        </p:spPr>
        <p:txBody>
          <a:bodyPr>
            <a:normAutofit/>
          </a:bodyPr>
          <a:lstStyle/>
          <a:p>
            <a:r>
              <a:rPr lang="en-GB" sz="3600" dirty="0">
                <a:solidFill>
                  <a:srgbClr val="FFC000"/>
                </a:solidFill>
              </a:rPr>
              <a:t>Legacy of Enlightenment order</a:t>
            </a:r>
          </a:p>
        </p:txBody>
      </p:sp>
      <p:pic>
        <p:nvPicPr>
          <p:cNvPr id="3074" name="Picture 2">
            <a:extLst>
              <a:ext uri="{FF2B5EF4-FFF2-40B4-BE49-F238E27FC236}">
                <a16:creationId xmlns:a16="http://schemas.microsoft.com/office/drawing/2014/main" id="{2E87043B-29D9-4000-BE09-CA5A781651BD}"/>
              </a:ext>
            </a:extLst>
          </p:cNvPr>
          <p:cNvPicPr>
            <a:picLocks noGrp="1" noChangeAspect="1" noChangeArrowheads="1"/>
          </p:cNvPicPr>
          <p:nvPr>
            <p:ph idx="1"/>
          </p:nvPr>
        </p:nvPicPr>
        <p:blipFill>
          <a:blip r:embed="rId2">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6102248" y="154845"/>
            <a:ext cx="5821898" cy="4064743"/>
          </a:xfrm>
          <a:prstGeom prst="rect">
            <a:avLst/>
          </a:prstGeom>
          <a:noFill/>
          <a:ln w="12700">
            <a:solidFill>
              <a:srgbClr val="FFC000"/>
            </a:solidFill>
          </a:ln>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345DD4A-3011-4A77-92AE-CE50468F69E9}"/>
              </a:ext>
            </a:extLst>
          </p:cNvPr>
          <p:cNvSpPr txBox="1"/>
          <p:nvPr/>
        </p:nvSpPr>
        <p:spPr>
          <a:xfrm>
            <a:off x="8536709" y="4295479"/>
            <a:ext cx="3828473" cy="369332"/>
          </a:xfrm>
          <a:prstGeom prst="rect">
            <a:avLst/>
          </a:prstGeom>
          <a:noFill/>
        </p:spPr>
        <p:txBody>
          <a:bodyPr wrap="square">
            <a:spAutoFit/>
          </a:bodyPr>
          <a:lstStyle/>
          <a:p>
            <a:r>
              <a:rPr lang="en-GB" dirty="0">
                <a:solidFill>
                  <a:schemeClr val="bg1"/>
                </a:solidFill>
              </a:rPr>
              <a:t>2. Somerset House London, 1836</a:t>
            </a:r>
          </a:p>
        </p:txBody>
      </p:sp>
      <p:pic>
        <p:nvPicPr>
          <p:cNvPr id="4098" name="Picture 2" descr="The Royal Crescent (Photo Â© Reid Bramblett)">
            <a:extLst>
              <a:ext uri="{FF2B5EF4-FFF2-40B4-BE49-F238E27FC236}">
                <a16:creationId xmlns:a16="http://schemas.microsoft.com/office/drawing/2014/main" id="{82CAFCB7-2CD3-4410-A5D3-820F2906FF0C}"/>
              </a:ext>
            </a:extLst>
          </p:cNvPr>
          <p:cNvPicPr>
            <a:picLocks noChangeAspect="1" noChangeArrowheads="1"/>
          </p:cNvPicPr>
          <p:nvPr/>
        </p:nvPicPr>
        <p:blipFill rotWithShape="1">
          <a:blip r:embed="rId4" cstate="print">
            <a:extLst>
              <a:ext uri="{BEBA8EAE-BF5A-486C-A8C5-ECC9F3942E4B}">
                <a14:imgProps xmlns:a14="http://schemas.microsoft.com/office/drawing/2010/main">
                  <a14:imgLayer r:embed="rId5">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rcRect/>
          <a:stretch/>
        </p:blipFill>
        <p:spPr bwMode="auto">
          <a:xfrm>
            <a:off x="267854" y="3787980"/>
            <a:ext cx="6543040" cy="2899259"/>
          </a:xfrm>
          <a:prstGeom prst="rect">
            <a:avLst/>
          </a:prstGeom>
          <a:noFill/>
          <a:ln w="12700">
            <a:solidFill>
              <a:srgbClr val="FFC000"/>
            </a:solidFill>
          </a:ln>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C8102083-7250-4400-8F8C-3B0D9A23184C}"/>
              </a:ext>
            </a:extLst>
          </p:cNvPr>
          <p:cNvSpPr txBox="1"/>
          <p:nvPr/>
        </p:nvSpPr>
        <p:spPr>
          <a:xfrm>
            <a:off x="267854" y="3324612"/>
            <a:ext cx="7590558" cy="369332"/>
          </a:xfrm>
          <a:prstGeom prst="rect">
            <a:avLst/>
          </a:prstGeom>
          <a:noFill/>
        </p:spPr>
        <p:txBody>
          <a:bodyPr wrap="square">
            <a:spAutoFit/>
          </a:bodyPr>
          <a:lstStyle/>
          <a:p>
            <a:r>
              <a:rPr lang="en-GB" dirty="0">
                <a:solidFill>
                  <a:schemeClr val="bg1"/>
                </a:solidFill>
              </a:rPr>
              <a:t>1. The Crescent, Bath 1775-7</a:t>
            </a:r>
            <a:endParaRPr lang="en-GB" dirty="0"/>
          </a:p>
        </p:txBody>
      </p:sp>
    </p:spTree>
    <p:extLst>
      <p:ext uri="{BB962C8B-B14F-4D97-AF65-F5344CB8AC3E}">
        <p14:creationId xmlns:p14="http://schemas.microsoft.com/office/powerpoint/2010/main" val="2744138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2A0015"/>
        </a:solidFill>
        <a:effectLst/>
      </p:bgPr>
    </p:bg>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33AF40B2-212F-4200-82D8-730D57118DCB}"/>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sharpenSoften amount="25000"/>
                    </a14:imgEffect>
                    <a14:imgEffect>
                      <a14:saturation sat="66000"/>
                    </a14:imgEffect>
                    <a14:imgEffect>
                      <a14:brightnessContrast contrast="20000"/>
                    </a14:imgEffect>
                  </a14:imgLayer>
                </a14:imgProps>
              </a:ext>
              <a:ext uri="{28A0092B-C50C-407E-A947-70E740481C1C}">
                <a14:useLocalDpi xmlns:a14="http://schemas.microsoft.com/office/drawing/2010/main" val="0"/>
              </a:ext>
            </a:extLst>
          </a:blip>
          <a:srcRect l="5111" t="11260" r="2591" b="6814"/>
          <a:stretch/>
        </p:blipFill>
        <p:spPr bwMode="auto">
          <a:xfrm>
            <a:off x="386026" y="2244436"/>
            <a:ext cx="5416720" cy="4052007"/>
          </a:xfrm>
          <a:prstGeom prst="rect">
            <a:avLst/>
          </a:prstGeom>
          <a:noFill/>
          <a:ln>
            <a:solidFill>
              <a:srgbClr val="FFC000"/>
            </a:solidFill>
          </a:ln>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8CDF20B-F34F-4FE8-8095-5AF534E6D5EF}"/>
              </a:ext>
            </a:extLst>
          </p:cNvPr>
          <p:cNvSpPr txBox="1"/>
          <p:nvPr/>
        </p:nvSpPr>
        <p:spPr>
          <a:xfrm>
            <a:off x="665941" y="6296443"/>
            <a:ext cx="3834246" cy="369332"/>
          </a:xfrm>
          <a:prstGeom prst="rect">
            <a:avLst/>
          </a:prstGeom>
          <a:noFill/>
        </p:spPr>
        <p:txBody>
          <a:bodyPr wrap="square">
            <a:spAutoFit/>
          </a:bodyPr>
          <a:lstStyle/>
          <a:p>
            <a:pPr marL="0" indent="0">
              <a:buNone/>
            </a:pPr>
            <a:r>
              <a:rPr lang="en-GB" dirty="0">
                <a:solidFill>
                  <a:schemeClr val="bg1"/>
                </a:solidFill>
              </a:rPr>
              <a:t>St Pancras Railway station, 1868</a:t>
            </a:r>
          </a:p>
        </p:txBody>
      </p:sp>
      <p:pic>
        <p:nvPicPr>
          <p:cNvPr id="2050" name="Picture 2">
            <a:extLst>
              <a:ext uri="{FF2B5EF4-FFF2-40B4-BE49-F238E27FC236}">
                <a16:creationId xmlns:a16="http://schemas.microsoft.com/office/drawing/2014/main" id="{09D8DF68-C453-4789-A7BB-F0961318BF56}"/>
              </a:ext>
            </a:extLst>
          </p:cNvPr>
          <p:cNvPicPr>
            <a:picLocks noChangeAspect="1" noChangeArrowheads="1"/>
          </p:cNvPicPr>
          <p:nvPr/>
        </p:nvPicPr>
        <p:blipFill rotWithShape="1">
          <a:blip r:embed="rId5" cstate="print">
            <a:extLst>
              <a:ext uri="{BEBA8EAE-BF5A-486C-A8C5-ECC9F3942E4B}">
                <a14:imgProps xmlns:a14="http://schemas.microsoft.com/office/drawing/2010/main">
                  <a14:imgLayer r:embed="rId6">
                    <a14:imgEffect>
                      <a14:sharpenSoften amount="25000"/>
                    </a14:imgEffect>
                    <a14:imgEffect>
                      <a14:colorTemperature colorTemp="5900"/>
                    </a14:imgEffect>
                  </a14:imgLayer>
                </a14:imgProps>
              </a:ext>
              <a:ext uri="{28A0092B-C50C-407E-A947-70E740481C1C}">
                <a14:useLocalDpi xmlns:a14="http://schemas.microsoft.com/office/drawing/2010/main" val="0"/>
              </a:ext>
            </a:extLst>
          </a:blip>
          <a:srcRect/>
          <a:stretch/>
        </p:blipFill>
        <p:spPr bwMode="auto">
          <a:xfrm>
            <a:off x="6224529" y="1537399"/>
            <a:ext cx="5809264" cy="3574473"/>
          </a:xfrm>
          <a:prstGeom prst="rect">
            <a:avLst/>
          </a:prstGeom>
          <a:noFill/>
          <a:ln>
            <a:solidFill>
              <a:srgbClr val="FFC000"/>
            </a:solidFill>
          </a:ln>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9E5E7577-0A38-434A-9A12-416BEF83D04D}"/>
              </a:ext>
            </a:extLst>
          </p:cNvPr>
          <p:cNvSpPr txBox="1"/>
          <p:nvPr/>
        </p:nvSpPr>
        <p:spPr>
          <a:xfrm>
            <a:off x="7098702" y="5320601"/>
            <a:ext cx="4935091" cy="369332"/>
          </a:xfrm>
          <a:prstGeom prst="rect">
            <a:avLst/>
          </a:prstGeom>
          <a:noFill/>
        </p:spPr>
        <p:txBody>
          <a:bodyPr wrap="square">
            <a:spAutoFit/>
          </a:bodyPr>
          <a:lstStyle/>
          <a:p>
            <a:r>
              <a:rPr lang="en-GB" dirty="0">
                <a:solidFill>
                  <a:schemeClr val="bg1"/>
                </a:solidFill>
              </a:rPr>
              <a:t>Palace of Westminster. Including Big Ben, 1870</a:t>
            </a:r>
          </a:p>
        </p:txBody>
      </p:sp>
      <p:sp>
        <p:nvSpPr>
          <p:cNvPr id="6" name="Title 5">
            <a:extLst>
              <a:ext uri="{FF2B5EF4-FFF2-40B4-BE49-F238E27FC236}">
                <a16:creationId xmlns:a16="http://schemas.microsoft.com/office/drawing/2014/main" id="{C73D7460-2242-434A-A731-067F849144A4}"/>
              </a:ext>
            </a:extLst>
          </p:cNvPr>
          <p:cNvSpPr>
            <a:spLocks noGrp="1"/>
          </p:cNvSpPr>
          <p:nvPr>
            <p:ph type="ctrTitle"/>
          </p:nvPr>
        </p:nvSpPr>
        <p:spPr>
          <a:xfrm>
            <a:off x="243004" y="345440"/>
            <a:ext cx="8514365" cy="1283867"/>
          </a:xfrm>
        </p:spPr>
        <p:txBody>
          <a:bodyPr>
            <a:normAutofit/>
          </a:bodyPr>
          <a:lstStyle/>
          <a:p>
            <a:pPr algn="l"/>
            <a:r>
              <a:rPr lang="en-GB" sz="3600" dirty="0">
                <a:solidFill>
                  <a:srgbClr val="FFC000"/>
                </a:solidFill>
              </a:rPr>
              <a:t>Aspiration &amp; the inexplicable: the neo gothic</a:t>
            </a:r>
          </a:p>
        </p:txBody>
      </p:sp>
    </p:spTree>
    <p:extLst>
      <p:ext uri="{BB962C8B-B14F-4D97-AF65-F5344CB8AC3E}">
        <p14:creationId xmlns:p14="http://schemas.microsoft.com/office/powerpoint/2010/main" val="24927483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A8D66-CF30-4E96-9E4D-B9BE4289FCB8}"/>
              </a:ext>
            </a:extLst>
          </p:cNvPr>
          <p:cNvSpPr>
            <a:spLocks noGrp="1"/>
          </p:cNvSpPr>
          <p:nvPr>
            <p:ph type="title"/>
          </p:nvPr>
        </p:nvSpPr>
        <p:spPr>
          <a:xfrm>
            <a:off x="431800" y="111125"/>
            <a:ext cx="10515600" cy="1325563"/>
          </a:xfrm>
        </p:spPr>
        <p:txBody>
          <a:bodyPr>
            <a:normAutofit/>
          </a:bodyPr>
          <a:lstStyle/>
          <a:p>
            <a:pPr algn="ctr"/>
            <a:r>
              <a:rPr lang="en-US" sz="4000" b="1" dirty="0">
                <a:solidFill>
                  <a:srgbClr val="92D050"/>
                </a:solidFill>
                <a:latin typeface="Felix Titling" panose="04060505060202020A04" pitchFamily="82" charset="0"/>
              </a:rPr>
              <a:t>MODULE THEMES </a:t>
            </a:r>
            <a:endParaRPr lang="en-GB" sz="4000" b="1" dirty="0">
              <a:solidFill>
                <a:srgbClr val="92D050"/>
              </a:solidFill>
              <a:latin typeface="Felix Titling" panose="04060505060202020A04" pitchFamily="82" charset="0"/>
            </a:endParaRPr>
          </a:p>
        </p:txBody>
      </p:sp>
      <p:sp>
        <p:nvSpPr>
          <p:cNvPr id="3" name="Content Placeholder 2">
            <a:extLst>
              <a:ext uri="{FF2B5EF4-FFF2-40B4-BE49-F238E27FC236}">
                <a16:creationId xmlns:a16="http://schemas.microsoft.com/office/drawing/2014/main" id="{A298DD37-5120-45C6-96E9-8202C69A52B2}"/>
              </a:ext>
            </a:extLst>
          </p:cNvPr>
          <p:cNvSpPr>
            <a:spLocks noGrp="1"/>
          </p:cNvSpPr>
          <p:nvPr>
            <p:ph idx="1"/>
          </p:nvPr>
        </p:nvSpPr>
        <p:spPr/>
        <p:txBody>
          <a:bodyPr/>
          <a:lstStyle/>
          <a:p>
            <a:pPr marL="514350" indent="-514350" algn="l">
              <a:buFont typeface="+mj-lt"/>
              <a:buAutoNum type="arabicPeriod"/>
            </a:pPr>
            <a:r>
              <a:rPr lang="en-US" b="0" i="0" dirty="0">
                <a:solidFill>
                  <a:schemeClr val="bg1"/>
                </a:solidFill>
                <a:effectLst/>
              </a:rPr>
              <a:t>the history of empires and their social, cultural, political, literary, artistic, religious and material legacies;</a:t>
            </a:r>
          </a:p>
          <a:p>
            <a:pPr marL="514350" indent="-514350" algn="l">
              <a:buFont typeface="+mj-lt"/>
              <a:buAutoNum type="arabicPeriod"/>
            </a:pPr>
            <a:endParaRPr lang="en-US" dirty="0">
              <a:solidFill>
                <a:schemeClr val="bg1"/>
              </a:solidFill>
            </a:endParaRPr>
          </a:p>
          <a:p>
            <a:pPr marL="514350" indent="-514350" algn="l">
              <a:buFont typeface="+mj-lt"/>
              <a:buAutoNum type="arabicPeriod"/>
            </a:pPr>
            <a:r>
              <a:rPr lang="en-US" b="0" i="0" dirty="0">
                <a:solidFill>
                  <a:schemeClr val="bg1"/>
                </a:solidFill>
                <a:effectLst/>
              </a:rPr>
              <a:t>the manner in which European imperialism has shaped (for better and worse) humanities subject disciplines as practiced in the western academy.</a:t>
            </a:r>
          </a:p>
          <a:p>
            <a:endParaRPr lang="en-GB" dirty="0"/>
          </a:p>
        </p:txBody>
      </p:sp>
    </p:spTree>
    <p:extLst>
      <p:ext uri="{BB962C8B-B14F-4D97-AF65-F5344CB8AC3E}">
        <p14:creationId xmlns:p14="http://schemas.microsoft.com/office/powerpoint/2010/main" val="19518997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4">
            <a:extLst>
              <a:ext uri="{FF2B5EF4-FFF2-40B4-BE49-F238E27FC236}">
                <a16:creationId xmlns:a16="http://schemas.microsoft.com/office/drawing/2014/main" id="{564F17A7-9D6C-403D-9AF3-B550C6B764E2}"/>
              </a:ext>
            </a:extLst>
          </p:cNvPr>
          <p:cNvSpPr>
            <a:spLocks noGrp="1"/>
          </p:cNvSpPr>
          <p:nvPr>
            <p:ph idx="1"/>
          </p:nvPr>
        </p:nvSpPr>
        <p:spPr>
          <a:xfrm>
            <a:off x="609600" y="1196752"/>
            <a:ext cx="11391056" cy="5661248"/>
          </a:xfrm>
        </p:spPr>
        <p:txBody>
          <a:bodyPr>
            <a:normAutofit fontScale="70000" lnSpcReduction="20000"/>
          </a:bodyPr>
          <a:lstStyle/>
          <a:p>
            <a:pPr marL="118872" indent="0">
              <a:lnSpc>
                <a:spcPct val="120000"/>
              </a:lnSpc>
              <a:buNone/>
            </a:pPr>
            <a:r>
              <a:rPr lang="en-GB" dirty="0">
                <a:solidFill>
                  <a:schemeClr val="bg1"/>
                </a:solidFill>
              </a:rPr>
              <a:t>all rulers are the heirs of those who conquered before them. Hence, empathy with the victor invariably benefits the rulers. Historical materialists know what that means. </a:t>
            </a:r>
            <a:r>
              <a:rPr lang="en-GB" dirty="0">
                <a:solidFill>
                  <a:schemeClr val="accent1">
                    <a:lumMod val="40000"/>
                    <a:lumOff val="60000"/>
                  </a:schemeClr>
                </a:solidFill>
              </a:rPr>
              <a:t>Whoever has emerged victorious participates to this day in the triumphal procession in which the present rulers step over those who are lying prostrate</a:t>
            </a:r>
            <a:r>
              <a:rPr lang="en-GB" dirty="0">
                <a:solidFill>
                  <a:srgbClr val="FFFF99"/>
                </a:solidFill>
              </a:rPr>
              <a:t>. </a:t>
            </a:r>
            <a:r>
              <a:rPr lang="en-GB" dirty="0">
                <a:solidFill>
                  <a:schemeClr val="bg1"/>
                </a:solidFill>
              </a:rPr>
              <a:t>According to traditional practice, the spoils are carried along in the procession. They are called cultural treasures, and a historical materialist views them with cautious detachment. For without exception the cultural treasures he surveys have an origin which he cannot contemplate without horror. </a:t>
            </a:r>
            <a:r>
              <a:rPr lang="en-GB" dirty="0">
                <a:solidFill>
                  <a:schemeClr val="accent1">
                    <a:lumMod val="40000"/>
                    <a:lumOff val="60000"/>
                  </a:schemeClr>
                </a:solidFill>
              </a:rPr>
              <a:t>They owe their existence not only to the efforts of the great minds and talents who have created them, but also to the anonymous toil of their contemporaries</a:t>
            </a:r>
            <a:r>
              <a:rPr lang="en-GB" dirty="0">
                <a:solidFill>
                  <a:srgbClr val="FFC000"/>
                </a:solidFill>
              </a:rPr>
              <a:t>. </a:t>
            </a:r>
            <a:r>
              <a:rPr lang="en-GB" dirty="0">
                <a:solidFill>
                  <a:srgbClr val="92D050"/>
                </a:solidFill>
              </a:rPr>
              <a:t>There is no document of civilization which is not at the same time a document of barbarism. And just as such a document is not free of barbarism, barbarism taints also the manner in which it was transmitted from one owner to another. </a:t>
            </a:r>
            <a:r>
              <a:rPr lang="en-GB" dirty="0">
                <a:solidFill>
                  <a:schemeClr val="bg1"/>
                </a:solidFill>
              </a:rPr>
              <a:t>A historical materialist therefore dissociates himself from it as far as possible. He regards it as his task to brush history against the grain.</a:t>
            </a:r>
          </a:p>
          <a:p>
            <a:pPr marL="118872" indent="0">
              <a:lnSpc>
                <a:spcPct val="120000"/>
              </a:lnSpc>
              <a:buNone/>
            </a:pPr>
            <a:endParaRPr lang="en-GB" dirty="0">
              <a:solidFill>
                <a:schemeClr val="bg1"/>
              </a:solidFill>
            </a:endParaRPr>
          </a:p>
          <a:p>
            <a:pPr marL="118872" indent="0">
              <a:lnSpc>
                <a:spcPct val="120000"/>
              </a:lnSpc>
              <a:buNone/>
            </a:pPr>
            <a:r>
              <a:rPr lang="en-GB" sz="3100" dirty="0">
                <a:solidFill>
                  <a:schemeClr val="bg1"/>
                </a:solidFill>
              </a:rPr>
              <a:t>					Walter Benjamin, </a:t>
            </a:r>
            <a:r>
              <a:rPr lang="en-GB" sz="3100" i="1" dirty="0">
                <a:solidFill>
                  <a:schemeClr val="bg1"/>
                </a:solidFill>
              </a:rPr>
              <a:t>Theses on the Concept of History </a:t>
            </a:r>
            <a:r>
              <a:rPr lang="en-GB" sz="3100" dirty="0">
                <a:solidFill>
                  <a:schemeClr val="bg1"/>
                </a:solidFill>
              </a:rPr>
              <a:t>VII</a:t>
            </a:r>
          </a:p>
        </p:txBody>
      </p:sp>
      <p:sp>
        <p:nvSpPr>
          <p:cNvPr id="5" name="Title 1">
            <a:extLst>
              <a:ext uri="{FF2B5EF4-FFF2-40B4-BE49-F238E27FC236}">
                <a16:creationId xmlns:a16="http://schemas.microsoft.com/office/drawing/2014/main" id="{EDA6D801-60B3-46B2-B013-88755E1B566A}"/>
              </a:ext>
            </a:extLst>
          </p:cNvPr>
          <p:cNvSpPr>
            <a:spLocks noGrp="1"/>
          </p:cNvSpPr>
          <p:nvPr>
            <p:ph type="title"/>
          </p:nvPr>
        </p:nvSpPr>
        <p:spPr>
          <a:xfrm>
            <a:off x="609600" y="249061"/>
            <a:ext cx="11247040" cy="825280"/>
          </a:xfrm>
        </p:spPr>
        <p:txBody>
          <a:bodyPr>
            <a:normAutofit/>
          </a:bodyPr>
          <a:lstStyle/>
          <a:p>
            <a:pPr algn="ctr"/>
            <a:r>
              <a:rPr lang="en-GB" sz="3600" dirty="0">
                <a:solidFill>
                  <a:srgbClr val="92D050"/>
                </a:solidFill>
                <a:latin typeface="Felix Titling" panose="04060505060202020A04" pitchFamily="82" charset="0"/>
              </a:rPr>
              <a:t>the nature &amp; purpose of history</a:t>
            </a:r>
            <a:endParaRPr lang="en-GB" sz="4000" dirty="0">
              <a:solidFill>
                <a:srgbClr val="92D050"/>
              </a:solidFill>
              <a:latin typeface="Felix Titling" panose="04060505060202020A04" pitchFamily="82" charset="0"/>
            </a:endParaRPr>
          </a:p>
        </p:txBody>
      </p:sp>
    </p:spTree>
    <p:extLst>
      <p:ext uri="{BB962C8B-B14F-4D97-AF65-F5344CB8AC3E}">
        <p14:creationId xmlns:p14="http://schemas.microsoft.com/office/powerpoint/2010/main" val="29254294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50DF3-2EF0-467D-B4D3-90802A9A74CA}"/>
              </a:ext>
            </a:extLst>
          </p:cNvPr>
          <p:cNvSpPr>
            <a:spLocks noGrp="1"/>
          </p:cNvSpPr>
          <p:nvPr>
            <p:ph type="title"/>
          </p:nvPr>
        </p:nvSpPr>
        <p:spPr>
          <a:xfrm>
            <a:off x="838200" y="365125"/>
            <a:ext cx="10961914" cy="1325563"/>
          </a:xfrm>
        </p:spPr>
        <p:txBody>
          <a:bodyPr>
            <a:normAutofit fontScale="90000"/>
          </a:bodyPr>
          <a:lstStyle/>
          <a:p>
            <a:r>
              <a:rPr lang="en-GB" sz="3600" dirty="0">
                <a:solidFill>
                  <a:srgbClr val="92D050"/>
                </a:solidFill>
                <a:effectLst/>
                <a:ea typeface="Times New Roman" panose="02020603050405020304" pitchFamily="18" charset="0"/>
                <a:cs typeface="Times New Roman" panose="02020603050405020304" pitchFamily="18" charset="0"/>
              </a:rPr>
              <a:t>literature &amp; the colonial project: </a:t>
            </a:r>
            <a:r>
              <a:rPr lang="en-GB" sz="3100" dirty="0">
                <a:solidFill>
                  <a:srgbClr val="92D050"/>
                </a:solidFill>
                <a:ea typeface="Times New Roman" panose="02020603050405020304" pitchFamily="18" charset="0"/>
                <a:cs typeface="Times New Roman" panose="02020603050405020304" pitchFamily="18" charset="0"/>
              </a:rPr>
              <a:t>three classes </a:t>
            </a:r>
            <a:br>
              <a:rPr lang="en-GB" sz="2400" dirty="0">
                <a:solidFill>
                  <a:srgbClr val="FFC000"/>
                </a:solidFill>
                <a:effectLst/>
                <a:latin typeface="Calibri" panose="020F0502020204030204" pitchFamily="34" charset="0"/>
                <a:ea typeface="Times New Roman" panose="02020603050405020304" pitchFamily="18" charset="0"/>
                <a:cs typeface="Times New Roman" panose="02020603050405020304" pitchFamily="18" charset="0"/>
              </a:rPr>
            </a:br>
            <a:endParaRPr lang="en-GB" sz="5400" dirty="0">
              <a:solidFill>
                <a:srgbClr val="FFC000"/>
              </a:solidFill>
            </a:endParaRPr>
          </a:p>
        </p:txBody>
      </p:sp>
      <p:sp>
        <p:nvSpPr>
          <p:cNvPr id="3" name="Content Placeholder 2">
            <a:extLst>
              <a:ext uri="{FF2B5EF4-FFF2-40B4-BE49-F238E27FC236}">
                <a16:creationId xmlns:a16="http://schemas.microsoft.com/office/drawing/2014/main" id="{007653F1-BC5D-4E46-B730-21883C7D5FB6}"/>
              </a:ext>
            </a:extLst>
          </p:cNvPr>
          <p:cNvSpPr>
            <a:spLocks noGrp="1"/>
          </p:cNvSpPr>
          <p:nvPr>
            <p:ph idx="1"/>
          </p:nvPr>
        </p:nvSpPr>
        <p:spPr/>
        <p:txBody>
          <a:bodyPr/>
          <a:lstStyle/>
          <a:p>
            <a:pPr marL="514350" indent="-514350">
              <a:buFont typeface="+mj-lt"/>
              <a:buAutoNum type="arabicPeriod"/>
            </a:pPr>
            <a:r>
              <a:rPr lang="en-GB" dirty="0">
                <a:solidFill>
                  <a:schemeClr val="bg1"/>
                </a:solidFill>
                <a:ea typeface="Times New Roman" panose="02020603050405020304" pitchFamily="18" charset="0"/>
                <a:cs typeface="Times New Roman" panose="02020603050405020304" pitchFamily="18" charset="0"/>
              </a:rPr>
              <a:t>Victorian imagery of empire and its critics: the rise of the Gothic , Pre-Raphaelites, challenging ideals of classical order; refer back to the national heritage; gender and voice</a:t>
            </a:r>
          </a:p>
          <a:p>
            <a:pPr marL="514350" indent="-514350">
              <a:buFont typeface="+mj-lt"/>
              <a:buAutoNum type="arabicPeriod"/>
            </a:pPr>
            <a:r>
              <a:rPr lang="en-GB" dirty="0">
                <a:solidFill>
                  <a:schemeClr val="bg1"/>
                </a:solidFill>
                <a:ea typeface="Times New Roman" panose="02020603050405020304" pitchFamily="18" charset="0"/>
                <a:cs typeface="Times New Roman" panose="02020603050405020304" pitchFamily="18" charset="0"/>
              </a:rPr>
              <a:t>The colonial race for Africa: Conrad’s critique in </a:t>
            </a:r>
            <a:r>
              <a:rPr lang="en-GB" i="1" dirty="0">
                <a:solidFill>
                  <a:schemeClr val="bg1"/>
                </a:solidFill>
                <a:ea typeface="Times New Roman" panose="02020603050405020304" pitchFamily="18" charset="0"/>
                <a:cs typeface="Times New Roman" panose="02020603050405020304" pitchFamily="18" charset="0"/>
              </a:rPr>
              <a:t>Heart of Dar</a:t>
            </a:r>
            <a:r>
              <a:rPr lang="en-GB" dirty="0">
                <a:solidFill>
                  <a:schemeClr val="bg1"/>
                </a:solidFill>
                <a:ea typeface="Times New Roman" panose="02020603050405020304" pitchFamily="18" charset="0"/>
                <a:cs typeface="Times New Roman" panose="02020603050405020304" pitchFamily="18" charset="0"/>
              </a:rPr>
              <a:t>kness</a:t>
            </a:r>
          </a:p>
          <a:p>
            <a:pPr marL="514350" indent="-514350">
              <a:buFont typeface="+mj-lt"/>
              <a:buAutoNum type="arabicPeriod"/>
            </a:pPr>
            <a:r>
              <a:rPr lang="en-GB" dirty="0">
                <a:solidFill>
                  <a:schemeClr val="bg1"/>
                </a:solidFill>
                <a:ea typeface="Times New Roman" panose="02020603050405020304" pitchFamily="18" charset="0"/>
                <a:cs typeface="Times New Roman" panose="02020603050405020304" pitchFamily="18" charset="0"/>
              </a:rPr>
              <a:t>Postcolonialism: appropriating the voice of power in the Anglophone African novel - </a:t>
            </a:r>
            <a:r>
              <a:rPr lang="en-GB" i="1" dirty="0">
                <a:solidFill>
                  <a:schemeClr val="bg1"/>
                </a:solidFill>
                <a:ea typeface="Times New Roman" panose="02020603050405020304" pitchFamily="18" charset="0"/>
                <a:cs typeface="Times New Roman" panose="02020603050405020304" pitchFamily="18" charset="0"/>
              </a:rPr>
              <a:t>Things Fall Apart</a:t>
            </a:r>
            <a:r>
              <a:rPr lang="en-GB" dirty="0">
                <a:solidFill>
                  <a:schemeClr val="bg1"/>
                </a:solidFill>
                <a:ea typeface="Times New Roman" panose="02020603050405020304" pitchFamily="18" charset="0"/>
                <a:cs typeface="Times New Roman" panose="02020603050405020304" pitchFamily="18" charset="0"/>
              </a:rPr>
              <a:t>/</a:t>
            </a:r>
            <a:r>
              <a:rPr lang="en-GB" i="1" dirty="0">
                <a:solidFill>
                  <a:schemeClr val="bg1"/>
                </a:solidFill>
                <a:ea typeface="Times New Roman" panose="02020603050405020304" pitchFamily="18" charset="0"/>
                <a:cs typeface="Times New Roman" panose="02020603050405020304" pitchFamily="18" charset="0"/>
              </a:rPr>
              <a:t>A Grain of Wheat</a:t>
            </a:r>
            <a:endParaRPr lang="en-GB" dirty="0">
              <a:solidFill>
                <a:schemeClr val="bg1"/>
              </a:solidFill>
            </a:endParaRPr>
          </a:p>
        </p:txBody>
      </p:sp>
    </p:spTree>
    <p:extLst>
      <p:ext uri="{BB962C8B-B14F-4D97-AF65-F5344CB8AC3E}">
        <p14:creationId xmlns:p14="http://schemas.microsoft.com/office/powerpoint/2010/main" val="3256985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50DF3-2EF0-467D-B4D3-90802A9A74CA}"/>
              </a:ext>
            </a:extLst>
          </p:cNvPr>
          <p:cNvSpPr>
            <a:spLocks noGrp="1"/>
          </p:cNvSpPr>
          <p:nvPr>
            <p:ph type="title"/>
          </p:nvPr>
        </p:nvSpPr>
        <p:spPr>
          <a:xfrm>
            <a:off x="838200" y="321583"/>
            <a:ext cx="10515600" cy="1325563"/>
          </a:xfrm>
        </p:spPr>
        <p:txBody>
          <a:bodyPr>
            <a:normAutofit/>
          </a:bodyPr>
          <a:lstStyle/>
          <a:p>
            <a:r>
              <a:rPr lang="en-GB" sz="4000" dirty="0">
                <a:solidFill>
                  <a:srgbClr val="92D050"/>
                </a:solidFill>
                <a:ea typeface="Times New Roman" panose="02020603050405020304" pitchFamily="18" charset="0"/>
                <a:cs typeface="Times New Roman" panose="02020603050405020304" pitchFamily="18" charset="0"/>
              </a:rPr>
              <a:t>19</a:t>
            </a:r>
            <a:r>
              <a:rPr lang="en-GB" sz="4000" baseline="30000" dirty="0">
                <a:solidFill>
                  <a:srgbClr val="92D050"/>
                </a:solidFill>
                <a:ea typeface="Times New Roman" panose="02020603050405020304" pitchFamily="18" charset="0"/>
                <a:cs typeface="Times New Roman" panose="02020603050405020304" pitchFamily="18" charset="0"/>
              </a:rPr>
              <a:t>th</a:t>
            </a:r>
            <a:r>
              <a:rPr lang="en-GB" sz="4000" dirty="0">
                <a:solidFill>
                  <a:srgbClr val="92D050"/>
                </a:solidFill>
                <a:ea typeface="Times New Roman" panose="02020603050405020304" pitchFamily="18" charset="0"/>
                <a:cs typeface="Times New Roman" panose="02020603050405020304" pitchFamily="18" charset="0"/>
              </a:rPr>
              <a:t> C </a:t>
            </a:r>
            <a:r>
              <a:rPr lang="x-none" sz="4000" dirty="0">
                <a:solidFill>
                  <a:srgbClr val="92D050"/>
                </a:solidFill>
                <a:ea typeface="Times New Roman" panose="02020603050405020304" pitchFamily="18" charset="0"/>
                <a:cs typeface="Times New Roman" panose="02020603050405020304" pitchFamily="18" charset="0"/>
              </a:rPr>
              <a:t>literature </a:t>
            </a:r>
            <a:r>
              <a:rPr lang="en-GB" sz="4000" dirty="0">
                <a:solidFill>
                  <a:srgbClr val="92D050"/>
                </a:solidFill>
                <a:ea typeface="Times New Roman" panose="02020603050405020304" pitchFamily="18" charset="0"/>
                <a:cs typeface="Times New Roman" panose="02020603050405020304" pitchFamily="18" charset="0"/>
              </a:rPr>
              <a:t>&amp; the British</a:t>
            </a:r>
            <a:r>
              <a:rPr lang="x-none" sz="4000" dirty="0">
                <a:solidFill>
                  <a:srgbClr val="92D050"/>
                </a:solidFill>
                <a:ea typeface="Times New Roman" panose="02020603050405020304" pitchFamily="18" charset="0"/>
                <a:cs typeface="Times New Roman" panose="02020603050405020304" pitchFamily="18" charset="0"/>
              </a:rPr>
              <a:t> Empire </a:t>
            </a:r>
            <a:endParaRPr lang="en-GB" sz="4000" dirty="0">
              <a:solidFill>
                <a:srgbClr val="92D050"/>
              </a:solidFill>
            </a:endParaRPr>
          </a:p>
        </p:txBody>
      </p:sp>
      <p:sp>
        <p:nvSpPr>
          <p:cNvPr id="3" name="Content Placeholder 2">
            <a:extLst>
              <a:ext uri="{FF2B5EF4-FFF2-40B4-BE49-F238E27FC236}">
                <a16:creationId xmlns:a16="http://schemas.microsoft.com/office/drawing/2014/main" id="{007653F1-BC5D-4E46-B730-21883C7D5FB6}"/>
              </a:ext>
            </a:extLst>
          </p:cNvPr>
          <p:cNvSpPr>
            <a:spLocks noGrp="1"/>
          </p:cNvSpPr>
          <p:nvPr>
            <p:ph idx="1"/>
          </p:nvPr>
        </p:nvSpPr>
        <p:spPr>
          <a:xfrm>
            <a:off x="838200" y="1825625"/>
            <a:ext cx="10825480" cy="4351338"/>
          </a:xfrm>
        </p:spPr>
        <p:txBody>
          <a:bodyPr>
            <a:normAutofit/>
          </a:bodyPr>
          <a:lstStyle/>
          <a:p>
            <a:pPr marL="342900" lvl="0" indent="-342900">
              <a:buFont typeface="Calibri" panose="020F0502020204030204" pitchFamily="34" charset="0"/>
              <a:buChar char="-"/>
            </a:pPr>
            <a:r>
              <a:rPr lang="x-none" sz="2400" dirty="0">
                <a:solidFill>
                  <a:schemeClr val="bg1"/>
                </a:solidFill>
                <a:effectLst/>
                <a:ea typeface="Times New Roman" panose="02020603050405020304" pitchFamily="18" charset="0"/>
                <a:cs typeface="Times New Roman" panose="02020603050405020304" pitchFamily="18" charset="0"/>
              </a:rPr>
              <a:t>Clearly Rome and Virgil – challenges of satire </a:t>
            </a:r>
            <a:r>
              <a:rPr lang="en-GB" sz="2400" dirty="0">
                <a:solidFill>
                  <a:schemeClr val="bg1"/>
                </a:solidFill>
                <a:effectLst/>
                <a:ea typeface="Times New Roman" panose="02020603050405020304" pitchFamily="18" charset="0"/>
                <a:cs typeface="Times New Roman" panose="02020603050405020304" pitchFamily="18" charset="0"/>
              </a:rPr>
              <a:t>Ovid ( other epics such as </a:t>
            </a:r>
            <a:r>
              <a:rPr lang="en-GB" sz="2400" i="1" dirty="0">
                <a:solidFill>
                  <a:schemeClr val="bg1"/>
                </a:solidFill>
                <a:effectLst/>
                <a:ea typeface="Times New Roman" panose="02020603050405020304" pitchFamily="18" charset="0"/>
                <a:cs typeface="Times New Roman" panose="02020603050405020304" pitchFamily="18" charset="0"/>
              </a:rPr>
              <a:t>Beowulf</a:t>
            </a:r>
            <a:r>
              <a:rPr lang="en-GB" sz="2400" dirty="0">
                <a:solidFill>
                  <a:schemeClr val="bg1"/>
                </a:solidFill>
                <a:effectLst/>
                <a:ea typeface="Times New Roman" panose="02020603050405020304" pitchFamily="18" charset="0"/>
                <a:cs typeface="Times New Roman" panose="02020603050405020304" pitchFamily="18" charset="0"/>
              </a:rPr>
              <a:t> or </a:t>
            </a:r>
            <a:r>
              <a:rPr lang="en-GB" sz="2400" i="1" dirty="0">
                <a:solidFill>
                  <a:schemeClr val="bg1"/>
                </a:solidFill>
                <a:effectLst/>
                <a:ea typeface="Times New Roman" panose="02020603050405020304" pitchFamily="18" charset="0"/>
                <a:cs typeface="Times New Roman" panose="02020603050405020304" pitchFamily="18" charset="0"/>
              </a:rPr>
              <a:t>Paradise  Lost </a:t>
            </a:r>
            <a:r>
              <a:rPr lang="x-none" sz="2400" dirty="0">
                <a:solidFill>
                  <a:schemeClr val="bg1"/>
                </a:solidFill>
                <a:effectLst/>
                <a:ea typeface="Times New Roman" panose="02020603050405020304" pitchFamily="18" charset="0"/>
                <a:cs typeface="Times New Roman" panose="02020603050405020304" pitchFamily="18" charset="0"/>
              </a:rPr>
              <a:t>– </a:t>
            </a:r>
            <a:r>
              <a:rPr lang="en-GB" sz="2400" dirty="0">
                <a:solidFill>
                  <a:schemeClr val="bg1"/>
                </a:solidFill>
                <a:effectLst/>
                <a:ea typeface="Times New Roman" panose="02020603050405020304" pitchFamily="18" charset="0"/>
                <a:cs typeface="Times New Roman" panose="02020603050405020304" pitchFamily="18" charset="0"/>
              </a:rPr>
              <a:t>less about political empire more transitoriness) </a:t>
            </a:r>
          </a:p>
          <a:p>
            <a:pPr marL="342900" lvl="0" indent="-342900">
              <a:buFont typeface="Calibri" panose="020F0502020204030204" pitchFamily="34" charset="0"/>
              <a:buChar char="-"/>
            </a:pPr>
            <a:r>
              <a:rPr lang="x-none" sz="2400" dirty="0">
                <a:solidFill>
                  <a:schemeClr val="bg1"/>
                </a:solidFill>
                <a:effectLst/>
                <a:ea typeface="Times New Roman" panose="02020603050405020304" pitchFamily="18" charset="0"/>
                <a:cs typeface="Times New Roman" panose="02020603050405020304" pitchFamily="18" charset="0"/>
              </a:rPr>
              <a:t>Significance of literature in relation to promoting the language and literature of </a:t>
            </a:r>
            <a:r>
              <a:rPr lang="x-none" sz="2400" dirty="0">
                <a:solidFill>
                  <a:schemeClr val="bg1"/>
                </a:solidFill>
                <a:ea typeface="Times New Roman" panose="02020603050405020304" pitchFamily="18" charset="0"/>
                <a:cs typeface="Times New Roman" panose="02020603050405020304" pitchFamily="18" charset="0"/>
              </a:rPr>
              <a:t>the</a:t>
            </a:r>
            <a:r>
              <a:rPr lang="en-GB" sz="2400" dirty="0">
                <a:solidFill>
                  <a:schemeClr val="bg1"/>
                </a:solidFill>
                <a:ea typeface="Times New Roman" panose="02020603050405020304" pitchFamily="18" charset="0"/>
                <a:cs typeface="Times New Roman" panose="02020603050405020304" pitchFamily="18" charset="0"/>
              </a:rPr>
              <a:t> </a:t>
            </a:r>
            <a:r>
              <a:rPr lang="x-none" sz="2400" dirty="0">
                <a:solidFill>
                  <a:schemeClr val="bg1"/>
                </a:solidFill>
                <a:effectLst/>
                <a:ea typeface="Times New Roman" panose="02020603050405020304" pitchFamily="18" charset="0"/>
                <a:cs typeface="Times New Roman" panose="02020603050405020304" pitchFamily="18" charset="0"/>
              </a:rPr>
              <a:t>dominant </a:t>
            </a:r>
            <a:r>
              <a:rPr lang="en-GB" sz="2400" dirty="0">
                <a:solidFill>
                  <a:schemeClr val="bg1"/>
                </a:solidFill>
                <a:effectLst/>
                <a:ea typeface="Times New Roman" panose="02020603050405020304" pitchFamily="18" charset="0"/>
                <a:cs typeface="Times New Roman" panose="02020603050405020304" pitchFamily="18" charset="0"/>
              </a:rPr>
              <a:t>power - to</a:t>
            </a:r>
            <a:r>
              <a:rPr lang="x-none" sz="2400" dirty="0">
                <a:solidFill>
                  <a:schemeClr val="bg1"/>
                </a:solidFill>
                <a:effectLst/>
                <a:ea typeface="Times New Roman" panose="02020603050405020304" pitchFamily="18" charset="0"/>
                <a:cs typeface="Times New Roman" panose="02020603050405020304" pitchFamily="18" charset="0"/>
              </a:rPr>
              <a:t> what extent is </a:t>
            </a:r>
            <a:r>
              <a:rPr lang="en-GB" sz="2400" dirty="0">
                <a:solidFill>
                  <a:schemeClr val="bg1"/>
                </a:solidFill>
                <a:effectLst/>
                <a:ea typeface="Times New Roman" panose="02020603050405020304" pitchFamily="18" charset="0"/>
                <a:cs typeface="Times New Roman" panose="02020603050405020304" pitchFamily="18" charset="0"/>
              </a:rPr>
              <a:t>literature </a:t>
            </a:r>
            <a:r>
              <a:rPr lang="x-none" sz="2400" dirty="0">
                <a:solidFill>
                  <a:schemeClr val="bg1"/>
                </a:solidFill>
                <a:effectLst/>
                <a:ea typeface="Times New Roman" panose="02020603050405020304" pitchFamily="18" charset="0"/>
                <a:cs typeface="Times New Roman" panose="02020603050405020304" pitchFamily="18" charset="0"/>
              </a:rPr>
              <a:t>transparent storytelling</a:t>
            </a:r>
            <a:r>
              <a:rPr lang="x-none" sz="2400" dirty="0">
                <a:solidFill>
                  <a:schemeClr val="bg1"/>
                </a:solidFill>
                <a:ea typeface="Times New Roman" panose="02020603050405020304" pitchFamily="18" charset="0"/>
                <a:cs typeface="Times New Roman" panose="02020603050405020304" pitchFamily="18" charset="0"/>
              </a:rPr>
              <a:t>? </a:t>
            </a:r>
            <a:r>
              <a:rPr lang="x-none" sz="2400" dirty="0">
                <a:solidFill>
                  <a:schemeClr val="accent1">
                    <a:lumMod val="40000"/>
                    <a:lumOff val="60000"/>
                  </a:schemeClr>
                </a:solidFill>
                <a:ea typeface="Times New Roman" panose="02020603050405020304" pitchFamily="18" charset="0"/>
                <a:cs typeface="Times New Roman" panose="02020603050405020304" pitchFamily="18" charset="0"/>
              </a:rPr>
              <a:t>Lord McCaul</a:t>
            </a:r>
            <a:r>
              <a:rPr lang="en-GB" sz="2400" dirty="0">
                <a:solidFill>
                  <a:schemeClr val="accent1">
                    <a:lumMod val="40000"/>
                    <a:lumOff val="60000"/>
                  </a:schemeClr>
                </a:solidFill>
                <a:ea typeface="Times New Roman" panose="02020603050405020304" pitchFamily="18" charset="0"/>
                <a:cs typeface="Times New Roman" panose="02020603050405020304" pitchFamily="18" charset="0"/>
              </a:rPr>
              <a:t>a</a:t>
            </a:r>
            <a:r>
              <a:rPr lang="x-none" sz="2400" dirty="0">
                <a:solidFill>
                  <a:schemeClr val="accent1">
                    <a:lumMod val="40000"/>
                    <a:lumOff val="60000"/>
                  </a:schemeClr>
                </a:solidFill>
                <a:ea typeface="Times New Roman" panose="02020603050405020304" pitchFamily="18" charset="0"/>
                <a:cs typeface="Times New Roman" panose="02020603050405020304" pitchFamily="18" charset="0"/>
              </a:rPr>
              <a:t>y</a:t>
            </a:r>
            <a:r>
              <a:rPr lang="en-GB" sz="2400" dirty="0">
                <a:solidFill>
                  <a:schemeClr val="accent1">
                    <a:lumMod val="40000"/>
                    <a:lumOff val="60000"/>
                  </a:schemeClr>
                </a:solidFill>
                <a:ea typeface="Times New Roman" panose="02020603050405020304" pitchFamily="18" charset="0"/>
                <a:cs typeface="Times New Roman" panose="02020603050405020304" pitchFamily="18" charset="0"/>
              </a:rPr>
              <a:t> and the minute on Indian Education 1854)</a:t>
            </a:r>
            <a:r>
              <a:rPr lang="x-none" sz="2400" dirty="0">
                <a:solidFill>
                  <a:schemeClr val="accent1">
                    <a:lumMod val="40000"/>
                    <a:lumOff val="60000"/>
                  </a:schemeClr>
                </a:solidFill>
                <a:ea typeface="Times New Roman" panose="02020603050405020304" pitchFamily="18" charset="0"/>
                <a:cs typeface="Times New Roman" panose="02020603050405020304" pitchFamily="18" charset="0"/>
              </a:rPr>
              <a:t> </a:t>
            </a:r>
            <a:endParaRPr lang="en-GB" sz="2400" dirty="0">
              <a:solidFill>
                <a:schemeClr val="accent1">
                  <a:lumMod val="40000"/>
                  <a:lumOff val="60000"/>
                </a:schemeClr>
              </a:solidFill>
              <a:effectLst/>
              <a:ea typeface="Times New Roman" panose="02020603050405020304" pitchFamily="18" charset="0"/>
              <a:cs typeface="Times New Roman" panose="02020603050405020304" pitchFamily="18" charset="0"/>
            </a:endParaRPr>
          </a:p>
          <a:p>
            <a:pPr marL="342900" lvl="0" indent="-342900">
              <a:buFont typeface="Calibri" panose="020F0502020204030204" pitchFamily="34" charset="0"/>
              <a:buChar char="-"/>
            </a:pPr>
            <a:r>
              <a:rPr lang="en-GB" sz="2400" dirty="0">
                <a:solidFill>
                  <a:schemeClr val="bg1"/>
                </a:solidFill>
                <a:effectLst/>
                <a:ea typeface="Times New Roman" panose="02020603050405020304" pitchFamily="18" charset="0"/>
                <a:cs typeface="Times New Roman" panose="02020603050405020304" pitchFamily="18" charset="0"/>
              </a:rPr>
              <a:t>End of 19</a:t>
            </a:r>
            <a:r>
              <a:rPr lang="en-GB" sz="2400" baseline="30000" dirty="0">
                <a:solidFill>
                  <a:schemeClr val="bg1"/>
                </a:solidFill>
                <a:effectLst/>
                <a:ea typeface="Times New Roman" panose="02020603050405020304" pitchFamily="18" charset="0"/>
                <a:cs typeface="Times New Roman" panose="02020603050405020304" pitchFamily="18" charset="0"/>
              </a:rPr>
              <a:t>th</a:t>
            </a:r>
            <a:r>
              <a:rPr lang="en-GB" sz="2400" dirty="0">
                <a:solidFill>
                  <a:schemeClr val="bg1"/>
                </a:solidFill>
                <a:effectLst/>
                <a:ea typeface="Times New Roman" panose="02020603050405020304" pitchFamily="18" charset="0"/>
                <a:cs typeface="Times New Roman" panose="02020603050405020304" pitchFamily="18" charset="0"/>
              </a:rPr>
              <a:t> C – questions of the value of empire </a:t>
            </a:r>
          </a:p>
          <a:p>
            <a:pPr marL="742950" lvl="1" indent="-285750">
              <a:buFont typeface="Courier New" panose="02070309020205020404" pitchFamily="49" charset="0"/>
              <a:buChar char="o"/>
            </a:pPr>
            <a:r>
              <a:rPr lang="x-none" dirty="0">
                <a:solidFill>
                  <a:schemeClr val="bg1"/>
                </a:solidFill>
                <a:effectLst/>
                <a:ea typeface="Times New Roman" panose="02020603050405020304" pitchFamily="18" charset="0"/>
                <a:cs typeface="Times New Roman" panose="02020603050405020304" pitchFamily="18" charset="0"/>
              </a:rPr>
              <a:t>Marlow, </a:t>
            </a:r>
            <a:r>
              <a:rPr lang="x-none" u="sng" dirty="0">
                <a:solidFill>
                  <a:schemeClr val="accent1">
                    <a:lumMod val="40000"/>
                    <a:lumOff val="60000"/>
                  </a:schemeClr>
                </a:solidFill>
                <a:effectLst/>
                <a:ea typeface="Times New Roman" panose="02020603050405020304" pitchFamily="18" charset="0"/>
                <a:cs typeface="Times New Roman" panose="02020603050405020304" pitchFamily="18" charset="0"/>
              </a:rPr>
              <a:t>“and this also has been one of the dark places of the Earth </a:t>
            </a:r>
            <a:r>
              <a:rPr lang="x-none" u="sng" dirty="0">
                <a:solidFill>
                  <a:schemeClr val="bg1"/>
                </a:solidFill>
                <a:effectLst/>
                <a:ea typeface="Times New Roman" panose="02020603050405020304" pitchFamily="18" charset="0"/>
                <a:cs typeface="Times New Roman" panose="02020603050405020304" pitchFamily="18" charset="0"/>
              </a:rPr>
              <a:t>“</a:t>
            </a:r>
            <a:endParaRPr lang="en-GB" u="sng" dirty="0">
              <a:solidFill>
                <a:schemeClr val="bg1"/>
              </a:solidFill>
              <a:effectLst/>
              <a:ea typeface="Times New Roman" panose="02020603050405020304" pitchFamily="18" charset="0"/>
              <a:cs typeface="Times New Roman" panose="02020603050405020304" pitchFamily="18" charset="0"/>
            </a:endParaRPr>
          </a:p>
          <a:p>
            <a:pPr marL="742950" lvl="1" indent="-285750">
              <a:buFont typeface="Courier New" panose="02070309020205020404" pitchFamily="49" charset="0"/>
              <a:buChar char="o"/>
            </a:pPr>
            <a:r>
              <a:rPr lang="x-none" dirty="0">
                <a:solidFill>
                  <a:schemeClr val="bg1"/>
                </a:solidFill>
                <a:effectLst/>
                <a:ea typeface="Times New Roman" panose="02020603050405020304" pitchFamily="18" charset="0"/>
                <a:cs typeface="Times New Roman" panose="02020603050405020304" pitchFamily="18" charset="0"/>
              </a:rPr>
              <a:t>Conquest of the Earth </a:t>
            </a:r>
            <a:r>
              <a:rPr lang="en-GB" dirty="0">
                <a:solidFill>
                  <a:schemeClr val="bg1"/>
                </a:solidFill>
                <a:effectLst/>
                <a:ea typeface="Times New Roman" panose="02020603050405020304" pitchFamily="18" charset="0"/>
                <a:cs typeface="Times New Roman" panose="02020603050405020304" pitchFamily="18" charset="0"/>
              </a:rPr>
              <a:t>passage</a:t>
            </a:r>
          </a:p>
          <a:p>
            <a:pPr marL="742950" lvl="1" indent="-285750">
              <a:buFont typeface="Courier New" panose="02070309020205020404" pitchFamily="49" charset="0"/>
              <a:buChar char="o"/>
            </a:pPr>
            <a:r>
              <a:rPr lang="en-GB" dirty="0">
                <a:solidFill>
                  <a:schemeClr val="bg1"/>
                </a:solidFill>
                <a:effectLst/>
                <a:ea typeface="Times New Roman" panose="02020603050405020304" pitchFamily="18" charset="0"/>
                <a:cs typeface="Times New Roman" panose="02020603050405020304" pitchFamily="18" charset="0"/>
              </a:rPr>
              <a:t>Starting point for discussion </a:t>
            </a:r>
            <a:r>
              <a:rPr lang="en-GB" dirty="0">
                <a:solidFill>
                  <a:schemeClr val="accent1">
                    <a:lumMod val="40000"/>
                    <a:lumOff val="60000"/>
                  </a:schemeClr>
                </a:solidFill>
                <a:effectLst/>
                <a:ea typeface="Times New Roman" panose="02020603050405020304" pitchFamily="18" charset="0"/>
                <a:cs typeface="Times New Roman" panose="02020603050405020304" pitchFamily="18" charset="0"/>
              </a:rPr>
              <a:t>– to w</a:t>
            </a:r>
            <a:r>
              <a:rPr lang="x-none" dirty="0">
                <a:solidFill>
                  <a:schemeClr val="accent1">
                    <a:lumMod val="40000"/>
                    <a:lumOff val="60000"/>
                  </a:schemeClr>
                </a:solidFill>
                <a:effectLst/>
                <a:ea typeface="Times New Roman" panose="02020603050405020304" pitchFamily="18" charset="0"/>
                <a:cs typeface="Times New Roman" panose="02020603050405020304" pitchFamily="18" charset="0"/>
              </a:rPr>
              <a:t>hat extent </a:t>
            </a:r>
            <a:r>
              <a:rPr lang="en-GB" dirty="0">
                <a:solidFill>
                  <a:schemeClr val="accent1">
                    <a:lumMod val="40000"/>
                    <a:lumOff val="60000"/>
                  </a:schemeClr>
                </a:solidFill>
                <a:effectLst/>
                <a:ea typeface="Times New Roman" panose="02020603050405020304" pitchFamily="18" charset="0"/>
                <a:cs typeface="Times New Roman" panose="02020603050405020304" pitchFamily="18" charset="0"/>
              </a:rPr>
              <a:t>has Britain been </a:t>
            </a:r>
            <a:r>
              <a:rPr lang="x-none" dirty="0">
                <a:solidFill>
                  <a:schemeClr val="accent1">
                    <a:lumMod val="40000"/>
                    <a:lumOff val="60000"/>
                  </a:schemeClr>
                </a:solidFill>
                <a:effectLst/>
                <a:ea typeface="Times New Roman" panose="02020603050405020304" pitchFamily="18" charset="0"/>
                <a:cs typeface="Times New Roman" panose="02020603050405020304" pitchFamily="18" charset="0"/>
              </a:rPr>
              <a:t>a colony</a:t>
            </a:r>
            <a:r>
              <a:rPr lang="en-GB" dirty="0">
                <a:solidFill>
                  <a:schemeClr val="accent1">
                    <a:lumMod val="40000"/>
                    <a:lumOff val="60000"/>
                  </a:schemeClr>
                </a:solidFill>
                <a:effectLst/>
                <a:ea typeface="Times New Roman" panose="02020603050405020304" pitchFamily="18" charset="0"/>
                <a:cs typeface="Times New Roman" panose="02020603050405020304" pitchFamily="18" charset="0"/>
              </a:rPr>
              <a:t>? </a:t>
            </a:r>
            <a:r>
              <a:rPr lang="x-none" dirty="0">
                <a:solidFill>
                  <a:schemeClr val="accent1">
                    <a:lumMod val="40000"/>
                    <a:lumOff val="60000"/>
                  </a:schemeClr>
                </a:solidFill>
                <a:effectLst/>
                <a:ea typeface="Times New Roman" panose="02020603050405020304" pitchFamily="18" charset="0"/>
                <a:cs typeface="Times New Roman" panose="02020603050405020304" pitchFamily="18" charset="0"/>
              </a:rPr>
              <a:t>And how has that impacted on </a:t>
            </a:r>
            <a:r>
              <a:rPr lang="en-GB" dirty="0">
                <a:solidFill>
                  <a:schemeClr val="accent1">
                    <a:lumMod val="40000"/>
                    <a:lumOff val="60000"/>
                  </a:schemeClr>
                </a:solidFill>
                <a:effectLst/>
                <a:ea typeface="Times New Roman" panose="02020603050405020304" pitchFamily="18" charset="0"/>
                <a:cs typeface="Times New Roman" panose="02020603050405020304" pitchFamily="18" charset="0"/>
              </a:rPr>
              <a:t>its </a:t>
            </a:r>
            <a:r>
              <a:rPr lang="x-none" dirty="0">
                <a:solidFill>
                  <a:schemeClr val="accent1">
                    <a:lumMod val="40000"/>
                    <a:lumOff val="60000"/>
                  </a:schemeClr>
                </a:solidFill>
                <a:effectLst/>
                <a:ea typeface="Times New Roman" panose="02020603050405020304" pitchFamily="18" charset="0"/>
                <a:cs typeface="Times New Roman" panose="02020603050405020304" pitchFamily="18" charset="0"/>
              </a:rPr>
              <a:t>literature?</a:t>
            </a:r>
            <a:endParaRPr lang="en-GB" dirty="0">
              <a:solidFill>
                <a:schemeClr val="accent1">
                  <a:lumMod val="40000"/>
                  <a:lumOff val="60000"/>
                </a:schemeClr>
              </a:solidFill>
              <a:effectLst/>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577270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2A723-BF22-4B41-A1C9-45ACC6FB1B44}"/>
              </a:ext>
            </a:extLst>
          </p:cNvPr>
          <p:cNvSpPr>
            <a:spLocks noGrp="1"/>
          </p:cNvSpPr>
          <p:nvPr>
            <p:ph type="title"/>
          </p:nvPr>
        </p:nvSpPr>
        <p:spPr>
          <a:xfrm>
            <a:off x="1271464" y="12171"/>
            <a:ext cx="9577064" cy="597423"/>
          </a:xfrm>
        </p:spPr>
        <p:txBody>
          <a:bodyPr/>
          <a:lstStyle/>
          <a:p>
            <a:pPr algn="ctr"/>
            <a:r>
              <a:rPr lang="en-GB" sz="2800" dirty="0">
                <a:solidFill>
                  <a:srgbClr val="92D050"/>
                </a:solidFill>
              </a:rPr>
              <a:t>MINUTE BY THE HON'BLE T. B. MACAULAY, 2 FEB 1835 </a:t>
            </a:r>
          </a:p>
        </p:txBody>
      </p:sp>
      <p:sp>
        <p:nvSpPr>
          <p:cNvPr id="3" name="Content Placeholder 2">
            <a:extLst>
              <a:ext uri="{FF2B5EF4-FFF2-40B4-BE49-F238E27FC236}">
                <a16:creationId xmlns:a16="http://schemas.microsoft.com/office/drawing/2014/main" id="{F2221A6E-A302-4B08-B91B-056616274DEA}"/>
              </a:ext>
            </a:extLst>
          </p:cNvPr>
          <p:cNvSpPr>
            <a:spLocks noGrp="1"/>
          </p:cNvSpPr>
          <p:nvPr>
            <p:ph idx="1"/>
          </p:nvPr>
        </p:nvSpPr>
        <p:spPr>
          <a:xfrm>
            <a:off x="435429" y="764704"/>
            <a:ext cx="11342914" cy="6192688"/>
          </a:xfrm>
        </p:spPr>
        <p:txBody>
          <a:bodyPr>
            <a:normAutofit fontScale="92500" lnSpcReduction="10000"/>
          </a:bodyPr>
          <a:lstStyle/>
          <a:p>
            <a:pPr marL="0" indent="0">
              <a:buNone/>
              <a:tabLst>
                <a:tab pos="892175" algn="l"/>
              </a:tabLst>
            </a:pPr>
            <a:r>
              <a:rPr lang="en-GB" sz="2400" dirty="0">
                <a:solidFill>
                  <a:srgbClr val="00B0F0"/>
                </a:solidFill>
              </a:rPr>
              <a:t> </a:t>
            </a:r>
            <a:r>
              <a:rPr lang="en-GB" sz="2400" dirty="0">
                <a:solidFill>
                  <a:schemeClr val="bg1"/>
                </a:solidFill>
              </a:rPr>
              <a:t>[10] I have no knowledge of either </a:t>
            </a:r>
            <a:r>
              <a:rPr lang="en-GB" sz="2400" dirty="0" err="1">
                <a:solidFill>
                  <a:schemeClr val="bg1"/>
                </a:solidFill>
              </a:rPr>
              <a:t>Sanscrit</a:t>
            </a:r>
            <a:r>
              <a:rPr lang="en-GB" sz="2400" dirty="0">
                <a:solidFill>
                  <a:schemeClr val="bg1"/>
                </a:solidFill>
              </a:rPr>
              <a:t> or Arabic. But I have done what I could to form a correct estimate of their value. I have read translations of the most celebrated Arabic and </a:t>
            </a:r>
            <a:r>
              <a:rPr lang="en-GB" sz="2400" dirty="0" err="1">
                <a:solidFill>
                  <a:schemeClr val="bg1"/>
                </a:solidFill>
              </a:rPr>
              <a:t>Sanscrit</a:t>
            </a:r>
            <a:r>
              <a:rPr lang="en-GB" sz="2400" dirty="0">
                <a:solidFill>
                  <a:schemeClr val="bg1"/>
                </a:solidFill>
              </a:rPr>
              <a:t> works. I have conversed, both here and at home, with men distinguished by their proficiency in the Eastern tongues. I am quite ready to take the oriental learning at the valuation of the orientalists themselves. </a:t>
            </a:r>
            <a:r>
              <a:rPr lang="en-GB" sz="2400" dirty="0">
                <a:solidFill>
                  <a:srgbClr val="00B0F0"/>
                </a:solidFill>
              </a:rPr>
              <a:t>I have never found one among them who could deny that a single shelf of a good European library was worth the whole native literature of India and Arabia. </a:t>
            </a:r>
            <a:r>
              <a:rPr lang="en-GB" sz="2400" dirty="0">
                <a:solidFill>
                  <a:schemeClr val="bg1"/>
                </a:solidFill>
              </a:rPr>
              <a:t>The intrinsic superiority of the Western literature is indeed fully admitted by those members of the committee who support the oriental plan of education.</a:t>
            </a:r>
          </a:p>
          <a:p>
            <a:pPr marL="0" indent="0">
              <a:buNone/>
              <a:tabLst>
                <a:tab pos="892175" algn="l"/>
              </a:tabLst>
            </a:pPr>
            <a:endParaRPr lang="en-GB" sz="1400" dirty="0">
              <a:solidFill>
                <a:schemeClr val="bg1"/>
              </a:solidFill>
            </a:endParaRPr>
          </a:p>
          <a:p>
            <a:pPr marL="0" indent="0">
              <a:buNone/>
              <a:tabLst>
                <a:tab pos="892175" algn="l"/>
              </a:tabLst>
            </a:pPr>
            <a:r>
              <a:rPr lang="en-GB" sz="2400" dirty="0">
                <a:solidFill>
                  <a:schemeClr val="bg1"/>
                </a:solidFill>
              </a:rPr>
              <a:t> [11] It will hardly be disputed, I suppose, that the department of literature in which the Eastern writers stand highest is poetry. And </a:t>
            </a:r>
            <a:r>
              <a:rPr lang="en-GB" sz="2400" dirty="0">
                <a:solidFill>
                  <a:schemeClr val="accent1">
                    <a:lumMod val="40000"/>
                    <a:lumOff val="60000"/>
                  </a:schemeClr>
                </a:solidFill>
              </a:rPr>
              <a:t>I certainly never met with any orientalist who ventured to maintain that the Arabic and </a:t>
            </a:r>
            <a:r>
              <a:rPr lang="en-GB" sz="2400" dirty="0" err="1">
                <a:solidFill>
                  <a:schemeClr val="accent1">
                    <a:lumMod val="40000"/>
                    <a:lumOff val="60000"/>
                  </a:schemeClr>
                </a:solidFill>
              </a:rPr>
              <a:t>Sanscrit</a:t>
            </a:r>
            <a:r>
              <a:rPr lang="en-GB" sz="2400" dirty="0">
                <a:solidFill>
                  <a:schemeClr val="accent1">
                    <a:lumMod val="40000"/>
                    <a:lumOff val="60000"/>
                  </a:schemeClr>
                </a:solidFill>
              </a:rPr>
              <a:t> poetry could be compared to that of the great European nations. </a:t>
            </a:r>
            <a:r>
              <a:rPr lang="en-GB" sz="2400" dirty="0">
                <a:solidFill>
                  <a:schemeClr val="bg1"/>
                </a:solidFill>
              </a:rPr>
              <a:t>But when we pass from works of imagination to works in which facts are recorded and general principles investigated, the superiority of the Europeans becomes absolutely immeasurable. It is, I believe, no exaggeration to say that </a:t>
            </a:r>
            <a:r>
              <a:rPr lang="en-GB" sz="2400" dirty="0">
                <a:solidFill>
                  <a:schemeClr val="accent1">
                    <a:lumMod val="40000"/>
                    <a:lumOff val="60000"/>
                  </a:schemeClr>
                </a:solidFill>
              </a:rPr>
              <a:t>all the historical information which has been collected from all the books written in the </a:t>
            </a:r>
            <a:r>
              <a:rPr lang="en-GB" sz="2400" dirty="0" err="1">
                <a:solidFill>
                  <a:schemeClr val="accent1">
                    <a:lumMod val="40000"/>
                    <a:lumOff val="60000"/>
                  </a:schemeClr>
                </a:solidFill>
              </a:rPr>
              <a:t>Sanscrit</a:t>
            </a:r>
            <a:r>
              <a:rPr lang="en-GB" sz="2400" dirty="0">
                <a:solidFill>
                  <a:schemeClr val="accent1">
                    <a:lumMod val="40000"/>
                    <a:lumOff val="60000"/>
                  </a:schemeClr>
                </a:solidFill>
              </a:rPr>
              <a:t> language is less valuable than what may be found in the most paltry abridgments used at preparatory schools in England. In every branch of physical or moral philosophy, the relative position of the two nations is nearly the same.</a:t>
            </a:r>
          </a:p>
        </p:txBody>
      </p:sp>
    </p:spTree>
    <p:extLst>
      <p:ext uri="{BB962C8B-B14F-4D97-AF65-F5344CB8AC3E}">
        <p14:creationId xmlns:p14="http://schemas.microsoft.com/office/powerpoint/2010/main" val="2708698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07653F1-BC5D-4E46-B730-21883C7D5FB6}"/>
              </a:ext>
            </a:extLst>
          </p:cNvPr>
          <p:cNvSpPr>
            <a:spLocks noGrp="1"/>
          </p:cNvSpPr>
          <p:nvPr>
            <p:ph idx="1"/>
          </p:nvPr>
        </p:nvSpPr>
        <p:spPr>
          <a:xfrm>
            <a:off x="457199" y="1404256"/>
            <a:ext cx="10352315" cy="5631091"/>
          </a:xfrm>
        </p:spPr>
        <p:txBody>
          <a:bodyPr>
            <a:normAutofit/>
          </a:bodyPr>
          <a:lstStyle/>
          <a:p>
            <a:pPr marL="0" indent="0">
              <a:buNone/>
            </a:pPr>
            <a:r>
              <a:rPr lang="en-GB" sz="2400" dirty="0">
                <a:solidFill>
                  <a:schemeClr val="bg1"/>
                </a:solidFill>
                <a:cs typeface="Times New Roman" panose="02020603050405020304" pitchFamily="18" charset="0"/>
              </a:rPr>
              <a:t>Three stages of colonisation of Britain. Core</a:t>
            </a:r>
            <a:r>
              <a:rPr lang="x-none" sz="2400" dirty="0">
                <a:solidFill>
                  <a:schemeClr val="bg1"/>
                </a:solidFill>
                <a:cs typeface="Times New Roman" panose="02020603050405020304" pitchFamily="18" charset="0"/>
              </a:rPr>
              <a:t> importance of language</a:t>
            </a:r>
            <a:endParaRPr lang="en-GB" sz="2400" dirty="0">
              <a:solidFill>
                <a:schemeClr val="bg1"/>
              </a:solidFill>
              <a:cs typeface="Times New Roman" panose="02020603050405020304" pitchFamily="18" charset="0"/>
            </a:endParaRPr>
          </a:p>
          <a:p>
            <a:pPr marL="342900" lvl="0" indent="-342900">
              <a:buFont typeface="Calibri" panose="020F0502020204030204" pitchFamily="34" charset="0"/>
              <a:buChar char="-"/>
            </a:pPr>
            <a:r>
              <a:rPr lang="en-GB" sz="2400" dirty="0">
                <a:solidFill>
                  <a:schemeClr val="accent1">
                    <a:lumMod val="40000"/>
                    <a:lumOff val="60000"/>
                  </a:schemeClr>
                </a:solidFill>
                <a:cs typeface="Times New Roman" panose="02020603050405020304" pitchFamily="18" charset="0"/>
              </a:rPr>
              <a:t>ONE: </a:t>
            </a:r>
            <a:r>
              <a:rPr lang="en-GB" sz="2400" dirty="0">
                <a:solidFill>
                  <a:schemeClr val="bg1"/>
                </a:solidFill>
                <a:cs typeface="Times New Roman" panose="02020603050405020304" pitchFamily="18" charset="0"/>
              </a:rPr>
              <a:t>Romans in Settler/administration the results of this in two ways </a:t>
            </a:r>
          </a:p>
          <a:p>
            <a:pPr marL="742950" lvl="1" indent="-285750">
              <a:buFont typeface="Courier New" panose="02070309020205020404" pitchFamily="49" charset="0"/>
              <a:buChar char="o"/>
            </a:pPr>
            <a:r>
              <a:rPr lang="en-GB" dirty="0">
                <a:solidFill>
                  <a:schemeClr val="bg1"/>
                </a:solidFill>
                <a:cs typeface="Times New Roman" panose="02020603050405020304" pitchFamily="18" charset="0"/>
              </a:rPr>
              <a:t>the strong legacy of Latin in the Welsh language </a:t>
            </a:r>
          </a:p>
          <a:p>
            <a:pPr marL="742950" lvl="1" indent="-285750">
              <a:buFont typeface="Courier New" panose="02070309020205020404" pitchFamily="49" charset="0"/>
              <a:buChar char="o"/>
            </a:pPr>
            <a:r>
              <a:rPr lang="en-GB" dirty="0">
                <a:solidFill>
                  <a:schemeClr val="bg1"/>
                </a:solidFill>
                <a:cs typeface="Times New Roman" panose="02020603050405020304" pitchFamily="18" charset="0"/>
              </a:rPr>
              <a:t>the architecture left behind after the Romans Empire broke up.</a:t>
            </a:r>
          </a:p>
          <a:p>
            <a:pPr marL="342900" lvl="0" indent="-342900">
              <a:buFont typeface="Calibri" panose="020F0502020204030204" pitchFamily="34" charset="0"/>
              <a:buChar char="-"/>
            </a:pPr>
            <a:r>
              <a:rPr lang="en-GB" sz="2400" dirty="0">
                <a:solidFill>
                  <a:schemeClr val="accent1">
                    <a:lumMod val="40000"/>
                    <a:lumOff val="60000"/>
                  </a:schemeClr>
                </a:solidFill>
                <a:cs typeface="Times New Roman" panose="02020603050405020304" pitchFamily="18" charset="0"/>
              </a:rPr>
              <a:t>TWO: </a:t>
            </a:r>
            <a:r>
              <a:rPr lang="en-GB" sz="2400" dirty="0">
                <a:solidFill>
                  <a:schemeClr val="bg1"/>
                </a:solidFill>
                <a:cs typeface="Times New Roman" panose="02020603050405020304" pitchFamily="18" charset="0"/>
              </a:rPr>
              <a:t>invasion of the Germanic tribes including Angles and Saxons from which we get England/English and the Welsh word for the English Saes/</a:t>
            </a:r>
            <a:r>
              <a:rPr lang="en-GB" sz="2400" dirty="0" err="1">
                <a:solidFill>
                  <a:schemeClr val="bg1"/>
                </a:solidFill>
                <a:cs typeface="Times New Roman" panose="02020603050405020304" pitchFamily="18" charset="0"/>
              </a:rPr>
              <a:t>Saesneg</a:t>
            </a:r>
            <a:r>
              <a:rPr lang="en-GB" sz="2400" dirty="0">
                <a:solidFill>
                  <a:schemeClr val="bg1"/>
                </a:solidFill>
                <a:cs typeface="Times New Roman" panose="02020603050405020304" pitchFamily="18" charset="0"/>
              </a:rPr>
              <a:t>   </a:t>
            </a:r>
          </a:p>
          <a:p>
            <a:pPr marL="742950" lvl="1" indent="-285750">
              <a:buFont typeface="Courier New" panose="02070309020205020404" pitchFamily="49" charset="0"/>
              <a:buChar char="o"/>
            </a:pPr>
            <a:r>
              <a:rPr lang="en-GB" dirty="0">
                <a:solidFill>
                  <a:schemeClr val="bg1"/>
                </a:solidFill>
                <a:cs typeface="Times New Roman" panose="02020603050405020304" pitchFamily="18" charset="0"/>
              </a:rPr>
              <a:t>Welsh lament – the </a:t>
            </a:r>
            <a:r>
              <a:rPr lang="en-GB" i="1" dirty="0" err="1">
                <a:solidFill>
                  <a:schemeClr val="bg1"/>
                </a:solidFill>
                <a:cs typeface="Times New Roman" panose="02020603050405020304" pitchFamily="18" charset="0"/>
              </a:rPr>
              <a:t>Gododdin</a:t>
            </a:r>
            <a:r>
              <a:rPr lang="en-GB" i="1" dirty="0">
                <a:solidFill>
                  <a:schemeClr val="bg1"/>
                </a:solidFill>
                <a:cs typeface="Times New Roman" panose="02020603050405020304" pitchFamily="18" charset="0"/>
              </a:rPr>
              <a:t>  </a:t>
            </a:r>
            <a:r>
              <a:rPr lang="en-GB" dirty="0">
                <a:solidFill>
                  <a:schemeClr val="bg1"/>
                </a:solidFill>
                <a:cs typeface="Times New Roman" panose="02020603050405020304" pitchFamily="18" charset="0"/>
              </a:rPr>
              <a:t>Later </a:t>
            </a:r>
            <a:r>
              <a:rPr lang="en-GB" i="1" dirty="0">
                <a:solidFill>
                  <a:schemeClr val="bg1"/>
                </a:solidFill>
                <a:cs typeface="Times New Roman" panose="02020603050405020304" pitchFamily="18" charset="0"/>
              </a:rPr>
              <a:t>Beowulf</a:t>
            </a:r>
            <a:r>
              <a:rPr lang="en-GB" dirty="0">
                <a:solidFill>
                  <a:schemeClr val="bg1"/>
                </a:solidFill>
                <a:cs typeface="Times New Roman" panose="02020603050405020304" pitchFamily="18" charset="0"/>
              </a:rPr>
              <a:t> in old English </a:t>
            </a:r>
          </a:p>
          <a:p>
            <a:pPr marL="342900" lvl="0" indent="-342900">
              <a:buFont typeface="Calibri" panose="020F0502020204030204" pitchFamily="34" charset="0"/>
              <a:buChar char="-"/>
            </a:pPr>
            <a:r>
              <a:rPr lang="en-GB" sz="2400" dirty="0">
                <a:solidFill>
                  <a:schemeClr val="accent1">
                    <a:lumMod val="40000"/>
                    <a:lumOff val="60000"/>
                  </a:schemeClr>
                </a:solidFill>
                <a:cs typeface="Times New Roman" panose="02020603050405020304" pitchFamily="18" charset="0"/>
              </a:rPr>
              <a:t>THREE: </a:t>
            </a:r>
            <a:r>
              <a:rPr lang="en-GB" sz="2400" dirty="0">
                <a:solidFill>
                  <a:schemeClr val="bg1"/>
                </a:solidFill>
                <a:cs typeface="Times New Roman" panose="02020603050405020304" pitchFamily="18" charset="0"/>
              </a:rPr>
              <a:t>1066 and the arrival of the Normans – influence on the English language</a:t>
            </a:r>
          </a:p>
          <a:p>
            <a:pPr marL="742950" lvl="1" indent="-285750">
              <a:buFont typeface="Courier New" panose="02070309020205020404" pitchFamily="49" charset="0"/>
              <a:buChar char="o"/>
            </a:pPr>
            <a:r>
              <a:rPr lang="cy-GB" dirty="0">
                <a:solidFill>
                  <a:schemeClr val="bg1"/>
                </a:solidFill>
                <a:cs typeface="Times New Roman" panose="02020603050405020304" pitchFamily="18" charset="0"/>
              </a:rPr>
              <a:t>Compare alliterative verse and chaucer - </a:t>
            </a:r>
            <a:r>
              <a:rPr lang="x-none" dirty="0">
                <a:solidFill>
                  <a:schemeClr val="bg1"/>
                </a:solidFill>
                <a:cs typeface="Times New Roman" panose="02020603050405020304" pitchFamily="18" charset="0"/>
              </a:rPr>
              <a:t>A new kind of English</a:t>
            </a:r>
            <a:r>
              <a:rPr lang="en-GB" dirty="0">
                <a:solidFill>
                  <a:schemeClr val="bg1"/>
                </a:solidFill>
                <a:cs typeface="Times New Roman" panose="02020603050405020304" pitchFamily="18" charset="0"/>
              </a:rPr>
              <a:t> establishing a new political identity</a:t>
            </a:r>
          </a:p>
          <a:p>
            <a:pPr marL="742950" lvl="1" indent="-285750">
              <a:buFont typeface="Courier New" panose="02070309020205020404" pitchFamily="49" charset="0"/>
              <a:buChar char="o"/>
            </a:pPr>
            <a:endParaRPr lang="en-GB" dirty="0">
              <a:solidFill>
                <a:schemeClr val="bg1"/>
              </a:solidFill>
              <a:cs typeface="Times New Roman" panose="02020603050405020304" pitchFamily="18" charset="0"/>
            </a:endParaRPr>
          </a:p>
        </p:txBody>
      </p:sp>
      <p:sp>
        <p:nvSpPr>
          <p:cNvPr id="7" name="TextBox 6">
            <a:extLst>
              <a:ext uri="{FF2B5EF4-FFF2-40B4-BE49-F238E27FC236}">
                <a16:creationId xmlns:a16="http://schemas.microsoft.com/office/drawing/2014/main" id="{CBB23961-8364-486E-9E07-3DAE3AE9ECAA}"/>
              </a:ext>
            </a:extLst>
          </p:cNvPr>
          <p:cNvSpPr txBox="1"/>
          <p:nvPr/>
        </p:nvSpPr>
        <p:spPr>
          <a:xfrm>
            <a:off x="555172" y="181881"/>
            <a:ext cx="10515600" cy="954107"/>
          </a:xfrm>
          <a:prstGeom prst="rect">
            <a:avLst/>
          </a:prstGeom>
          <a:noFill/>
        </p:spPr>
        <p:txBody>
          <a:bodyPr wrap="square">
            <a:spAutoFit/>
          </a:bodyPr>
          <a:lstStyle/>
          <a:p>
            <a:pPr lvl="1"/>
            <a:r>
              <a:rPr lang="en-GB" sz="2800" b="1" dirty="0">
                <a:solidFill>
                  <a:srgbClr val="92D050"/>
                </a:solidFill>
                <a:ea typeface="Times New Roman" panose="02020603050405020304" pitchFamily="18" charset="0"/>
                <a:cs typeface="Times New Roman" panose="02020603050405020304" pitchFamily="18" charset="0"/>
              </a:rPr>
              <a:t>BRITAIN’S EXPERIENCE OF COLONIALISATION: </a:t>
            </a:r>
          </a:p>
          <a:p>
            <a:pPr lvl="1"/>
            <a:r>
              <a:rPr lang="en-GB" sz="2800" b="1" dirty="0">
                <a:solidFill>
                  <a:srgbClr val="92D050"/>
                </a:solidFill>
                <a:effectLst/>
                <a:ea typeface="Times New Roman" panose="02020603050405020304" pitchFamily="18" charset="0"/>
                <a:cs typeface="Times New Roman" panose="02020603050405020304" pitchFamily="18" charset="0"/>
              </a:rPr>
              <a:t>‘</a:t>
            </a:r>
            <a:r>
              <a:rPr lang="x-none" sz="2800" dirty="0">
                <a:solidFill>
                  <a:srgbClr val="92D050"/>
                </a:solidFill>
                <a:effectLst/>
                <a:ea typeface="Times New Roman" panose="02020603050405020304" pitchFamily="18" charset="0"/>
                <a:cs typeface="Times New Roman" panose="02020603050405020304" pitchFamily="18" charset="0"/>
              </a:rPr>
              <a:t>and this also has been one of the dark places of the Earth</a:t>
            </a:r>
            <a:r>
              <a:rPr lang="en-GB" sz="2800" dirty="0">
                <a:solidFill>
                  <a:srgbClr val="92D050"/>
                </a:solidFill>
                <a:effectLst/>
                <a:ea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11530436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2A0015"/>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043EB98-566D-4368-82B1-56BB26CD5806}"/>
              </a:ext>
            </a:extLst>
          </p:cNvPr>
          <p:cNvSpPr>
            <a:spLocks noGrp="1"/>
          </p:cNvSpPr>
          <p:nvPr>
            <p:ph idx="1"/>
          </p:nvPr>
        </p:nvSpPr>
        <p:spPr>
          <a:xfrm>
            <a:off x="722811" y="172177"/>
            <a:ext cx="4513218" cy="6513645"/>
          </a:xfrm>
        </p:spPr>
        <p:txBody>
          <a:bodyPr>
            <a:normAutofit/>
          </a:bodyPr>
          <a:lstStyle/>
          <a:p>
            <a:pPr marL="0" indent="0">
              <a:buNone/>
            </a:pPr>
            <a:r>
              <a:rPr lang="en-GB" dirty="0">
                <a:solidFill>
                  <a:schemeClr val="bg1"/>
                </a:solidFill>
              </a:rPr>
              <a:t> </a:t>
            </a:r>
          </a:p>
          <a:p>
            <a:endParaRPr lang="en-GB" dirty="0"/>
          </a:p>
          <a:p>
            <a:endParaRPr lang="en-GB" dirty="0"/>
          </a:p>
        </p:txBody>
      </p:sp>
      <p:sp>
        <p:nvSpPr>
          <p:cNvPr id="6" name="TextBox 5">
            <a:extLst>
              <a:ext uri="{FF2B5EF4-FFF2-40B4-BE49-F238E27FC236}">
                <a16:creationId xmlns:a16="http://schemas.microsoft.com/office/drawing/2014/main" id="{44D47A9A-A1DC-4D8E-A951-171B0D30AAEC}"/>
              </a:ext>
            </a:extLst>
          </p:cNvPr>
          <p:cNvSpPr txBox="1"/>
          <p:nvPr/>
        </p:nvSpPr>
        <p:spPr>
          <a:xfrm>
            <a:off x="352697" y="268681"/>
            <a:ext cx="6096000" cy="6417141"/>
          </a:xfrm>
          <a:prstGeom prst="rect">
            <a:avLst/>
          </a:prstGeom>
          <a:noFill/>
        </p:spPr>
        <p:txBody>
          <a:bodyPr wrap="square">
            <a:spAutoFit/>
          </a:bodyPr>
          <a:lstStyle/>
          <a:p>
            <a:r>
              <a:rPr lang="en-GB" sz="2800" dirty="0">
                <a:solidFill>
                  <a:srgbClr val="FFC000"/>
                </a:solidFill>
              </a:rPr>
              <a:t>BEOWULF</a:t>
            </a:r>
            <a:r>
              <a:rPr lang="en-GB" sz="2400" dirty="0">
                <a:solidFill>
                  <a:srgbClr val="FFC000"/>
                </a:solidFill>
              </a:rPr>
              <a:t> (Old English version)</a:t>
            </a:r>
          </a:p>
          <a:p>
            <a:endParaRPr lang="en-GB" sz="1200" dirty="0">
              <a:solidFill>
                <a:schemeClr val="bg1"/>
              </a:solidFill>
            </a:endParaRPr>
          </a:p>
          <a:p>
            <a:r>
              <a:rPr lang="en-GB" sz="2100" dirty="0" err="1">
                <a:solidFill>
                  <a:schemeClr val="bg1"/>
                </a:solidFill>
              </a:rPr>
              <a:t>Hwæt</a:t>
            </a:r>
            <a:r>
              <a:rPr lang="en-GB" sz="2100" dirty="0">
                <a:solidFill>
                  <a:schemeClr val="bg1"/>
                </a:solidFill>
              </a:rPr>
              <a:t>. We Gardena in </a:t>
            </a:r>
            <a:r>
              <a:rPr lang="en-GB" sz="2100" dirty="0" err="1">
                <a:solidFill>
                  <a:schemeClr val="bg1"/>
                </a:solidFill>
              </a:rPr>
              <a:t>geardagum</a:t>
            </a:r>
            <a:r>
              <a:rPr lang="en-GB" sz="2100" dirty="0">
                <a:solidFill>
                  <a:schemeClr val="bg1"/>
                </a:solidFill>
              </a:rPr>
              <a:t>,</a:t>
            </a:r>
          </a:p>
          <a:p>
            <a:r>
              <a:rPr lang="en-GB" sz="2100" dirty="0" err="1">
                <a:solidFill>
                  <a:schemeClr val="bg1"/>
                </a:solidFill>
              </a:rPr>
              <a:t>þeodcyninga</a:t>
            </a:r>
            <a:r>
              <a:rPr lang="en-GB" sz="2100" dirty="0">
                <a:solidFill>
                  <a:schemeClr val="bg1"/>
                </a:solidFill>
              </a:rPr>
              <a:t>, </a:t>
            </a:r>
            <a:r>
              <a:rPr lang="en-GB" sz="2100" dirty="0" err="1">
                <a:solidFill>
                  <a:schemeClr val="bg1"/>
                </a:solidFill>
              </a:rPr>
              <a:t>þrym</a:t>
            </a:r>
            <a:r>
              <a:rPr lang="en-GB" sz="2100" dirty="0">
                <a:solidFill>
                  <a:schemeClr val="bg1"/>
                </a:solidFill>
              </a:rPr>
              <a:t> </a:t>
            </a:r>
            <a:r>
              <a:rPr lang="en-GB" sz="2100" dirty="0" err="1">
                <a:solidFill>
                  <a:schemeClr val="bg1"/>
                </a:solidFill>
              </a:rPr>
              <a:t>gefrunon</a:t>
            </a:r>
            <a:r>
              <a:rPr lang="en-GB" sz="2100" dirty="0">
                <a:solidFill>
                  <a:schemeClr val="bg1"/>
                </a:solidFill>
              </a:rPr>
              <a:t>,</a:t>
            </a:r>
          </a:p>
          <a:p>
            <a:r>
              <a:rPr lang="en-GB" sz="2100" dirty="0">
                <a:solidFill>
                  <a:schemeClr val="bg1"/>
                </a:solidFill>
              </a:rPr>
              <a:t>hu </a:t>
            </a:r>
            <a:r>
              <a:rPr lang="en-GB" sz="2100" dirty="0" err="1">
                <a:solidFill>
                  <a:schemeClr val="bg1"/>
                </a:solidFill>
              </a:rPr>
              <a:t>ða</a:t>
            </a:r>
            <a:r>
              <a:rPr lang="en-GB" sz="2100" dirty="0">
                <a:solidFill>
                  <a:schemeClr val="bg1"/>
                </a:solidFill>
              </a:rPr>
              <a:t> </a:t>
            </a:r>
            <a:r>
              <a:rPr lang="en-GB" sz="2100" dirty="0" err="1">
                <a:solidFill>
                  <a:schemeClr val="bg1"/>
                </a:solidFill>
              </a:rPr>
              <a:t>æþelingas</a:t>
            </a:r>
            <a:r>
              <a:rPr lang="en-GB" sz="2100" dirty="0">
                <a:solidFill>
                  <a:schemeClr val="bg1"/>
                </a:solidFill>
              </a:rPr>
              <a:t> </a:t>
            </a:r>
            <a:r>
              <a:rPr lang="en-GB" sz="2100" dirty="0" err="1">
                <a:solidFill>
                  <a:schemeClr val="bg1"/>
                </a:solidFill>
              </a:rPr>
              <a:t>ellen</a:t>
            </a:r>
            <a:r>
              <a:rPr lang="en-GB" sz="2100" dirty="0">
                <a:solidFill>
                  <a:schemeClr val="bg1"/>
                </a:solidFill>
              </a:rPr>
              <a:t> </a:t>
            </a:r>
            <a:r>
              <a:rPr lang="en-GB" sz="2100" dirty="0" err="1">
                <a:solidFill>
                  <a:schemeClr val="bg1"/>
                </a:solidFill>
              </a:rPr>
              <a:t>fremedon</a:t>
            </a:r>
            <a:r>
              <a:rPr lang="en-GB" sz="2100" dirty="0">
                <a:solidFill>
                  <a:schemeClr val="bg1"/>
                </a:solidFill>
              </a:rPr>
              <a:t>.</a:t>
            </a:r>
          </a:p>
          <a:p>
            <a:r>
              <a:rPr lang="en-GB" sz="2100" dirty="0">
                <a:solidFill>
                  <a:schemeClr val="bg1"/>
                </a:solidFill>
              </a:rPr>
              <a:t>Oft </a:t>
            </a:r>
            <a:r>
              <a:rPr lang="en-GB" sz="2100" dirty="0" err="1">
                <a:solidFill>
                  <a:schemeClr val="bg1"/>
                </a:solidFill>
              </a:rPr>
              <a:t>Scyld</a:t>
            </a:r>
            <a:r>
              <a:rPr lang="en-GB" sz="2100" dirty="0">
                <a:solidFill>
                  <a:schemeClr val="bg1"/>
                </a:solidFill>
              </a:rPr>
              <a:t> </a:t>
            </a:r>
            <a:r>
              <a:rPr lang="en-GB" sz="2100" dirty="0" err="1">
                <a:solidFill>
                  <a:schemeClr val="bg1"/>
                </a:solidFill>
              </a:rPr>
              <a:t>Scefing</a:t>
            </a:r>
            <a:r>
              <a:rPr lang="en-GB" sz="2100" dirty="0">
                <a:solidFill>
                  <a:schemeClr val="bg1"/>
                </a:solidFill>
              </a:rPr>
              <a:t> </a:t>
            </a:r>
            <a:r>
              <a:rPr lang="en-GB" sz="2100" dirty="0" err="1">
                <a:solidFill>
                  <a:schemeClr val="bg1"/>
                </a:solidFill>
              </a:rPr>
              <a:t>sceaþena</a:t>
            </a:r>
            <a:r>
              <a:rPr lang="en-GB" sz="2100" dirty="0">
                <a:solidFill>
                  <a:schemeClr val="bg1"/>
                </a:solidFill>
              </a:rPr>
              <a:t> </a:t>
            </a:r>
            <a:r>
              <a:rPr lang="en-GB" sz="2100" dirty="0" err="1">
                <a:solidFill>
                  <a:schemeClr val="bg1"/>
                </a:solidFill>
              </a:rPr>
              <a:t>þreatum</a:t>
            </a:r>
            <a:r>
              <a:rPr lang="en-GB" sz="2100" dirty="0">
                <a:solidFill>
                  <a:schemeClr val="bg1"/>
                </a:solidFill>
              </a:rPr>
              <a:t>,</a:t>
            </a:r>
          </a:p>
          <a:p>
            <a:r>
              <a:rPr lang="en-GB" sz="2100" dirty="0" err="1">
                <a:solidFill>
                  <a:schemeClr val="bg1"/>
                </a:solidFill>
              </a:rPr>
              <a:t>monegum</a:t>
            </a:r>
            <a:r>
              <a:rPr lang="en-GB" sz="2100" dirty="0">
                <a:solidFill>
                  <a:schemeClr val="bg1"/>
                </a:solidFill>
              </a:rPr>
              <a:t> </a:t>
            </a:r>
            <a:r>
              <a:rPr lang="en-GB" sz="2100" dirty="0" err="1">
                <a:solidFill>
                  <a:schemeClr val="bg1"/>
                </a:solidFill>
              </a:rPr>
              <a:t>mægþum</a:t>
            </a:r>
            <a:r>
              <a:rPr lang="en-GB" sz="2100" dirty="0">
                <a:solidFill>
                  <a:schemeClr val="bg1"/>
                </a:solidFill>
              </a:rPr>
              <a:t>, </a:t>
            </a:r>
            <a:r>
              <a:rPr lang="en-GB" sz="2100" dirty="0" err="1">
                <a:solidFill>
                  <a:schemeClr val="bg1"/>
                </a:solidFill>
              </a:rPr>
              <a:t>meodosetla</a:t>
            </a:r>
            <a:r>
              <a:rPr lang="en-GB" sz="2100" dirty="0">
                <a:solidFill>
                  <a:schemeClr val="bg1"/>
                </a:solidFill>
              </a:rPr>
              <a:t> </a:t>
            </a:r>
            <a:r>
              <a:rPr lang="en-GB" sz="2100" dirty="0" err="1">
                <a:solidFill>
                  <a:schemeClr val="bg1"/>
                </a:solidFill>
              </a:rPr>
              <a:t>ofteah</a:t>
            </a:r>
            <a:r>
              <a:rPr lang="en-GB" sz="2100" dirty="0">
                <a:solidFill>
                  <a:schemeClr val="bg1"/>
                </a:solidFill>
              </a:rPr>
              <a:t>,</a:t>
            </a:r>
          </a:p>
          <a:p>
            <a:r>
              <a:rPr lang="en-GB" sz="2100" dirty="0" err="1">
                <a:solidFill>
                  <a:schemeClr val="bg1"/>
                </a:solidFill>
              </a:rPr>
              <a:t>egsode</a:t>
            </a:r>
            <a:r>
              <a:rPr lang="en-GB" sz="2100" dirty="0">
                <a:solidFill>
                  <a:schemeClr val="bg1"/>
                </a:solidFill>
              </a:rPr>
              <a:t> </a:t>
            </a:r>
            <a:r>
              <a:rPr lang="en-GB" sz="2100" dirty="0" err="1">
                <a:solidFill>
                  <a:schemeClr val="bg1"/>
                </a:solidFill>
              </a:rPr>
              <a:t>eorlas</a:t>
            </a:r>
            <a:r>
              <a:rPr lang="en-GB" sz="2100" dirty="0">
                <a:solidFill>
                  <a:schemeClr val="bg1"/>
                </a:solidFill>
              </a:rPr>
              <a:t>. </a:t>
            </a:r>
            <a:r>
              <a:rPr lang="en-GB" sz="2100" dirty="0" err="1">
                <a:solidFill>
                  <a:schemeClr val="bg1"/>
                </a:solidFill>
              </a:rPr>
              <a:t>Syððan</a:t>
            </a:r>
            <a:r>
              <a:rPr lang="en-GB" sz="2100" dirty="0">
                <a:solidFill>
                  <a:schemeClr val="bg1"/>
                </a:solidFill>
              </a:rPr>
              <a:t> </a:t>
            </a:r>
            <a:r>
              <a:rPr lang="en-GB" sz="2100" dirty="0" err="1">
                <a:solidFill>
                  <a:schemeClr val="bg1"/>
                </a:solidFill>
              </a:rPr>
              <a:t>ærest</a:t>
            </a:r>
            <a:r>
              <a:rPr lang="en-GB" sz="2100" dirty="0">
                <a:solidFill>
                  <a:schemeClr val="bg1"/>
                </a:solidFill>
              </a:rPr>
              <a:t> </a:t>
            </a:r>
            <a:r>
              <a:rPr lang="en-GB" sz="2100" dirty="0" err="1">
                <a:solidFill>
                  <a:schemeClr val="bg1"/>
                </a:solidFill>
              </a:rPr>
              <a:t>wearð</a:t>
            </a:r>
            <a:endParaRPr lang="en-GB" sz="2100" dirty="0">
              <a:solidFill>
                <a:schemeClr val="bg1"/>
              </a:solidFill>
            </a:endParaRPr>
          </a:p>
          <a:p>
            <a:r>
              <a:rPr lang="en-GB" sz="2100" dirty="0" err="1">
                <a:solidFill>
                  <a:schemeClr val="bg1"/>
                </a:solidFill>
              </a:rPr>
              <a:t>feasceaft</a:t>
            </a:r>
            <a:r>
              <a:rPr lang="en-GB" sz="2100" dirty="0">
                <a:solidFill>
                  <a:schemeClr val="bg1"/>
                </a:solidFill>
              </a:rPr>
              <a:t> </a:t>
            </a:r>
            <a:r>
              <a:rPr lang="en-GB" sz="2100" dirty="0" err="1">
                <a:solidFill>
                  <a:schemeClr val="bg1"/>
                </a:solidFill>
              </a:rPr>
              <a:t>funden</a:t>
            </a:r>
            <a:r>
              <a:rPr lang="en-GB" sz="2100" dirty="0">
                <a:solidFill>
                  <a:schemeClr val="bg1"/>
                </a:solidFill>
              </a:rPr>
              <a:t>, he </a:t>
            </a:r>
            <a:r>
              <a:rPr lang="en-GB" sz="2100" dirty="0" err="1">
                <a:solidFill>
                  <a:schemeClr val="bg1"/>
                </a:solidFill>
              </a:rPr>
              <a:t>þæs</a:t>
            </a:r>
            <a:r>
              <a:rPr lang="en-GB" sz="2100" dirty="0">
                <a:solidFill>
                  <a:schemeClr val="bg1"/>
                </a:solidFill>
              </a:rPr>
              <a:t> </a:t>
            </a:r>
            <a:r>
              <a:rPr lang="en-GB" sz="2100" dirty="0" err="1">
                <a:solidFill>
                  <a:schemeClr val="bg1"/>
                </a:solidFill>
              </a:rPr>
              <a:t>frofre</a:t>
            </a:r>
            <a:r>
              <a:rPr lang="en-GB" sz="2100" dirty="0">
                <a:solidFill>
                  <a:schemeClr val="bg1"/>
                </a:solidFill>
              </a:rPr>
              <a:t> </a:t>
            </a:r>
            <a:r>
              <a:rPr lang="en-GB" sz="2100" dirty="0" err="1">
                <a:solidFill>
                  <a:schemeClr val="bg1"/>
                </a:solidFill>
              </a:rPr>
              <a:t>gebad</a:t>
            </a:r>
            <a:r>
              <a:rPr lang="en-GB" sz="2100" dirty="0">
                <a:solidFill>
                  <a:schemeClr val="bg1"/>
                </a:solidFill>
              </a:rPr>
              <a:t>,</a:t>
            </a:r>
          </a:p>
          <a:p>
            <a:r>
              <a:rPr lang="en-GB" sz="2100" dirty="0" err="1">
                <a:solidFill>
                  <a:schemeClr val="bg1"/>
                </a:solidFill>
              </a:rPr>
              <a:t>weox</a:t>
            </a:r>
            <a:r>
              <a:rPr lang="en-GB" sz="2100" dirty="0">
                <a:solidFill>
                  <a:schemeClr val="bg1"/>
                </a:solidFill>
              </a:rPr>
              <a:t> under </a:t>
            </a:r>
            <a:r>
              <a:rPr lang="en-GB" sz="2100" dirty="0" err="1">
                <a:solidFill>
                  <a:schemeClr val="bg1"/>
                </a:solidFill>
              </a:rPr>
              <a:t>wolcnum</a:t>
            </a:r>
            <a:r>
              <a:rPr lang="en-GB" sz="2100" dirty="0">
                <a:solidFill>
                  <a:schemeClr val="bg1"/>
                </a:solidFill>
              </a:rPr>
              <a:t>, </a:t>
            </a:r>
            <a:r>
              <a:rPr lang="en-GB" sz="2100" dirty="0" err="1">
                <a:solidFill>
                  <a:schemeClr val="bg1"/>
                </a:solidFill>
              </a:rPr>
              <a:t>weorðmyndum</a:t>
            </a:r>
            <a:r>
              <a:rPr lang="en-GB" sz="2100" dirty="0">
                <a:solidFill>
                  <a:schemeClr val="bg1"/>
                </a:solidFill>
              </a:rPr>
              <a:t> </a:t>
            </a:r>
            <a:r>
              <a:rPr lang="en-GB" sz="2100" dirty="0" err="1">
                <a:solidFill>
                  <a:schemeClr val="bg1"/>
                </a:solidFill>
              </a:rPr>
              <a:t>þah</a:t>
            </a:r>
            <a:r>
              <a:rPr lang="en-GB" sz="2100" dirty="0">
                <a:solidFill>
                  <a:schemeClr val="bg1"/>
                </a:solidFill>
              </a:rPr>
              <a:t>,</a:t>
            </a:r>
          </a:p>
          <a:p>
            <a:r>
              <a:rPr lang="en-GB" sz="2100" dirty="0" err="1">
                <a:solidFill>
                  <a:schemeClr val="bg1"/>
                </a:solidFill>
              </a:rPr>
              <a:t>oðþæt</a:t>
            </a:r>
            <a:r>
              <a:rPr lang="en-GB" sz="2100" dirty="0">
                <a:solidFill>
                  <a:schemeClr val="bg1"/>
                </a:solidFill>
              </a:rPr>
              <a:t> him </a:t>
            </a:r>
            <a:r>
              <a:rPr lang="en-GB" sz="2100" dirty="0" err="1">
                <a:solidFill>
                  <a:schemeClr val="bg1"/>
                </a:solidFill>
              </a:rPr>
              <a:t>æghwylc</a:t>
            </a:r>
            <a:r>
              <a:rPr lang="en-GB" sz="2100" dirty="0">
                <a:solidFill>
                  <a:schemeClr val="bg1"/>
                </a:solidFill>
              </a:rPr>
              <a:t> </a:t>
            </a:r>
            <a:r>
              <a:rPr lang="en-GB" sz="2100" dirty="0" err="1">
                <a:solidFill>
                  <a:schemeClr val="bg1"/>
                </a:solidFill>
              </a:rPr>
              <a:t>þara</a:t>
            </a:r>
            <a:r>
              <a:rPr lang="en-GB" sz="2100" dirty="0">
                <a:solidFill>
                  <a:schemeClr val="bg1"/>
                </a:solidFill>
              </a:rPr>
              <a:t> </a:t>
            </a:r>
            <a:r>
              <a:rPr lang="en-GB" sz="2100" dirty="0" err="1">
                <a:solidFill>
                  <a:schemeClr val="bg1"/>
                </a:solidFill>
              </a:rPr>
              <a:t>ymbsittendra</a:t>
            </a:r>
            <a:endParaRPr lang="en-GB" sz="2100" dirty="0">
              <a:solidFill>
                <a:schemeClr val="bg1"/>
              </a:solidFill>
            </a:endParaRPr>
          </a:p>
          <a:p>
            <a:r>
              <a:rPr lang="en-GB" sz="2100" dirty="0" err="1">
                <a:solidFill>
                  <a:schemeClr val="bg1"/>
                </a:solidFill>
              </a:rPr>
              <a:t>ofer</a:t>
            </a:r>
            <a:r>
              <a:rPr lang="en-GB" sz="2100" dirty="0">
                <a:solidFill>
                  <a:schemeClr val="bg1"/>
                </a:solidFill>
              </a:rPr>
              <a:t> </a:t>
            </a:r>
            <a:r>
              <a:rPr lang="en-GB" sz="2100" dirty="0" err="1">
                <a:solidFill>
                  <a:schemeClr val="bg1"/>
                </a:solidFill>
              </a:rPr>
              <a:t>hronrade</a:t>
            </a:r>
            <a:r>
              <a:rPr lang="en-GB" sz="2100" dirty="0">
                <a:solidFill>
                  <a:schemeClr val="bg1"/>
                </a:solidFill>
              </a:rPr>
              <a:t> </a:t>
            </a:r>
            <a:r>
              <a:rPr lang="en-GB" sz="2100" dirty="0" err="1">
                <a:solidFill>
                  <a:schemeClr val="bg1"/>
                </a:solidFill>
              </a:rPr>
              <a:t>hyran</a:t>
            </a:r>
            <a:r>
              <a:rPr lang="en-GB" sz="2100" dirty="0">
                <a:solidFill>
                  <a:schemeClr val="bg1"/>
                </a:solidFill>
              </a:rPr>
              <a:t> </a:t>
            </a:r>
            <a:r>
              <a:rPr lang="en-GB" sz="2100" dirty="0" err="1">
                <a:solidFill>
                  <a:schemeClr val="bg1"/>
                </a:solidFill>
              </a:rPr>
              <a:t>scolde</a:t>
            </a:r>
            <a:r>
              <a:rPr lang="en-GB" sz="2100" dirty="0">
                <a:solidFill>
                  <a:schemeClr val="bg1"/>
                </a:solidFill>
              </a:rPr>
              <a:t>,</a:t>
            </a:r>
          </a:p>
          <a:p>
            <a:r>
              <a:rPr lang="en-GB" sz="2100" dirty="0" err="1">
                <a:solidFill>
                  <a:schemeClr val="bg1"/>
                </a:solidFill>
              </a:rPr>
              <a:t>gomban</a:t>
            </a:r>
            <a:r>
              <a:rPr lang="en-GB" sz="2100" dirty="0">
                <a:solidFill>
                  <a:schemeClr val="bg1"/>
                </a:solidFill>
              </a:rPr>
              <a:t> </a:t>
            </a:r>
            <a:r>
              <a:rPr lang="en-GB" sz="2100" dirty="0" err="1">
                <a:solidFill>
                  <a:schemeClr val="bg1"/>
                </a:solidFill>
              </a:rPr>
              <a:t>gyldan</a:t>
            </a:r>
            <a:r>
              <a:rPr lang="en-GB" sz="2100" dirty="0">
                <a:solidFill>
                  <a:schemeClr val="bg1"/>
                </a:solidFill>
              </a:rPr>
              <a:t>. </a:t>
            </a:r>
            <a:r>
              <a:rPr lang="en-GB" sz="2100" dirty="0" err="1">
                <a:solidFill>
                  <a:schemeClr val="bg1"/>
                </a:solidFill>
              </a:rPr>
              <a:t>þæt</a:t>
            </a:r>
            <a:r>
              <a:rPr lang="en-GB" sz="2100" dirty="0">
                <a:solidFill>
                  <a:schemeClr val="bg1"/>
                </a:solidFill>
              </a:rPr>
              <a:t> </a:t>
            </a:r>
            <a:r>
              <a:rPr lang="en-GB" sz="2100" dirty="0" err="1">
                <a:solidFill>
                  <a:schemeClr val="bg1"/>
                </a:solidFill>
              </a:rPr>
              <a:t>wæs</a:t>
            </a:r>
            <a:r>
              <a:rPr lang="en-GB" sz="2100" dirty="0">
                <a:solidFill>
                  <a:schemeClr val="bg1"/>
                </a:solidFill>
              </a:rPr>
              <a:t> god </a:t>
            </a:r>
            <a:r>
              <a:rPr lang="en-GB" sz="2100" dirty="0" err="1">
                <a:solidFill>
                  <a:schemeClr val="bg1"/>
                </a:solidFill>
              </a:rPr>
              <a:t>cyning</a:t>
            </a:r>
            <a:r>
              <a:rPr lang="en-GB" sz="2100" dirty="0">
                <a:solidFill>
                  <a:schemeClr val="bg1"/>
                </a:solidFill>
              </a:rPr>
              <a:t>.</a:t>
            </a:r>
          </a:p>
          <a:p>
            <a:r>
              <a:rPr lang="en-GB" sz="2100" dirty="0" err="1">
                <a:solidFill>
                  <a:schemeClr val="bg1"/>
                </a:solidFill>
              </a:rPr>
              <a:t>ðæm</a:t>
            </a:r>
            <a:r>
              <a:rPr lang="en-GB" sz="2100" dirty="0">
                <a:solidFill>
                  <a:schemeClr val="bg1"/>
                </a:solidFill>
              </a:rPr>
              <a:t> </a:t>
            </a:r>
            <a:r>
              <a:rPr lang="en-GB" sz="2100" dirty="0" err="1">
                <a:solidFill>
                  <a:schemeClr val="bg1"/>
                </a:solidFill>
              </a:rPr>
              <a:t>eafera</a:t>
            </a:r>
            <a:r>
              <a:rPr lang="en-GB" sz="2100" dirty="0">
                <a:solidFill>
                  <a:schemeClr val="bg1"/>
                </a:solidFill>
              </a:rPr>
              <a:t> </a:t>
            </a:r>
            <a:r>
              <a:rPr lang="en-GB" sz="2100" dirty="0" err="1">
                <a:solidFill>
                  <a:schemeClr val="bg1"/>
                </a:solidFill>
              </a:rPr>
              <a:t>wæs</a:t>
            </a:r>
            <a:r>
              <a:rPr lang="en-GB" sz="2100" dirty="0">
                <a:solidFill>
                  <a:schemeClr val="bg1"/>
                </a:solidFill>
              </a:rPr>
              <a:t> </a:t>
            </a:r>
            <a:r>
              <a:rPr lang="en-GB" sz="2100" dirty="0" err="1">
                <a:solidFill>
                  <a:schemeClr val="bg1"/>
                </a:solidFill>
              </a:rPr>
              <a:t>æfter</a:t>
            </a:r>
            <a:r>
              <a:rPr lang="en-GB" sz="2100" dirty="0">
                <a:solidFill>
                  <a:schemeClr val="bg1"/>
                </a:solidFill>
              </a:rPr>
              <a:t> </a:t>
            </a:r>
            <a:r>
              <a:rPr lang="en-GB" sz="2100" dirty="0" err="1">
                <a:solidFill>
                  <a:schemeClr val="bg1"/>
                </a:solidFill>
              </a:rPr>
              <a:t>cenned</a:t>
            </a:r>
            <a:r>
              <a:rPr lang="en-GB" sz="2100" dirty="0">
                <a:solidFill>
                  <a:schemeClr val="bg1"/>
                </a:solidFill>
              </a:rPr>
              <a:t>,</a:t>
            </a:r>
          </a:p>
          <a:p>
            <a:r>
              <a:rPr lang="en-GB" sz="2100" dirty="0" err="1">
                <a:solidFill>
                  <a:schemeClr val="bg1"/>
                </a:solidFill>
              </a:rPr>
              <a:t>geong</a:t>
            </a:r>
            <a:r>
              <a:rPr lang="en-GB" sz="2100" dirty="0">
                <a:solidFill>
                  <a:schemeClr val="bg1"/>
                </a:solidFill>
              </a:rPr>
              <a:t> in </a:t>
            </a:r>
            <a:r>
              <a:rPr lang="en-GB" sz="2100" dirty="0" err="1">
                <a:solidFill>
                  <a:schemeClr val="bg1"/>
                </a:solidFill>
              </a:rPr>
              <a:t>geardum</a:t>
            </a:r>
            <a:r>
              <a:rPr lang="en-GB" sz="2100" dirty="0">
                <a:solidFill>
                  <a:schemeClr val="bg1"/>
                </a:solidFill>
              </a:rPr>
              <a:t>, </a:t>
            </a:r>
            <a:r>
              <a:rPr lang="en-GB" sz="2100" dirty="0" err="1">
                <a:solidFill>
                  <a:schemeClr val="bg1"/>
                </a:solidFill>
              </a:rPr>
              <a:t>þone</a:t>
            </a:r>
            <a:r>
              <a:rPr lang="en-GB" sz="2100" dirty="0">
                <a:solidFill>
                  <a:schemeClr val="bg1"/>
                </a:solidFill>
              </a:rPr>
              <a:t> god </a:t>
            </a:r>
            <a:r>
              <a:rPr lang="en-GB" sz="2100" dirty="0" err="1">
                <a:solidFill>
                  <a:schemeClr val="bg1"/>
                </a:solidFill>
              </a:rPr>
              <a:t>sende</a:t>
            </a:r>
            <a:endParaRPr lang="en-GB" sz="2100" dirty="0">
              <a:solidFill>
                <a:schemeClr val="bg1"/>
              </a:solidFill>
            </a:endParaRPr>
          </a:p>
          <a:p>
            <a:r>
              <a:rPr lang="en-GB" sz="2100" dirty="0" err="1">
                <a:solidFill>
                  <a:schemeClr val="bg1"/>
                </a:solidFill>
              </a:rPr>
              <a:t>folce</a:t>
            </a:r>
            <a:r>
              <a:rPr lang="en-GB" sz="2100" dirty="0">
                <a:solidFill>
                  <a:schemeClr val="bg1"/>
                </a:solidFill>
              </a:rPr>
              <a:t> to </a:t>
            </a:r>
            <a:r>
              <a:rPr lang="en-GB" sz="2100" dirty="0" err="1">
                <a:solidFill>
                  <a:schemeClr val="bg1"/>
                </a:solidFill>
              </a:rPr>
              <a:t>frofre</a:t>
            </a:r>
            <a:r>
              <a:rPr lang="en-GB" sz="2100" dirty="0">
                <a:solidFill>
                  <a:schemeClr val="bg1"/>
                </a:solidFill>
              </a:rPr>
              <a:t>; </a:t>
            </a:r>
            <a:r>
              <a:rPr lang="en-GB" sz="2100" dirty="0" err="1">
                <a:solidFill>
                  <a:schemeClr val="bg1"/>
                </a:solidFill>
              </a:rPr>
              <a:t>fyrenðearfe</a:t>
            </a:r>
            <a:r>
              <a:rPr lang="en-GB" sz="2100" dirty="0">
                <a:solidFill>
                  <a:schemeClr val="bg1"/>
                </a:solidFill>
              </a:rPr>
              <a:t> </a:t>
            </a:r>
            <a:r>
              <a:rPr lang="en-GB" sz="2100" dirty="0" err="1">
                <a:solidFill>
                  <a:schemeClr val="bg1"/>
                </a:solidFill>
              </a:rPr>
              <a:t>ongeat</a:t>
            </a:r>
            <a:endParaRPr lang="en-GB" sz="2100" dirty="0">
              <a:solidFill>
                <a:schemeClr val="bg1"/>
              </a:solidFill>
            </a:endParaRPr>
          </a:p>
          <a:p>
            <a:r>
              <a:rPr lang="en-GB" sz="2100" dirty="0" err="1">
                <a:solidFill>
                  <a:schemeClr val="bg1"/>
                </a:solidFill>
              </a:rPr>
              <a:t>þe</a:t>
            </a:r>
            <a:r>
              <a:rPr lang="en-GB" sz="2100" dirty="0">
                <a:solidFill>
                  <a:schemeClr val="bg1"/>
                </a:solidFill>
              </a:rPr>
              <a:t> hie </a:t>
            </a:r>
            <a:r>
              <a:rPr lang="en-GB" sz="2100" dirty="0" err="1">
                <a:solidFill>
                  <a:schemeClr val="bg1"/>
                </a:solidFill>
              </a:rPr>
              <a:t>ær</a:t>
            </a:r>
            <a:r>
              <a:rPr lang="en-GB" sz="2100" dirty="0">
                <a:solidFill>
                  <a:schemeClr val="bg1"/>
                </a:solidFill>
              </a:rPr>
              <a:t> </a:t>
            </a:r>
            <a:r>
              <a:rPr lang="en-GB" sz="2100" dirty="0" err="1">
                <a:solidFill>
                  <a:schemeClr val="bg1"/>
                </a:solidFill>
              </a:rPr>
              <a:t>drugon</a:t>
            </a:r>
            <a:r>
              <a:rPr lang="en-GB" sz="2100" dirty="0">
                <a:solidFill>
                  <a:schemeClr val="bg1"/>
                </a:solidFill>
              </a:rPr>
              <a:t> </a:t>
            </a:r>
            <a:r>
              <a:rPr lang="en-GB" sz="2100" dirty="0" err="1">
                <a:solidFill>
                  <a:schemeClr val="bg1"/>
                </a:solidFill>
              </a:rPr>
              <a:t>aldorlease</a:t>
            </a:r>
            <a:endParaRPr lang="en-GB" sz="2100" dirty="0">
              <a:solidFill>
                <a:schemeClr val="bg1"/>
              </a:solidFill>
            </a:endParaRPr>
          </a:p>
          <a:p>
            <a:r>
              <a:rPr lang="en-GB" sz="2100" dirty="0" err="1">
                <a:solidFill>
                  <a:schemeClr val="bg1"/>
                </a:solidFill>
              </a:rPr>
              <a:t>lange</a:t>
            </a:r>
            <a:r>
              <a:rPr lang="en-GB" sz="2100" dirty="0">
                <a:solidFill>
                  <a:schemeClr val="bg1"/>
                </a:solidFill>
              </a:rPr>
              <a:t> </a:t>
            </a:r>
            <a:r>
              <a:rPr lang="en-GB" sz="2100" dirty="0" err="1">
                <a:solidFill>
                  <a:schemeClr val="bg1"/>
                </a:solidFill>
              </a:rPr>
              <a:t>hwile</a:t>
            </a:r>
            <a:r>
              <a:rPr lang="en-GB" sz="2100" dirty="0">
                <a:solidFill>
                  <a:schemeClr val="bg1"/>
                </a:solidFill>
              </a:rPr>
              <a:t>. Him </a:t>
            </a:r>
            <a:r>
              <a:rPr lang="en-GB" sz="2100" dirty="0" err="1">
                <a:solidFill>
                  <a:schemeClr val="bg1"/>
                </a:solidFill>
              </a:rPr>
              <a:t>þæs</a:t>
            </a:r>
            <a:r>
              <a:rPr lang="en-GB" sz="2100" dirty="0">
                <a:solidFill>
                  <a:schemeClr val="bg1"/>
                </a:solidFill>
              </a:rPr>
              <a:t> </a:t>
            </a:r>
            <a:r>
              <a:rPr lang="en-GB" sz="2100" dirty="0" err="1">
                <a:solidFill>
                  <a:schemeClr val="bg1"/>
                </a:solidFill>
              </a:rPr>
              <a:t>liffrea</a:t>
            </a:r>
            <a:r>
              <a:rPr lang="en-GB" sz="2100" dirty="0">
                <a:solidFill>
                  <a:schemeClr val="bg1"/>
                </a:solidFill>
              </a:rPr>
              <a:t>,</a:t>
            </a:r>
          </a:p>
          <a:p>
            <a:r>
              <a:rPr lang="en-GB" sz="2100" dirty="0" err="1">
                <a:solidFill>
                  <a:schemeClr val="bg1"/>
                </a:solidFill>
              </a:rPr>
              <a:t>wuldres</a:t>
            </a:r>
            <a:r>
              <a:rPr lang="en-GB" sz="2100" dirty="0">
                <a:solidFill>
                  <a:schemeClr val="bg1"/>
                </a:solidFill>
              </a:rPr>
              <a:t> </a:t>
            </a:r>
            <a:r>
              <a:rPr lang="en-GB" sz="2100" dirty="0" err="1">
                <a:solidFill>
                  <a:schemeClr val="bg1"/>
                </a:solidFill>
              </a:rPr>
              <a:t>wealdend</a:t>
            </a:r>
            <a:r>
              <a:rPr lang="en-GB" sz="2100" dirty="0">
                <a:solidFill>
                  <a:schemeClr val="bg1"/>
                </a:solidFill>
              </a:rPr>
              <a:t>, </a:t>
            </a:r>
            <a:r>
              <a:rPr lang="en-GB" sz="2100" dirty="0" err="1">
                <a:solidFill>
                  <a:schemeClr val="bg1"/>
                </a:solidFill>
              </a:rPr>
              <a:t>woroldare</a:t>
            </a:r>
            <a:r>
              <a:rPr lang="en-GB" sz="2100" dirty="0">
                <a:solidFill>
                  <a:schemeClr val="bg1"/>
                </a:solidFill>
              </a:rPr>
              <a:t> </a:t>
            </a:r>
            <a:r>
              <a:rPr lang="en-GB" sz="2100" dirty="0" err="1">
                <a:solidFill>
                  <a:schemeClr val="bg1"/>
                </a:solidFill>
              </a:rPr>
              <a:t>forgeaf</a:t>
            </a:r>
            <a:r>
              <a:rPr lang="en-GB" sz="2100" dirty="0">
                <a:solidFill>
                  <a:schemeClr val="bg1"/>
                </a:solidFill>
              </a:rPr>
              <a:t>;</a:t>
            </a:r>
          </a:p>
          <a:p>
            <a:endParaRPr lang="en-GB" dirty="0">
              <a:solidFill>
                <a:schemeClr val="bg1"/>
              </a:solidFill>
            </a:endParaRPr>
          </a:p>
        </p:txBody>
      </p:sp>
      <p:sp>
        <p:nvSpPr>
          <p:cNvPr id="8" name="TextBox 7">
            <a:extLst>
              <a:ext uri="{FF2B5EF4-FFF2-40B4-BE49-F238E27FC236}">
                <a16:creationId xmlns:a16="http://schemas.microsoft.com/office/drawing/2014/main" id="{8679C6C3-439A-4BDD-9699-EA1975F96ED0}"/>
              </a:ext>
            </a:extLst>
          </p:cNvPr>
          <p:cNvSpPr txBox="1"/>
          <p:nvPr/>
        </p:nvSpPr>
        <p:spPr>
          <a:xfrm>
            <a:off x="6448697" y="635926"/>
            <a:ext cx="5231674" cy="5586145"/>
          </a:xfrm>
          <a:prstGeom prst="rect">
            <a:avLst/>
          </a:prstGeom>
          <a:noFill/>
        </p:spPr>
        <p:txBody>
          <a:bodyPr wrap="square">
            <a:spAutoFit/>
          </a:bodyPr>
          <a:lstStyle/>
          <a:p>
            <a:r>
              <a:rPr lang="en-GB" sz="2100" dirty="0">
                <a:solidFill>
                  <a:schemeClr val="bg1"/>
                </a:solidFill>
              </a:rPr>
              <a:t>Beowulf </a:t>
            </a:r>
            <a:r>
              <a:rPr lang="en-GB" sz="2100" dirty="0" err="1">
                <a:solidFill>
                  <a:schemeClr val="bg1"/>
                </a:solidFill>
              </a:rPr>
              <a:t>wæs</a:t>
            </a:r>
            <a:r>
              <a:rPr lang="en-GB" sz="2100" dirty="0">
                <a:solidFill>
                  <a:schemeClr val="bg1"/>
                </a:solidFill>
              </a:rPr>
              <a:t> breme </a:t>
            </a:r>
            <a:r>
              <a:rPr lang="en-GB" sz="2100" dirty="0" err="1">
                <a:solidFill>
                  <a:schemeClr val="bg1"/>
                </a:solidFill>
              </a:rPr>
              <a:t>blæd</a:t>
            </a:r>
            <a:r>
              <a:rPr lang="en-GB" sz="2100" dirty="0">
                <a:solidFill>
                  <a:schemeClr val="bg1"/>
                </a:solidFill>
              </a:rPr>
              <a:t> wide sprang,</a:t>
            </a:r>
          </a:p>
          <a:p>
            <a:r>
              <a:rPr lang="en-GB" sz="2100" dirty="0" err="1">
                <a:solidFill>
                  <a:schemeClr val="bg1"/>
                </a:solidFill>
              </a:rPr>
              <a:t>Scyldes</a:t>
            </a:r>
            <a:r>
              <a:rPr lang="en-GB" sz="2100" dirty="0">
                <a:solidFill>
                  <a:schemeClr val="bg1"/>
                </a:solidFill>
              </a:rPr>
              <a:t> </a:t>
            </a:r>
            <a:r>
              <a:rPr lang="en-GB" sz="2100" dirty="0" err="1">
                <a:solidFill>
                  <a:schemeClr val="bg1"/>
                </a:solidFill>
              </a:rPr>
              <a:t>eafera</a:t>
            </a:r>
            <a:r>
              <a:rPr lang="en-GB" sz="2100" dirty="0">
                <a:solidFill>
                  <a:schemeClr val="bg1"/>
                </a:solidFill>
              </a:rPr>
              <a:t> </a:t>
            </a:r>
            <a:r>
              <a:rPr lang="en-GB" sz="2100" dirty="0" err="1">
                <a:solidFill>
                  <a:schemeClr val="bg1"/>
                </a:solidFill>
              </a:rPr>
              <a:t>Scedelandum</a:t>
            </a:r>
            <a:r>
              <a:rPr lang="en-GB" sz="2100" dirty="0">
                <a:solidFill>
                  <a:schemeClr val="bg1"/>
                </a:solidFill>
              </a:rPr>
              <a:t> in.</a:t>
            </a:r>
          </a:p>
          <a:p>
            <a:r>
              <a:rPr lang="en-GB" sz="2000" dirty="0" err="1">
                <a:solidFill>
                  <a:schemeClr val="bg1"/>
                </a:solidFill>
              </a:rPr>
              <a:t>Swa</a:t>
            </a:r>
            <a:r>
              <a:rPr lang="en-GB" sz="2000" dirty="0">
                <a:solidFill>
                  <a:schemeClr val="bg1"/>
                </a:solidFill>
              </a:rPr>
              <a:t> </a:t>
            </a:r>
            <a:r>
              <a:rPr lang="en-GB" sz="2100" dirty="0" err="1">
                <a:solidFill>
                  <a:schemeClr val="bg1"/>
                </a:solidFill>
              </a:rPr>
              <a:t>sceal</a:t>
            </a:r>
            <a:r>
              <a:rPr lang="en-GB" sz="2100" dirty="0">
                <a:solidFill>
                  <a:schemeClr val="bg1"/>
                </a:solidFill>
              </a:rPr>
              <a:t> </a:t>
            </a:r>
            <a:r>
              <a:rPr lang="en-GB" sz="2100" dirty="0" err="1">
                <a:solidFill>
                  <a:schemeClr val="bg1"/>
                </a:solidFill>
              </a:rPr>
              <a:t>geong</a:t>
            </a:r>
            <a:r>
              <a:rPr lang="en-GB" sz="2100" dirty="0">
                <a:solidFill>
                  <a:schemeClr val="bg1"/>
                </a:solidFill>
              </a:rPr>
              <a:t> </a:t>
            </a:r>
            <a:r>
              <a:rPr lang="en-GB" sz="2100" dirty="0" err="1">
                <a:solidFill>
                  <a:schemeClr val="bg1"/>
                </a:solidFill>
              </a:rPr>
              <a:t>guma</a:t>
            </a:r>
            <a:r>
              <a:rPr lang="en-GB" sz="2100" dirty="0">
                <a:solidFill>
                  <a:schemeClr val="bg1"/>
                </a:solidFill>
              </a:rPr>
              <a:t> </a:t>
            </a:r>
            <a:r>
              <a:rPr lang="en-GB" sz="2100" dirty="0" err="1">
                <a:solidFill>
                  <a:schemeClr val="bg1"/>
                </a:solidFill>
              </a:rPr>
              <a:t>gode</a:t>
            </a:r>
            <a:r>
              <a:rPr lang="en-GB" sz="2100" dirty="0">
                <a:solidFill>
                  <a:schemeClr val="bg1"/>
                </a:solidFill>
              </a:rPr>
              <a:t> </a:t>
            </a:r>
            <a:r>
              <a:rPr lang="en-GB" sz="2100" dirty="0" err="1">
                <a:solidFill>
                  <a:schemeClr val="bg1"/>
                </a:solidFill>
              </a:rPr>
              <a:t>gewyrcean</a:t>
            </a:r>
            <a:r>
              <a:rPr lang="en-GB" sz="2100" dirty="0">
                <a:solidFill>
                  <a:schemeClr val="bg1"/>
                </a:solidFill>
              </a:rPr>
              <a:t>,</a:t>
            </a:r>
          </a:p>
          <a:p>
            <a:r>
              <a:rPr lang="en-GB" sz="2100" dirty="0" err="1">
                <a:solidFill>
                  <a:schemeClr val="bg1"/>
                </a:solidFill>
              </a:rPr>
              <a:t>fromum</a:t>
            </a:r>
            <a:r>
              <a:rPr lang="en-GB" sz="2100" dirty="0">
                <a:solidFill>
                  <a:schemeClr val="bg1"/>
                </a:solidFill>
              </a:rPr>
              <a:t> </a:t>
            </a:r>
            <a:r>
              <a:rPr lang="en-GB" sz="2100" dirty="0" err="1">
                <a:solidFill>
                  <a:schemeClr val="bg1"/>
                </a:solidFill>
              </a:rPr>
              <a:t>feohgiftum</a:t>
            </a:r>
            <a:r>
              <a:rPr lang="en-GB" sz="2100" dirty="0">
                <a:solidFill>
                  <a:schemeClr val="bg1"/>
                </a:solidFill>
              </a:rPr>
              <a:t> on </a:t>
            </a:r>
            <a:r>
              <a:rPr lang="en-GB" sz="2100" dirty="0" err="1">
                <a:solidFill>
                  <a:schemeClr val="bg1"/>
                </a:solidFill>
              </a:rPr>
              <a:t>fæder</a:t>
            </a:r>
            <a:r>
              <a:rPr lang="en-GB" sz="2100" dirty="0">
                <a:solidFill>
                  <a:schemeClr val="bg1"/>
                </a:solidFill>
              </a:rPr>
              <a:t> </a:t>
            </a:r>
            <a:r>
              <a:rPr lang="en-GB" sz="2100" dirty="0" err="1">
                <a:solidFill>
                  <a:schemeClr val="bg1"/>
                </a:solidFill>
              </a:rPr>
              <a:t>bearme</a:t>
            </a:r>
            <a:r>
              <a:rPr lang="en-GB" sz="2100" dirty="0">
                <a:solidFill>
                  <a:schemeClr val="bg1"/>
                </a:solidFill>
              </a:rPr>
              <a:t>,</a:t>
            </a:r>
          </a:p>
          <a:p>
            <a:r>
              <a:rPr lang="en-GB" sz="2100" dirty="0" err="1">
                <a:solidFill>
                  <a:schemeClr val="bg1"/>
                </a:solidFill>
              </a:rPr>
              <a:t>þæt</a:t>
            </a:r>
            <a:r>
              <a:rPr lang="en-GB" sz="2100" dirty="0">
                <a:solidFill>
                  <a:schemeClr val="bg1"/>
                </a:solidFill>
              </a:rPr>
              <a:t> </a:t>
            </a:r>
            <a:r>
              <a:rPr lang="en-GB" sz="2100" dirty="0" err="1">
                <a:solidFill>
                  <a:schemeClr val="bg1"/>
                </a:solidFill>
              </a:rPr>
              <a:t>hine</a:t>
            </a:r>
            <a:r>
              <a:rPr lang="en-GB" sz="2100" dirty="0">
                <a:solidFill>
                  <a:schemeClr val="bg1"/>
                </a:solidFill>
              </a:rPr>
              <a:t> on </a:t>
            </a:r>
            <a:r>
              <a:rPr lang="en-GB" sz="2100" dirty="0" err="1">
                <a:solidFill>
                  <a:schemeClr val="bg1"/>
                </a:solidFill>
              </a:rPr>
              <a:t>ylde</a:t>
            </a:r>
            <a:r>
              <a:rPr lang="en-GB" sz="2100" dirty="0">
                <a:solidFill>
                  <a:schemeClr val="bg1"/>
                </a:solidFill>
              </a:rPr>
              <a:t> eft </a:t>
            </a:r>
            <a:r>
              <a:rPr lang="en-GB" sz="2100" dirty="0" err="1">
                <a:solidFill>
                  <a:schemeClr val="bg1"/>
                </a:solidFill>
              </a:rPr>
              <a:t>gewunigen</a:t>
            </a:r>
            <a:endParaRPr lang="en-GB" sz="2100" dirty="0">
              <a:solidFill>
                <a:schemeClr val="bg1"/>
              </a:solidFill>
            </a:endParaRPr>
          </a:p>
          <a:p>
            <a:r>
              <a:rPr lang="en-GB" sz="2100" dirty="0" err="1">
                <a:solidFill>
                  <a:schemeClr val="bg1"/>
                </a:solidFill>
              </a:rPr>
              <a:t>wilgesiþas</a:t>
            </a:r>
            <a:r>
              <a:rPr lang="en-GB" sz="2100" dirty="0">
                <a:solidFill>
                  <a:schemeClr val="bg1"/>
                </a:solidFill>
              </a:rPr>
              <a:t>, </a:t>
            </a:r>
            <a:r>
              <a:rPr lang="en-GB" sz="2100" dirty="0" err="1">
                <a:solidFill>
                  <a:schemeClr val="bg1"/>
                </a:solidFill>
              </a:rPr>
              <a:t>þonne</a:t>
            </a:r>
            <a:r>
              <a:rPr lang="en-GB" sz="2100" dirty="0">
                <a:solidFill>
                  <a:schemeClr val="bg1"/>
                </a:solidFill>
              </a:rPr>
              <a:t> wig </a:t>
            </a:r>
            <a:r>
              <a:rPr lang="en-GB" sz="2100" dirty="0" err="1">
                <a:solidFill>
                  <a:schemeClr val="bg1"/>
                </a:solidFill>
              </a:rPr>
              <a:t>cume</a:t>
            </a:r>
            <a:r>
              <a:rPr lang="en-GB" sz="2100" dirty="0">
                <a:solidFill>
                  <a:schemeClr val="bg1"/>
                </a:solidFill>
              </a:rPr>
              <a:t>,</a:t>
            </a:r>
          </a:p>
          <a:p>
            <a:r>
              <a:rPr lang="en-GB" sz="2100" dirty="0" err="1">
                <a:solidFill>
                  <a:schemeClr val="bg1"/>
                </a:solidFill>
              </a:rPr>
              <a:t>leode</a:t>
            </a:r>
            <a:r>
              <a:rPr lang="en-GB" sz="2100" dirty="0">
                <a:solidFill>
                  <a:schemeClr val="bg1"/>
                </a:solidFill>
              </a:rPr>
              <a:t> </a:t>
            </a:r>
            <a:r>
              <a:rPr lang="en-GB" sz="2100" dirty="0" err="1">
                <a:solidFill>
                  <a:schemeClr val="bg1"/>
                </a:solidFill>
              </a:rPr>
              <a:t>gelæsten</a:t>
            </a:r>
            <a:r>
              <a:rPr lang="en-GB" sz="2100" dirty="0">
                <a:solidFill>
                  <a:schemeClr val="bg1"/>
                </a:solidFill>
              </a:rPr>
              <a:t>; </a:t>
            </a:r>
            <a:r>
              <a:rPr lang="en-GB" sz="2100" dirty="0" err="1">
                <a:solidFill>
                  <a:schemeClr val="bg1"/>
                </a:solidFill>
              </a:rPr>
              <a:t>lofdædum</a:t>
            </a:r>
            <a:r>
              <a:rPr lang="en-GB" sz="2100" dirty="0">
                <a:solidFill>
                  <a:schemeClr val="bg1"/>
                </a:solidFill>
              </a:rPr>
              <a:t> </a:t>
            </a:r>
            <a:r>
              <a:rPr lang="en-GB" sz="2100" dirty="0" err="1">
                <a:solidFill>
                  <a:schemeClr val="bg1"/>
                </a:solidFill>
              </a:rPr>
              <a:t>sceal</a:t>
            </a:r>
            <a:endParaRPr lang="en-GB" sz="2100" dirty="0">
              <a:solidFill>
                <a:schemeClr val="bg1"/>
              </a:solidFill>
            </a:endParaRPr>
          </a:p>
          <a:p>
            <a:r>
              <a:rPr lang="en-GB" sz="2100" dirty="0">
                <a:solidFill>
                  <a:schemeClr val="bg1"/>
                </a:solidFill>
              </a:rPr>
              <a:t>in </a:t>
            </a:r>
            <a:r>
              <a:rPr lang="en-GB" sz="2100" dirty="0" err="1">
                <a:solidFill>
                  <a:schemeClr val="bg1"/>
                </a:solidFill>
              </a:rPr>
              <a:t>mægþa</a:t>
            </a:r>
            <a:r>
              <a:rPr lang="en-GB" sz="2100" dirty="0">
                <a:solidFill>
                  <a:schemeClr val="bg1"/>
                </a:solidFill>
              </a:rPr>
              <a:t> </a:t>
            </a:r>
            <a:r>
              <a:rPr lang="en-GB" sz="2100" dirty="0" err="1">
                <a:solidFill>
                  <a:schemeClr val="bg1"/>
                </a:solidFill>
              </a:rPr>
              <a:t>gehwære</a:t>
            </a:r>
            <a:r>
              <a:rPr lang="en-GB" sz="2100" dirty="0">
                <a:solidFill>
                  <a:schemeClr val="bg1"/>
                </a:solidFill>
              </a:rPr>
              <a:t> man </a:t>
            </a:r>
            <a:r>
              <a:rPr lang="en-GB" sz="2100" dirty="0" err="1">
                <a:solidFill>
                  <a:schemeClr val="bg1"/>
                </a:solidFill>
              </a:rPr>
              <a:t>geþeon</a:t>
            </a:r>
            <a:r>
              <a:rPr lang="en-GB" sz="2100" dirty="0">
                <a:solidFill>
                  <a:schemeClr val="bg1"/>
                </a:solidFill>
              </a:rPr>
              <a:t>.</a:t>
            </a:r>
          </a:p>
          <a:p>
            <a:r>
              <a:rPr lang="en-GB" sz="2100" dirty="0">
                <a:solidFill>
                  <a:schemeClr val="bg1"/>
                </a:solidFill>
              </a:rPr>
              <a:t>Him </a:t>
            </a:r>
            <a:r>
              <a:rPr lang="en-GB" sz="2100" dirty="0" err="1">
                <a:solidFill>
                  <a:schemeClr val="bg1"/>
                </a:solidFill>
              </a:rPr>
              <a:t>ða</a:t>
            </a:r>
            <a:r>
              <a:rPr lang="en-GB" sz="2100" dirty="0">
                <a:solidFill>
                  <a:schemeClr val="bg1"/>
                </a:solidFill>
              </a:rPr>
              <a:t> </a:t>
            </a:r>
            <a:r>
              <a:rPr lang="en-GB" sz="2100" dirty="0" err="1">
                <a:solidFill>
                  <a:schemeClr val="bg1"/>
                </a:solidFill>
              </a:rPr>
              <a:t>Scyld</a:t>
            </a:r>
            <a:r>
              <a:rPr lang="en-GB" sz="2100" dirty="0">
                <a:solidFill>
                  <a:schemeClr val="bg1"/>
                </a:solidFill>
              </a:rPr>
              <a:t> </a:t>
            </a:r>
            <a:r>
              <a:rPr lang="en-GB" sz="2100" dirty="0" err="1">
                <a:solidFill>
                  <a:schemeClr val="bg1"/>
                </a:solidFill>
              </a:rPr>
              <a:t>gewat</a:t>
            </a:r>
            <a:r>
              <a:rPr lang="en-GB" sz="2100" dirty="0">
                <a:solidFill>
                  <a:schemeClr val="bg1"/>
                </a:solidFill>
              </a:rPr>
              <a:t> to </a:t>
            </a:r>
            <a:r>
              <a:rPr lang="en-GB" sz="2100" dirty="0" err="1">
                <a:solidFill>
                  <a:schemeClr val="bg1"/>
                </a:solidFill>
              </a:rPr>
              <a:t>gescæphwile</a:t>
            </a:r>
            <a:endParaRPr lang="en-GB" sz="2100" dirty="0">
              <a:solidFill>
                <a:schemeClr val="bg1"/>
              </a:solidFill>
            </a:endParaRPr>
          </a:p>
          <a:p>
            <a:r>
              <a:rPr lang="en-GB" sz="2100" dirty="0" err="1">
                <a:solidFill>
                  <a:schemeClr val="bg1"/>
                </a:solidFill>
              </a:rPr>
              <a:t>felahror</a:t>
            </a:r>
            <a:r>
              <a:rPr lang="en-GB" sz="2100" dirty="0">
                <a:solidFill>
                  <a:schemeClr val="bg1"/>
                </a:solidFill>
              </a:rPr>
              <a:t> </a:t>
            </a:r>
            <a:r>
              <a:rPr lang="en-GB" sz="2100" dirty="0" err="1">
                <a:solidFill>
                  <a:schemeClr val="bg1"/>
                </a:solidFill>
              </a:rPr>
              <a:t>feran</a:t>
            </a:r>
            <a:r>
              <a:rPr lang="en-GB" sz="2100" dirty="0">
                <a:solidFill>
                  <a:schemeClr val="bg1"/>
                </a:solidFill>
              </a:rPr>
              <a:t> on </a:t>
            </a:r>
            <a:r>
              <a:rPr lang="en-GB" sz="2100" dirty="0" err="1">
                <a:solidFill>
                  <a:schemeClr val="bg1"/>
                </a:solidFill>
              </a:rPr>
              <a:t>frean</a:t>
            </a:r>
            <a:r>
              <a:rPr lang="en-GB" sz="2100" dirty="0">
                <a:solidFill>
                  <a:schemeClr val="bg1"/>
                </a:solidFill>
              </a:rPr>
              <a:t> </a:t>
            </a:r>
            <a:r>
              <a:rPr lang="en-GB" sz="2100" dirty="0" err="1">
                <a:solidFill>
                  <a:schemeClr val="bg1"/>
                </a:solidFill>
              </a:rPr>
              <a:t>wære</a:t>
            </a:r>
            <a:r>
              <a:rPr lang="en-GB" sz="2100" dirty="0">
                <a:solidFill>
                  <a:schemeClr val="bg1"/>
                </a:solidFill>
              </a:rPr>
              <a:t>.</a:t>
            </a:r>
          </a:p>
          <a:p>
            <a:r>
              <a:rPr lang="en-GB" sz="2100" dirty="0">
                <a:solidFill>
                  <a:schemeClr val="bg1"/>
                </a:solidFill>
              </a:rPr>
              <a:t>Hi </a:t>
            </a:r>
            <a:r>
              <a:rPr lang="en-GB" sz="2100" dirty="0" err="1">
                <a:solidFill>
                  <a:schemeClr val="bg1"/>
                </a:solidFill>
              </a:rPr>
              <a:t>hyne</a:t>
            </a:r>
            <a:r>
              <a:rPr lang="en-GB" sz="2100" dirty="0">
                <a:solidFill>
                  <a:schemeClr val="bg1"/>
                </a:solidFill>
              </a:rPr>
              <a:t> </a:t>
            </a:r>
            <a:r>
              <a:rPr lang="en-GB" sz="2100" dirty="0" err="1">
                <a:solidFill>
                  <a:schemeClr val="bg1"/>
                </a:solidFill>
              </a:rPr>
              <a:t>þa</a:t>
            </a:r>
            <a:r>
              <a:rPr lang="en-GB" sz="2100" dirty="0">
                <a:solidFill>
                  <a:schemeClr val="bg1"/>
                </a:solidFill>
              </a:rPr>
              <a:t> </a:t>
            </a:r>
            <a:r>
              <a:rPr lang="en-GB" sz="2100" dirty="0" err="1">
                <a:solidFill>
                  <a:schemeClr val="bg1"/>
                </a:solidFill>
              </a:rPr>
              <a:t>ætbæron</a:t>
            </a:r>
            <a:r>
              <a:rPr lang="en-GB" sz="2100" dirty="0">
                <a:solidFill>
                  <a:schemeClr val="bg1"/>
                </a:solidFill>
              </a:rPr>
              <a:t> to </a:t>
            </a:r>
            <a:r>
              <a:rPr lang="en-GB" sz="2100" dirty="0" err="1">
                <a:solidFill>
                  <a:schemeClr val="bg1"/>
                </a:solidFill>
              </a:rPr>
              <a:t>brimes</a:t>
            </a:r>
            <a:r>
              <a:rPr lang="en-GB" sz="2100" dirty="0">
                <a:solidFill>
                  <a:schemeClr val="bg1"/>
                </a:solidFill>
              </a:rPr>
              <a:t> </a:t>
            </a:r>
            <a:r>
              <a:rPr lang="en-GB" sz="2100" dirty="0" err="1">
                <a:solidFill>
                  <a:schemeClr val="bg1"/>
                </a:solidFill>
              </a:rPr>
              <a:t>faroðe</a:t>
            </a:r>
            <a:r>
              <a:rPr lang="en-GB" sz="2100" dirty="0">
                <a:solidFill>
                  <a:schemeClr val="bg1"/>
                </a:solidFill>
              </a:rPr>
              <a:t>,</a:t>
            </a:r>
          </a:p>
          <a:p>
            <a:r>
              <a:rPr lang="en-GB" sz="2100" dirty="0" err="1">
                <a:solidFill>
                  <a:schemeClr val="bg1"/>
                </a:solidFill>
              </a:rPr>
              <a:t>swæse</a:t>
            </a:r>
            <a:r>
              <a:rPr lang="en-GB" sz="2100" dirty="0">
                <a:solidFill>
                  <a:schemeClr val="bg1"/>
                </a:solidFill>
              </a:rPr>
              <a:t> </a:t>
            </a:r>
            <a:r>
              <a:rPr lang="en-GB" sz="2100" dirty="0" err="1">
                <a:solidFill>
                  <a:schemeClr val="bg1"/>
                </a:solidFill>
              </a:rPr>
              <a:t>gesiþas</a:t>
            </a:r>
            <a:r>
              <a:rPr lang="en-GB" sz="2100" dirty="0">
                <a:solidFill>
                  <a:schemeClr val="bg1"/>
                </a:solidFill>
              </a:rPr>
              <a:t>, </a:t>
            </a:r>
            <a:r>
              <a:rPr lang="en-GB" sz="2100" dirty="0" err="1">
                <a:solidFill>
                  <a:schemeClr val="bg1"/>
                </a:solidFill>
              </a:rPr>
              <a:t>swa</a:t>
            </a:r>
            <a:r>
              <a:rPr lang="en-GB" sz="2100" dirty="0">
                <a:solidFill>
                  <a:schemeClr val="bg1"/>
                </a:solidFill>
              </a:rPr>
              <a:t> he </a:t>
            </a:r>
            <a:r>
              <a:rPr lang="en-GB" sz="2100" dirty="0" err="1">
                <a:solidFill>
                  <a:schemeClr val="bg1"/>
                </a:solidFill>
              </a:rPr>
              <a:t>selfa</a:t>
            </a:r>
            <a:r>
              <a:rPr lang="en-GB" sz="2100" dirty="0">
                <a:solidFill>
                  <a:schemeClr val="bg1"/>
                </a:solidFill>
              </a:rPr>
              <a:t> </a:t>
            </a:r>
            <a:r>
              <a:rPr lang="en-GB" sz="2100" dirty="0" err="1">
                <a:solidFill>
                  <a:schemeClr val="bg1"/>
                </a:solidFill>
              </a:rPr>
              <a:t>bæd</a:t>
            </a:r>
            <a:r>
              <a:rPr lang="en-GB" sz="2100" dirty="0">
                <a:solidFill>
                  <a:schemeClr val="bg1"/>
                </a:solidFill>
              </a:rPr>
              <a:t>,</a:t>
            </a:r>
          </a:p>
          <a:p>
            <a:r>
              <a:rPr lang="en-GB" sz="2100" dirty="0" err="1">
                <a:solidFill>
                  <a:schemeClr val="bg1"/>
                </a:solidFill>
              </a:rPr>
              <a:t>þenden</a:t>
            </a:r>
            <a:r>
              <a:rPr lang="en-GB" sz="2100" dirty="0">
                <a:solidFill>
                  <a:schemeClr val="bg1"/>
                </a:solidFill>
              </a:rPr>
              <a:t> </a:t>
            </a:r>
            <a:r>
              <a:rPr lang="en-GB" sz="2100" dirty="0" err="1">
                <a:solidFill>
                  <a:schemeClr val="bg1"/>
                </a:solidFill>
              </a:rPr>
              <a:t>wordum</a:t>
            </a:r>
            <a:r>
              <a:rPr lang="en-GB" sz="2100" dirty="0">
                <a:solidFill>
                  <a:schemeClr val="bg1"/>
                </a:solidFill>
              </a:rPr>
              <a:t> </a:t>
            </a:r>
            <a:r>
              <a:rPr lang="en-GB" sz="2100" dirty="0" err="1">
                <a:solidFill>
                  <a:schemeClr val="bg1"/>
                </a:solidFill>
              </a:rPr>
              <a:t>weold</a:t>
            </a:r>
            <a:r>
              <a:rPr lang="en-GB" sz="2100" dirty="0">
                <a:solidFill>
                  <a:schemeClr val="bg1"/>
                </a:solidFill>
              </a:rPr>
              <a:t> wine </a:t>
            </a:r>
            <a:r>
              <a:rPr lang="en-GB" sz="2100" dirty="0" err="1">
                <a:solidFill>
                  <a:schemeClr val="bg1"/>
                </a:solidFill>
              </a:rPr>
              <a:t>Scyldinga</a:t>
            </a:r>
            <a:r>
              <a:rPr lang="en-GB" sz="2100" dirty="0">
                <a:solidFill>
                  <a:schemeClr val="bg1"/>
                </a:solidFill>
              </a:rPr>
              <a:t>;</a:t>
            </a:r>
          </a:p>
          <a:p>
            <a:r>
              <a:rPr lang="en-GB" sz="2100" dirty="0" err="1">
                <a:solidFill>
                  <a:schemeClr val="bg1"/>
                </a:solidFill>
              </a:rPr>
              <a:t>leof</a:t>
            </a:r>
            <a:r>
              <a:rPr lang="en-GB" sz="2100" dirty="0">
                <a:solidFill>
                  <a:schemeClr val="bg1"/>
                </a:solidFill>
              </a:rPr>
              <a:t> </a:t>
            </a:r>
            <a:r>
              <a:rPr lang="en-GB" sz="2100" dirty="0" err="1">
                <a:solidFill>
                  <a:schemeClr val="bg1"/>
                </a:solidFill>
              </a:rPr>
              <a:t>landfruma</a:t>
            </a:r>
            <a:r>
              <a:rPr lang="en-GB" sz="2100" dirty="0">
                <a:solidFill>
                  <a:schemeClr val="bg1"/>
                </a:solidFill>
              </a:rPr>
              <a:t> </a:t>
            </a:r>
            <a:r>
              <a:rPr lang="en-GB" sz="2100" dirty="0" err="1">
                <a:solidFill>
                  <a:schemeClr val="bg1"/>
                </a:solidFill>
              </a:rPr>
              <a:t>lange</a:t>
            </a:r>
            <a:r>
              <a:rPr lang="en-GB" sz="2100" dirty="0">
                <a:solidFill>
                  <a:schemeClr val="bg1"/>
                </a:solidFill>
              </a:rPr>
              <a:t> </a:t>
            </a:r>
            <a:r>
              <a:rPr lang="en-GB" sz="2100" dirty="0" err="1">
                <a:solidFill>
                  <a:schemeClr val="bg1"/>
                </a:solidFill>
              </a:rPr>
              <a:t>ahte</a:t>
            </a:r>
            <a:r>
              <a:rPr lang="en-GB" sz="2100" dirty="0">
                <a:solidFill>
                  <a:schemeClr val="bg1"/>
                </a:solidFill>
              </a:rPr>
              <a:t>.</a:t>
            </a:r>
          </a:p>
          <a:p>
            <a:r>
              <a:rPr lang="en-GB" sz="2100" dirty="0" err="1">
                <a:solidFill>
                  <a:schemeClr val="bg1"/>
                </a:solidFill>
              </a:rPr>
              <a:t>þær</a:t>
            </a:r>
            <a:r>
              <a:rPr lang="en-GB" sz="2100" dirty="0">
                <a:solidFill>
                  <a:schemeClr val="bg1"/>
                </a:solidFill>
              </a:rPr>
              <a:t> </a:t>
            </a:r>
            <a:r>
              <a:rPr lang="en-GB" sz="2100" dirty="0" err="1">
                <a:solidFill>
                  <a:schemeClr val="bg1"/>
                </a:solidFill>
              </a:rPr>
              <a:t>æt</a:t>
            </a:r>
            <a:r>
              <a:rPr lang="en-GB" sz="2100" dirty="0">
                <a:solidFill>
                  <a:schemeClr val="bg1"/>
                </a:solidFill>
              </a:rPr>
              <a:t> </a:t>
            </a:r>
            <a:r>
              <a:rPr lang="en-GB" sz="2100" dirty="0" err="1">
                <a:solidFill>
                  <a:schemeClr val="bg1"/>
                </a:solidFill>
              </a:rPr>
              <a:t>hyðe</a:t>
            </a:r>
            <a:r>
              <a:rPr lang="en-GB" sz="2100" dirty="0">
                <a:solidFill>
                  <a:schemeClr val="bg1"/>
                </a:solidFill>
              </a:rPr>
              <a:t> </a:t>
            </a:r>
            <a:r>
              <a:rPr lang="en-GB" sz="2100" dirty="0" err="1">
                <a:solidFill>
                  <a:schemeClr val="bg1"/>
                </a:solidFill>
              </a:rPr>
              <a:t>stod</a:t>
            </a:r>
            <a:r>
              <a:rPr lang="en-GB" sz="2100" dirty="0">
                <a:solidFill>
                  <a:schemeClr val="bg1"/>
                </a:solidFill>
              </a:rPr>
              <a:t> </a:t>
            </a:r>
            <a:r>
              <a:rPr lang="en-GB" sz="2100" dirty="0" err="1">
                <a:solidFill>
                  <a:schemeClr val="bg1"/>
                </a:solidFill>
              </a:rPr>
              <a:t>hringedstefna</a:t>
            </a:r>
            <a:r>
              <a:rPr lang="en-GB" sz="2100" dirty="0">
                <a:solidFill>
                  <a:schemeClr val="bg1"/>
                </a:solidFill>
              </a:rPr>
              <a:t>,</a:t>
            </a:r>
          </a:p>
          <a:p>
            <a:r>
              <a:rPr lang="en-GB" sz="2100" dirty="0" err="1">
                <a:solidFill>
                  <a:schemeClr val="bg1"/>
                </a:solidFill>
              </a:rPr>
              <a:t>isig</a:t>
            </a:r>
            <a:r>
              <a:rPr lang="en-GB" sz="2100" dirty="0">
                <a:solidFill>
                  <a:schemeClr val="bg1"/>
                </a:solidFill>
              </a:rPr>
              <a:t> </a:t>
            </a:r>
            <a:r>
              <a:rPr lang="en-GB" sz="2100" dirty="0" err="1">
                <a:solidFill>
                  <a:schemeClr val="bg1"/>
                </a:solidFill>
              </a:rPr>
              <a:t>ond</a:t>
            </a:r>
            <a:r>
              <a:rPr lang="en-GB" sz="2100" dirty="0">
                <a:solidFill>
                  <a:schemeClr val="bg1"/>
                </a:solidFill>
              </a:rPr>
              <a:t> </a:t>
            </a:r>
            <a:r>
              <a:rPr lang="en-GB" sz="2100" dirty="0" err="1">
                <a:solidFill>
                  <a:schemeClr val="bg1"/>
                </a:solidFill>
              </a:rPr>
              <a:t>utfus</a:t>
            </a:r>
            <a:r>
              <a:rPr lang="en-GB" sz="2100" dirty="0">
                <a:solidFill>
                  <a:schemeClr val="bg1"/>
                </a:solidFill>
              </a:rPr>
              <a:t>, </a:t>
            </a:r>
            <a:r>
              <a:rPr lang="en-GB" sz="2100" dirty="0" err="1">
                <a:solidFill>
                  <a:schemeClr val="bg1"/>
                </a:solidFill>
              </a:rPr>
              <a:t>æþelinges</a:t>
            </a:r>
            <a:r>
              <a:rPr lang="en-GB" sz="2100" dirty="0">
                <a:solidFill>
                  <a:schemeClr val="bg1"/>
                </a:solidFill>
              </a:rPr>
              <a:t> </a:t>
            </a:r>
            <a:r>
              <a:rPr lang="en-GB" sz="2100" dirty="0" err="1">
                <a:solidFill>
                  <a:schemeClr val="bg1"/>
                </a:solidFill>
              </a:rPr>
              <a:t>fær</a:t>
            </a:r>
            <a:r>
              <a:rPr lang="en-GB" sz="2100" dirty="0">
                <a:solidFill>
                  <a:schemeClr val="bg1"/>
                </a:solidFill>
              </a:rPr>
              <a:t>.</a:t>
            </a:r>
          </a:p>
          <a:p>
            <a:endParaRPr lang="en-GB" sz="2100" dirty="0">
              <a:solidFill>
                <a:schemeClr val="bg1"/>
              </a:solidFill>
            </a:endParaRPr>
          </a:p>
        </p:txBody>
      </p:sp>
    </p:spTree>
    <p:extLst>
      <p:ext uri="{BB962C8B-B14F-4D97-AF65-F5344CB8AC3E}">
        <p14:creationId xmlns:p14="http://schemas.microsoft.com/office/powerpoint/2010/main" val="39563894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2A0015"/>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043EB98-566D-4368-82B1-56BB26CD5806}"/>
              </a:ext>
            </a:extLst>
          </p:cNvPr>
          <p:cNvSpPr>
            <a:spLocks noGrp="1"/>
          </p:cNvSpPr>
          <p:nvPr>
            <p:ph idx="1"/>
          </p:nvPr>
        </p:nvSpPr>
        <p:spPr>
          <a:xfrm>
            <a:off x="722811" y="172177"/>
            <a:ext cx="4513218" cy="6513645"/>
          </a:xfrm>
        </p:spPr>
        <p:txBody>
          <a:bodyPr>
            <a:normAutofit/>
          </a:bodyPr>
          <a:lstStyle/>
          <a:p>
            <a:pPr marL="0" indent="0">
              <a:buNone/>
            </a:pPr>
            <a:r>
              <a:rPr lang="en-GB" dirty="0">
                <a:solidFill>
                  <a:schemeClr val="bg1"/>
                </a:solidFill>
              </a:rPr>
              <a:t> </a:t>
            </a:r>
          </a:p>
          <a:p>
            <a:endParaRPr lang="en-GB" dirty="0"/>
          </a:p>
          <a:p>
            <a:endParaRPr lang="en-GB" dirty="0"/>
          </a:p>
        </p:txBody>
      </p:sp>
      <p:sp>
        <p:nvSpPr>
          <p:cNvPr id="5" name="TextBox 4">
            <a:extLst>
              <a:ext uri="{FF2B5EF4-FFF2-40B4-BE49-F238E27FC236}">
                <a16:creationId xmlns:a16="http://schemas.microsoft.com/office/drawing/2014/main" id="{8CB41FE8-BA0C-4742-8759-A9100002230E}"/>
              </a:ext>
            </a:extLst>
          </p:cNvPr>
          <p:cNvSpPr txBox="1"/>
          <p:nvPr/>
        </p:nvSpPr>
        <p:spPr>
          <a:xfrm>
            <a:off x="239485" y="222514"/>
            <a:ext cx="6096000" cy="7078861"/>
          </a:xfrm>
          <a:prstGeom prst="rect">
            <a:avLst/>
          </a:prstGeom>
          <a:noFill/>
        </p:spPr>
        <p:txBody>
          <a:bodyPr wrap="square">
            <a:spAutoFit/>
          </a:bodyPr>
          <a:lstStyle/>
          <a:p>
            <a:r>
              <a:rPr lang="en-GB" sz="2200" dirty="0">
                <a:solidFill>
                  <a:srgbClr val="FFC000"/>
                </a:solidFill>
              </a:rPr>
              <a:t>GEOFFREY CHAUCER</a:t>
            </a:r>
          </a:p>
          <a:p>
            <a:r>
              <a:rPr lang="en-GB" sz="2400" b="1" dirty="0">
                <a:solidFill>
                  <a:srgbClr val="FFC000"/>
                </a:solidFill>
              </a:rPr>
              <a:t>‘The General Prologue</a:t>
            </a:r>
            <a:r>
              <a:rPr lang="en-GB" sz="2400" dirty="0">
                <a:solidFill>
                  <a:srgbClr val="FFC000"/>
                </a:solidFill>
              </a:rPr>
              <a:t>’</a:t>
            </a:r>
          </a:p>
          <a:p>
            <a:endParaRPr lang="en-GB" dirty="0">
              <a:solidFill>
                <a:schemeClr val="bg1"/>
              </a:solidFill>
            </a:endParaRPr>
          </a:p>
          <a:p>
            <a:r>
              <a:rPr lang="en-GB" sz="2200" dirty="0">
                <a:solidFill>
                  <a:schemeClr val="bg1"/>
                </a:solidFill>
              </a:rPr>
              <a:t>Here </a:t>
            </a:r>
            <a:r>
              <a:rPr lang="en-GB" sz="2200" dirty="0" err="1">
                <a:solidFill>
                  <a:schemeClr val="bg1"/>
                </a:solidFill>
              </a:rPr>
              <a:t>bygynneth</a:t>
            </a:r>
            <a:r>
              <a:rPr lang="en-GB" sz="2200" dirty="0">
                <a:solidFill>
                  <a:schemeClr val="bg1"/>
                </a:solidFill>
              </a:rPr>
              <a:t> the Book of the tales of </a:t>
            </a:r>
            <a:r>
              <a:rPr lang="en-GB" sz="2200" dirty="0" err="1">
                <a:solidFill>
                  <a:schemeClr val="bg1"/>
                </a:solidFill>
              </a:rPr>
              <a:t>Caunterbury</a:t>
            </a:r>
            <a:endParaRPr lang="en-GB" sz="2200" dirty="0">
              <a:solidFill>
                <a:schemeClr val="bg1"/>
              </a:solidFill>
            </a:endParaRPr>
          </a:p>
          <a:p>
            <a:r>
              <a:rPr lang="en-GB" sz="2200" dirty="0" err="1">
                <a:solidFill>
                  <a:schemeClr val="bg1"/>
                </a:solidFill>
              </a:rPr>
              <a:t>Whan</a:t>
            </a:r>
            <a:r>
              <a:rPr lang="en-GB" sz="2200" dirty="0">
                <a:solidFill>
                  <a:schemeClr val="bg1"/>
                </a:solidFill>
              </a:rPr>
              <a:t> that Aprille with his </a:t>
            </a:r>
            <a:r>
              <a:rPr lang="en-GB" sz="2200" dirty="0" err="1">
                <a:solidFill>
                  <a:schemeClr val="bg1"/>
                </a:solidFill>
              </a:rPr>
              <a:t>shoures</a:t>
            </a:r>
            <a:r>
              <a:rPr lang="en-GB" sz="2200" dirty="0">
                <a:solidFill>
                  <a:schemeClr val="bg1"/>
                </a:solidFill>
              </a:rPr>
              <a:t> </a:t>
            </a:r>
            <a:r>
              <a:rPr lang="en-GB" sz="2200" dirty="0" err="1">
                <a:solidFill>
                  <a:schemeClr val="bg1"/>
                </a:solidFill>
              </a:rPr>
              <a:t>soote</a:t>
            </a:r>
            <a:r>
              <a:rPr lang="en-GB" sz="2200" dirty="0">
                <a:solidFill>
                  <a:schemeClr val="bg1"/>
                </a:solidFill>
              </a:rPr>
              <a:t>,</a:t>
            </a:r>
          </a:p>
          <a:p>
            <a:r>
              <a:rPr lang="en-GB" sz="2200" dirty="0">
                <a:solidFill>
                  <a:schemeClr val="bg1"/>
                </a:solidFill>
              </a:rPr>
              <a:t>The </a:t>
            </a:r>
            <a:r>
              <a:rPr lang="en-GB" sz="2200" dirty="0" err="1">
                <a:solidFill>
                  <a:schemeClr val="bg1"/>
                </a:solidFill>
              </a:rPr>
              <a:t>droghte</a:t>
            </a:r>
            <a:r>
              <a:rPr lang="en-GB" sz="2200" dirty="0">
                <a:solidFill>
                  <a:schemeClr val="bg1"/>
                </a:solidFill>
              </a:rPr>
              <a:t> of March hath </a:t>
            </a:r>
            <a:r>
              <a:rPr lang="en-GB" sz="2200" dirty="0" err="1">
                <a:solidFill>
                  <a:schemeClr val="bg1"/>
                </a:solidFill>
              </a:rPr>
              <a:t>perced</a:t>
            </a:r>
            <a:r>
              <a:rPr lang="en-GB" sz="2200" dirty="0">
                <a:solidFill>
                  <a:schemeClr val="bg1"/>
                </a:solidFill>
              </a:rPr>
              <a:t> to the </a:t>
            </a:r>
            <a:r>
              <a:rPr lang="en-GB" sz="2200" dirty="0" err="1">
                <a:solidFill>
                  <a:schemeClr val="bg1"/>
                </a:solidFill>
              </a:rPr>
              <a:t>roote</a:t>
            </a:r>
            <a:r>
              <a:rPr lang="en-GB" sz="2200" dirty="0">
                <a:solidFill>
                  <a:schemeClr val="bg1"/>
                </a:solidFill>
              </a:rPr>
              <a:t>,</a:t>
            </a:r>
          </a:p>
          <a:p>
            <a:r>
              <a:rPr lang="en-GB" sz="2200" dirty="0">
                <a:solidFill>
                  <a:schemeClr val="bg1"/>
                </a:solidFill>
              </a:rPr>
              <a:t>And bathed every </a:t>
            </a:r>
            <a:r>
              <a:rPr lang="en-GB" sz="2200" dirty="0" err="1">
                <a:solidFill>
                  <a:schemeClr val="bg1"/>
                </a:solidFill>
              </a:rPr>
              <a:t>veyne</a:t>
            </a:r>
            <a:r>
              <a:rPr lang="en-GB" sz="2200" dirty="0">
                <a:solidFill>
                  <a:schemeClr val="bg1"/>
                </a:solidFill>
              </a:rPr>
              <a:t> in swich </a:t>
            </a:r>
            <a:r>
              <a:rPr lang="en-GB" sz="2200" dirty="0" err="1">
                <a:solidFill>
                  <a:schemeClr val="bg1"/>
                </a:solidFill>
              </a:rPr>
              <a:t>licóur</a:t>
            </a:r>
            <a:endParaRPr lang="en-GB" sz="2200" dirty="0">
              <a:solidFill>
                <a:schemeClr val="bg1"/>
              </a:solidFill>
            </a:endParaRPr>
          </a:p>
          <a:p>
            <a:r>
              <a:rPr lang="en-GB" sz="2200" dirty="0">
                <a:solidFill>
                  <a:schemeClr val="bg1"/>
                </a:solidFill>
              </a:rPr>
              <a:t>Of which </a:t>
            </a:r>
            <a:r>
              <a:rPr lang="en-GB" sz="2200" dirty="0" err="1">
                <a:solidFill>
                  <a:schemeClr val="bg1"/>
                </a:solidFill>
              </a:rPr>
              <a:t>vertú</a:t>
            </a:r>
            <a:r>
              <a:rPr lang="en-GB" sz="2200" dirty="0">
                <a:solidFill>
                  <a:schemeClr val="bg1"/>
                </a:solidFill>
              </a:rPr>
              <a:t> </a:t>
            </a:r>
            <a:r>
              <a:rPr lang="en-GB" sz="2200" dirty="0" err="1">
                <a:solidFill>
                  <a:schemeClr val="bg1"/>
                </a:solidFill>
              </a:rPr>
              <a:t>engendred</a:t>
            </a:r>
            <a:r>
              <a:rPr lang="en-GB" sz="2200" dirty="0">
                <a:solidFill>
                  <a:schemeClr val="bg1"/>
                </a:solidFill>
              </a:rPr>
              <a:t> is the flour;</a:t>
            </a:r>
          </a:p>
          <a:p>
            <a:r>
              <a:rPr lang="en-GB" sz="2200" dirty="0" err="1">
                <a:solidFill>
                  <a:schemeClr val="bg1"/>
                </a:solidFill>
              </a:rPr>
              <a:t>Whan</a:t>
            </a:r>
            <a:r>
              <a:rPr lang="en-GB" sz="2200" dirty="0">
                <a:solidFill>
                  <a:schemeClr val="bg1"/>
                </a:solidFill>
              </a:rPr>
              <a:t> </a:t>
            </a:r>
            <a:r>
              <a:rPr lang="en-GB" sz="2200" dirty="0" err="1">
                <a:solidFill>
                  <a:schemeClr val="bg1"/>
                </a:solidFill>
              </a:rPr>
              <a:t>Zephirus</a:t>
            </a:r>
            <a:r>
              <a:rPr lang="en-GB" sz="2200" dirty="0">
                <a:solidFill>
                  <a:schemeClr val="bg1"/>
                </a:solidFill>
              </a:rPr>
              <a:t> eek with his </a:t>
            </a:r>
            <a:r>
              <a:rPr lang="en-GB" sz="2200" dirty="0" err="1">
                <a:solidFill>
                  <a:schemeClr val="bg1"/>
                </a:solidFill>
              </a:rPr>
              <a:t>swete</a:t>
            </a:r>
            <a:r>
              <a:rPr lang="en-GB" sz="2200" dirty="0">
                <a:solidFill>
                  <a:schemeClr val="bg1"/>
                </a:solidFill>
              </a:rPr>
              <a:t> </a:t>
            </a:r>
            <a:r>
              <a:rPr lang="en-GB" sz="2200" dirty="0" err="1">
                <a:solidFill>
                  <a:schemeClr val="bg1"/>
                </a:solidFill>
              </a:rPr>
              <a:t>breeth</a:t>
            </a:r>
            <a:endParaRPr lang="en-GB" sz="2200" dirty="0">
              <a:solidFill>
                <a:schemeClr val="bg1"/>
              </a:solidFill>
            </a:endParaRPr>
          </a:p>
          <a:p>
            <a:r>
              <a:rPr lang="en-GB" sz="2200" dirty="0">
                <a:solidFill>
                  <a:schemeClr val="bg1"/>
                </a:solidFill>
              </a:rPr>
              <a:t>Inspired hath in every holt and </a:t>
            </a:r>
            <a:r>
              <a:rPr lang="en-GB" sz="2200" dirty="0" err="1">
                <a:solidFill>
                  <a:schemeClr val="bg1"/>
                </a:solidFill>
              </a:rPr>
              <a:t>heeth</a:t>
            </a:r>
            <a:endParaRPr lang="en-GB" sz="2200" dirty="0">
              <a:solidFill>
                <a:schemeClr val="bg1"/>
              </a:solidFill>
            </a:endParaRPr>
          </a:p>
          <a:p>
            <a:r>
              <a:rPr lang="en-GB" sz="2200" dirty="0">
                <a:solidFill>
                  <a:schemeClr val="bg1"/>
                </a:solidFill>
              </a:rPr>
              <a:t>The tendre </a:t>
            </a:r>
            <a:r>
              <a:rPr lang="en-GB" sz="2200" dirty="0" err="1">
                <a:solidFill>
                  <a:schemeClr val="bg1"/>
                </a:solidFill>
              </a:rPr>
              <a:t>croppes</a:t>
            </a:r>
            <a:r>
              <a:rPr lang="en-GB" sz="2200" dirty="0">
                <a:solidFill>
                  <a:schemeClr val="bg1"/>
                </a:solidFill>
              </a:rPr>
              <a:t>, and the </a:t>
            </a:r>
            <a:r>
              <a:rPr lang="en-GB" sz="2200" dirty="0" err="1">
                <a:solidFill>
                  <a:schemeClr val="bg1"/>
                </a:solidFill>
              </a:rPr>
              <a:t>yonge</a:t>
            </a:r>
            <a:r>
              <a:rPr lang="en-GB" sz="2200" dirty="0">
                <a:solidFill>
                  <a:schemeClr val="bg1"/>
                </a:solidFill>
              </a:rPr>
              <a:t> </a:t>
            </a:r>
            <a:r>
              <a:rPr lang="en-GB" sz="2200" dirty="0" err="1">
                <a:solidFill>
                  <a:schemeClr val="bg1"/>
                </a:solidFill>
              </a:rPr>
              <a:t>sonne</a:t>
            </a:r>
            <a:endParaRPr lang="en-GB" sz="2200" dirty="0">
              <a:solidFill>
                <a:schemeClr val="bg1"/>
              </a:solidFill>
            </a:endParaRPr>
          </a:p>
          <a:p>
            <a:r>
              <a:rPr lang="en-GB" sz="2200" dirty="0">
                <a:solidFill>
                  <a:schemeClr val="bg1"/>
                </a:solidFill>
              </a:rPr>
              <a:t>Hath in the Ram his </a:t>
            </a:r>
            <a:r>
              <a:rPr lang="en-GB" sz="2200" dirty="0" err="1">
                <a:solidFill>
                  <a:schemeClr val="bg1"/>
                </a:solidFill>
              </a:rPr>
              <a:t>halfe</a:t>
            </a:r>
            <a:r>
              <a:rPr lang="en-GB" sz="2200" dirty="0">
                <a:solidFill>
                  <a:schemeClr val="bg1"/>
                </a:solidFill>
              </a:rPr>
              <a:t> </a:t>
            </a:r>
            <a:r>
              <a:rPr lang="en-GB" sz="2200" dirty="0" err="1">
                <a:solidFill>
                  <a:schemeClr val="bg1"/>
                </a:solidFill>
              </a:rPr>
              <a:t>cours</a:t>
            </a:r>
            <a:r>
              <a:rPr lang="en-GB" sz="2200" dirty="0">
                <a:solidFill>
                  <a:schemeClr val="bg1"/>
                </a:solidFill>
              </a:rPr>
              <a:t> y-</a:t>
            </a:r>
            <a:r>
              <a:rPr lang="en-GB" sz="2200" dirty="0" err="1">
                <a:solidFill>
                  <a:schemeClr val="bg1"/>
                </a:solidFill>
              </a:rPr>
              <a:t>ronne</a:t>
            </a:r>
            <a:r>
              <a:rPr lang="en-GB" sz="2200" dirty="0">
                <a:solidFill>
                  <a:schemeClr val="bg1"/>
                </a:solidFill>
              </a:rPr>
              <a:t>,</a:t>
            </a:r>
          </a:p>
          <a:p>
            <a:r>
              <a:rPr lang="en-GB" sz="2200" dirty="0">
                <a:solidFill>
                  <a:schemeClr val="bg1"/>
                </a:solidFill>
              </a:rPr>
              <a:t>And </a:t>
            </a:r>
            <a:r>
              <a:rPr lang="en-GB" sz="2200" dirty="0" err="1">
                <a:solidFill>
                  <a:schemeClr val="bg1"/>
                </a:solidFill>
              </a:rPr>
              <a:t>smale</a:t>
            </a:r>
            <a:r>
              <a:rPr lang="en-GB" sz="2200" dirty="0">
                <a:solidFill>
                  <a:schemeClr val="bg1"/>
                </a:solidFill>
              </a:rPr>
              <a:t> </a:t>
            </a:r>
            <a:r>
              <a:rPr lang="en-GB" sz="2200" dirty="0" err="1">
                <a:solidFill>
                  <a:schemeClr val="bg1"/>
                </a:solidFill>
              </a:rPr>
              <a:t>foweles</a:t>
            </a:r>
            <a:r>
              <a:rPr lang="en-GB" sz="2200" dirty="0">
                <a:solidFill>
                  <a:schemeClr val="bg1"/>
                </a:solidFill>
              </a:rPr>
              <a:t> </a:t>
            </a:r>
            <a:r>
              <a:rPr lang="en-GB" sz="2200" dirty="0" err="1">
                <a:solidFill>
                  <a:schemeClr val="bg1"/>
                </a:solidFill>
              </a:rPr>
              <a:t>maken</a:t>
            </a:r>
            <a:r>
              <a:rPr lang="en-GB" sz="2200" dirty="0">
                <a:solidFill>
                  <a:schemeClr val="bg1"/>
                </a:solidFill>
              </a:rPr>
              <a:t> </a:t>
            </a:r>
            <a:r>
              <a:rPr lang="en-GB" sz="2200" dirty="0" err="1">
                <a:solidFill>
                  <a:schemeClr val="bg1"/>
                </a:solidFill>
              </a:rPr>
              <a:t>melodye</a:t>
            </a:r>
            <a:r>
              <a:rPr lang="en-GB" sz="2200" dirty="0">
                <a:solidFill>
                  <a:schemeClr val="bg1"/>
                </a:solidFill>
              </a:rPr>
              <a:t>,</a:t>
            </a:r>
          </a:p>
          <a:p>
            <a:r>
              <a:rPr lang="en-GB" sz="2200" dirty="0">
                <a:solidFill>
                  <a:schemeClr val="bg1"/>
                </a:solidFill>
              </a:rPr>
              <a:t>That </a:t>
            </a:r>
            <a:r>
              <a:rPr lang="en-GB" sz="2200" dirty="0" err="1">
                <a:solidFill>
                  <a:schemeClr val="bg1"/>
                </a:solidFill>
              </a:rPr>
              <a:t>slepen</a:t>
            </a:r>
            <a:r>
              <a:rPr lang="en-GB" sz="2200" dirty="0">
                <a:solidFill>
                  <a:schemeClr val="bg1"/>
                </a:solidFill>
              </a:rPr>
              <a:t> al the </a:t>
            </a:r>
            <a:r>
              <a:rPr lang="en-GB" sz="2200" dirty="0" err="1">
                <a:solidFill>
                  <a:schemeClr val="bg1"/>
                </a:solidFill>
              </a:rPr>
              <a:t>nyght</a:t>
            </a:r>
            <a:r>
              <a:rPr lang="en-GB" sz="2200" dirty="0">
                <a:solidFill>
                  <a:schemeClr val="bg1"/>
                </a:solidFill>
              </a:rPr>
              <a:t> with open ye,</a:t>
            </a:r>
          </a:p>
          <a:p>
            <a:r>
              <a:rPr lang="en-GB" sz="2200" dirty="0">
                <a:solidFill>
                  <a:schemeClr val="bg1"/>
                </a:solidFill>
              </a:rPr>
              <a:t>So </a:t>
            </a:r>
            <a:r>
              <a:rPr lang="en-GB" sz="2200" dirty="0" err="1">
                <a:solidFill>
                  <a:schemeClr val="bg1"/>
                </a:solidFill>
              </a:rPr>
              <a:t>priketh</a:t>
            </a:r>
            <a:r>
              <a:rPr lang="en-GB" sz="2200" dirty="0">
                <a:solidFill>
                  <a:schemeClr val="bg1"/>
                </a:solidFill>
              </a:rPr>
              <a:t> hem </a:t>
            </a:r>
            <a:r>
              <a:rPr lang="en-GB" sz="2200" dirty="0" err="1">
                <a:solidFill>
                  <a:schemeClr val="bg1"/>
                </a:solidFill>
              </a:rPr>
              <a:t>Natúre</a:t>
            </a:r>
            <a:r>
              <a:rPr lang="en-GB" sz="2200" dirty="0">
                <a:solidFill>
                  <a:schemeClr val="bg1"/>
                </a:solidFill>
              </a:rPr>
              <a:t> in </a:t>
            </a:r>
            <a:r>
              <a:rPr lang="en-GB" sz="2200" dirty="0" err="1">
                <a:solidFill>
                  <a:schemeClr val="bg1"/>
                </a:solidFill>
              </a:rPr>
              <a:t>hir</a:t>
            </a:r>
            <a:r>
              <a:rPr lang="en-GB" sz="2200" dirty="0">
                <a:solidFill>
                  <a:schemeClr val="bg1"/>
                </a:solidFill>
              </a:rPr>
              <a:t> </a:t>
            </a:r>
            <a:r>
              <a:rPr lang="en-GB" sz="2200" dirty="0" err="1">
                <a:solidFill>
                  <a:schemeClr val="bg1"/>
                </a:solidFill>
              </a:rPr>
              <a:t>corages</a:t>
            </a:r>
            <a:r>
              <a:rPr lang="en-GB" sz="2200" dirty="0">
                <a:solidFill>
                  <a:schemeClr val="bg1"/>
                </a:solidFill>
              </a:rPr>
              <a:t>,</a:t>
            </a:r>
          </a:p>
          <a:p>
            <a:r>
              <a:rPr lang="en-GB" sz="2200" dirty="0" err="1">
                <a:solidFill>
                  <a:schemeClr val="bg1"/>
                </a:solidFill>
              </a:rPr>
              <a:t>Thanne</a:t>
            </a:r>
            <a:r>
              <a:rPr lang="en-GB" sz="2200" dirty="0">
                <a:solidFill>
                  <a:schemeClr val="bg1"/>
                </a:solidFill>
              </a:rPr>
              <a:t> </a:t>
            </a:r>
            <a:r>
              <a:rPr lang="en-GB" sz="2200" dirty="0" err="1">
                <a:solidFill>
                  <a:schemeClr val="bg1"/>
                </a:solidFill>
              </a:rPr>
              <a:t>longen</a:t>
            </a:r>
            <a:r>
              <a:rPr lang="en-GB" sz="2200" dirty="0">
                <a:solidFill>
                  <a:schemeClr val="bg1"/>
                </a:solidFill>
              </a:rPr>
              <a:t> folk to goon on pilgrimages,</a:t>
            </a:r>
          </a:p>
          <a:p>
            <a:r>
              <a:rPr lang="en-GB" sz="2200" dirty="0">
                <a:solidFill>
                  <a:schemeClr val="bg1"/>
                </a:solidFill>
              </a:rPr>
              <a:t>And </a:t>
            </a:r>
            <a:r>
              <a:rPr lang="en-GB" sz="2200" dirty="0" err="1">
                <a:solidFill>
                  <a:schemeClr val="bg1"/>
                </a:solidFill>
              </a:rPr>
              <a:t>palmeres</a:t>
            </a:r>
            <a:r>
              <a:rPr lang="en-GB" sz="2200" dirty="0">
                <a:solidFill>
                  <a:schemeClr val="bg1"/>
                </a:solidFill>
              </a:rPr>
              <a:t> for to </a:t>
            </a:r>
            <a:r>
              <a:rPr lang="en-GB" sz="2200" dirty="0" err="1">
                <a:solidFill>
                  <a:schemeClr val="bg1"/>
                </a:solidFill>
              </a:rPr>
              <a:t>seken</a:t>
            </a:r>
            <a:r>
              <a:rPr lang="en-GB" sz="2200" dirty="0">
                <a:solidFill>
                  <a:schemeClr val="bg1"/>
                </a:solidFill>
              </a:rPr>
              <a:t> </a:t>
            </a:r>
            <a:r>
              <a:rPr lang="en-GB" sz="2200" dirty="0" err="1">
                <a:solidFill>
                  <a:schemeClr val="bg1"/>
                </a:solidFill>
              </a:rPr>
              <a:t>straunge</a:t>
            </a:r>
            <a:r>
              <a:rPr lang="en-GB" sz="2200" dirty="0">
                <a:solidFill>
                  <a:schemeClr val="bg1"/>
                </a:solidFill>
              </a:rPr>
              <a:t> </a:t>
            </a:r>
            <a:r>
              <a:rPr lang="en-GB" sz="2200" dirty="0" err="1">
                <a:solidFill>
                  <a:schemeClr val="bg1"/>
                </a:solidFill>
              </a:rPr>
              <a:t>strondes</a:t>
            </a:r>
            <a:r>
              <a:rPr lang="en-GB" sz="2200" dirty="0">
                <a:solidFill>
                  <a:schemeClr val="bg1"/>
                </a:solidFill>
              </a:rPr>
              <a:t>,</a:t>
            </a:r>
          </a:p>
          <a:p>
            <a:r>
              <a:rPr lang="en-GB" sz="2200" dirty="0">
                <a:solidFill>
                  <a:schemeClr val="bg1"/>
                </a:solidFill>
              </a:rPr>
              <a:t>To </a:t>
            </a:r>
            <a:r>
              <a:rPr lang="en-GB" sz="2200" dirty="0" err="1">
                <a:solidFill>
                  <a:schemeClr val="bg1"/>
                </a:solidFill>
              </a:rPr>
              <a:t>ferne</a:t>
            </a:r>
            <a:r>
              <a:rPr lang="en-GB" sz="2200" dirty="0">
                <a:solidFill>
                  <a:schemeClr val="bg1"/>
                </a:solidFill>
              </a:rPr>
              <a:t> </a:t>
            </a:r>
            <a:r>
              <a:rPr lang="en-GB" sz="2200" dirty="0" err="1">
                <a:solidFill>
                  <a:schemeClr val="bg1"/>
                </a:solidFill>
              </a:rPr>
              <a:t>halwes</a:t>
            </a:r>
            <a:r>
              <a:rPr lang="en-GB" sz="2200" dirty="0">
                <a:solidFill>
                  <a:schemeClr val="bg1"/>
                </a:solidFill>
              </a:rPr>
              <a:t>, </a:t>
            </a:r>
            <a:r>
              <a:rPr lang="en-GB" sz="2200" dirty="0" err="1">
                <a:solidFill>
                  <a:schemeClr val="bg1"/>
                </a:solidFill>
              </a:rPr>
              <a:t>kowthe</a:t>
            </a:r>
            <a:r>
              <a:rPr lang="en-GB" sz="2200" dirty="0">
                <a:solidFill>
                  <a:schemeClr val="bg1"/>
                </a:solidFill>
              </a:rPr>
              <a:t> in </a:t>
            </a:r>
            <a:r>
              <a:rPr lang="en-GB" sz="2200" dirty="0" err="1">
                <a:solidFill>
                  <a:schemeClr val="bg1"/>
                </a:solidFill>
              </a:rPr>
              <a:t>sondry</a:t>
            </a:r>
            <a:r>
              <a:rPr lang="en-GB" sz="2200" dirty="0">
                <a:solidFill>
                  <a:schemeClr val="bg1"/>
                </a:solidFill>
              </a:rPr>
              <a:t> </a:t>
            </a:r>
            <a:r>
              <a:rPr lang="en-GB" sz="2200" dirty="0" err="1">
                <a:solidFill>
                  <a:schemeClr val="bg1"/>
                </a:solidFill>
              </a:rPr>
              <a:t>londes</a:t>
            </a:r>
            <a:r>
              <a:rPr lang="en-GB" sz="2200" dirty="0">
                <a:solidFill>
                  <a:schemeClr val="bg1"/>
                </a:solidFill>
              </a:rPr>
              <a:t>;</a:t>
            </a:r>
          </a:p>
          <a:p>
            <a:endParaRPr lang="en-GB" dirty="0">
              <a:solidFill>
                <a:schemeClr val="bg1"/>
              </a:solidFill>
            </a:endParaRPr>
          </a:p>
          <a:p>
            <a:endParaRPr lang="en-GB" dirty="0">
              <a:solidFill>
                <a:schemeClr val="bg1"/>
              </a:solidFill>
            </a:endParaRPr>
          </a:p>
        </p:txBody>
      </p:sp>
      <p:sp>
        <p:nvSpPr>
          <p:cNvPr id="7" name="TextBox 6">
            <a:extLst>
              <a:ext uri="{FF2B5EF4-FFF2-40B4-BE49-F238E27FC236}">
                <a16:creationId xmlns:a16="http://schemas.microsoft.com/office/drawing/2014/main" id="{0DF0A28D-D11B-460D-807B-B7864CBEA0CF}"/>
              </a:ext>
            </a:extLst>
          </p:cNvPr>
          <p:cNvSpPr txBox="1"/>
          <p:nvPr/>
        </p:nvSpPr>
        <p:spPr>
          <a:xfrm>
            <a:off x="6335485" y="222514"/>
            <a:ext cx="6096000" cy="5847755"/>
          </a:xfrm>
          <a:prstGeom prst="rect">
            <a:avLst/>
          </a:prstGeom>
          <a:noFill/>
        </p:spPr>
        <p:txBody>
          <a:bodyPr wrap="square">
            <a:spAutoFit/>
          </a:bodyPr>
          <a:lstStyle/>
          <a:p>
            <a:r>
              <a:rPr lang="en-GB" sz="2200" dirty="0">
                <a:solidFill>
                  <a:schemeClr val="bg1"/>
                </a:solidFill>
              </a:rPr>
              <a:t>And specially, from every shires </a:t>
            </a:r>
            <a:r>
              <a:rPr lang="en-GB" sz="2200" dirty="0" err="1">
                <a:solidFill>
                  <a:schemeClr val="bg1"/>
                </a:solidFill>
              </a:rPr>
              <a:t>ende</a:t>
            </a:r>
            <a:endParaRPr lang="en-GB" sz="2200" dirty="0">
              <a:solidFill>
                <a:schemeClr val="bg1"/>
              </a:solidFill>
            </a:endParaRPr>
          </a:p>
          <a:p>
            <a:r>
              <a:rPr lang="en-GB" sz="2200" dirty="0">
                <a:solidFill>
                  <a:schemeClr val="bg1"/>
                </a:solidFill>
              </a:rPr>
              <a:t>Of </a:t>
            </a:r>
            <a:r>
              <a:rPr lang="en-GB" sz="2200" dirty="0" err="1">
                <a:solidFill>
                  <a:schemeClr val="bg1"/>
                </a:solidFill>
              </a:rPr>
              <a:t>Engelond</a:t>
            </a:r>
            <a:r>
              <a:rPr lang="en-GB" sz="2200" dirty="0">
                <a:solidFill>
                  <a:schemeClr val="bg1"/>
                </a:solidFill>
              </a:rPr>
              <a:t>, to </a:t>
            </a:r>
            <a:r>
              <a:rPr lang="en-GB" sz="2200" dirty="0" err="1">
                <a:solidFill>
                  <a:schemeClr val="bg1"/>
                </a:solidFill>
              </a:rPr>
              <a:t>Caunterbury</a:t>
            </a:r>
            <a:r>
              <a:rPr lang="en-GB" sz="2200" dirty="0">
                <a:solidFill>
                  <a:schemeClr val="bg1"/>
                </a:solidFill>
              </a:rPr>
              <a:t> they </a:t>
            </a:r>
            <a:r>
              <a:rPr lang="en-GB" sz="2200" dirty="0" err="1">
                <a:solidFill>
                  <a:schemeClr val="bg1"/>
                </a:solidFill>
              </a:rPr>
              <a:t>wende</a:t>
            </a:r>
            <a:r>
              <a:rPr lang="en-GB" sz="2200" dirty="0">
                <a:solidFill>
                  <a:schemeClr val="bg1"/>
                </a:solidFill>
              </a:rPr>
              <a:t>,</a:t>
            </a:r>
          </a:p>
          <a:p>
            <a:r>
              <a:rPr lang="en-GB" sz="2200" dirty="0">
                <a:solidFill>
                  <a:schemeClr val="bg1"/>
                </a:solidFill>
              </a:rPr>
              <a:t>The </a:t>
            </a:r>
            <a:r>
              <a:rPr lang="en-GB" sz="2200" dirty="0" err="1">
                <a:solidFill>
                  <a:schemeClr val="bg1"/>
                </a:solidFill>
              </a:rPr>
              <a:t>hooly</a:t>
            </a:r>
            <a:r>
              <a:rPr lang="en-GB" sz="2200" dirty="0">
                <a:solidFill>
                  <a:schemeClr val="bg1"/>
                </a:solidFill>
              </a:rPr>
              <a:t> </a:t>
            </a:r>
            <a:r>
              <a:rPr lang="en-GB" sz="2200" dirty="0" err="1">
                <a:solidFill>
                  <a:schemeClr val="bg1"/>
                </a:solidFill>
              </a:rPr>
              <a:t>blisful</a:t>
            </a:r>
            <a:r>
              <a:rPr lang="en-GB" sz="2200" dirty="0">
                <a:solidFill>
                  <a:schemeClr val="bg1"/>
                </a:solidFill>
              </a:rPr>
              <a:t> </a:t>
            </a:r>
            <a:r>
              <a:rPr lang="en-GB" sz="2200" dirty="0" err="1">
                <a:solidFill>
                  <a:schemeClr val="bg1"/>
                </a:solidFill>
              </a:rPr>
              <a:t>martir</a:t>
            </a:r>
            <a:r>
              <a:rPr lang="en-GB" sz="2200" dirty="0">
                <a:solidFill>
                  <a:schemeClr val="bg1"/>
                </a:solidFill>
              </a:rPr>
              <a:t> for to </a:t>
            </a:r>
            <a:r>
              <a:rPr lang="en-GB" sz="2200" dirty="0" err="1">
                <a:solidFill>
                  <a:schemeClr val="bg1"/>
                </a:solidFill>
              </a:rPr>
              <a:t>seke</a:t>
            </a:r>
            <a:r>
              <a:rPr lang="en-GB" sz="2200" dirty="0">
                <a:solidFill>
                  <a:schemeClr val="bg1"/>
                </a:solidFill>
              </a:rPr>
              <a:t>,</a:t>
            </a:r>
          </a:p>
          <a:p>
            <a:r>
              <a:rPr lang="en-GB" sz="2200" dirty="0">
                <a:solidFill>
                  <a:schemeClr val="bg1"/>
                </a:solidFill>
              </a:rPr>
              <a:t>That hem hath holpen </a:t>
            </a:r>
            <a:r>
              <a:rPr lang="en-GB" sz="2200" dirty="0" err="1">
                <a:solidFill>
                  <a:schemeClr val="bg1"/>
                </a:solidFill>
              </a:rPr>
              <a:t>whan</a:t>
            </a:r>
            <a:r>
              <a:rPr lang="en-GB" sz="2200" dirty="0">
                <a:solidFill>
                  <a:schemeClr val="bg1"/>
                </a:solidFill>
              </a:rPr>
              <a:t> that they were </a:t>
            </a:r>
            <a:r>
              <a:rPr lang="en-GB" sz="2200" dirty="0" err="1">
                <a:solidFill>
                  <a:schemeClr val="bg1"/>
                </a:solidFill>
              </a:rPr>
              <a:t>seeke</a:t>
            </a:r>
            <a:r>
              <a:rPr lang="en-GB" sz="2200" dirty="0">
                <a:solidFill>
                  <a:schemeClr val="bg1"/>
                </a:solidFill>
              </a:rPr>
              <a:t>.</a:t>
            </a:r>
          </a:p>
          <a:p>
            <a:r>
              <a:rPr lang="en-GB" sz="2200" dirty="0" err="1">
                <a:solidFill>
                  <a:schemeClr val="bg1"/>
                </a:solidFill>
              </a:rPr>
              <a:t>Bifil</a:t>
            </a:r>
            <a:r>
              <a:rPr lang="en-GB" sz="2200" dirty="0">
                <a:solidFill>
                  <a:schemeClr val="bg1"/>
                </a:solidFill>
              </a:rPr>
              <a:t> that in that </a:t>
            </a:r>
            <a:r>
              <a:rPr lang="en-GB" sz="2200" dirty="0" err="1">
                <a:solidFill>
                  <a:schemeClr val="bg1"/>
                </a:solidFill>
              </a:rPr>
              <a:t>seson</a:t>
            </a:r>
            <a:r>
              <a:rPr lang="en-GB" sz="2200" dirty="0">
                <a:solidFill>
                  <a:schemeClr val="bg1"/>
                </a:solidFill>
              </a:rPr>
              <a:t> on a day,</a:t>
            </a:r>
          </a:p>
          <a:p>
            <a:r>
              <a:rPr lang="en-GB" sz="2200" dirty="0">
                <a:solidFill>
                  <a:schemeClr val="bg1"/>
                </a:solidFill>
              </a:rPr>
              <a:t>In </a:t>
            </a:r>
            <a:r>
              <a:rPr lang="en-GB" sz="2200" dirty="0" err="1">
                <a:solidFill>
                  <a:schemeClr val="bg1"/>
                </a:solidFill>
              </a:rPr>
              <a:t>Southwerk</a:t>
            </a:r>
            <a:r>
              <a:rPr lang="en-GB" sz="2200" dirty="0">
                <a:solidFill>
                  <a:schemeClr val="bg1"/>
                </a:solidFill>
              </a:rPr>
              <a:t> at the Tabard as I lay,</a:t>
            </a:r>
          </a:p>
          <a:p>
            <a:r>
              <a:rPr lang="en-GB" sz="2200" dirty="0" err="1">
                <a:solidFill>
                  <a:schemeClr val="bg1"/>
                </a:solidFill>
              </a:rPr>
              <a:t>Redy</a:t>
            </a:r>
            <a:r>
              <a:rPr lang="en-GB" sz="2200" dirty="0">
                <a:solidFill>
                  <a:schemeClr val="bg1"/>
                </a:solidFill>
              </a:rPr>
              <a:t> to </a:t>
            </a:r>
            <a:r>
              <a:rPr lang="en-GB" sz="2200" dirty="0" err="1">
                <a:solidFill>
                  <a:schemeClr val="bg1"/>
                </a:solidFill>
              </a:rPr>
              <a:t>wenden</a:t>
            </a:r>
            <a:r>
              <a:rPr lang="en-GB" sz="2200" dirty="0">
                <a:solidFill>
                  <a:schemeClr val="bg1"/>
                </a:solidFill>
              </a:rPr>
              <a:t> on my </a:t>
            </a:r>
            <a:r>
              <a:rPr lang="en-GB" sz="2200" dirty="0" err="1">
                <a:solidFill>
                  <a:schemeClr val="bg1"/>
                </a:solidFill>
              </a:rPr>
              <a:t>pilgrymage</a:t>
            </a:r>
            <a:endParaRPr lang="en-GB" sz="2200" dirty="0">
              <a:solidFill>
                <a:schemeClr val="bg1"/>
              </a:solidFill>
            </a:endParaRPr>
          </a:p>
          <a:p>
            <a:r>
              <a:rPr lang="en-GB" sz="2200" dirty="0">
                <a:solidFill>
                  <a:schemeClr val="bg1"/>
                </a:solidFill>
              </a:rPr>
              <a:t>To </a:t>
            </a:r>
            <a:r>
              <a:rPr lang="en-GB" sz="2200" dirty="0" err="1">
                <a:solidFill>
                  <a:schemeClr val="bg1"/>
                </a:solidFill>
              </a:rPr>
              <a:t>Caunterbury</a:t>
            </a:r>
            <a:r>
              <a:rPr lang="en-GB" sz="2200" dirty="0">
                <a:solidFill>
                  <a:schemeClr val="bg1"/>
                </a:solidFill>
              </a:rPr>
              <a:t> with </a:t>
            </a:r>
            <a:r>
              <a:rPr lang="en-GB" sz="2200" dirty="0" err="1">
                <a:solidFill>
                  <a:schemeClr val="bg1"/>
                </a:solidFill>
              </a:rPr>
              <a:t>ful</a:t>
            </a:r>
            <a:r>
              <a:rPr lang="en-GB" sz="2200" dirty="0">
                <a:solidFill>
                  <a:schemeClr val="bg1"/>
                </a:solidFill>
              </a:rPr>
              <a:t> devout </a:t>
            </a:r>
            <a:r>
              <a:rPr lang="en-GB" sz="2200" dirty="0" err="1">
                <a:solidFill>
                  <a:schemeClr val="bg1"/>
                </a:solidFill>
              </a:rPr>
              <a:t>corage</a:t>
            </a:r>
            <a:r>
              <a:rPr lang="en-GB" sz="2200" dirty="0">
                <a:solidFill>
                  <a:schemeClr val="bg1"/>
                </a:solidFill>
              </a:rPr>
              <a:t>,</a:t>
            </a:r>
          </a:p>
          <a:p>
            <a:r>
              <a:rPr lang="en-GB" sz="2200" dirty="0">
                <a:solidFill>
                  <a:schemeClr val="bg1"/>
                </a:solidFill>
              </a:rPr>
              <a:t>At </a:t>
            </a:r>
            <a:r>
              <a:rPr lang="en-GB" sz="2200" dirty="0" err="1">
                <a:solidFill>
                  <a:schemeClr val="bg1"/>
                </a:solidFill>
              </a:rPr>
              <a:t>nyght</a:t>
            </a:r>
            <a:r>
              <a:rPr lang="en-GB" sz="2200" dirty="0">
                <a:solidFill>
                  <a:schemeClr val="bg1"/>
                </a:solidFill>
              </a:rPr>
              <a:t> were come into that </a:t>
            </a:r>
            <a:r>
              <a:rPr lang="en-GB" sz="2200" dirty="0" err="1">
                <a:solidFill>
                  <a:schemeClr val="bg1"/>
                </a:solidFill>
              </a:rPr>
              <a:t>hostelrye</a:t>
            </a:r>
            <a:endParaRPr lang="en-GB" sz="2200" dirty="0">
              <a:solidFill>
                <a:schemeClr val="bg1"/>
              </a:solidFill>
            </a:endParaRPr>
          </a:p>
          <a:p>
            <a:r>
              <a:rPr lang="en-GB" sz="2200" dirty="0" err="1">
                <a:solidFill>
                  <a:schemeClr val="bg1"/>
                </a:solidFill>
              </a:rPr>
              <a:t>Wel</a:t>
            </a:r>
            <a:r>
              <a:rPr lang="en-GB" sz="2200" dirty="0">
                <a:solidFill>
                  <a:schemeClr val="bg1"/>
                </a:solidFill>
              </a:rPr>
              <a:t> </a:t>
            </a:r>
            <a:r>
              <a:rPr lang="en-GB" sz="2200" dirty="0" err="1">
                <a:solidFill>
                  <a:schemeClr val="bg1"/>
                </a:solidFill>
              </a:rPr>
              <a:t>nyne</a:t>
            </a:r>
            <a:r>
              <a:rPr lang="en-GB" sz="2200" dirty="0">
                <a:solidFill>
                  <a:schemeClr val="bg1"/>
                </a:solidFill>
              </a:rPr>
              <a:t> and twenty in a </a:t>
            </a:r>
            <a:r>
              <a:rPr lang="en-GB" sz="2200" dirty="0" err="1">
                <a:solidFill>
                  <a:schemeClr val="bg1"/>
                </a:solidFill>
              </a:rPr>
              <a:t>compaignye</a:t>
            </a:r>
            <a:endParaRPr lang="en-GB" sz="2200" dirty="0">
              <a:solidFill>
                <a:schemeClr val="bg1"/>
              </a:solidFill>
            </a:endParaRPr>
          </a:p>
          <a:p>
            <a:r>
              <a:rPr lang="en-GB" sz="2200" dirty="0">
                <a:solidFill>
                  <a:schemeClr val="bg1"/>
                </a:solidFill>
              </a:rPr>
              <a:t>Of </a:t>
            </a:r>
            <a:r>
              <a:rPr lang="en-GB" sz="2200" dirty="0" err="1">
                <a:solidFill>
                  <a:schemeClr val="bg1"/>
                </a:solidFill>
              </a:rPr>
              <a:t>sondry</a:t>
            </a:r>
            <a:r>
              <a:rPr lang="en-GB" sz="2200" dirty="0">
                <a:solidFill>
                  <a:schemeClr val="bg1"/>
                </a:solidFill>
              </a:rPr>
              <a:t> folk, by </a:t>
            </a:r>
            <a:r>
              <a:rPr lang="en-GB" sz="2200" dirty="0" err="1">
                <a:solidFill>
                  <a:schemeClr val="bg1"/>
                </a:solidFill>
              </a:rPr>
              <a:t>áventure</a:t>
            </a:r>
            <a:r>
              <a:rPr lang="en-GB" sz="2200" dirty="0">
                <a:solidFill>
                  <a:schemeClr val="bg1"/>
                </a:solidFill>
              </a:rPr>
              <a:t> y-</a:t>
            </a:r>
            <a:r>
              <a:rPr lang="en-GB" sz="2200" dirty="0" err="1">
                <a:solidFill>
                  <a:schemeClr val="bg1"/>
                </a:solidFill>
              </a:rPr>
              <a:t>falle</a:t>
            </a:r>
            <a:endParaRPr lang="en-GB" sz="2200" dirty="0">
              <a:solidFill>
                <a:schemeClr val="bg1"/>
              </a:solidFill>
            </a:endParaRPr>
          </a:p>
          <a:p>
            <a:r>
              <a:rPr lang="en-GB" sz="2200" dirty="0">
                <a:solidFill>
                  <a:schemeClr val="bg1"/>
                </a:solidFill>
              </a:rPr>
              <a:t>In </a:t>
            </a:r>
            <a:r>
              <a:rPr lang="en-GB" sz="2200" dirty="0" err="1">
                <a:solidFill>
                  <a:schemeClr val="bg1"/>
                </a:solidFill>
              </a:rPr>
              <a:t>felaweshipe</a:t>
            </a:r>
            <a:r>
              <a:rPr lang="en-GB" sz="2200" dirty="0">
                <a:solidFill>
                  <a:schemeClr val="bg1"/>
                </a:solidFill>
              </a:rPr>
              <a:t>, and </a:t>
            </a:r>
            <a:r>
              <a:rPr lang="en-GB" sz="2200" dirty="0" err="1">
                <a:solidFill>
                  <a:schemeClr val="bg1"/>
                </a:solidFill>
              </a:rPr>
              <a:t>pilgrimes</a:t>
            </a:r>
            <a:r>
              <a:rPr lang="en-GB" sz="2200" dirty="0">
                <a:solidFill>
                  <a:schemeClr val="bg1"/>
                </a:solidFill>
              </a:rPr>
              <a:t> were they alle,</a:t>
            </a:r>
          </a:p>
          <a:p>
            <a:r>
              <a:rPr lang="en-GB" sz="2200" dirty="0">
                <a:solidFill>
                  <a:schemeClr val="bg1"/>
                </a:solidFill>
              </a:rPr>
              <a:t>That toward </a:t>
            </a:r>
            <a:r>
              <a:rPr lang="en-GB" sz="2200" dirty="0" err="1">
                <a:solidFill>
                  <a:schemeClr val="bg1"/>
                </a:solidFill>
              </a:rPr>
              <a:t>Caunterbury</a:t>
            </a:r>
            <a:r>
              <a:rPr lang="en-GB" sz="2200" dirty="0">
                <a:solidFill>
                  <a:schemeClr val="bg1"/>
                </a:solidFill>
              </a:rPr>
              <a:t> </a:t>
            </a:r>
            <a:r>
              <a:rPr lang="en-GB" sz="2200" dirty="0" err="1">
                <a:solidFill>
                  <a:schemeClr val="bg1"/>
                </a:solidFill>
              </a:rPr>
              <a:t>wolden</a:t>
            </a:r>
            <a:r>
              <a:rPr lang="en-GB" sz="2200" dirty="0">
                <a:solidFill>
                  <a:schemeClr val="bg1"/>
                </a:solidFill>
              </a:rPr>
              <a:t> </a:t>
            </a:r>
            <a:r>
              <a:rPr lang="en-GB" sz="2200" dirty="0" err="1">
                <a:solidFill>
                  <a:schemeClr val="bg1"/>
                </a:solidFill>
              </a:rPr>
              <a:t>ryde</a:t>
            </a:r>
            <a:r>
              <a:rPr lang="en-GB" sz="2200" dirty="0">
                <a:solidFill>
                  <a:schemeClr val="bg1"/>
                </a:solidFill>
              </a:rPr>
              <a:t>.</a:t>
            </a:r>
          </a:p>
          <a:p>
            <a:r>
              <a:rPr lang="en-GB" sz="2200" dirty="0">
                <a:solidFill>
                  <a:schemeClr val="bg1"/>
                </a:solidFill>
              </a:rPr>
              <a:t>The </a:t>
            </a:r>
            <a:r>
              <a:rPr lang="en-GB" sz="2200" dirty="0" err="1">
                <a:solidFill>
                  <a:schemeClr val="bg1"/>
                </a:solidFill>
              </a:rPr>
              <a:t>chambres</a:t>
            </a:r>
            <a:r>
              <a:rPr lang="en-GB" sz="2200" dirty="0">
                <a:solidFill>
                  <a:schemeClr val="bg1"/>
                </a:solidFill>
              </a:rPr>
              <a:t> and the stables </a:t>
            </a:r>
            <a:r>
              <a:rPr lang="en-GB" sz="2200" dirty="0" err="1">
                <a:solidFill>
                  <a:schemeClr val="bg1"/>
                </a:solidFill>
              </a:rPr>
              <a:t>weren</a:t>
            </a:r>
            <a:r>
              <a:rPr lang="en-GB" sz="2200" dirty="0">
                <a:solidFill>
                  <a:schemeClr val="bg1"/>
                </a:solidFill>
              </a:rPr>
              <a:t> </a:t>
            </a:r>
            <a:r>
              <a:rPr lang="en-GB" sz="2200" dirty="0" err="1">
                <a:solidFill>
                  <a:schemeClr val="bg1"/>
                </a:solidFill>
              </a:rPr>
              <a:t>wyde</a:t>
            </a:r>
            <a:r>
              <a:rPr lang="en-GB" sz="2200" dirty="0">
                <a:solidFill>
                  <a:schemeClr val="bg1"/>
                </a:solidFill>
              </a:rPr>
              <a:t>,</a:t>
            </a:r>
          </a:p>
          <a:p>
            <a:r>
              <a:rPr lang="en-GB" sz="2200" dirty="0">
                <a:solidFill>
                  <a:schemeClr val="bg1"/>
                </a:solidFill>
              </a:rPr>
              <a:t>And </a:t>
            </a:r>
            <a:r>
              <a:rPr lang="en-GB" sz="2200" dirty="0" err="1">
                <a:solidFill>
                  <a:schemeClr val="bg1"/>
                </a:solidFill>
              </a:rPr>
              <a:t>wel</a:t>
            </a:r>
            <a:r>
              <a:rPr lang="en-GB" sz="2200" dirty="0">
                <a:solidFill>
                  <a:schemeClr val="bg1"/>
                </a:solidFill>
              </a:rPr>
              <a:t> we </a:t>
            </a:r>
            <a:r>
              <a:rPr lang="en-GB" sz="2200" dirty="0" err="1">
                <a:solidFill>
                  <a:schemeClr val="bg1"/>
                </a:solidFill>
              </a:rPr>
              <a:t>weren</a:t>
            </a:r>
            <a:r>
              <a:rPr lang="en-GB" sz="2200" dirty="0">
                <a:solidFill>
                  <a:schemeClr val="bg1"/>
                </a:solidFill>
              </a:rPr>
              <a:t> </a:t>
            </a:r>
            <a:r>
              <a:rPr lang="en-GB" sz="2200" dirty="0" err="1">
                <a:solidFill>
                  <a:schemeClr val="bg1"/>
                </a:solidFill>
              </a:rPr>
              <a:t>esed</a:t>
            </a:r>
            <a:r>
              <a:rPr lang="en-GB" sz="2200" dirty="0">
                <a:solidFill>
                  <a:schemeClr val="bg1"/>
                </a:solidFill>
              </a:rPr>
              <a:t> </a:t>
            </a:r>
            <a:r>
              <a:rPr lang="en-GB" sz="2200" dirty="0" err="1">
                <a:solidFill>
                  <a:schemeClr val="bg1"/>
                </a:solidFill>
              </a:rPr>
              <a:t>atte</a:t>
            </a:r>
            <a:r>
              <a:rPr lang="en-GB" sz="2200" dirty="0">
                <a:solidFill>
                  <a:schemeClr val="bg1"/>
                </a:solidFill>
              </a:rPr>
              <a:t> </a:t>
            </a:r>
            <a:r>
              <a:rPr lang="en-GB" sz="2200" dirty="0" err="1">
                <a:solidFill>
                  <a:schemeClr val="bg1"/>
                </a:solidFill>
              </a:rPr>
              <a:t>beste</a:t>
            </a:r>
            <a:r>
              <a:rPr lang="en-GB" sz="2200" dirty="0">
                <a:solidFill>
                  <a:schemeClr val="bg1"/>
                </a:solidFill>
              </a:rPr>
              <a:t>.</a:t>
            </a:r>
          </a:p>
          <a:p>
            <a:r>
              <a:rPr lang="en-GB" sz="2200" dirty="0">
                <a:solidFill>
                  <a:schemeClr val="bg1"/>
                </a:solidFill>
              </a:rPr>
              <a:t>And shortly, </a:t>
            </a:r>
            <a:r>
              <a:rPr lang="en-GB" sz="2200" dirty="0" err="1">
                <a:solidFill>
                  <a:schemeClr val="bg1"/>
                </a:solidFill>
              </a:rPr>
              <a:t>whan</a:t>
            </a:r>
            <a:r>
              <a:rPr lang="en-GB" sz="2200" dirty="0">
                <a:solidFill>
                  <a:schemeClr val="bg1"/>
                </a:solidFill>
              </a:rPr>
              <a:t> the </a:t>
            </a:r>
            <a:r>
              <a:rPr lang="en-GB" sz="2200" dirty="0" err="1">
                <a:solidFill>
                  <a:schemeClr val="bg1"/>
                </a:solidFill>
              </a:rPr>
              <a:t>sonne</a:t>
            </a:r>
            <a:r>
              <a:rPr lang="en-GB" sz="2200" dirty="0">
                <a:solidFill>
                  <a:schemeClr val="bg1"/>
                </a:solidFill>
              </a:rPr>
              <a:t> was to </a:t>
            </a:r>
            <a:r>
              <a:rPr lang="en-GB" sz="2200" dirty="0" err="1">
                <a:solidFill>
                  <a:schemeClr val="bg1"/>
                </a:solidFill>
              </a:rPr>
              <a:t>reste</a:t>
            </a:r>
            <a:r>
              <a:rPr lang="en-GB" sz="2200" dirty="0">
                <a:solidFill>
                  <a:schemeClr val="bg1"/>
                </a:solidFill>
              </a:rPr>
              <a:t>,</a:t>
            </a:r>
            <a:endParaRPr lang="en-GB" sz="2200" dirty="0"/>
          </a:p>
        </p:txBody>
      </p:sp>
      <p:sp>
        <p:nvSpPr>
          <p:cNvPr id="9" name="TextBox 8">
            <a:extLst>
              <a:ext uri="{FF2B5EF4-FFF2-40B4-BE49-F238E27FC236}">
                <a16:creationId xmlns:a16="http://schemas.microsoft.com/office/drawing/2014/main" id="{C26DC0DD-CBC6-4488-875E-900EE4BAEB9B}"/>
              </a:ext>
            </a:extLst>
          </p:cNvPr>
          <p:cNvSpPr txBox="1"/>
          <p:nvPr/>
        </p:nvSpPr>
        <p:spPr>
          <a:xfrm>
            <a:off x="7995558" y="6266154"/>
            <a:ext cx="6215742" cy="400110"/>
          </a:xfrm>
          <a:prstGeom prst="rect">
            <a:avLst/>
          </a:prstGeom>
          <a:noFill/>
        </p:spPr>
        <p:txBody>
          <a:bodyPr wrap="square">
            <a:spAutoFit/>
          </a:bodyPr>
          <a:lstStyle/>
          <a:p>
            <a:r>
              <a:rPr lang="en-GB" sz="2000" i="1" dirty="0">
                <a:solidFill>
                  <a:srgbClr val="FFC000"/>
                </a:solidFill>
              </a:rPr>
              <a:t>The Canterbury Tales </a:t>
            </a:r>
            <a:endParaRPr lang="en-GB" sz="2000" i="1" dirty="0"/>
          </a:p>
        </p:txBody>
      </p:sp>
    </p:spTree>
    <p:extLst>
      <p:ext uri="{BB962C8B-B14F-4D97-AF65-F5344CB8AC3E}">
        <p14:creationId xmlns:p14="http://schemas.microsoft.com/office/powerpoint/2010/main" val="3190955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a:extLst>
              <a:ext uri="{FF2B5EF4-FFF2-40B4-BE49-F238E27FC236}">
                <a16:creationId xmlns:a16="http://schemas.microsoft.com/office/drawing/2014/main" id="{18205DCE-E200-4408-AAAB-D2040B86D3A2}"/>
              </a:ext>
            </a:extLst>
          </p:cNvPr>
          <p:cNvSpPr txBox="1">
            <a:spLocks noChangeArrowheads="1"/>
          </p:cNvSpPr>
          <p:nvPr/>
        </p:nvSpPr>
        <p:spPr>
          <a:xfrm>
            <a:off x="227862" y="1268760"/>
            <a:ext cx="11592259" cy="5904656"/>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80975" lvl="1" indent="0">
              <a:lnSpc>
                <a:spcPct val="100000"/>
              </a:lnSpc>
              <a:spcBef>
                <a:spcPts val="600"/>
              </a:spcBef>
              <a:buFontTx/>
              <a:buNone/>
              <a:defRPr/>
            </a:pPr>
            <a:r>
              <a:rPr lang="en-GB" altLang="en-US" sz="2100" dirty="0">
                <a:solidFill>
                  <a:schemeClr val="bg1"/>
                </a:solidFill>
                <a:latin typeface="Palatino Linotype" panose="02040502050505030304" pitchFamily="18" charset="0"/>
              </a:rPr>
              <a:t>There are still no wholly satisfactory answers to many of the general questions which anyone interested in the early eighteenth-century novelists and their works is likely to ask: Is the novel a new literary form? And if we assume, as is commonly done, that it is, and that it was begun by Defoe, Richardson and Fielding, </a:t>
            </a:r>
            <a:r>
              <a:rPr lang="en-GB" altLang="en-US" sz="2100" dirty="0">
                <a:solidFill>
                  <a:schemeClr val="accent1">
                    <a:lumMod val="40000"/>
                    <a:lumOff val="60000"/>
                  </a:schemeClr>
                </a:solidFill>
                <a:latin typeface="Palatino Linotype" panose="02040502050505030304" pitchFamily="18" charset="0"/>
              </a:rPr>
              <a:t>how does it differ from the prose fiction of the past, from that of Greece, for example, or that of the Middle Ages, or of seventeenth-century France? And is there any reason why these differences appeared when and where they did? </a:t>
            </a:r>
          </a:p>
          <a:p>
            <a:pPr marL="274320" indent="-274320" algn="r">
              <a:lnSpc>
                <a:spcPct val="100000"/>
              </a:lnSpc>
              <a:spcBef>
                <a:spcPts val="600"/>
              </a:spcBef>
              <a:buClr>
                <a:schemeClr val="accent3"/>
              </a:buClr>
              <a:buFontTx/>
              <a:buNone/>
              <a:defRPr/>
            </a:pPr>
            <a:r>
              <a:rPr lang="en-GB" altLang="en-US" sz="1800" dirty="0">
                <a:solidFill>
                  <a:schemeClr val="bg1"/>
                </a:solidFill>
                <a:latin typeface="Palatino Linotype" panose="02040502050505030304" pitchFamily="18" charset="0"/>
              </a:rPr>
              <a:t>Ian Watt, </a:t>
            </a:r>
            <a:r>
              <a:rPr lang="en-GB" altLang="en-US" sz="1800" i="1" dirty="0">
                <a:solidFill>
                  <a:schemeClr val="bg1"/>
                </a:solidFill>
                <a:latin typeface="Palatino Linotype" panose="02040502050505030304" pitchFamily="18" charset="0"/>
              </a:rPr>
              <a:t>The Rise of the Novel</a:t>
            </a:r>
            <a:r>
              <a:rPr lang="en-GB" altLang="en-US" sz="1800" dirty="0">
                <a:solidFill>
                  <a:schemeClr val="bg1"/>
                </a:solidFill>
                <a:latin typeface="Palatino Linotype" panose="02040502050505030304" pitchFamily="18" charset="0"/>
              </a:rPr>
              <a:t>, 1957 p.3.</a:t>
            </a:r>
          </a:p>
          <a:p>
            <a:pPr marL="274320" indent="-274320">
              <a:lnSpc>
                <a:spcPct val="100000"/>
              </a:lnSpc>
              <a:spcBef>
                <a:spcPts val="600"/>
              </a:spcBef>
              <a:buClr>
                <a:schemeClr val="accent3"/>
              </a:buClr>
              <a:buFontTx/>
              <a:buNone/>
              <a:defRPr/>
            </a:pPr>
            <a:endParaRPr lang="en-GB" altLang="en-US" sz="900" dirty="0">
              <a:solidFill>
                <a:schemeClr val="bg1"/>
              </a:solidFill>
              <a:latin typeface="Palatino Linotype" panose="02040502050505030304" pitchFamily="18" charset="0"/>
            </a:endParaRPr>
          </a:p>
          <a:p>
            <a:pPr marL="274320" indent="-274320">
              <a:lnSpc>
                <a:spcPct val="100000"/>
              </a:lnSpc>
              <a:spcBef>
                <a:spcPts val="600"/>
              </a:spcBef>
              <a:buClr>
                <a:schemeClr val="accent3"/>
              </a:buClr>
              <a:buFontTx/>
              <a:buNone/>
              <a:defRPr/>
            </a:pPr>
            <a:endParaRPr lang="en-GB" altLang="en-US" sz="900" dirty="0">
              <a:solidFill>
                <a:schemeClr val="bg1"/>
              </a:solidFill>
              <a:latin typeface="Palatino Linotype" panose="02040502050505030304" pitchFamily="18" charset="0"/>
            </a:endParaRPr>
          </a:p>
          <a:p>
            <a:pPr marL="180975" indent="0">
              <a:lnSpc>
                <a:spcPct val="100000"/>
              </a:lnSpc>
              <a:spcBef>
                <a:spcPts val="600"/>
              </a:spcBef>
              <a:buClr>
                <a:schemeClr val="accent3"/>
              </a:buClr>
              <a:buFontTx/>
              <a:buNone/>
              <a:defRPr/>
            </a:pPr>
            <a:r>
              <a:rPr lang="en-AU" altLang="en-US" sz="2100" dirty="0">
                <a:solidFill>
                  <a:schemeClr val="bg1"/>
                </a:solidFill>
                <a:latin typeface="Palatino Linotype" panose="02040502050505030304" pitchFamily="18" charset="0"/>
              </a:rPr>
              <a:t>The "new" novel of the earlier eighteenth century may be described an institution of the Enlightenment [it partook ] in what Webster‘s dictionary calls </a:t>
            </a:r>
            <a:r>
              <a:rPr lang="en-AU" altLang="en-US" sz="2100" dirty="0">
                <a:solidFill>
                  <a:srgbClr val="92D050"/>
                </a:solidFill>
                <a:latin typeface="Palatino Linotype" panose="02040502050505030304" pitchFamily="18" charset="0"/>
              </a:rPr>
              <a:t>"a philosophic movement … marked by questioning of traditional doctrines and values, a tendency toward individualism, and an emphasis on the idea of universal human progress, the empirical method in science, and the free use of reason"</a:t>
            </a:r>
            <a:r>
              <a:rPr lang="en-AU" altLang="en-US" sz="2100" dirty="0">
                <a:solidFill>
                  <a:schemeClr val="accent1">
                    <a:lumMod val="40000"/>
                    <a:lumOff val="60000"/>
                  </a:schemeClr>
                </a:solidFill>
                <a:latin typeface="Palatino Linotype" panose="02040502050505030304" pitchFamily="18" charset="0"/>
              </a:rPr>
              <a:t> </a:t>
            </a:r>
            <a:r>
              <a:rPr lang="en-AU" altLang="en-US" sz="2100" dirty="0">
                <a:solidFill>
                  <a:schemeClr val="bg1"/>
                </a:solidFill>
                <a:latin typeface="Palatino Linotype" panose="02040502050505030304" pitchFamily="18" charset="0"/>
              </a:rPr>
              <a:t> [and] operated within the Enlightenment model of critical communication.</a:t>
            </a:r>
          </a:p>
          <a:p>
            <a:pPr marL="180975" lvl="1" indent="0" algn="r">
              <a:lnSpc>
                <a:spcPct val="100000"/>
              </a:lnSpc>
              <a:spcBef>
                <a:spcPts val="600"/>
              </a:spcBef>
              <a:buFontTx/>
              <a:buNone/>
              <a:defRPr/>
            </a:pPr>
            <a:r>
              <a:rPr lang="en-AU" altLang="en-US" sz="1800" dirty="0">
                <a:solidFill>
                  <a:schemeClr val="accent1">
                    <a:lumMod val="40000"/>
                    <a:lumOff val="60000"/>
                  </a:schemeClr>
                </a:solidFill>
                <a:latin typeface="Palatino Linotype" panose="02040502050505030304" pitchFamily="18" charset="0"/>
              </a:rPr>
              <a:t>John Bender, ‘Enlightenment Fiction and the Scientific Hypothesis’,  </a:t>
            </a:r>
            <a:r>
              <a:rPr lang="en-AU" altLang="en-US" sz="1800" i="1" dirty="0">
                <a:solidFill>
                  <a:schemeClr val="accent1">
                    <a:lumMod val="40000"/>
                    <a:lumOff val="60000"/>
                  </a:schemeClr>
                </a:solidFill>
                <a:latin typeface="Palatino Linotype" panose="02040502050505030304" pitchFamily="18" charset="0"/>
              </a:rPr>
              <a:t>Representations</a:t>
            </a:r>
            <a:r>
              <a:rPr lang="en-AU" altLang="en-US" sz="1800" dirty="0">
                <a:solidFill>
                  <a:schemeClr val="accent1">
                    <a:lumMod val="40000"/>
                    <a:lumOff val="60000"/>
                  </a:schemeClr>
                </a:solidFill>
                <a:latin typeface="Palatino Linotype" panose="02040502050505030304" pitchFamily="18" charset="0"/>
              </a:rPr>
              <a:t> Vol. 60 (Winter 1997): 1-23</a:t>
            </a:r>
            <a:endParaRPr lang="en-GB" altLang="en-US" sz="1600" dirty="0">
              <a:solidFill>
                <a:schemeClr val="bg1"/>
              </a:solidFill>
              <a:latin typeface="Palatino Linotype" panose="02040502050505030304" pitchFamily="18" charset="0"/>
            </a:endParaRPr>
          </a:p>
        </p:txBody>
      </p:sp>
      <p:sp>
        <p:nvSpPr>
          <p:cNvPr id="7" name="TextBox 6">
            <a:extLst>
              <a:ext uri="{FF2B5EF4-FFF2-40B4-BE49-F238E27FC236}">
                <a16:creationId xmlns:a16="http://schemas.microsoft.com/office/drawing/2014/main" id="{3E032D05-EDF6-4329-BDDD-491A2A222B90}"/>
              </a:ext>
            </a:extLst>
          </p:cNvPr>
          <p:cNvSpPr txBox="1"/>
          <p:nvPr/>
        </p:nvSpPr>
        <p:spPr>
          <a:xfrm>
            <a:off x="1487488" y="116632"/>
            <a:ext cx="9073008" cy="584775"/>
          </a:xfrm>
          <a:prstGeom prst="rect">
            <a:avLst/>
          </a:prstGeom>
          <a:noFill/>
        </p:spPr>
        <p:txBody>
          <a:bodyPr wrap="square">
            <a:spAutoFit/>
          </a:bodyPr>
          <a:lstStyle/>
          <a:p>
            <a:r>
              <a:rPr lang="en-GB" altLang="en-US" sz="3200" dirty="0">
                <a:solidFill>
                  <a:srgbClr val="92D050"/>
                </a:solidFill>
                <a:latin typeface="Felix Titling" panose="04060505060202020A04" pitchFamily="82" charset="0"/>
              </a:rPr>
              <a:t>The novel &amp; the enlightenment </a:t>
            </a:r>
            <a:endParaRPr lang="en-GB" sz="3200" dirty="0">
              <a:solidFill>
                <a:srgbClr val="92D050"/>
              </a:solidFill>
              <a:latin typeface="Felix Titling" panose="04060505060202020A04" pitchFamily="82"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50DF3-2EF0-467D-B4D3-90802A9A74CA}"/>
              </a:ext>
            </a:extLst>
          </p:cNvPr>
          <p:cNvSpPr>
            <a:spLocks noGrp="1"/>
          </p:cNvSpPr>
          <p:nvPr>
            <p:ph type="title"/>
          </p:nvPr>
        </p:nvSpPr>
        <p:spPr>
          <a:xfrm>
            <a:off x="939800" y="2766218"/>
            <a:ext cx="10515600" cy="1325563"/>
          </a:xfrm>
        </p:spPr>
        <p:txBody>
          <a:bodyPr/>
          <a:lstStyle/>
          <a:p>
            <a:pPr algn="ctr"/>
            <a:r>
              <a:rPr lang="en-GB" dirty="0">
                <a:solidFill>
                  <a:srgbClr val="FFFF00"/>
                </a:solidFill>
              </a:rPr>
              <a:t>break</a:t>
            </a:r>
          </a:p>
        </p:txBody>
      </p:sp>
    </p:spTree>
    <p:extLst>
      <p:ext uri="{BB962C8B-B14F-4D97-AF65-F5344CB8AC3E}">
        <p14:creationId xmlns:p14="http://schemas.microsoft.com/office/powerpoint/2010/main" val="26413816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2A0015"/>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043EB98-566D-4368-82B1-56BB26CD5806}"/>
              </a:ext>
            </a:extLst>
          </p:cNvPr>
          <p:cNvSpPr>
            <a:spLocks noGrp="1"/>
          </p:cNvSpPr>
          <p:nvPr>
            <p:ph idx="1"/>
          </p:nvPr>
        </p:nvSpPr>
        <p:spPr>
          <a:xfrm>
            <a:off x="4358640" y="273234"/>
            <a:ext cx="6995160" cy="6513645"/>
          </a:xfrm>
        </p:spPr>
        <p:txBody>
          <a:bodyPr>
            <a:normAutofit fontScale="70000" lnSpcReduction="20000"/>
          </a:bodyPr>
          <a:lstStyle/>
          <a:p>
            <a:pPr marL="0" indent="0">
              <a:buNone/>
            </a:pPr>
            <a:r>
              <a:rPr lang="en-GB" sz="3400" b="1" dirty="0">
                <a:solidFill>
                  <a:srgbClr val="FFC000"/>
                </a:solidFill>
              </a:rPr>
              <a:t>King </a:t>
            </a:r>
            <a:r>
              <a:rPr lang="en-GB" sz="3400" b="1" dirty="0" err="1">
                <a:solidFill>
                  <a:srgbClr val="FFC000"/>
                </a:solidFill>
              </a:rPr>
              <a:t>Cophetua</a:t>
            </a:r>
            <a:r>
              <a:rPr lang="en-GB" sz="3400" b="1" dirty="0">
                <a:solidFill>
                  <a:srgbClr val="FFC000"/>
                </a:solidFill>
              </a:rPr>
              <a:t>  and The Beggar Maid.</a:t>
            </a:r>
          </a:p>
          <a:p>
            <a:pPr marL="0" indent="0">
              <a:buNone/>
            </a:pPr>
            <a:endParaRPr lang="en-GB" sz="1400" dirty="0">
              <a:solidFill>
                <a:srgbClr val="FFC000"/>
              </a:solidFill>
            </a:endParaRPr>
          </a:p>
          <a:p>
            <a:pPr marL="0" indent="0">
              <a:buNone/>
            </a:pPr>
            <a:r>
              <a:rPr lang="en-GB" dirty="0">
                <a:solidFill>
                  <a:schemeClr val="bg1"/>
                </a:solidFill>
              </a:rPr>
              <a:t>Her arms across her breast she laid;</a:t>
            </a:r>
          </a:p>
          <a:p>
            <a:pPr marL="0" indent="0">
              <a:buNone/>
            </a:pPr>
            <a:r>
              <a:rPr lang="en-GB" dirty="0">
                <a:solidFill>
                  <a:schemeClr val="bg1"/>
                </a:solidFill>
              </a:rPr>
              <a:t>She was more fair than words can say;</a:t>
            </a:r>
          </a:p>
          <a:p>
            <a:pPr marL="0" indent="0">
              <a:buNone/>
            </a:pPr>
            <a:r>
              <a:rPr lang="en-GB" dirty="0">
                <a:solidFill>
                  <a:schemeClr val="bg1"/>
                </a:solidFill>
              </a:rPr>
              <a:t>Barefooted came the beggar maid</a:t>
            </a:r>
          </a:p>
          <a:p>
            <a:pPr marL="0" indent="0">
              <a:buNone/>
            </a:pPr>
            <a:r>
              <a:rPr lang="en-GB" dirty="0">
                <a:solidFill>
                  <a:schemeClr val="bg1"/>
                </a:solidFill>
              </a:rPr>
              <a:t>Before the king </a:t>
            </a:r>
            <a:r>
              <a:rPr lang="en-GB" dirty="0" err="1">
                <a:solidFill>
                  <a:schemeClr val="bg1"/>
                </a:solidFill>
              </a:rPr>
              <a:t>Cophetua</a:t>
            </a:r>
            <a:r>
              <a:rPr lang="en-GB" dirty="0">
                <a:solidFill>
                  <a:schemeClr val="bg1"/>
                </a:solidFill>
              </a:rPr>
              <a:t>.</a:t>
            </a:r>
          </a:p>
          <a:p>
            <a:pPr marL="0" indent="0">
              <a:buNone/>
            </a:pPr>
            <a:r>
              <a:rPr lang="en-GB" dirty="0">
                <a:solidFill>
                  <a:schemeClr val="bg1"/>
                </a:solidFill>
              </a:rPr>
              <a:t>In robe and crown the king </a:t>
            </a:r>
            <a:r>
              <a:rPr lang="en-GB" dirty="0" err="1">
                <a:solidFill>
                  <a:schemeClr val="bg1"/>
                </a:solidFill>
              </a:rPr>
              <a:t>stept</a:t>
            </a:r>
            <a:r>
              <a:rPr lang="en-GB" dirty="0">
                <a:solidFill>
                  <a:schemeClr val="bg1"/>
                </a:solidFill>
              </a:rPr>
              <a:t> down,</a:t>
            </a:r>
          </a:p>
          <a:p>
            <a:pPr marL="0" indent="0">
              <a:buNone/>
            </a:pPr>
            <a:r>
              <a:rPr lang="en-GB" dirty="0">
                <a:solidFill>
                  <a:schemeClr val="bg1"/>
                </a:solidFill>
              </a:rPr>
              <a:t>To meet and greet her on her way;</a:t>
            </a:r>
          </a:p>
          <a:p>
            <a:pPr marL="0" indent="0">
              <a:buNone/>
            </a:pPr>
            <a:r>
              <a:rPr lang="en-GB" dirty="0">
                <a:solidFill>
                  <a:schemeClr val="bg1"/>
                </a:solidFill>
              </a:rPr>
              <a:t>‘It is no wonder,’ said the lords,</a:t>
            </a:r>
          </a:p>
          <a:p>
            <a:pPr marL="0" indent="0">
              <a:buNone/>
            </a:pPr>
            <a:r>
              <a:rPr lang="en-GB" dirty="0">
                <a:solidFill>
                  <a:schemeClr val="bg1"/>
                </a:solidFill>
              </a:rPr>
              <a:t>‘She is more beautiful than day.’</a:t>
            </a:r>
          </a:p>
          <a:p>
            <a:pPr marL="0" indent="0">
              <a:buNone/>
            </a:pPr>
            <a:endParaRPr lang="en-GB" sz="1400" dirty="0">
              <a:solidFill>
                <a:schemeClr val="bg1"/>
              </a:solidFill>
            </a:endParaRPr>
          </a:p>
          <a:p>
            <a:pPr marL="0" indent="0">
              <a:buNone/>
            </a:pPr>
            <a:r>
              <a:rPr lang="en-GB" dirty="0">
                <a:solidFill>
                  <a:schemeClr val="bg1"/>
                </a:solidFill>
              </a:rPr>
              <a:t>As shines the moon in clouded skies,</a:t>
            </a:r>
          </a:p>
          <a:p>
            <a:pPr marL="0" indent="0">
              <a:buNone/>
            </a:pPr>
            <a:r>
              <a:rPr lang="en-GB" dirty="0">
                <a:solidFill>
                  <a:schemeClr val="bg1"/>
                </a:solidFill>
              </a:rPr>
              <a:t>She in her poor attire was seen;</a:t>
            </a:r>
          </a:p>
          <a:p>
            <a:pPr marL="0" indent="0">
              <a:buNone/>
            </a:pPr>
            <a:r>
              <a:rPr lang="en-GB" dirty="0">
                <a:solidFill>
                  <a:schemeClr val="bg1"/>
                </a:solidFill>
              </a:rPr>
              <a:t>One praised her ankles, one her eyes,</a:t>
            </a:r>
          </a:p>
          <a:p>
            <a:pPr marL="0" indent="0">
              <a:buNone/>
            </a:pPr>
            <a:r>
              <a:rPr lang="en-GB" dirty="0">
                <a:solidFill>
                  <a:schemeClr val="bg1"/>
                </a:solidFill>
              </a:rPr>
              <a:t>One her dark hair and lovesome mien.</a:t>
            </a:r>
          </a:p>
          <a:p>
            <a:pPr marL="0" indent="0">
              <a:buNone/>
            </a:pPr>
            <a:r>
              <a:rPr lang="en-GB" dirty="0">
                <a:solidFill>
                  <a:schemeClr val="bg1"/>
                </a:solidFill>
              </a:rPr>
              <a:t>So sweet a face, such angel grace,</a:t>
            </a:r>
          </a:p>
          <a:p>
            <a:pPr marL="0" indent="0">
              <a:buNone/>
            </a:pPr>
            <a:r>
              <a:rPr lang="en-GB" dirty="0">
                <a:solidFill>
                  <a:schemeClr val="bg1"/>
                </a:solidFill>
              </a:rPr>
              <a:t>In all that land had never been.</a:t>
            </a:r>
          </a:p>
          <a:p>
            <a:pPr marL="0" indent="0">
              <a:buNone/>
            </a:pPr>
            <a:r>
              <a:rPr lang="en-GB" dirty="0" err="1">
                <a:solidFill>
                  <a:schemeClr val="bg1"/>
                </a:solidFill>
              </a:rPr>
              <a:t>Cophetua</a:t>
            </a:r>
            <a:r>
              <a:rPr lang="en-GB" dirty="0">
                <a:solidFill>
                  <a:schemeClr val="bg1"/>
                </a:solidFill>
              </a:rPr>
              <a:t> </a:t>
            </a:r>
            <a:r>
              <a:rPr lang="en-GB" dirty="0" err="1">
                <a:solidFill>
                  <a:schemeClr val="bg1"/>
                </a:solidFill>
              </a:rPr>
              <a:t>sware</a:t>
            </a:r>
            <a:r>
              <a:rPr lang="en-GB" dirty="0">
                <a:solidFill>
                  <a:schemeClr val="bg1"/>
                </a:solidFill>
              </a:rPr>
              <a:t> a royal oath:</a:t>
            </a:r>
          </a:p>
          <a:p>
            <a:pPr marL="0" indent="0">
              <a:buNone/>
            </a:pPr>
            <a:r>
              <a:rPr lang="en-GB" dirty="0">
                <a:solidFill>
                  <a:schemeClr val="bg1"/>
                </a:solidFill>
              </a:rPr>
              <a:t>‘This beggar maid shall be my queen!’     (Alfred Tennyson)</a:t>
            </a:r>
          </a:p>
          <a:p>
            <a:endParaRPr lang="en-GB" dirty="0"/>
          </a:p>
          <a:p>
            <a:endParaRPr lang="en-GB" dirty="0"/>
          </a:p>
        </p:txBody>
      </p:sp>
      <p:pic>
        <p:nvPicPr>
          <p:cNvPr id="5122" name="Picture 2">
            <a:extLst>
              <a:ext uri="{FF2B5EF4-FFF2-40B4-BE49-F238E27FC236}">
                <a16:creationId xmlns:a16="http://schemas.microsoft.com/office/drawing/2014/main" id="{20469E2D-2F25-41A4-A009-E2EA2D775AEE}"/>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93409" y="273235"/>
            <a:ext cx="2830512" cy="6219640"/>
          </a:xfrm>
          <a:prstGeom prst="rect">
            <a:avLst/>
          </a:prstGeom>
          <a:noFill/>
          <a:ln w="12700">
            <a:solidFill>
              <a:srgbClr val="FFC000"/>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32816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812AF96-C5AA-44A8-847E-810D91ACA2FE}"/>
              </a:ext>
            </a:extLst>
          </p:cNvPr>
          <p:cNvSpPr txBox="1"/>
          <p:nvPr/>
        </p:nvSpPr>
        <p:spPr>
          <a:xfrm>
            <a:off x="479376" y="1268760"/>
            <a:ext cx="11233248" cy="5447645"/>
          </a:xfrm>
          <a:prstGeom prst="rect">
            <a:avLst/>
          </a:prstGeom>
          <a:noFill/>
        </p:spPr>
        <p:txBody>
          <a:bodyPr wrap="square">
            <a:spAutoFit/>
          </a:bodyPr>
          <a:lstStyle/>
          <a:p>
            <a:r>
              <a:rPr lang="en-GB" sz="2100" dirty="0">
                <a:solidFill>
                  <a:schemeClr val="bg1"/>
                </a:solidFill>
              </a:rPr>
              <a:t>It should not be possible to read nineteenth-century British literature without remembering that </a:t>
            </a:r>
            <a:r>
              <a:rPr lang="en-GB" sz="2100" dirty="0">
                <a:solidFill>
                  <a:schemeClr val="accent1">
                    <a:lumMod val="40000"/>
                    <a:lumOff val="60000"/>
                  </a:schemeClr>
                </a:solidFill>
              </a:rPr>
              <a:t>imperialism, understood as England's social mission, was a crucial part of the cultural representation of England to the English. </a:t>
            </a:r>
            <a:r>
              <a:rPr lang="en-GB" sz="2100" dirty="0">
                <a:solidFill>
                  <a:srgbClr val="92D050"/>
                </a:solidFill>
              </a:rPr>
              <a:t>The role of literature in the production of cultural representation should not be ignored</a:t>
            </a:r>
            <a:r>
              <a:rPr lang="en-GB" sz="2100" dirty="0">
                <a:solidFill>
                  <a:schemeClr val="bg1"/>
                </a:solidFill>
              </a:rPr>
              <a:t>. These two obvious "facts" continue to  be disregarded in the reading of nineteenth-century British literature. This itself attests to the continuing success of the imperialist project, displaced and dispersed into more modern forms. </a:t>
            </a:r>
          </a:p>
          <a:p>
            <a:endParaRPr lang="en-GB" sz="2100" dirty="0">
              <a:solidFill>
                <a:schemeClr val="bg1"/>
              </a:solidFill>
            </a:endParaRPr>
          </a:p>
          <a:p>
            <a:r>
              <a:rPr lang="en-GB" sz="2100" dirty="0">
                <a:solidFill>
                  <a:schemeClr val="bg1"/>
                </a:solidFill>
              </a:rPr>
              <a:t>If these "facts" were remembered, not only in </a:t>
            </a:r>
            <a:r>
              <a:rPr lang="en-GB" sz="2100" dirty="0">
                <a:solidFill>
                  <a:srgbClr val="92D050"/>
                </a:solidFill>
              </a:rPr>
              <a:t>the study of British literature but in the study of the literatures of the European colonizing cultures of the great age of imperialism, we would produce a narrative, in literary history, of the "worlding" of what is now called "the Third World."</a:t>
            </a:r>
            <a:r>
              <a:rPr lang="en-GB" sz="2100" dirty="0">
                <a:solidFill>
                  <a:schemeClr val="bg1"/>
                </a:solidFill>
              </a:rPr>
              <a:t> To consider the Third World as distant cultures, exploited but with rich intact literary heritages waiting to be recovered, interpreted, and </a:t>
            </a:r>
            <a:r>
              <a:rPr lang="en-GB" sz="2100" dirty="0" err="1">
                <a:solidFill>
                  <a:schemeClr val="bg1"/>
                </a:solidFill>
              </a:rPr>
              <a:t>curricularized</a:t>
            </a:r>
            <a:r>
              <a:rPr lang="en-GB" sz="2100" dirty="0">
                <a:solidFill>
                  <a:schemeClr val="bg1"/>
                </a:solidFill>
              </a:rPr>
              <a:t> in English translation </a:t>
            </a:r>
            <a:r>
              <a:rPr lang="en-GB" sz="2100" dirty="0">
                <a:solidFill>
                  <a:schemeClr val="accent1">
                    <a:lumMod val="40000"/>
                    <a:lumOff val="60000"/>
                  </a:schemeClr>
                </a:solidFill>
              </a:rPr>
              <a:t>fosters the emergence of "the Third World" as a signifier that allows us to forget that "worlding," even as it expands the empire of the literary discipline</a:t>
            </a:r>
            <a:r>
              <a:rPr lang="en-GB" sz="2100" dirty="0">
                <a:solidFill>
                  <a:schemeClr val="bg1"/>
                </a:solidFill>
              </a:rPr>
              <a:t>.</a:t>
            </a:r>
          </a:p>
          <a:p>
            <a:r>
              <a:rPr lang="en-GB" dirty="0">
                <a:solidFill>
                  <a:schemeClr val="bg1"/>
                </a:solidFill>
              </a:rPr>
              <a:t>	</a:t>
            </a:r>
          </a:p>
          <a:p>
            <a:r>
              <a:rPr lang="en-GB" dirty="0">
                <a:solidFill>
                  <a:schemeClr val="bg1"/>
                </a:solidFill>
              </a:rPr>
              <a:t>	Gayatri </a:t>
            </a:r>
            <a:r>
              <a:rPr lang="en-GB" dirty="0" err="1">
                <a:solidFill>
                  <a:schemeClr val="bg1"/>
                </a:solidFill>
              </a:rPr>
              <a:t>Chakravorty</a:t>
            </a:r>
            <a:r>
              <a:rPr lang="en-GB" dirty="0">
                <a:solidFill>
                  <a:schemeClr val="bg1"/>
                </a:solidFill>
              </a:rPr>
              <a:t> Spivak, ‘Three Women's Texts and a Critique of Imperialism,’ </a:t>
            </a:r>
            <a:r>
              <a:rPr lang="en-GB" i="1" dirty="0">
                <a:solidFill>
                  <a:schemeClr val="bg1"/>
                </a:solidFill>
              </a:rPr>
              <a:t>Critical Inquiry 	</a:t>
            </a:r>
            <a:r>
              <a:rPr lang="en-GB" dirty="0">
                <a:solidFill>
                  <a:schemeClr val="bg1"/>
                </a:solidFill>
              </a:rPr>
              <a:t>12:1 (Autumn, 1985) </a:t>
            </a:r>
            <a:r>
              <a:rPr lang="en-GB" i="1" dirty="0">
                <a:solidFill>
                  <a:schemeClr val="bg1"/>
                </a:solidFill>
              </a:rPr>
              <a:t>"Race," Writing, and Difference </a:t>
            </a:r>
          </a:p>
        </p:txBody>
      </p:sp>
      <p:sp>
        <p:nvSpPr>
          <p:cNvPr id="5" name="TextBox 4">
            <a:extLst>
              <a:ext uri="{FF2B5EF4-FFF2-40B4-BE49-F238E27FC236}">
                <a16:creationId xmlns:a16="http://schemas.microsoft.com/office/drawing/2014/main" id="{DA39F707-2CC8-4631-AECD-9167DC17DF66}"/>
              </a:ext>
            </a:extLst>
          </p:cNvPr>
          <p:cNvSpPr txBox="1"/>
          <p:nvPr/>
        </p:nvSpPr>
        <p:spPr>
          <a:xfrm>
            <a:off x="191344" y="260648"/>
            <a:ext cx="11377264" cy="523220"/>
          </a:xfrm>
          <a:prstGeom prst="rect">
            <a:avLst/>
          </a:prstGeom>
          <a:noFill/>
        </p:spPr>
        <p:txBody>
          <a:bodyPr wrap="square">
            <a:spAutoFit/>
          </a:bodyPr>
          <a:lstStyle/>
          <a:p>
            <a:r>
              <a:rPr lang="en-GB" sz="2400" dirty="0">
                <a:solidFill>
                  <a:schemeClr val="accent1">
                    <a:lumMod val="40000"/>
                    <a:lumOff val="60000"/>
                  </a:schemeClr>
                </a:solidFill>
                <a:latin typeface="+mj-lt"/>
              </a:rPr>
              <a:t>‘</a:t>
            </a:r>
            <a:r>
              <a:rPr lang="en-GB" sz="2800" dirty="0">
                <a:solidFill>
                  <a:schemeClr val="accent1">
                    <a:lumMod val="40000"/>
                    <a:lumOff val="60000"/>
                  </a:schemeClr>
                </a:solidFill>
                <a:latin typeface="+mj-lt"/>
              </a:rPr>
              <a:t>English Literature’: the empire of the literary discipline</a:t>
            </a:r>
            <a:endParaRPr lang="en-GB" sz="2400" dirty="0">
              <a:solidFill>
                <a:schemeClr val="accent1">
                  <a:lumMod val="40000"/>
                  <a:lumOff val="60000"/>
                </a:schemeClr>
              </a:solidFill>
              <a:latin typeface="+mj-lt"/>
            </a:endParaRPr>
          </a:p>
        </p:txBody>
      </p:sp>
    </p:spTree>
    <p:extLst>
      <p:ext uri="{BB962C8B-B14F-4D97-AF65-F5344CB8AC3E}">
        <p14:creationId xmlns:p14="http://schemas.microsoft.com/office/powerpoint/2010/main" val="16353255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22F675B-2C11-4243-8610-73437FAA9156}"/>
              </a:ext>
            </a:extLst>
          </p:cNvPr>
          <p:cNvSpPr txBox="1"/>
          <p:nvPr/>
        </p:nvSpPr>
        <p:spPr>
          <a:xfrm>
            <a:off x="718457" y="1723855"/>
            <a:ext cx="11234058" cy="3416320"/>
          </a:xfrm>
          <a:prstGeom prst="rect">
            <a:avLst/>
          </a:prstGeom>
          <a:noFill/>
        </p:spPr>
        <p:txBody>
          <a:bodyPr wrap="square">
            <a:spAutoFit/>
          </a:bodyPr>
          <a:lstStyle/>
          <a:p>
            <a:r>
              <a:rPr lang="en-GB" sz="2400" dirty="0">
                <a:solidFill>
                  <a:schemeClr val="bg1"/>
                </a:solidFill>
              </a:rPr>
              <a:t>[34] In one point I fully agree with the gentlemen to whose general views I am opposed. I feel with them that it is impossible for us, with our limited means, to attempt to educate the body of the people</a:t>
            </a:r>
            <a:r>
              <a:rPr lang="en-GB" sz="2400" dirty="0">
                <a:solidFill>
                  <a:schemeClr val="accent1">
                    <a:lumMod val="40000"/>
                    <a:lumOff val="60000"/>
                  </a:schemeClr>
                </a:solidFill>
              </a:rPr>
              <a:t>. We must at present do our best to form a class who may be interpreters between us and the millions whom we govern,  --a class of persons Indian in blood and colour, but English in tastes, in opinions, in morals and in intellect. </a:t>
            </a:r>
            <a:r>
              <a:rPr lang="en-GB" sz="2400" dirty="0">
                <a:solidFill>
                  <a:schemeClr val="bg1"/>
                </a:solidFill>
              </a:rPr>
              <a:t>To that class we may leave it to refine the vernacular dialects of the country, to enrich those dialects with terms of science borrowed from the Western nomenclature, and to render them by degrees fit vehicles for conveying knowledge to the great mass of the population.</a:t>
            </a:r>
          </a:p>
        </p:txBody>
      </p:sp>
      <p:sp>
        <p:nvSpPr>
          <p:cNvPr id="4" name="Title 1">
            <a:extLst>
              <a:ext uri="{FF2B5EF4-FFF2-40B4-BE49-F238E27FC236}">
                <a16:creationId xmlns:a16="http://schemas.microsoft.com/office/drawing/2014/main" id="{C464AE3E-6F23-4CD3-ADAF-00A9431B1A96}"/>
              </a:ext>
            </a:extLst>
          </p:cNvPr>
          <p:cNvSpPr txBox="1">
            <a:spLocks/>
          </p:cNvSpPr>
          <p:nvPr/>
        </p:nvSpPr>
        <p:spPr>
          <a:xfrm>
            <a:off x="1227921" y="643542"/>
            <a:ext cx="9577064" cy="59742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800" dirty="0">
                <a:solidFill>
                  <a:srgbClr val="92D050"/>
                </a:solidFill>
              </a:rPr>
              <a:t>MINUTE BY THE HON'BLE T. B. MACAULAY, 2 FEB 1835 (2) </a:t>
            </a:r>
          </a:p>
        </p:txBody>
      </p:sp>
    </p:spTree>
    <p:extLst>
      <p:ext uri="{BB962C8B-B14F-4D97-AF65-F5344CB8AC3E}">
        <p14:creationId xmlns:p14="http://schemas.microsoft.com/office/powerpoint/2010/main" val="13919419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2A19F-E438-4114-8F48-1D0D93838ADA}"/>
              </a:ext>
            </a:extLst>
          </p:cNvPr>
          <p:cNvSpPr>
            <a:spLocks noGrp="1"/>
          </p:cNvSpPr>
          <p:nvPr>
            <p:ph type="title"/>
          </p:nvPr>
        </p:nvSpPr>
        <p:spPr>
          <a:xfrm>
            <a:off x="1480457" y="136526"/>
            <a:ext cx="9220200" cy="723446"/>
          </a:xfrm>
        </p:spPr>
        <p:txBody>
          <a:bodyPr>
            <a:normAutofit/>
          </a:bodyPr>
          <a:lstStyle/>
          <a:p>
            <a:pPr algn="ctr"/>
            <a:r>
              <a:rPr lang="en-GB" sz="3600" dirty="0">
                <a:solidFill>
                  <a:srgbClr val="92D050"/>
                </a:solidFill>
              </a:rPr>
              <a:t>Relation of literature to empire</a:t>
            </a:r>
          </a:p>
        </p:txBody>
      </p:sp>
      <p:sp>
        <p:nvSpPr>
          <p:cNvPr id="3" name="Content Placeholder 2">
            <a:extLst>
              <a:ext uri="{FF2B5EF4-FFF2-40B4-BE49-F238E27FC236}">
                <a16:creationId xmlns:a16="http://schemas.microsoft.com/office/drawing/2014/main" id="{DFA2FEA0-6E1D-4ECB-9D4B-922E0ADC2D9A}"/>
              </a:ext>
            </a:extLst>
          </p:cNvPr>
          <p:cNvSpPr>
            <a:spLocks noGrp="1"/>
          </p:cNvSpPr>
          <p:nvPr>
            <p:ph idx="1"/>
          </p:nvPr>
        </p:nvSpPr>
        <p:spPr>
          <a:xfrm>
            <a:off x="446314" y="1060903"/>
            <a:ext cx="11288486" cy="5660571"/>
          </a:xfrm>
        </p:spPr>
        <p:txBody>
          <a:bodyPr>
            <a:normAutofit fontScale="77500" lnSpcReduction="20000"/>
          </a:bodyPr>
          <a:lstStyle/>
          <a:p>
            <a:pPr marL="342900" lvl="0" indent="-342900">
              <a:lnSpc>
                <a:spcPct val="120000"/>
              </a:lnSpc>
              <a:buFont typeface="Calibri" panose="020F0502020204030204" pitchFamily="34" charset="0"/>
              <a:buChar char="-"/>
            </a:pPr>
            <a:r>
              <a:rPr lang="x-none" sz="2800" dirty="0">
                <a:solidFill>
                  <a:schemeClr val="bg1"/>
                </a:solidFill>
                <a:cs typeface="Times New Roman" panose="02020603050405020304" pitchFamily="18" charset="0"/>
              </a:rPr>
              <a:t>Impact of the classics</a:t>
            </a:r>
            <a:r>
              <a:rPr lang="cy-GB" sz="2800" dirty="0">
                <a:solidFill>
                  <a:schemeClr val="bg1"/>
                </a:solidFill>
                <a:cs typeface="Times New Roman" panose="02020603050405020304" pitchFamily="18" charset="0"/>
              </a:rPr>
              <a:t> until  </a:t>
            </a:r>
            <a:r>
              <a:rPr lang="en-GB" sz="2800" dirty="0">
                <a:solidFill>
                  <a:schemeClr val="bg1"/>
                </a:solidFill>
                <a:cs typeface="Times New Roman" panose="02020603050405020304" pitchFamily="18" charset="0"/>
              </a:rPr>
              <a:t>arrival of </a:t>
            </a:r>
            <a:r>
              <a:rPr lang="en-GB" sz="2800" dirty="0">
                <a:solidFill>
                  <a:schemeClr val="accent1">
                    <a:lumMod val="60000"/>
                    <a:lumOff val="40000"/>
                  </a:schemeClr>
                </a:solidFill>
                <a:cs typeface="Times New Roman" panose="02020603050405020304" pitchFamily="18" charset="0"/>
              </a:rPr>
              <a:t>meritocratic narrative in </a:t>
            </a:r>
            <a:r>
              <a:rPr lang="cy-GB" sz="2800" dirty="0">
                <a:solidFill>
                  <a:schemeClr val="accent1">
                    <a:lumMod val="60000"/>
                    <a:lumOff val="40000"/>
                  </a:schemeClr>
                </a:solidFill>
                <a:cs typeface="Times New Roman" panose="02020603050405020304" pitchFamily="18" charset="0"/>
              </a:rPr>
              <a:t>18th c novel </a:t>
            </a:r>
            <a:r>
              <a:rPr lang="cy-GB" sz="2800" dirty="0">
                <a:solidFill>
                  <a:srgbClr val="00B0F0"/>
                </a:solidFill>
                <a:cs typeface="Times New Roman" panose="02020603050405020304" pitchFamily="18" charset="0"/>
              </a:rPr>
              <a:t> </a:t>
            </a:r>
            <a:r>
              <a:rPr lang="en-GB" sz="2800" dirty="0">
                <a:solidFill>
                  <a:schemeClr val="bg1"/>
                </a:solidFill>
                <a:cs typeface="Times New Roman" panose="02020603050405020304" pitchFamily="18" charset="0"/>
              </a:rPr>
              <a:t>Spread through dissemination of versions of e.g. </a:t>
            </a:r>
            <a:r>
              <a:rPr lang="en-GB" sz="2800" i="1" dirty="0">
                <a:solidFill>
                  <a:schemeClr val="bg1"/>
                </a:solidFill>
                <a:cs typeface="Times New Roman" panose="02020603050405020304" pitchFamily="18" charset="0"/>
              </a:rPr>
              <a:t>Robinson Crusoe </a:t>
            </a:r>
          </a:p>
          <a:p>
            <a:pPr marL="342900" lvl="0" indent="-342900">
              <a:lnSpc>
                <a:spcPct val="120000"/>
              </a:lnSpc>
              <a:buFont typeface="Calibri" panose="020F0502020204030204" pitchFamily="34" charset="0"/>
              <a:buChar char="-"/>
            </a:pPr>
            <a:r>
              <a:rPr lang="en-GB" sz="2800" dirty="0">
                <a:solidFill>
                  <a:schemeClr val="bg1"/>
                </a:solidFill>
                <a:cs typeface="Times New Roman" panose="02020603050405020304" pitchFamily="18" charset="0"/>
              </a:rPr>
              <a:t> 19th-century, reignition of interest in </a:t>
            </a:r>
            <a:r>
              <a:rPr lang="en-GB" sz="2800" dirty="0">
                <a:solidFill>
                  <a:schemeClr val="accent1">
                    <a:lumMod val="60000"/>
                    <a:lumOff val="40000"/>
                  </a:schemeClr>
                </a:solidFill>
                <a:cs typeface="Times New Roman" panose="02020603050405020304" pitchFamily="18" charset="0"/>
              </a:rPr>
              <a:t>the idea of a folk, a nation. </a:t>
            </a:r>
            <a:r>
              <a:rPr lang="en-GB" sz="2800" dirty="0" err="1">
                <a:solidFill>
                  <a:schemeClr val="accent1">
                    <a:lumMod val="60000"/>
                    <a:lumOff val="40000"/>
                  </a:schemeClr>
                </a:solidFill>
                <a:cs typeface="Times New Roman" panose="02020603050405020304" pitchFamily="18" charset="0"/>
              </a:rPr>
              <a:t>Grimms</a:t>
            </a:r>
            <a:r>
              <a:rPr lang="en-GB" sz="2800" dirty="0">
                <a:solidFill>
                  <a:schemeClr val="accent1">
                    <a:lumMod val="60000"/>
                    <a:lumOff val="40000"/>
                  </a:schemeClr>
                </a:solidFill>
                <a:cs typeface="Times New Roman" panose="02020603050405020304" pitchFamily="18" charset="0"/>
              </a:rPr>
              <a:t> </a:t>
            </a:r>
            <a:r>
              <a:rPr lang="en-GB" sz="2800" dirty="0" err="1">
                <a:solidFill>
                  <a:schemeClr val="accent1">
                    <a:lumMod val="60000"/>
                    <a:lumOff val="40000"/>
                  </a:schemeClr>
                </a:solidFill>
                <a:cs typeface="Times New Roman" panose="02020603050405020304" pitchFamily="18" charset="0"/>
              </a:rPr>
              <a:t>fairytales</a:t>
            </a:r>
            <a:r>
              <a:rPr lang="en-GB" sz="2800" dirty="0">
                <a:solidFill>
                  <a:schemeClr val="accent1">
                    <a:lumMod val="60000"/>
                    <a:lumOff val="40000"/>
                  </a:schemeClr>
                </a:solidFill>
                <a:cs typeface="Times New Roman" panose="02020603050405020304" pitchFamily="18" charset="0"/>
              </a:rPr>
              <a:t> in Germany, the mediaeval as the national classics– Early English text society</a:t>
            </a:r>
            <a:r>
              <a:rPr lang="en-GB" sz="2800" dirty="0">
                <a:solidFill>
                  <a:srgbClr val="92D050"/>
                </a:solidFill>
                <a:cs typeface="Times New Roman" panose="02020603050405020304" pitchFamily="18" charset="0"/>
              </a:rPr>
              <a:t>. </a:t>
            </a:r>
            <a:r>
              <a:rPr lang="en-GB" sz="2800" dirty="0">
                <a:solidFill>
                  <a:schemeClr val="bg1"/>
                </a:solidFill>
                <a:cs typeface="Times New Roman" panose="02020603050405020304" pitchFamily="18" charset="0"/>
              </a:rPr>
              <a:t>Last translation of Chaucer 1850 to which both Wordsworth and Elizabeth Barrett Browning contribute</a:t>
            </a:r>
            <a:r>
              <a:rPr lang="x-none" sz="2800" dirty="0">
                <a:solidFill>
                  <a:schemeClr val="bg1"/>
                </a:solidFill>
                <a:cs typeface="Times New Roman" panose="02020603050405020304" pitchFamily="18" charset="0"/>
              </a:rPr>
              <a:t>    </a:t>
            </a:r>
            <a:endParaRPr lang="en-GB" sz="2800" dirty="0">
              <a:solidFill>
                <a:schemeClr val="bg1"/>
              </a:solidFill>
              <a:cs typeface="Times New Roman" panose="02020603050405020304" pitchFamily="18" charset="0"/>
            </a:endParaRPr>
          </a:p>
          <a:p>
            <a:pPr marL="342900" lvl="0" indent="-342900">
              <a:lnSpc>
                <a:spcPct val="120000"/>
              </a:lnSpc>
              <a:buFont typeface="Calibri" panose="020F0502020204030204" pitchFamily="34" charset="0"/>
              <a:buChar char="-"/>
            </a:pPr>
            <a:r>
              <a:rPr lang="en-GB" sz="2800" dirty="0">
                <a:solidFill>
                  <a:schemeClr val="bg1"/>
                </a:solidFill>
                <a:cs typeface="Times New Roman" panose="02020603050405020304" pitchFamily="18" charset="0"/>
              </a:rPr>
              <a:t>One of the key issues becomes important in a colonial state is the focus on the smaller </a:t>
            </a:r>
            <a:r>
              <a:rPr lang="en-GB" dirty="0">
                <a:solidFill>
                  <a:schemeClr val="bg1"/>
                </a:solidFill>
                <a:cs typeface="Times New Roman" panose="02020603050405020304" pitchFamily="18" charset="0"/>
              </a:rPr>
              <a:t>unit of the </a:t>
            </a:r>
            <a:r>
              <a:rPr lang="en-GB" dirty="0">
                <a:solidFill>
                  <a:schemeClr val="accent1">
                    <a:lumMod val="60000"/>
                    <a:lumOff val="40000"/>
                  </a:schemeClr>
                </a:solidFill>
                <a:cs typeface="Times New Roman" panose="02020603050405020304" pitchFamily="18" charset="0"/>
              </a:rPr>
              <a:t>nuclear family within that state</a:t>
            </a:r>
            <a:r>
              <a:rPr lang="en-GB" dirty="0">
                <a:solidFill>
                  <a:srgbClr val="00B0F0"/>
                </a:solidFill>
                <a:cs typeface="Times New Roman" panose="02020603050405020304" pitchFamily="18" charset="0"/>
              </a:rPr>
              <a:t>. </a:t>
            </a:r>
            <a:r>
              <a:rPr lang="en-GB" sz="2800" dirty="0">
                <a:solidFill>
                  <a:schemeClr val="bg1"/>
                </a:solidFill>
                <a:cs typeface="Times New Roman" panose="02020603050405020304" pitchFamily="18" charset="0"/>
              </a:rPr>
              <a:t>Marriage changes together with the status of children from the 19 century with the rise of companionate marriage as an ideal; stricter separation of two gendered spheres</a:t>
            </a:r>
            <a:r>
              <a:rPr lang="x-none" sz="2800" dirty="0">
                <a:solidFill>
                  <a:schemeClr val="bg1"/>
                </a:solidFill>
                <a:cs typeface="Times New Roman" panose="02020603050405020304" pitchFamily="18" charset="0"/>
              </a:rPr>
              <a:t>  </a:t>
            </a:r>
            <a:endParaRPr lang="en-GB" sz="2800" dirty="0">
              <a:solidFill>
                <a:schemeClr val="bg1"/>
              </a:solidFill>
              <a:cs typeface="Times New Roman" panose="02020603050405020304" pitchFamily="18" charset="0"/>
            </a:endParaRPr>
          </a:p>
          <a:p>
            <a:pPr marL="342900" lvl="0" indent="-342900">
              <a:lnSpc>
                <a:spcPct val="120000"/>
              </a:lnSpc>
              <a:buFont typeface="Calibri" panose="020F0502020204030204" pitchFamily="34" charset="0"/>
              <a:buChar char="-"/>
            </a:pPr>
            <a:r>
              <a:rPr lang="en-GB" sz="2800" dirty="0">
                <a:solidFill>
                  <a:schemeClr val="bg1"/>
                </a:solidFill>
                <a:cs typeface="Times New Roman" panose="02020603050405020304" pitchFamily="18" charset="0"/>
              </a:rPr>
              <a:t>However the idea of marriage remains one of establishing and accumulating property – as </a:t>
            </a:r>
            <a:r>
              <a:rPr lang="en-GB" sz="2800" dirty="0">
                <a:solidFill>
                  <a:schemeClr val="accent1">
                    <a:lumMod val="60000"/>
                    <a:lumOff val="40000"/>
                  </a:schemeClr>
                </a:solidFill>
                <a:cs typeface="Times New Roman" panose="02020603050405020304" pitchFamily="18" charset="0"/>
              </a:rPr>
              <a:t>Tony Tanner says the key plots of the 19 century novel are the marriage plot and its frustrations and dangers indicated by bigamy, adultery and illegitimacy. </a:t>
            </a:r>
            <a:r>
              <a:rPr lang="en-GB" sz="2800" dirty="0">
                <a:solidFill>
                  <a:schemeClr val="bg1"/>
                </a:solidFill>
                <a:cs typeface="Times New Roman" panose="02020603050405020304" pitchFamily="18" charset="0"/>
              </a:rPr>
              <a:t>These are most easily seen in Jane Austen but also in many of the other novels of the time. </a:t>
            </a:r>
            <a:r>
              <a:rPr lang="en-GB" sz="2800" i="1" dirty="0">
                <a:solidFill>
                  <a:schemeClr val="bg1"/>
                </a:solidFill>
                <a:cs typeface="Times New Roman" panose="02020603050405020304" pitchFamily="18" charset="0"/>
              </a:rPr>
              <a:t>Wuthering Heights </a:t>
            </a:r>
            <a:r>
              <a:rPr lang="en-GB" sz="2800" dirty="0">
                <a:solidFill>
                  <a:schemeClr val="bg1"/>
                </a:solidFill>
                <a:cs typeface="Times New Roman" panose="02020603050405020304" pitchFamily="18" charset="0"/>
              </a:rPr>
              <a:t>being a particularly tortuous example </a:t>
            </a:r>
            <a:r>
              <a:rPr lang="x-none" sz="2800" dirty="0">
                <a:solidFill>
                  <a:schemeClr val="bg1"/>
                </a:solidFill>
                <a:cs typeface="Times New Roman" panose="02020603050405020304" pitchFamily="18" charset="0"/>
              </a:rPr>
              <a:t>    </a:t>
            </a:r>
            <a:endParaRPr lang="en-GB" sz="2800" dirty="0">
              <a:solidFill>
                <a:schemeClr val="bg1"/>
              </a:solidFill>
              <a:cs typeface="Times New Roman" panose="02020603050405020304" pitchFamily="18" charset="0"/>
            </a:endParaRPr>
          </a:p>
          <a:p>
            <a:endParaRPr lang="en-GB" dirty="0"/>
          </a:p>
        </p:txBody>
      </p:sp>
    </p:spTree>
    <p:extLst>
      <p:ext uri="{BB962C8B-B14F-4D97-AF65-F5344CB8AC3E}">
        <p14:creationId xmlns:p14="http://schemas.microsoft.com/office/powerpoint/2010/main" val="10680127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2A001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3B3D4-4C37-4B95-88D8-C75E091D350B}"/>
              </a:ext>
            </a:extLst>
          </p:cNvPr>
          <p:cNvSpPr>
            <a:spLocks noGrp="1"/>
          </p:cNvSpPr>
          <p:nvPr>
            <p:ph type="title"/>
          </p:nvPr>
        </p:nvSpPr>
        <p:spPr>
          <a:xfrm>
            <a:off x="746760" y="70394"/>
            <a:ext cx="10515600" cy="762635"/>
          </a:xfrm>
        </p:spPr>
        <p:txBody>
          <a:bodyPr>
            <a:normAutofit/>
          </a:bodyPr>
          <a:lstStyle/>
          <a:p>
            <a:r>
              <a:rPr lang="en-GB" sz="3600" i="1" dirty="0">
                <a:solidFill>
                  <a:srgbClr val="FFC000"/>
                </a:solidFill>
              </a:rPr>
              <a:t>Dracula: </a:t>
            </a:r>
            <a:r>
              <a:rPr lang="en-GB" sz="3600" dirty="0">
                <a:solidFill>
                  <a:srgbClr val="FFC000"/>
                </a:solidFill>
              </a:rPr>
              <a:t>encountering difference</a:t>
            </a:r>
          </a:p>
        </p:txBody>
      </p:sp>
      <p:sp>
        <p:nvSpPr>
          <p:cNvPr id="3" name="Content Placeholder 2">
            <a:extLst>
              <a:ext uri="{FF2B5EF4-FFF2-40B4-BE49-F238E27FC236}">
                <a16:creationId xmlns:a16="http://schemas.microsoft.com/office/drawing/2014/main" id="{782FF803-79CA-4B7B-8DA4-1CCA3ABBF07B}"/>
              </a:ext>
            </a:extLst>
          </p:cNvPr>
          <p:cNvSpPr>
            <a:spLocks noGrp="1"/>
          </p:cNvSpPr>
          <p:nvPr>
            <p:ph idx="1"/>
          </p:nvPr>
        </p:nvSpPr>
        <p:spPr>
          <a:xfrm>
            <a:off x="294640" y="718020"/>
            <a:ext cx="11602720" cy="6258559"/>
          </a:xfrm>
        </p:spPr>
        <p:txBody>
          <a:bodyPr>
            <a:normAutofit lnSpcReduction="10000"/>
          </a:bodyPr>
          <a:lstStyle/>
          <a:p>
            <a:pPr marL="0" indent="0">
              <a:lnSpc>
                <a:spcPct val="100000"/>
              </a:lnSpc>
              <a:spcBef>
                <a:spcPts val="0"/>
              </a:spcBef>
              <a:buNone/>
            </a:pPr>
            <a:r>
              <a:rPr lang="en-GB" sz="2000" dirty="0">
                <a:solidFill>
                  <a:schemeClr val="bg1"/>
                </a:solidFill>
              </a:rPr>
              <a:t>“ “But, Count,” I said, “you know and speak English thoroughly!” He bowed gravely.</a:t>
            </a:r>
          </a:p>
          <a:p>
            <a:pPr marL="0" indent="0">
              <a:lnSpc>
                <a:spcPct val="100000"/>
              </a:lnSpc>
              <a:spcBef>
                <a:spcPts val="0"/>
              </a:spcBef>
              <a:buNone/>
            </a:pPr>
            <a:r>
              <a:rPr lang="en-GB" sz="2000" dirty="0">
                <a:solidFill>
                  <a:schemeClr val="bg1"/>
                </a:solidFill>
              </a:rPr>
              <a:t>“I thank you, my friend, for your all too-flattering estimate, but yet I fear that I am but a little way on the road I would travel. </a:t>
            </a:r>
            <a:r>
              <a:rPr lang="en-GB" sz="2000" dirty="0">
                <a:solidFill>
                  <a:schemeClr val="accent4">
                    <a:lumMod val="40000"/>
                    <a:lumOff val="60000"/>
                  </a:schemeClr>
                </a:solidFill>
              </a:rPr>
              <a:t>True, I know the grammar and the words, but yet I know not how to speak them.”</a:t>
            </a:r>
          </a:p>
          <a:p>
            <a:pPr marL="0" indent="0">
              <a:lnSpc>
                <a:spcPct val="100000"/>
              </a:lnSpc>
              <a:spcBef>
                <a:spcPts val="0"/>
              </a:spcBef>
              <a:buNone/>
            </a:pPr>
            <a:r>
              <a:rPr lang="en-GB" sz="2000" dirty="0">
                <a:solidFill>
                  <a:schemeClr val="accent4">
                    <a:lumMod val="40000"/>
                    <a:lumOff val="60000"/>
                  </a:schemeClr>
                </a:solidFill>
              </a:rPr>
              <a:t>“Indeed,” I said, “you speak excellently.”</a:t>
            </a:r>
          </a:p>
          <a:p>
            <a:pPr marL="0" indent="0">
              <a:lnSpc>
                <a:spcPct val="100000"/>
              </a:lnSpc>
              <a:spcBef>
                <a:spcPts val="0"/>
              </a:spcBef>
              <a:buNone/>
            </a:pPr>
            <a:r>
              <a:rPr lang="en-GB" sz="2000" dirty="0">
                <a:solidFill>
                  <a:schemeClr val="accent4">
                    <a:lumMod val="40000"/>
                    <a:lumOff val="60000"/>
                  </a:schemeClr>
                </a:solidFill>
              </a:rPr>
              <a:t>“Not so,” he answered. “</a:t>
            </a:r>
            <a:r>
              <a:rPr lang="en-GB" sz="2000" dirty="0">
                <a:solidFill>
                  <a:schemeClr val="accent1">
                    <a:lumMod val="40000"/>
                    <a:lumOff val="60000"/>
                  </a:schemeClr>
                </a:solidFill>
              </a:rPr>
              <a:t>Well, I know that, did I move and speak in your London, none there are who would not know me for a stranger. That is not enough for me</a:t>
            </a:r>
            <a:r>
              <a:rPr lang="en-GB" sz="2000" dirty="0">
                <a:solidFill>
                  <a:srgbClr val="00B0F0"/>
                </a:solidFill>
              </a:rPr>
              <a:t>. </a:t>
            </a:r>
            <a:r>
              <a:rPr lang="en-GB" sz="2000" dirty="0">
                <a:solidFill>
                  <a:schemeClr val="bg1"/>
                </a:solidFill>
              </a:rPr>
              <a:t>Here I am noble; I am boyar; the common people know me, and I am master</a:t>
            </a:r>
            <a:r>
              <a:rPr lang="en-GB" sz="2000" dirty="0">
                <a:solidFill>
                  <a:srgbClr val="92D050"/>
                </a:solidFill>
              </a:rPr>
              <a:t>. </a:t>
            </a:r>
            <a:r>
              <a:rPr lang="en-GB" sz="2000" dirty="0">
                <a:solidFill>
                  <a:schemeClr val="accent4">
                    <a:lumMod val="40000"/>
                    <a:lumOff val="60000"/>
                  </a:schemeClr>
                </a:solidFill>
              </a:rPr>
              <a:t>But a stranger in a strange land, he is no one; men know him not—and to know not is to care not for. I am content if I am like the rest, so that no man stops if he see me, or pause in his speaking if he hear my words, ‘Ha, ha! a stranger!’</a:t>
            </a:r>
            <a:r>
              <a:rPr lang="en-GB" sz="2000" dirty="0">
                <a:solidFill>
                  <a:srgbClr val="92D050"/>
                </a:solidFill>
              </a:rPr>
              <a:t> </a:t>
            </a:r>
            <a:r>
              <a:rPr lang="en-GB" sz="2000" dirty="0">
                <a:solidFill>
                  <a:schemeClr val="bg1"/>
                </a:solidFill>
              </a:rPr>
              <a:t>I have been so long master that I would be# master still—or at least that none other should be master of me. ”… </a:t>
            </a:r>
          </a:p>
          <a:p>
            <a:pPr marL="0" indent="0">
              <a:lnSpc>
                <a:spcPct val="100000"/>
              </a:lnSpc>
              <a:spcBef>
                <a:spcPts val="0"/>
              </a:spcBef>
              <a:buNone/>
            </a:pPr>
            <a:endParaRPr lang="en-GB" sz="2000" dirty="0">
              <a:solidFill>
                <a:schemeClr val="bg1"/>
              </a:solidFill>
            </a:endParaRPr>
          </a:p>
          <a:p>
            <a:pPr marL="0" indent="0">
              <a:lnSpc>
                <a:spcPct val="100000"/>
              </a:lnSpc>
              <a:spcBef>
                <a:spcPts val="0"/>
              </a:spcBef>
              <a:buNone/>
            </a:pPr>
            <a:r>
              <a:rPr lang="en-GB" sz="2000" dirty="0">
                <a:solidFill>
                  <a:schemeClr val="bg1"/>
                </a:solidFill>
              </a:rPr>
              <a:t>“I am glad that it is old and big. I myself am of an old family, and to live in a new house would kill me. </a:t>
            </a:r>
            <a:r>
              <a:rPr lang="en-GB" sz="2000" dirty="0">
                <a:solidFill>
                  <a:schemeClr val="accent4">
                    <a:lumMod val="40000"/>
                    <a:lumOff val="60000"/>
                  </a:schemeClr>
                </a:solidFill>
              </a:rPr>
              <a:t>A house cannot be made habitable in a day; and, after all, how few days go to make up a century. </a:t>
            </a:r>
            <a:r>
              <a:rPr lang="en-GB" sz="2000" dirty="0">
                <a:solidFill>
                  <a:schemeClr val="accent1">
                    <a:lumMod val="40000"/>
                    <a:lumOff val="60000"/>
                  </a:schemeClr>
                </a:solidFill>
              </a:rPr>
              <a:t>I rejoice also that there is a chapel of old times. We Transylvanian nobles love not to think that our bones may lie amongst the common dead</a:t>
            </a:r>
            <a:r>
              <a:rPr lang="en-GB" sz="2000" dirty="0">
                <a:solidFill>
                  <a:srgbClr val="92D050"/>
                </a:solidFill>
              </a:rPr>
              <a:t>. </a:t>
            </a:r>
            <a:r>
              <a:rPr lang="en-GB" sz="2000" dirty="0">
                <a:solidFill>
                  <a:schemeClr val="bg1"/>
                </a:solidFill>
              </a:rPr>
              <a:t>I seek not gaiety nor mirth, not the bright voluptuousness of much sunshine and sparkling waters which please the young and gay. I am no longer young; and my heart, through weary years of mourning over the dead, is not attuned to mirth. Moreover, the walls of my castle are broken; the shadows are many, and the wind breathes cold through the broken battlements and casements. I love the shade and the shadow, and would be alone with my thoughts when I may.”</a:t>
            </a:r>
          </a:p>
        </p:txBody>
      </p:sp>
    </p:spTree>
    <p:extLst>
      <p:ext uri="{BB962C8B-B14F-4D97-AF65-F5344CB8AC3E}">
        <p14:creationId xmlns:p14="http://schemas.microsoft.com/office/powerpoint/2010/main" val="4992381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50DF3-2EF0-467D-B4D3-90802A9A74CA}"/>
              </a:ext>
            </a:extLst>
          </p:cNvPr>
          <p:cNvSpPr>
            <a:spLocks noGrp="1"/>
          </p:cNvSpPr>
          <p:nvPr>
            <p:ph type="title"/>
          </p:nvPr>
        </p:nvSpPr>
        <p:spPr>
          <a:xfrm>
            <a:off x="925945" y="1457094"/>
            <a:ext cx="10774680" cy="2554721"/>
          </a:xfrm>
        </p:spPr>
        <p:txBody>
          <a:bodyPr>
            <a:normAutofit fontScale="90000"/>
          </a:bodyPr>
          <a:lstStyle/>
          <a:p>
            <a:pPr algn="ctr"/>
            <a:r>
              <a:rPr lang="en-GB" sz="5300" dirty="0">
                <a:solidFill>
                  <a:srgbClr val="00B0F0"/>
                </a:solidFill>
              </a:rPr>
              <a:t>CASE </a:t>
            </a:r>
            <a:r>
              <a:rPr lang="en-GB" sz="5300" dirty="0" err="1">
                <a:solidFill>
                  <a:srgbClr val="00B0F0"/>
                </a:solidFill>
              </a:rPr>
              <a:t>STUDy</a:t>
            </a:r>
            <a:r>
              <a:rPr lang="en-GB" dirty="0">
                <a:solidFill>
                  <a:srgbClr val="00B0F0"/>
                </a:solidFill>
              </a:rPr>
              <a:t> </a:t>
            </a:r>
            <a:br>
              <a:rPr lang="en-GB" dirty="0">
                <a:solidFill>
                  <a:srgbClr val="00B0F0"/>
                </a:solidFill>
              </a:rPr>
            </a:br>
            <a:br>
              <a:rPr lang="en-GB" sz="1300" dirty="0">
                <a:solidFill>
                  <a:srgbClr val="00B0F0"/>
                </a:solidFill>
              </a:rPr>
            </a:br>
            <a:r>
              <a:rPr lang="en-GB" sz="3600" dirty="0">
                <a:solidFill>
                  <a:srgbClr val="92D050"/>
                </a:solidFill>
                <a:latin typeface="+mn-lt"/>
              </a:rPr>
              <a:t>Elizabeth Barret Browning, ‘Hector in the Garden</a:t>
            </a:r>
            <a:r>
              <a:rPr lang="en-GB" sz="4900" dirty="0">
                <a:solidFill>
                  <a:srgbClr val="92D050"/>
                </a:solidFill>
                <a:latin typeface="+mn-lt"/>
              </a:rPr>
              <a:t>’</a:t>
            </a:r>
            <a:br>
              <a:rPr lang="en-GB" sz="4900" dirty="0">
                <a:solidFill>
                  <a:srgbClr val="92D050"/>
                </a:solidFill>
                <a:latin typeface="+mn-lt"/>
              </a:rPr>
            </a:br>
            <a:br>
              <a:rPr lang="en-GB" sz="4000" dirty="0">
                <a:solidFill>
                  <a:srgbClr val="00B0F0"/>
                </a:solidFill>
              </a:rPr>
            </a:br>
            <a:r>
              <a:rPr lang="en-GB" sz="3200" dirty="0">
                <a:solidFill>
                  <a:schemeClr val="bg1"/>
                </a:solidFill>
                <a:latin typeface="+mn-lt"/>
              </a:rPr>
              <a:t>Gendering Power and the literary past(s)</a:t>
            </a:r>
            <a:br>
              <a:rPr lang="en-GB" sz="3200" dirty="0">
                <a:solidFill>
                  <a:schemeClr val="bg1"/>
                </a:solidFill>
                <a:latin typeface="+mn-lt"/>
              </a:rPr>
            </a:br>
            <a:endParaRPr lang="en-GB" dirty="0">
              <a:solidFill>
                <a:schemeClr val="bg1"/>
              </a:solidFill>
              <a:latin typeface="+mn-lt"/>
            </a:endParaRPr>
          </a:p>
        </p:txBody>
      </p:sp>
    </p:spTree>
    <p:extLst>
      <p:ext uri="{BB962C8B-B14F-4D97-AF65-F5344CB8AC3E}">
        <p14:creationId xmlns:p14="http://schemas.microsoft.com/office/powerpoint/2010/main" val="41794629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2A001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50DF3-2EF0-467D-B4D3-90802A9A74CA}"/>
              </a:ext>
            </a:extLst>
          </p:cNvPr>
          <p:cNvSpPr>
            <a:spLocks noGrp="1"/>
          </p:cNvSpPr>
          <p:nvPr>
            <p:ph type="title"/>
          </p:nvPr>
        </p:nvSpPr>
        <p:spPr>
          <a:xfrm>
            <a:off x="391886" y="0"/>
            <a:ext cx="10515600" cy="1132205"/>
          </a:xfrm>
        </p:spPr>
        <p:txBody>
          <a:bodyPr>
            <a:normAutofit/>
          </a:bodyPr>
          <a:lstStyle/>
          <a:p>
            <a:r>
              <a:rPr lang="en-GB" sz="3600" dirty="0">
                <a:solidFill>
                  <a:srgbClr val="FFC000"/>
                </a:solidFill>
              </a:rPr>
              <a:t>Hector in the Garden </a:t>
            </a:r>
            <a:r>
              <a:rPr lang="en-GB" sz="3200" i="1" dirty="0">
                <a:solidFill>
                  <a:srgbClr val="FFC000"/>
                </a:solidFill>
                <a:latin typeface="+mn-lt"/>
              </a:rPr>
              <a:t>(domesticating the classics)</a:t>
            </a:r>
            <a:endParaRPr lang="en-GB" i="1" dirty="0">
              <a:solidFill>
                <a:srgbClr val="FFC000"/>
              </a:solidFill>
            </a:endParaRPr>
          </a:p>
        </p:txBody>
      </p:sp>
      <p:sp>
        <p:nvSpPr>
          <p:cNvPr id="3" name="Content Placeholder 2">
            <a:extLst>
              <a:ext uri="{FF2B5EF4-FFF2-40B4-BE49-F238E27FC236}">
                <a16:creationId xmlns:a16="http://schemas.microsoft.com/office/drawing/2014/main" id="{007653F1-BC5D-4E46-B730-21883C7D5FB6}"/>
              </a:ext>
            </a:extLst>
          </p:cNvPr>
          <p:cNvSpPr>
            <a:spLocks noGrp="1"/>
          </p:cNvSpPr>
          <p:nvPr>
            <p:ph idx="1"/>
          </p:nvPr>
        </p:nvSpPr>
        <p:spPr>
          <a:xfrm>
            <a:off x="391886" y="1401062"/>
            <a:ext cx="5529943" cy="5456938"/>
          </a:xfrm>
        </p:spPr>
        <p:txBody>
          <a:bodyPr>
            <a:normAutofit fontScale="77500" lnSpcReduction="20000"/>
          </a:bodyPr>
          <a:lstStyle/>
          <a:p>
            <a:pPr marL="0" indent="0">
              <a:buNone/>
            </a:pPr>
            <a:r>
              <a:rPr lang="en-GB" dirty="0">
                <a:solidFill>
                  <a:schemeClr val="bg1"/>
                </a:solidFill>
              </a:rPr>
              <a:t>I</a:t>
            </a:r>
          </a:p>
          <a:p>
            <a:pPr marL="0" indent="0">
              <a:buNone/>
            </a:pPr>
            <a:r>
              <a:rPr lang="en-GB" dirty="0">
                <a:solidFill>
                  <a:schemeClr val="bg1"/>
                </a:solidFill>
              </a:rPr>
              <a:t>Nine years old! The first of any</a:t>
            </a:r>
          </a:p>
          <a:p>
            <a:pPr marL="0" indent="0">
              <a:buNone/>
            </a:pPr>
            <a:r>
              <a:rPr lang="en-GB" dirty="0">
                <a:solidFill>
                  <a:schemeClr val="bg1"/>
                </a:solidFill>
              </a:rPr>
              <a:t>Seem the happiest years that come.</a:t>
            </a:r>
          </a:p>
          <a:p>
            <a:pPr marL="0" indent="0">
              <a:buNone/>
            </a:pPr>
            <a:r>
              <a:rPr lang="en-GB" dirty="0">
                <a:solidFill>
                  <a:schemeClr val="bg1"/>
                </a:solidFill>
              </a:rPr>
              <a:t>Yet when I was nine, I said</a:t>
            </a:r>
          </a:p>
          <a:p>
            <a:pPr marL="0" indent="0">
              <a:buNone/>
            </a:pPr>
            <a:r>
              <a:rPr lang="en-GB" dirty="0">
                <a:solidFill>
                  <a:schemeClr val="bg1"/>
                </a:solidFill>
              </a:rPr>
              <a:t>No such word!—I thought instead</a:t>
            </a:r>
          </a:p>
          <a:p>
            <a:pPr marL="0" indent="0">
              <a:buNone/>
            </a:pPr>
            <a:r>
              <a:rPr lang="en-GB" dirty="0">
                <a:solidFill>
                  <a:schemeClr val="bg1"/>
                </a:solidFill>
              </a:rPr>
              <a:t>That the Greeks had used as many</a:t>
            </a:r>
          </a:p>
          <a:p>
            <a:pPr marL="0" indent="0">
              <a:buNone/>
            </a:pPr>
            <a:r>
              <a:rPr lang="en-GB" dirty="0">
                <a:solidFill>
                  <a:schemeClr val="bg1"/>
                </a:solidFill>
              </a:rPr>
              <a:t>In besieging Ilium.</a:t>
            </a:r>
          </a:p>
          <a:p>
            <a:pPr marL="0" indent="0">
              <a:buNone/>
            </a:pPr>
            <a:r>
              <a:rPr lang="en-GB" dirty="0">
                <a:solidFill>
                  <a:schemeClr val="bg1"/>
                </a:solidFill>
              </a:rPr>
              <a:t>II</a:t>
            </a:r>
          </a:p>
          <a:p>
            <a:pPr marL="0" indent="0">
              <a:buNone/>
            </a:pPr>
            <a:r>
              <a:rPr lang="en-GB" dirty="0">
                <a:solidFill>
                  <a:schemeClr val="bg1"/>
                </a:solidFill>
              </a:rPr>
              <a:t>Nine green years had scarcely brought me</a:t>
            </a:r>
          </a:p>
          <a:p>
            <a:pPr marL="0" indent="0">
              <a:buNone/>
            </a:pPr>
            <a:r>
              <a:rPr lang="en-GB" dirty="0">
                <a:solidFill>
                  <a:schemeClr val="bg1"/>
                </a:solidFill>
              </a:rPr>
              <a:t>To my childhood’s haunted spring.</a:t>
            </a:r>
          </a:p>
          <a:p>
            <a:pPr marL="0" indent="0">
              <a:buNone/>
            </a:pPr>
            <a:r>
              <a:rPr lang="en-GB" dirty="0">
                <a:solidFill>
                  <a:schemeClr val="bg1"/>
                </a:solidFill>
              </a:rPr>
              <a:t>I had life, like flowers and bees</a:t>
            </a:r>
          </a:p>
          <a:p>
            <a:pPr marL="0" indent="0">
              <a:buNone/>
            </a:pPr>
            <a:r>
              <a:rPr lang="en-GB" dirty="0">
                <a:solidFill>
                  <a:schemeClr val="bg1"/>
                </a:solidFill>
              </a:rPr>
              <a:t>In betwixt the country trees,</a:t>
            </a:r>
          </a:p>
          <a:p>
            <a:pPr marL="0" indent="0">
              <a:buNone/>
            </a:pPr>
            <a:r>
              <a:rPr lang="en-GB" dirty="0">
                <a:solidFill>
                  <a:schemeClr val="bg1"/>
                </a:solidFill>
              </a:rPr>
              <a:t>And the sun the pleasure taught me</a:t>
            </a:r>
          </a:p>
          <a:p>
            <a:pPr marL="0" indent="0">
              <a:buNone/>
            </a:pPr>
            <a:r>
              <a:rPr lang="en-GB" dirty="0">
                <a:solidFill>
                  <a:schemeClr val="bg1"/>
                </a:solidFill>
              </a:rPr>
              <a:t>Which he </a:t>
            </a:r>
            <a:r>
              <a:rPr lang="en-GB" dirty="0" err="1">
                <a:solidFill>
                  <a:schemeClr val="bg1"/>
                </a:solidFill>
              </a:rPr>
              <a:t>teacheth</a:t>
            </a:r>
            <a:r>
              <a:rPr lang="en-GB" dirty="0">
                <a:solidFill>
                  <a:schemeClr val="bg1"/>
                </a:solidFill>
              </a:rPr>
              <a:t> every thing.</a:t>
            </a:r>
          </a:p>
        </p:txBody>
      </p:sp>
      <p:sp>
        <p:nvSpPr>
          <p:cNvPr id="5" name="TextBox 4">
            <a:extLst>
              <a:ext uri="{FF2B5EF4-FFF2-40B4-BE49-F238E27FC236}">
                <a16:creationId xmlns:a16="http://schemas.microsoft.com/office/drawing/2014/main" id="{BD68C7E4-EE0E-4D03-8A5B-B7482100CB41}"/>
              </a:ext>
            </a:extLst>
          </p:cNvPr>
          <p:cNvSpPr txBox="1"/>
          <p:nvPr/>
        </p:nvSpPr>
        <p:spPr>
          <a:xfrm>
            <a:off x="6368143" y="1275332"/>
            <a:ext cx="6096000" cy="5050037"/>
          </a:xfrm>
          <a:prstGeom prst="rect">
            <a:avLst/>
          </a:prstGeom>
          <a:noFill/>
        </p:spPr>
        <p:txBody>
          <a:bodyPr wrap="square">
            <a:spAutoFit/>
          </a:bodyPr>
          <a:lstStyle/>
          <a:p>
            <a:pPr>
              <a:lnSpc>
                <a:spcPct val="70000"/>
              </a:lnSpc>
              <a:spcBef>
                <a:spcPts val="1000"/>
              </a:spcBef>
            </a:pPr>
            <a:r>
              <a:rPr lang="en-GB" dirty="0">
                <a:solidFill>
                  <a:schemeClr val="bg1"/>
                </a:solidFill>
              </a:rPr>
              <a:t>III</a:t>
            </a:r>
            <a:endParaRPr lang="en-GB" sz="2200" dirty="0">
              <a:solidFill>
                <a:schemeClr val="bg1"/>
              </a:solidFill>
            </a:endParaRPr>
          </a:p>
          <a:p>
            <a:pPr>
              <a:lnSpc>
                <a:spcPct val="70000"/>
              </a:lnSpc>
              <a:spcBef>
                <a:spcPts val="1000"/>
              </a:spcBef>
            </a:pPr>
            <a:r>
              <a:rPr lang="en-GB" sz="2200" dirty="0">
                <a:solidFill>
                  <a:schemeClr val="bg1"/>
                </a:solidFill>
              </a:rPr>
              <a:t>If the rain fell, there was sorrow,</a:t>
            </a:r>
          </a:p>
          <a:p>
            <a:pPr>
              <a:lnSpc>
                <a:spcPct val="70000"/>
              </a:lnSpc>
              <a:spcBef>
                <a:spcPts val="1000"/>
              </a:spcBef>
            </a:pPr>
            <a:r>
              <a:rPr lang="en-GB" sz="2200" dirty="0">
                <a:solidFill>
                  <a:schemeClr val="bg1"/>
                </a:solidFill>
              </a:rPr>
              <a:t>Little head leant on the pane,</a:t>
            </a:r>
          </a:p>
          <a:p>
            <a:pPr>
              <a:lnSpc>
                <a:spcPct val="70000"/>
              </a:lnSpc>
              <a:spcBef>
                <a:spcPts val="1000"/>
              </a:spcBef>
            </a:pPr>
            <a:r>
              <a:rPr lang="en-GB" sz="2200" dirty="0">
                <a:solidFill>
                  <a:schemeClr val="bg1"/>
                </a:solidFill>
              </a:rPr>
              <a:t>Little finger drawing down it</a:t>
            </a:r>
          </a:p>
          <a:p>
            <a:pPr>
              <a:lnSpc>
                <a:spcPct val="70000"/>
              </a:lnSpc>
              <a:spcBef>
                <a:spcPts val="1000"/>
              </a:spcBef>
            </a:pPr>
            <a:r>
              <a:rPr lang="en-GB" sz="2200" dirty="0">
                <a:solidFill>
                  <a:schemeClr val="bg1"/>
                </a:solidFill>
              </a:rPr>
              <a:t>The long trailing drops upon it,</a:t>
            </a:r>
          </a:p>
          <a:p>
            <a:pPr>
              <a:lnSpc>
                <a:spcPct val="70000"/>
              </a:lnSpc>
              <a:spcBef>
                <a:spcPts val="1000"/>
              </a:spcBef>
            </a:pPr>
            <a:r>
              <a:rPr lang="en-GB" sz="2200" dirty="0">
                <a:solidFill>
                  <a:schemeClr val="bg1"/>
                </a:solidFill>
              </a:rPr>
              <a:t>And the “Rain, rain, come to-morrow,” </a:t>
            </a:r>
          </a:p>
          <a:p>
            <a:pPr>
              <a:lnSpc>
                <a:spcPct val="70000"/>
              </a:lnSpc>
              <a:spcBef>
                <a:spcPts val="1000"/>
              </a:spcBef>
            </a:pPr>
            <a:r>
              <a:rPr lang="en-GB" sz="2200" dirty="0">
                <a:solidFill>
                  <a:schemeClr val="bg1"/>
                </a:solidFill>
              </a:rPr>
              <a:t>Said for charm against the rain.</a:t>
            </a:r>
          </a:p>
          <a:p>
            <a:pPr>
              <a:lnSpc>
                <a:spcPct val="70000"/>
              </a:lnSpc>
              <a:spcBef>
                <a:spcPts val="1000"/>
              </a:spcBef>
            </a:pPr>
            <a:r>
              <a:rPr lang="en-GB" sz="2200" dirty="0">
                <a:solidFill>
                  <a:schemeClr val="bg1"/>
                </a:solidFill>
              </a:rPr>
              <a:t>IV</a:t>
            </a:r>
          </a:p>
          <a:p>
            <a:pPr>
              <a:lnSpc>
                <a:spcPct val="70000"/>
              </a:lnSpc>
              <a:spcBef>
                <a:spcPts val="1000"/>
              </a:spcBef>
            </a:pPr>
            <a:r>
              <a:rPr lang="en-GB" sz="2200" dirty="0">
                <a:solidFill>
                  <a:schemeClr val="bg1"/>
                </a:solidFill>
              </a:rPr>
              <a:t>Such a charm was right </a:t>
            </a:r>
            <a:r>
              <a:rPr lang="en-GB" sz="2200" dirty="0" err="1">
                <a:solidFill>
                  <a:schemeClr val="bg1"/>
                </a:solidFill>
              </a:rPr>
              <a:t>Canidian</a:t>
            </a:r>
            <a:r>
              <a:rPr lang="en-GB" sz="2200" dirty="0">
                <a:solidFill>
                  <a:schemeClr val="bg1"/>
                </a:solidFill>
              </a:rPr>
              <a:t>  </a:t>
            </a:r>
          </a:p>
          <a:p>
            <a:pPr>
              <a:lnSpc>
                <a:spcPct val="70000"/>
              </a:lnSpc>
              <a:spcBef>
                <a:spcPts val="1000"/>
              </a:spcBef>
            </a:pPr>
            <a:r>
              <a:rPr lang="en-GB" sz="2200" dirty="0">
                <a:solidFill>
                  <a:schemeClr val="bg1"/>
                </a:solidFill>
              </a:rPr>
              <a:t>Though you meet it with a jeer!</a:t>
            </a:r>
          </a:p>
          <a:p>
            <a:pPr>
              <a:lnSpc>
                <a:spcPct val="70000"/>
              </a:lnSpc>
              <a:spcBef>
                <a:spcPts val="1000"/>
              </a:spcBef>
            </a:pPr>
            <a:r>
              <a:rPr lang="en-GB" sz="2200" dirty="0">
                <a:solidFill>
                  <a:schemeClr val="bg1"/>
                </a:solidFill>
              </a:rPr>
              <a:t>If I said it long enough,</a:t>
            </a:r>
          </a:p>
          <a:p>
            <a:pPr>
              <a:lnSpc>
                <a:spcPct val="70000"/>
              </a:lnSpc>
              <a:spcBef>
                <a:spcPts val="1000"/>
              </a:spcBef>
            </a:pPr>
            <a:r>
              <a:rPr lang="en-GB" sz="2200" dirty="0">
                <a:solidFill>
                  <a:schemeClr val="bg1"/>
                </a:solidFill>
              </a:rPr>
              <a:t>Then the rain hummed dimly off,</a:t>
            </a:r>
          </a:p>
          <a:p>
            <a:pPr>
              <a:lnSpc>
                <a:spcPct val="70000"/>
              </a:lnSpc>
              <a:spcBef>
                <a:spcPts val="1000"/>
              </a:spcBef>
            </a:pPr>
            <a:r>
              <a:rPr lang="en-GB" sz="2200" dirty="0">
                <a:solidFill>
                  <a:schemeClr val="bg1"/>
                </a:solidFill>
              </a:rPr>
              <a:t>And the thrush with his pure Lydian </a:t>
            </a:r>
          </a:p>
          <a:p>
            <a:pPr>
              <a:lnSpc>
                <a:spcPct val="70000"/>
              </a:lnSpc>
              <a:spcBef>
                <a:spcPts val="1000"/>
              </a:spcBef>
            </a:pPr>
            <a:r>
              <a:rPr lang="en-GB" sz="2200" dirty="0">
                <a:solidFill>
                  <a:schemeClr val="bg1"/>
                </a:solidFill>
              </a:rPr>
              <a:t>Was left only to the ear;</a:t>
            </a:r>
          </a:p>
        </p:txBody>
      </p:sp>
    </p:spTree>
    <p:extLst>
      <p:ext uri="{BB962C8B-B14F-4D97-AF65-F5344CB8AC3E}">
        <p14:creationId xmlns:p14="http://schemas.microsoft.com/office/powerpoint/2010/main" val="246057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2A0015"/>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07653F1-BC5D-4E46-B730-21883C7D5FB6}"/>
              </a:ext>
            </a:extLst>
          </p:cNvPr>
          <p:cNvSpPr>
            <a:spLocks noGrp="1"/>
          </p:cNvSpPr>
          <p:nvPr>
            <p:ph idx="1"/>
          </p:nvPr>
        </p:nvSpPr>
        <p:spPr>
          <a:xfrm>
            <a:off x="316775" y="477521"/>
            <a:ext cx="5529943" cy="5456938"/>
          </a:xfrm>
        </p:spPr>
        <p:txBody>
          <a:bodyPr>
            <a:normAutofit fontScale="32500" lnSpcReduction="20000"/>
          </a:bodyPr>
          <a:lstStyle/>
          <a:p>
            <a:pPr marL="0" indent="0" algn="l">
              <a:buNone/>
            </a:pPr>
            <a:r>
              <a:rPr lang="en-GB" sz="6800" dirty="0">
                <a:solidFill>
                  <a:schemeClr val="bg1"/>
                </a:solidFill>
              </a:rPr>
              <a:t>V</a:t>
            </a:r>
          </a:p>
          <a:p>
            <a:pPr marL="0" indent="0" algn="l">
              <a:buNone/>
            </a:pPr>
            <a:r>
              <a:rPr lang="en-GB" sz="6800" dirty="0">
                <a:solidFill>
                  <a:schemeClr val="bg1"/>
                </a:solidFill>
              </a:rPr>
              <a:t>And the sun and I together</a:t>
            </a:r>
          </a:p>
          <a:p>
            <a:pPr marL="0" indent="0" algn="l">
              <a:buNone/>
            </a:pPr>
            <a:r>
              <a:rPr lang="en-GB" sz="6800" dirty="0">
                <a:solidFill>
                  <a:schemeClr val="bg1"/>
                </a:solidFill>
              </a:rPr>
              <a:t>Went a-rushing out of doors!</a:t>
            </a:r>
          </a:p>
          <a:p>
            <a:pPr marL="0" indent="0" algn="l">
              <a:buNone/>
            </a:pPr>
            <a:r>
              <a:rPr lang="en-GB" sz="6800" dirty="0">
                <a:solidFill>
                  <a:schemeClr val="bg1"/>
                </a:solidFill>
              </a:rPr>
              <a:t>We, our tender spirits, drew</a:t>
            </a:r>
          </a:p>
          <a:p>
            <a:pPr marL="0" indent="0" algn="l">
              <a:buNone/>
            </a:pPr>
            <a:r>
              <a:rPr lang="en-GB" sz="6800" dirty="0">
                <a:solidFill>
                  <a:schemeClr val="bg1"/>
                </a:solidFill>
              </a:rPr>
              <a:t>Over hill and dale in view,</a:t>
            </a:r>
          </a:p>
          <a:p>
            <a:pPr marL="0" indent="0" algn="l">
              <a:buNone/>
            </a:pPr>
            <a:r>
              <a:rPr lang="en-GB" sz="6800" dirty="0">
                <a:solidFill>
                  <a:schemeClr val="bg1"/>
                </a:solidFill>
              </a:rPr>
              <a:t>Glimmering hither, glimmering thither,</a:t>
            </a:r>
          </a:p>
          <a:p>
            <a:pPr marL="0" indent="0" algn="l">
              <a:buNone/>
            </a:pPr>
            <a:r>
              <a:rPr lang="en-GB" sz="6800" dirty="0">
                <a:solidFill>
                  <a:schemeClr val="bg1"/>
                </a:solidFill>
              </a:rPr>
              <a:t>In the footsteps of the showers.</a:t>
            </a:r>
          </a:p>
          <a:p>
            <a:pPr marL="0" indent="0" algn="l">
              <a:buNone/>
            </a:pPr>
            <a:endParaRPr lang="en-GB" sz="6800" dirty="0">
              <a:solidFill>
                <a:schemeClr val="bg1"/>
              </a:solidFill>
            </a:endParaRPr>
          </a:p>
          <a:p>
            <a:pPr marL="0" indent="0" algn="l">
              <a:buNone/>
            </a:pPr>
            <a:r>
              <a:rPr lang="en-GB" sz="6800" dirty="0">
                <a:solidFill>
                  <a:schemeClr val="bg1"/>
                </a:solidFill>
              </a:rPr>
              <a:t>VI</a:t>
            </a:r>
          </a:p>
          <a:p>
            <a:pPr marL="0" indent="0" algn="l">
              <a:buNone/>
            </a:pPr>
            <a:r>
              <a:rPr lang="en-GB" sz="6800" dirty="0">
                <a:solidFill>
                  <a:schemeClr val="bg1"/>
                </a:solidFill>
              </a:rPr>
              <a:t>Underneath the </a:t>
            </a:r>
            <a:r>
              <a:rPr lang="en-GB" sz="6800" dirty="0" err="1">
                <a:solidFill>
                  <a:schemeClr val="bg1"/>
                </a:solidFill>
              </a:rPr>
              <a:t>chesnuts</a:t>
            </a:r>
            <a:r>
              <a:rPr lang="en-GB" sz="6800" dirty="0">
                <a:solidFill>
                  <a:schemeClr val="bg1"/>
                </a:solidFill>
              </a:rPr>
              <a:t> dripping,</a:t>
            </a:r>
          </a:p>
          <a:p>
            <a:pPr marL="0" indent="0" algn="l">
              <a:buNone/>
            </a:pPr>
            <a:r>
              <a:rPr lang="en-GB" sz="6800" dirty="0">
                <a:solidFill>
                  <a:schemeClr val="bg1"/>
                </a:solidFill>
              </a:rPr>
              <a:t>Through the grasses wet and fair,</a:t>
            </a:r>
          </a:p>
          <a:p>
            <a:pPr marL="0" indent="0" algn="l">
              <a:buNone/>
            </a:pPr>
            <a:r>
              <a:rPr lang="en-GB" sz="6800" dirty="0">
                <a:solidFill>
                  <a:schemeClr val="bg1"/>
                </a:solidFill>
              </a:rPr>
              <a:t>Straight I sought my garden-ground,</a:t>
            </a:r>
          </a:p>
          <a:p>
            <a:pPr marL="0" indent="0" algn="l">
              <a:buNone/>
            </a:pPr>
            <a:r>
              <a:rPr lang="en-GB" sz="6800" dirty="0">
                <a:solidFill>
                  <a:schemeClr val="bg1"/>
                </a:solidFill>
              </a:rPr>
              <a:t>With the laurel on the mound,</a:t>
            </a:r>
          </a:p>
          <a:p>
            <a:pPr marL="0" indent="0" algn="l">
              <a:buNone/>
            </a:pPr>
            <a:r>
              <a:rPr lang="en-GB" sz="6800" dirty="0">
                <a:solidFill>
                  <a:schemeClr val="bg1"/>
                </a:solidFill>
              </a:rPr>
              <a:t>And the pear-tree </a:t>
            </a:r>
            <a:r>
              <a:rPr lang="en-GB" sz="6800" dirty="0" err="1">
                <a:solidFill>
                  <a:schemeClr val="bg1"/>
                </a:solidFill>
              </a:rPr>
              <a:t>oversweeping</a:t>
            </a:r>
            <a:endParaRPr lang="en-GB" sz="6800" dirty="0">
              <a:solidFill>
                <a:schemeClr val="bg1"/>
              </a:solidFill>
            </a:endParaRPr>
          </a:p>
          <a:p>
            <a:pPr marL="0" indent="0" algn="l">
              <a:buNone/>
            </a:pPr>
            <a:r>
              <a:rPr lang="en-GB" sz="6800" dirty="0">
                <a:solidFill>
                  <a:schemeClr val="bg1"/>
                </a:solidFill>
              </a:rPr>
              <a:t>A side-shadow of green air.</a:t>
            </a:r>
          </a:p>
          <a:p>
            <a:pPr marL="0" indent="0" algn="l">
              <a:buNone/>
            </a:pPr>
            <a:endParaRPr lang="en-GB" b="0" i="0" dirty="0">
              <a:solidFill>
                <a:srgbClr val="000000"/>
              </a:solidFill>
              <a:effectLst/>
              <a:latin typeface="Bookman Old Style" panose="02050604050505020204" pitchFamily="18" charset="0"/>
            </a:endParaRPr>
          </a:p>
        </p:txBody>
      </p:sp>
      <p:sp>
        <p:nvSpPr>
          <p:cNvPr id="5" name="TextBox 4">
            <a:extLst>
              <a:ext uri="{FF2B5EF4-FFF2-40B4-BE49-F238E27FC236}">
                <a16:creationId xmlns:a16="http://schemas.microsoft.com/office/drawing/2014/main" id="{BD68C7E4-EE0E-4D03-8A5B-B7482100CB41}"/>
              </a:ext>
            </a:extLst>
          </p:cNvPr>
          <p:cNvSpPr txBox="1"/>
          <p:nvPr/>
        </p:nvSpPr>
        <p:spPr>
          <a:xfrm>
            <a:off x="6208124" y="620667"/>
            <a:ext cx="6096000" cy="5170646"/>
          </a:xfrm>
          <a:prstGeom prst="rect">
            <a:avLst/>
          </a:prstGeom>
          <a:noFill/>
        </p:spPr>
        <p:txBody>
          <a:bodyPr wrap="square">
            <a:spAutoFit/>
          </a:bodyPr>
          <a:lstStyle/>
          <a:p>
            <a:pPr marL="0" indent="0" algn="l">
              <a:buNone/>
            </a:pPr>
            <a:r>
              <a:rPr lang="en-GB" sz="2200" dirty="0">
                <a:solidFill>
                  <a:schemeClr val="bg1"/>
                </a:solidFill>
              </a:rPr>
              <a:t>VII</a:t>
            </a:r>
          </a:p>
          <a:p>
            <a:pPr marL="0" indent="0" algn="l">
              <a:buNone/>
            </a:pPr>
            <a:r>
              <a:rPr lang="en-GB" sz="2200" dirty="0">
                <a:solidFill>
                  <a:schemeClr val="bg1"/>
                </a:solidFill>
              </a:rPr>
              <a:t>In the garden lay supinely</a:t>
            </a:r>
          </a:p>
          <a:p>
            <a:pPr marL="0" indent="0" algn="l">
              <a:buNone/>
            </a:pPr>
            <a:r>
              <a:rPr lang="en-GB" sz="2200" dirty="0">
                <a:solidFill>
                  <a:schemeClr val="bg1"/>
                </a:solidFill>
              </a:rPr>
              <a:t>A huge giant wrought of spade!</a:t>
            </a:r>
          </a:p>
          <a:p>
            <a:pPr marL="0" indent="0" algn="l">
              <a:buNone/>
            </a:pPr>
            <a:r>
              <a:rPr lang="en-GB" sz="2200" dirty="0">
                <a:solidFill>
                  <a:schemeClr val="bg1"/>
                </a:solidFill>
              </a:rPr>
              <a:t>Arms and legs were stretched at length</a:t>
            </a:r>
          </a:p>
          <a:p>
            <a:pPr marL="0" indent="0" algn="l">
              <a:buNone/>
            </a:pPr>
            <a:r>
              <a:rPr lang="en-GB" sz="2200" dirty="0">
                <a:solidFill>
                  <a:schemeClr val="bg1"/>
                </a:solidFill>
              </a:rPr>
              <a:t>In a passive giant strength,—</a:t>
            </a:r>
          </a:p>
          <a:p>
            <a:pPr marL="0" indent="0" algn="l">
              <a:buNone/>
            </a:pPr>
            <a:r>
              <a:rPr lang="en-GB" sz="2200" dirty="0">
                <a:solidFill>
                  <a:schemeClr val="bg1"/>
                </a:solidFill>
              </a:rPr>
              <a:t>The fine meadow turf, cut finely,</a:t>
            </a:r>
          </a:p>
          <a:p>
            <a:pPr marL="0" indent="0" algn="l">
              <a:buNone/>
            </a:pPr>
            <a:r>
              <a:rPr lang="en-GB" sz="2200" dirty="0">
                <a:solidFill>
                  <a:schemeClr val="bg1"/>
                </a:solidFill>
              </a:rPr>
              <a:t>Round them laid and interlaid.</a:t>
            </a:r>
          </a:p>
          <a:p>
            <a:pPr marL="0" indent="0" algn="l">
              <a:buNone/>
            </a:pPr>
            <a:endParaRPr lang="en-GB" sz="2200" dirty="0">
              <a:solidFill>
                <a:schemeClr val="bg1"/>
              </a:solidFill>
            </a:endParaRPr>
          </a:p>
          <a:p>
            <a:pPr marL="0" indent="0" algn="l">
              <a:buNone/>
            </a:pPr>
            <a:r>
              <a:rPr lang="en-GB" sz="2200" dirty="0">
                <a:solidFill>
                  <a:schemeClr val="bg1"/>
                </a:solidFill>
              </a:rPr>
              <a:t>VIII</a:t>
            </a:r>
          </a:p>
          <a:p>
            <a:pPr marL="0" indent="0" algn="l">
              <a:buNone/>
            </a:pPr>
            <a:r>
              <a:rPr lang="en-GB" sz="2200" dirty="0">
                <a:solidFill>
                  <a:schemeClr val="bg1"/>
                </a:solidFill>
              </a:rPr>
              <a:t>Call him Hector, son of Priam!</a:t>
            </a:r>
          </a:p>
          <a:p>
            <a:pPr marL="0" indent="0" algn="l">
              <a:buNone/>
            </a:pPr>
            <a:r>
              <a:rPr lang="en-GB" sz="2200" dirty="0">
                <a:solidFill>
                  <a:schemeClr val="bg1"/>
                </a:solidFill>
              </a:rPr>
              <a:t>Such his title and degree.</a:t>
            </a:r>
          </a:p>
          <a:p>
            <a:pPr marL="0" indent="0" algn="l">
              <a:buNone/>
            </a:pPr>
            <a:r>
              <a:rPr lang="en-GB" sz="2200" dirty="0">
                <a:solidFill>
                  <a:schemeClr val="bg1"/>
                </a:solidFill>
              </a:rPr>
              <a:t>With my rake I smoothed his brow,</a:t>
            </a:r>
          </a:p>
          <a:p>
            <a:pPr marL="0" indent="0" algn="l">
              <a:buNone/>
            </a:pPr>
            <a:r>
              <a:rPr lang="en-GB" sz="2200" dirty="0">
                <a:solidFill>
                  <a:schemeClr val="bg1"/>
                </a:solidFill>
              </a:rPr>
              <a:t>Both his cheeks I weeded through,</a:t>
            </a:r>
          </a:p>
          <a:p>
            <a:pPr marL="0" indent="0" algn="l">
              <a:buNone/>
            </a:pPr>
            <a:r>
              <a:rPr lang="en-GB" sz="2200" dirty="0">
                <a:solidFill>
                  <a:schemeClr val="bg1"/>
                </a:solidFill>
              </a:rPr>
              <a:t>But a rhymer such as I am,</a:t>
            </a:r>
          </a:p>
          <a:p>
            <a:pPr marL="0" indent="0" algn="l">
              <a:buNone/>
            </a:pPr>
            <a:r>
              <a:rPr lang="en-GB" sz="2200" dirty="0">
                <a:solidFill>
                  <a:schemeClr val="bg1"/>
                </a:solidFill>
              </a:rPr>
              <a:t>Scarce can sing his dignity.</a:t>
            </a:r>
          </a:p>
        </p:txBody>
      </p:sp>
    </p:spTree>
    <p:extLst>
      <p:ext uri="{BB962C8B-B14F-4D97-AF65-F5344CB8AC3E}">
        <p14:creationId xmlns:p14="http://schemas.microsoft.com/office/powerpoint/2010/main" val="621171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2A0015"/>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07653F1-BC5D-4E46-B730-21883C7D5FB6}"/>
              </a:ext>
            </a:extLst>
          </p:cNvPr>
          <p:cNvSpPr>
            <a:spLocks noGrp="1"/>
          </p:cNvSpPr>
          <p:nvPr>
            <p:ph idx="1"/>
          </p:nvPr>
        </p:nvSpPr>
        <p:spPr>
          <a:xfrm>
            <a:off x="351065" y="477521"/>
            <a:ext cx="5529943" cy="5456938"/>
          </a:xfrm>
        </p:spPr>
        <p:txBody>
          <a:bodyPr>
            <a:normAutofit fontScale="32500" lnSpcReduction="20000"/>
          </a:bodyPr>
          <a:lstStyle/>
          <a:p>
            <a:pPr marL="0" indent="0" algn="l">
              <a:buNone/>
            </a:pPr>
            <a:r>
              <a:rPr lang="en-GB" sz="6800" dirty="0">
                <a:solidFill>
                  <a:schemeClr val="bg1"/>
                </a:solidFill>
              </a:rPr>
              <a:t>IX</a:t>
            </a:r>
          </a:p>
          <a:p>
            <a:pPr marL="0" indent="0" algn="l">
              <a:buNone/>
            </a:pPr>
            <a:r>
              <a:rPr lang="en-GB" sz="6800" dirty="0">
                <a:solidFill>
                  <a:schemeClr val="bg1"/>
                </a:solidFill>
              </a:rPr>
              <a:t>Eyes of gentianellas azure,</a:t>
            </a:r>
          </a:p>
          <a:p>
            <a:pPr marL="0" indent="0" algn="l">
              <a:buNone/>
            </a:pPr>
            <a:r>
              <a:rPr lang="en-GB" sz="6800" dirty="0">
                <a:solidFill>
                  <a:schemeClr val="bg1"/>
                </a:solidFill>
              </a:rPr>
              <a:t>Staring, winking at the skies,</a:t>
            </a:r>
          </a:p>
          <a:p>
            <a:pPr marL="0" indent="0" algn="l">
              <a:buNone/>
            </a:pPr>
            <a:r>
              <a:rPr lang="en-GB" sz="6800" dirty="0">
                <a:solidFill>
                  <a:schemeClr val="bg1"/>
                </a:solidFill>
              </a:rPr>
              <a:t>Nose of gillyflowers  and box. </a:t>
            </a:r>
          </a:p>
          <a:p>
            <a:pPr marL="0" indent="0" algn="l">
              <a:buNone/>
            </a:pPr>
            <a:r>
              <a:rPr lang="en-GB" sz="6800" dirty="0">
                <a:solidFill>
                  <a:schemeClr val="bg1"/>
                </a:solidFill>
              </a:rPr>
              <a:t>Scented grasses put for locks,</a:t>
            </a:r>
          </a:p>
          <a:p>
            <a:pPr marL="0" indent="0" algn="l">
              <a:buNone/>
            </a:pPr>
            <a:r>
              <a:rPr lang="en-GB" sz="6800" dirty="0">
                <a:solidFill>
                  <a:schemeClr val="bg1"/>
                </a:solidFill>
              </a:rPr>
              <a:t>Which a little breeze, at pleasure,</a:t>
            </a:r>
          </a:p>
          <a:p>
            <a:pPr marL="0" indent="0" algn="l">
              <a:buNone/>
            </a:pPr>
            <a:r>
              <a:rPr lang="en-GB" sz="6800" dirty="0">
                <a:solidFill>
                  <a:schemeClr val="bg1"/>
                </a:solidFill>
              </a:rPr>
              <a:t>Set a-waving round his eyes.</a:t>
            </a:r>
          </a:p>
          <a:p>
            <a:pPr marL="0" indent="0" algn="l">
              <a:buNone/>
            </a:pPr>
            <a:endParaRPr lang="en-GB" sz="6800" dirty="0">
              <a:solidFill>
                <a:schemeClr val="bg1"/>
              </a:solidFill>
            </a:endParaRPr>
          </a:p>
          <a:p>
            <a:pPr marL="0" indent="0" algn="l">
              <a:buNone/>
            </a:pPr>
            <a:r>
              <a:rPr lang="en-GB" sz="6800" dirty="0">
                <a:solidFill>
                  <a:schemeClr val="bg1"/>
                </a:solidFill>
              </a:rPr>
              <a:t>X</a:t>
            </a:r>
          </a:p>
          <a:p>
            <a:pPr marL="0" indent="0" algn="l">
              <a:buNone/>
            </a:pPr>
            <a:r>
              <a:rPr lang="en-GB" sz="6800" dirty="0">
                <a:solidFill>
                  <a:schemeClr val="bg1"/>
                </a:solidFill>
              </a:rPr>
              <a:t>Brazen helm of daffodillies, </a:t>
            </a:r>
          </a:p>
          <a:p>
            <a:pPr marL="0" indent="0" algn="l">
              <a:buNone/>
            </a:pPr>
            <a:r>
              <a:rPr lang="en-GB" sz="6800" dirty="0">
                <a:solidFill>
                  <a:schemeClr val="bg1"/>
                </a:solidFill>
              </a:rPr>
              <a:t>With a glitter toward the light.</a:t>
            </a:r>
          </a:p>
          <a:p>
            <a:pPr marL="0" indent="0" algn="l">
              <a:buNone/>
            </a:pPr>
            <a:r>
              <a:rPr lang="en-GB" sz="6800" dirty="0">
                <a:solidFill>
                  <a:schemeClr val="bg1"/>
                </a:solidFill>
              </a:rPr>
              <a:t>Purple violets  for the mouth,</a:t>
            </a:r>
          </a:p>
          <a:p>
            <a:pPr marL="0" indent="0" algn="l">
              <a:buNone/>
            </a:pPr>
            <a:r>
              <a:rPr lang="en-GB" sz="6800" dirty="0">
                <a:solidFill>
                  <a:schemeClr val="bg1"/>
                </a:solidFill>
              </a:rPr>
              <a:t>Breathing perfumes west and south;</a:t>
            </a:r>
          </a:p>
          <a:p>
            <a:pPr marL="0" indent="0" algn="l">
              <a:buNone/>
            </a:pPr>
            <a:r>
              <a:rPr lang="en-GB" sz="6800" dirty="0">
                <a:solidFill>
                  <a:schemeClr val="bg1"/>
                </a:solidFill>
              </a:rPr>
              <a:t>And a sword of flashing lilies, </a:t>
            </a:r>
          </a:p>
          <a:p>
            <a:pPr marL="0" indent="0" algn="l">
              <a:buNone/>
            </a:pPr>
            <a:r>
              <a:rPr lang="en-GB" sz="6800" dirty="0">
                <a:solidFill>
                  <a:schemeClr val="bg1"/>
                </a:solidFill>
              </a:rPr>
              <a:t>Holden 60 ready for the fight.</a:t>
            </a:r>
          </a:p>
        </p:txBody>
      </p:sp>
      <p:sp>
        <p:nvSpPr>
          <p:cNvPr id="5" name="TextBox 4">
            <a:extLst>
              <a:ext uri="{FF2B5EF4-FFF2-40B4-BE49-F238E27FC236}">
                <a16:creationId xmlns:a16="http://schemas.microsoft.com/office/drawing/2014/main" id="{BD68C7E4-EE0E-4D03-8A5B-B7482100CB41}"/>
              </a:ext>
            </a:extLst>
          </p:cNvPr>
          <p:cNvSpPr txBox="1"/>
          <p:nvPr/>
        </p:nvSpPr>
        <p:spPr>
          <a:xfrm>
            <a:off x="5744935" y="477521"/>
            <a:ext cx="6096000" cy="5539978"/>
          </a:xfrm>
          <a:prstGeom prst="rect">
            <a:avLst/>
          </a:prstGeom>
          <a:noFill/>
        </p:spPr>
        <p:txBody>
          <a:bodyPr wrap="square">
            <a:spAutoFit/>
          </a:bodyPr>
          <a:lstStyle/>
          <a:p>
            <a:pPr marL="0" indent="0" algn="l">
              <a:buNone/>
            </a:pPr>
            <a:r>
              <a:rPr lang="en-GB" sz="2400" dirty="0">
                <a:solidFill>
                  <a:schemeClr val="bg1"/>
                </a:solidFill>
              </a:rPr>
              <a:t>XI</a:t>
            </a:r>
            <a:endParaRPr lang="en-GB" sz="2200" dirty="0">
              <a:solidFill>
                <a:schemeClr val="bg1"/>
              </a:solidFill>
            </a:endParaRPr>
          </a:p>
          <a:p>
            <a:pPr marL="0" indent="0" algn="l">
              <a:buNone/>
            </a:pPr>
            <a:r>
              <a:rPr lang="en-GB" sz="2200" dirty="0">
                <a:solidFill>
                  <a:schemeClr val="bg1"/>
                </a:solidFill>
              </a:rPr>
              <a:t>And a breastplate made of daisies, </a:t>
            </a:r>
          </a:p>
          <a:p>
            <a:pPr marL="0" indent="0" algn="l">
              <a:buNone/>
            </a:pPr>
            <a:r>
              <a:rPr lang="en-GB" sz="2200" dirty="0">
                <a:solidFill>
                  <a:schemeClr val="bg1"/>
                </a:solidFill>
              </a:rPr>
              <a:t>Closely fitting, leaf on leaf.</a:t>
            </a:r>
          </a:p>
          <a:p>
            <a:pPr marL="0" indent="0" algn="l">
              <a:buNone/>
            </a:pPr>
            <a:r>
              <a:rPr lang="en-GB" sz="2200" dirty="0">
                <a:solidFill>
                  <a:schemeClr val="bg1"/>
                </a:solidFill>
              </a:rPr>
              <a:t>Periwinkles 63 interlaced</a:t>
            </a:r>
          </a:p>
          <a:p>
            <a:pPr marL="0" indent="0" algn="l">
              <a:buNone/>
            </a:pPr>
            <a:r>
              <a:rPr lang="en-GB" sz="2200" dirty="0">
                <a:solidFill>
                  <a:schemeClr val="bg1"/>
                </a:solidFill>
              </a:rPr>
              <a:t>Drawn for belt about the waist;</a:t>
            </a:r>
          </a:p>
          <a:p>
            <a:pPr marL="0" indent="0" algn="l">
              <a:buNone/>
            </a:pPr>
            <a:r>
              <a:rPr lang="en-GB" sz="2200" dirty="0">
                <a:solidFill>
                  <a:schemeClr val="bg1"/>
                </a:solidFill>
              </a:rPr>
              <a:t>While the brown bees, humming praises,</a:t>
            </a:r>
          </a:p>
          <a:p>
            <a:pPr marL="0" indent="0" algn="l">
              <a:buNone/>
            </a:pPr>
            <a:r>
              <a:rPr lang="en-GB" sz="2200" dirty="0">
                <a:solidFill>
                  <a:schemeClr val="bg1"/>
                </a:solidFill>
              </a:rPr>
              <a:t>Shot their arrows round the chief.</a:t>
            </a:r>
          </a:p>
          <a:p>
            <a:pPr marL="0" indent="0" algn="l">
              <a:buNone/>
            </a:pPr>
            <a:endParaRPr lang="en-GB" sz="2200" dirty="0">
              <a:solidFill>
                <a:schemeClr val="bg1"/>
              </a:solidFill>
            </a:endParaRPr>
          </a:p>
          <a:p>
            <a:pPr marL="0" indent="0" algn="l">
              <a:buNone/>
            </a:pPr>
            <a:r>
              <a:rPr lang="en-GB" sz="2200" dirty="0">
                <a:solidFill>
                  <a:schemeClr val="bg1"/>
                </a:solidFill>
              </a:rPr>
              <a:t>XII</a:t>
            </a:r>
          </a:p>
          <a:p>
            <a:pPr marL="0" indent="0" algn="l">
              <a:buNone/>
            </a:pPr>
            <a:r>
              <a:rPr lang="en-GB" sz="2200" dirty="0">
                <a:solidFill>
                  <a:schemeClr val="bg1"/>
                </a:solidFill>
              </a:rPr>
              <a:t>And who knows, (I sometimes wondered,)</a:t>
            </a:r>
          </a:p>
          <a:p>
            <a:pPr marL="0" indent="0" algn="l">
              <a:buNone/>
            </a:pPr>
            <a:r>
              <a:rPr lang="en-GB" sz="2200" dirty="0">
                <a:solidFill>
                  <a:schemeClr val="bg1"/>
                </a:solidFill>
              </a:rPr>
              <a:t>If the disembodied soul</a:t>
            </a:r>
          </a:p>
          <a:p>
            <a:pPr marL="0" indent="0" algn="l">
              <a:buNone/>
            </a:pPr>
            <a:r>
              <a:rPr lang="en-GB" sz="2200" dirty="0">
                <a:solidFill>
                  <a:schemeClr val="bg1"/>
                </a:solidFill>
              </a:rPr>
              <a:t>Of old Hector, once of Troy,</a:t>
            </a:r>
          </a:p>
          <a:p>
            <a:pPr marL="0" indent="0" algn="l">
              <a:buNone/>
            </a:pPr>
            <a:r>
              <a:rPr lang="en-GB" sz="2200" dirty="0">
                <a:solidFill>
                  <a:schemeClr val="bg1"/>
                </a:solidFill>
              </a:rPr>
              <a:t>Might not take a dreary joy</a:t>
            </a:r>
          </a:p>
          <a:p>
            <a:pPr marL="0" indent="0" algn="l">
              <a:buNone/>
            </a:pPr>
            <a:r>
              <a:rPr lang="en-GB" sz="2200" dirty="0">
                <a:solidFill>
                  <a:schemeClr val="bg1"/>
                </a:solidFill>
              </a:rPr>
              <a:t>Here to enter—if it thundered,</a:t>
            </a:r>
          </a:p>
          <a:p>
            <a:pPr marL="0" indent="0" algn="l">
              <a:buNone/>
            </a:pPr>
            <a:r>
              <a:rPr lang="en-GB" sz="2200" dirty="0">
                <a:solidFill>
                  <a:schemeClr val="bg1"/>
                </a:solidFill>
              </a:rPr>
              <a:t>Rolling up the thunder-roll?</a:t>
            </a:r>
          </a:p>
          <a:p>
            <a:pPr marL="0" indent="0" algn="l">
              <a:buNone/>
            </a:pPr>
            <a:endParaRPr lang="en-GB" sz="2200" dirty="0">
              <a:solidFill>
                <a:schemeClr val="bg1"/>
              </a:solidFill>
            </a:endParaRPr>
          </a:p>
        </p:txBody>
      </p:sp>
    </p:spTree>
    <p:extLst>
      <p:ext uri="{BB962C8B-B14F-4D97-AF65-F5344CB8AC3E}">
        <p14:creationId xmlns:p14="http://schemas.microsoft.com/office/powerpoint/2010/main" val="11293065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2A0015"/>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07653F1-BC5D-4E46-B730-21883C7D5FB6}"/>
              </a:ext>
            </a:extLst>
          </p:cNvPr>
          <p:cNvSpPr>
            <a:spLocks noGrp="1"/>
          </p:cNvSpPr>
          <p:nvPr>
            <p:ph idx="1"/>
          </p:nvPr>
        </p:nvSpPr>
        <p:spPr>
          <a:xfrm>
            <a:off x="351065" y="477521"/>
            <a:ext cx="5529943" cy="5456938"/>
          </a:xfrm>
        </p:spPr>
        <p:txBody>
          <a:bodyPr>
            <a:normAutofit fontScale="32500" lnSpcReduction="20000"/>
          </a:bodyPr>
          <a:lstStyle/>
          <a:p>
            <a:pPr marL="0" indent="0" algn="l">
              <a:buNone/>
            </a:pPr>
            <a:r>
              <a:rPr lang="en-GB" sz="6800" dirty="0">
                <a:solidFill>
                  <a:schemeClr val="bg1"/>
                </a:solidFill>
              </a:rPr>
              <a:t>XIII</a:t>
            </a:r>
          </a:p>
          <a:p>
            <a:pPr marL="0" indent="0" algn="l">
              <a:buNone/>
            </a:pPr>
            <a:r>
              <a:rPr lang="en-GB" sz="6800" dirty="0">
                <a:solidFill>
                  <a:schemeClr val="bg1"/>
                </a:solidFill>
              </a:rPr>
              <a:t>Rolling this way from Troy-ruin,</a:t>
            </a:r>
          </a:p>
          <a:p>
            <a:pPr marL="0" indent="0" algn="l">
              <a:buNone/>
            </a:pPr>
            <a:r>
              <a:rPr lang="en-GB" sz="6800" dirty="0">
                <a:solidFill>
                  <a:schemeClr val="bg1"/>
                </a:solidFill>
              </a:rPr>
              <a:t>In this body rude and rife</a:t>
            </a:r>
          </a:p>
          <a:p>
            <a:pPr marL="0" indent="0" algn="l">
              <a:buNone/>
            </a:pPr>
            <a:r>
              <a:rPr lang="en-GB" sz="6800" dirty="0">
                <a:solidFill>
                  <a:schemeClr val="bg1"/>
                </a:solidFill>
              </a:rPr>
              <a:t>Just to enter, and take rest</a:t>
            </a:r>
          </a:p>
          <a:p>
            <a:pPr marL="0" indent="0" algn="l">
              <a:buNone/>
            </a:pPr>
            <a:r>
              <a:rPr lang="en-GB" sz="6800" dirty="0">
                <a:solidFill>
                  <a:schemeClr val="bg1"/>
                </a:solidFill>
              </a:rPr>
              <a:t>‘Neath the daisies of the breast—</a:t>
            </a:r>
          </a:p>
          <a:p>
            <a:pPr marL="0" indent="0" algn="l">
              <a:buNone/>
            </a:pPr>
            <a:r>
              <a:rPr lang="en-GB" sz="6800" dirty="0">
                <a:solidFill>
                  <a:schemeClr val="bg1"/>
                </a:solidFill>
              </a:rPr>
              <a:t>They, with tender roots, renewing</a:t>
            </a:r>
          </a:p>
          <a:p>
            <a:pPr marL="0" indent="0" algn="l">
              <a:buNone/>
            </a:pPr>
            <a:r>
              <a:rPr lang="en-GB" sz="6800" dirty="0">
                <a:solidFill>
                  <a:schemeClr val="bg1"/>
                </a:solidFill>
              </a:rPr>
              <a:t>His heroic heart to life?</a:t>
            </a:r>
          </a:p>
          <a:p>
            <a:pPr marL="0" indent="0" algn="l">
              <a:buNone/>
            </a:pPr>
            <a:endParaRPr lang="en-GB" sz="6800" dirty="0">
              <a:solidFill>
                <a:schemeClr val="bg1"/>
              </a:solidFill>
            </a:endParaRPr>
          </a:p>
          <a:p>
            <a:pPr marL="0" indent="0" algn="l">
              <a:buNone/>
            </a:pPr>
            <a:r>
              <a:rPr lang="en-GB" sz="6800" dirty="0">
                <a:solidFill>
                  <a:schemeClr val="bg1"/>
                </a:solidFill>
              </a:rPr>
              <a:t>XIV</a:t>
            </a:r>
          </a:p>
          <a:p>
            <a:pPr marL="0" indent="0" algn="l">
              <a:buNone/>
            </a:pPr>
            <a:r>
              <a:rPr lang="en-GB" sz="6800" dirty="0">
                <a:solidFill>
                  <a:schemeClr val="bg1"/>
                </a:solidFill>
              </a:rPr>
              <a:t>Who could know? I sometimes started</a:t>
            </a:r>
          </a:p>
          <a:p>
            <a:pPr marL="0" indent="0" algn="l">
              <a:buNone/>
            </a:pPr>
            <a:r>
              <a:rPr lang="en-GB" sz="6800" dirty="0">
                <a:solidFill>
                  <a:schemeClr val="bg1"/>
                </a:solidFill>
              </a:rPr>
              <a:t>At a motion or a sound!</a:t>
            </a:r>
          </a:p>
          <a:p>
            <a:pPr marL="0" indent="0" algn="l">
              <a:buNone/>
            </a:pPr>
            <a:r>
              <a:rPr lang="en-GB" sz="6800" dirty="0">
                <a:solidFill>
                  <a:schemeClr val="bg1"/>
                </a:solidFill>
              </a:rPr>
              <a:t>Did his mouth speak—naming Troy,</a:t>
            </a:r>
          </a:p>
          <a:p>
            <a:pPr marL="0" indent="0" algn="l">
              <a:buNone/>
            </a:pPr>
            <a:r>
              <a:rPr lang="en-GB" sz="6800" dirty="0">
                <a:solidFill>
                  <a:schemeClr val="bg1"/>
                </a:solidFill>
              </a:rPr>
              <a:t>With an </a:t>
            </a:r>
            <a:r>
              <a:rPr lang="en-GB" sz="6800" i="1" dirty="0" err="1">
                <a:solidFill>
                  <a:schemeClr val="bg1"/>
                </a:solidFill>
              </a:rPr>
              <a:t>οτοτοτοτοι</a:t>
            </a:r>
            <a:r>
              <a:rPr lang="en-GB" sz="6800" dirty="0">
                <a:solidFill>
                  <a:schemeClr val="bg1"/>
                </a:solidFill>
              </a:rPr>
              <a:t>? </a:t>
            </a:r>
          </a:p>
          <a:p>
            <a:pPr marL="0" indent="0" algn="l">
              <a:buNone/>
            </a:pPr>
            <a:r>
              <a:rPr lang="en-GB" sz="6800" dirty="0">
                <a:solidFill>
                  <a:schemeClr val="bg1"/>
                </a:solidFill>
              </a:rPr>
              <a:t>Did the pulse of the Strong-hearted</a:t>
            </a:r>
          </a:p>
          <a:p>
            <a:pPr marL="0" indent="0" algn="l">
              <a:buNone/>
            </a:pPr>
            <a:r>
              <a:rPr lang="en-GB" sz="6800" dirty="0">
                <a:solidFill>
                  <a:schemeClr val="bg1"/>
                </a:solidFill>
              </a:rPr>
              <a:t>Make the daisies tremble round?</a:t>
            </a:r>
          </a:p>
          <a:p>
            <a:pPr marL="0" indent="0" algn="l">
              <a:buNone/>
            </a:pPr>
            <a:endParaRPr lang="en-GB" sz="6800" dirty="0">
              <a:solidFill>
                <a:schemeClr val="bg1"/>
              </a:solidFill>
            </a:endParaRPr>
          </a:p>
        </p:txBody>
      </p:sp>
      <p:sp>
        <p:nvSpPr>
          <p:cNvPr id="5" name="TextBox 4">
            <a:extLst>
              <a:ext uri="{FF2B5EF4-FFF2-40B4-BE49-F238E27FC236}">
                <a16:creationId xmlns:a16="http://schemas.microsoft.com/office/drawing/2014/main" id="{BD68C7E4-EE0E-4D03-8A5B-B7482100CB41}"/>
              </a:ext>
            </a:extLst>
          </p:cNvPr>
          <p:cNvSpPr txBox="1"/>
          <p:nvPr/>
        </p:nvSpPr>
        <p:spPr>
          <a:xfrm>
            <a:off x="5744935" y="477521"/>
            <a:ext cx="6096000" cy="5170646"/>
          </a:xfrm>
          <a:prstGeom prst="rect">
            <a:avLst/>
          </a:prstGeom>
          <a:noFill/>
        </p:spPr>
        <p:txBody>
          <a:bodyPr wrap="square">
            <a:spAutoFit/>
          </a:bodyPr>
          <a:lstStyle/>
          <a:p>
            <a:pPr marL="0" indent="0" algn="l">
              <a:buNone/>
            </a:pPr>
            <a:r>
              <a:rPr lang="en-GB" sz="2200" dirty="0">
                <a:solidFill>
                  <a:schemeClr val="bg1"/>
                </a:solidFill>
              </a:rPr>
              <a:t>XV</a:t>
            </a:r>
          </a:p>
          <a:p>
            <a:pPr marL="0" indent="0" algn="l">
              <a:buNone/>
            </a:pPr>
            <a:r>
              <a:rPr lang="en-GB" sz="2200" dirty="0">
                <a:solidFill>
                  <a:schemeClr val="bg1"/>
                </a:solidFill>
              </a:rPr>
              <a:t>It was hard to answer, often:</a:t>
            </a:r>
          </a:p>
          <a:p>
            <a:pPr marL="0" indent="0" algn="l">
              <a:buNone/>
            </a:pPr>
            <a:r>
              <a:rPr lang="en-GB" sz="2200" dirty="0">
                <a:solidFill>
                  <a:schemeClr val="bg1"/>
                </a:solidFill>
              </a:rPr>
              <a:t>But the birds sang in the tree—</a:t>
            </a:r>
          </a:p>
          <a:p>
            <a:pPr marL="0" indent="0" algn="l">
              <a:buNone/>
            </a:pPr>
            <a:r>
              <a:rPr lang="en-GB" sz="2200" dirty="0">
                <a:solidFill>
                  <a:schemeClr val="bg1"/>
                </a:solidFill>
              </a:rPr>
              <a:t>But the little birds sang bold</a:t>
            </a:r>
          </a:p>
          <a:p>
            <a:pPr marL="0" indent="0" algn="l">
              <a:buNone/>
            </a:pPr>
            <a:r>
              <a:rPr lang="en-GB" sz="2200" dirty="0">
                <a:solidFill>
                  <a:schemeClr val="bg1"/>
                </a:solidFill>
              </a:rPr>
              <a:t>In the pear-tree green and old,</a:t>
            </a:r>
          </a:p>
          <a:p>
            <a:pPr marL="0" indent="0" algn="l">
              <a:buNone/>
            </a:pPr>
            <a:r>
              <a:rPr lang="en-GB" sz="2200" dirty="0">
                <a:solidFill>
                  <a:schemeClr val="bg1"/>
                </a:solidFill>
              </a:rPr>
              <a:t>And my terror seemed to soften</a:t>
            </a:r>
          </a:p>
          <a:p>
            <a:pPr marL="0" indent="0" algn="l">
              <a:buNone/>
            </a:pPr>
            <a:r>
              <a:rPr lang="en-GB" sz="2200" dirty="0">
                <a:solidFill>
                  <a:schemeClr val="bg1"/>
                </a:solidFill>
              </a:rPr>
              <a:t>Through the courage of their glee. </a:t>
            </a:r>
          </a:p>
          <a:p>
            <a:pPr marL="0" indent="0" algn="l">
              <a:buNone/>
            </a:pPr>
            <a:endParaRPr lang="en-GB" sz="2200" dirty="0">
              <a:solidFill>
                <a:schemeClr val="bg1"/>
              </a:solidFill>
            </a:endParaRPr>
          </a:p>
          <a:p>
            <a:pPr marL="0" indent="0" algn="l">
              <a:buNone/>
            </a:pPr>
            <a:r>
              <a:rPr lang="en-GB" sz="2200" dirty="0">
                <a:solidFill>
                  <a:schemeClr val="bg1"/>
                </a:solidFill>
              </a:rPr>
              <a:t>XVI</a:t>
            </a:r>
          </a:p>
          <a:p>
            <a:pPr marL="0" indent="0" algn="l">
              <a:buNone/>
            </a:pPr>
            <a:r>
              <a:rPr lang="en-GB" sz="2200" dirty="0">
                <a:solidFill>
                  <a:schemeClr val="bg1"/>
                </a:solidFill>
              </a:rPr>
              <a:t>Oh, the birds, the tree, the ruddy</a:t>
            </a:r>
          </a:p>
          <a:p>
            <a:pPr marL="0" indent="0" algn="l">
              <a:buNone/>
            </a:pPr>
            <a:r>
              <a:rPr lang="en-GB" sz="2200" dirty="0">
                <a:solidFill>
                  <a:schemeClr val="bg1"/>
                </a:solidFill>
              </a:rPr>
              <a:t>And white blossoms, sleek with rain!</a:t>
            </a:r>
          </a:p>
          <a:p>
            <a:pPr marL="0" indent="0" algn="l">
              <a:buNone/>
            </a:pPr>
            <a:r>
              <a:rPr lang="en-GB" sz="2200" dirty="0">
                <a:solidFill>
                  <a:schemeClr val="bg1"/>
                </a:solidFill>
              </a:rPr>
              <a:t>Oh, my garden, rich with pansies! </a:t>
            </a:r>
          </a:p>
          <a:p>
            <a:pPr marL="0" indent="0" algn="l">
              <a:buNone/>
            </a:pPr>
            <a:r>
              <a:rPr lang="en-GB" sz="2200" dirty="0">
                <a:solidFill>
                  <a:schemeClr val="bg1"/>
                </a:solidFill>
              </a:rPr>
              <a:t>Oh, my childhood’s bright romances!</a:t>
            </a:r>
          </a:p>
          <a:p>
            <a:pPr marL="0" indent="0" algn="l">
              <a:buNone/>
            </a:pPr>
            <a:r>
              <a:rPr lang="en-GB" sz="2200" dirty="0">
                <a:solidFill>
                  <a:schemeClr val="bg1"/>
                </a:solidFill>
              </a:rPr>
              <a:t>All revive, like Hector’s body,</a:t>
            </a:r>
          </a:p>
          <a:p>
            <a:pPr marL="0" indent="0" algn="l">
              <a:buNone/>
            </a:pPr>
            <a:r>
              <a:rPr lang="en-GB" sz="2200" dirty="0">
                <a:solidFill>
                  <a:schemeClr val="bg1"/>
                </a:solidFill>
              </a:rPr>
              <a:t>And I see them stir again!</a:t>
            </a:r>
          </a:p>
        </p:txBody>
      </p:sp>
    </p:spTree>
    <p:extLst>
      <p:ext uri="{BB962C8B-B14F-4D97-AF65-F5344CB8AC3E}">
        <p14:creationId xmlns:p14="http://schemas.microsoft.com/office/powerpoint/2010/main" val="13693711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2A0015"/>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07653F1-BC5D-4E46-B730-21883C7D5FB6}"/>
              </a:ext>
            </a:extLst>
          </p:cNvPr>
          <p:cNvSpPr>
            <a:spLocks noGrp="1"/>
          </p:cNvSpPr>
          <p:nvPr>
            <p:ph idx="1"/>
          </p:nvPr>
        </p:nvSpPr>
        <p:spPr>
          <a:xfrm>
            <a:off x="566057" y="614681"/>
            <a:ext cx="5529943" cy="5456938"/>
          </a:xfrm>
        </p:spPr>
        <p:txBody>
          <a:bodyPr>
            <a:normAutofit fontScale="40000" lnSpcReduction="20000"/>
          </a:bodyPr>
          <a:lstStyle/>
          <a:p>
            <a:pPr marL="0" indent="0" algn="l">
              <a:buNone/>
            </a:pPr>
            <a:r>
              <a:rPr lang="en-GB" sz="5500" dirty="0">
                <a:solidFill>
                  <a:schemeClr val="bg1"/>
                </a:solidFill>
              </a:rPr>
              <a:t>XVII</a:t>
            </a:r>
          </a:p>
          <a:p>
            <a:pPr marL="0" indent="0" algn="l">
              <a:buNone/>
            </a:pPr>
            <a:r>
              <a:rPr lang="en-GB" sz="5500" dirty="0">
                <a:solidFill>
                  <a:schemeClr val="bg1"/>
                </a:solidFill>
              </a:rPr>
              <a:t>And despite life’s changes—chances,</a:t>
            </a:r>
          </a:p>
          <a:p>
            <a:pPr marL="0" indent="0" algn="l">
              <a:buNone/>
            </a:pPr>
            <a:r>
              <a:rPr lang="en-GB" sz="5500" dirty="0">
                <a:solidFill>
                  <a:schemeClr val="bg1"/>
                </a:solidFill>
              </a:rPr>
              <a:t>And despite the </a:t>
            </a:r>
            <a:r>
              <a:rPr lang="en-GB" sz="5500" dirty="0" err="1">
                <a:solidFill>
                  <a:schemeClr val="bg1"/>
                </a:solidFill>
              </a:rPr>
              <a:t>deathbell’s</a:t>
            </a:r>
            <a:r>
              <a:rPr lang="en-GB" sz="5500" dirty="0">
                <a:solidFill>
                  <a:schemeClr val="bg1"/>
                </a:solidFill>
              </a:rPr>
              <a:t> toll,</a:t>
            </a:r>
          </a:p>
          <a:p>
            <a:pPr marL="0" indent="0" algn="l">
              <a:buNone/>
            </a:pPr>
            <a:r>
              <a:rPr lang="en-GB" sz="5500" dirty="0">
                <a:solidFill>
                  <a:schemeClr val="bg1"/>
                </a:solidFill>
              </a:rPr>
              <a:t>They press on me in full seeming!</a:t>
            </a:r>
          </a:p>
          <a:p>
            <a:pPr marL="0" indent="0" algn="l">
              <a:buNone/>
            </a:pPr>
            <a:r>
              <a:rPr lang="en-GB" sz="5500" dirty="0">
                <a:solidFill>
                  <a:schemeClr val="bg1"/>
                </a:solidFill>
              </a:rPr>
              <a:t>Help, some angel! stay this dreaming!</a:t>
            </a:r>
          </a:p>
          <a:p>
            <a:pPr marL="0" indent="0" algn="l">
              <a:buNone/>
            </a:pPr>
            <a:r>
              <a:rPr lang="en-GB" sz="5500" dirty="0">
                <a:solidFill>
                  <a:schemeClr val="bg1"/>
                </a:solidFill>
              </a:rPr>
              <a:t>As the birds sang in the branches,</a:t>
            </a:r>
          </a:p>
          <a:p>
            <a:pPr marL="0" indent="0" algn="l">
              <a:buNone/>
            </a:pPr>
            <a:r>
              <a:rPr lang="en-GB" sz="5500" dirty="0">
                <a:solidFill>
                  <a:schemeClr val="bg1"/>
                </a:solidFill>
              </a:rPr>
              <a:t>Sing God’s patience through my soul!</a:t>
            </a:r>
          </a:p>
          <a:p>
            <a:pPr marL="0" indent="0" algn="l">
              <a:buNone/>
            </a:pPr>
            <a:endParaRPr lang="en-GB" sz="5500" dirty="0">
              <a:solidFill>
                <a:schemeClr val="bg1"/>
              </a:solidFill>
            </a:endParaRPr>
          </a:p>
          <a:p>
            <a:pPr marL="0" indent="0" algn="l">
              <a:buNone/>
            </a:pPr>
            <a:r>
              <a:rPr lang="en-GB" sz="5500" dirty="0">
                <a:solidFill>
                  <a:schemeClr val="bg1"/>
                </a:solidFill>
              </a:rPr>
              <a:t>XVIII</a:t>
            </a:r>
          </a:p>
          <a:p>
            <a:pPr marL="0" indent="0" algn="l">
              <a:buNone/>
            </a:pPr>
            <a:r>
              <a:rPr lang="en-GB" sz="5500" dirty="0">
                <a:solidFill>
                  <a:schemeClr val="bg1"/>
                </a:solidFill>
              </a:rPr>
              <a:t>That no dreamer, no neglecter</a:t>
            </a:r>
          </a:p>
          <a:p>
            <a:pPr marL="0" indent="0" algn="l">
              <a:buNone/>
            </a:pPr>
            <a:r>
              <a:rPr lang="en-GB" sz="5500" dirty="0">
                <a:solidFill>
                  <a:schemeClr val="bg1"/>
                </a:solidFill>
              </a:rPr>
              <a:t>Of the present’s work </a:t>
            </a:r>
            <a:r>
              <a:rPr lang="en-GB" sz="5500" dirty="0" err="1">
                <a:solidFill>
                  <a:schemeClr val="bg1"/>
                </a:solidFill>
              </a:rPr>
              <a:t>unsped</a:t>
            </a:r>
            <a:r>
              <a:rPr lang="en-GB" sz="5500" dirty="0">
                <a:solidFill>
                  <a:schemeClr val="bg1"/>
                </a:solidFill>
              </a:rPr>
              <a:t>, </a:t>
            </a:r>
          </a:p>
          <a:p>
            <a:pPr marL="0" indent="0" algn="l">
              <a:buNone/>
            </a:pPr>
            <a:r>
              <a:rPr lang="en-GB" sz="5500" dirty="0">
                <a:solidFill>
                  <a:schemeClr val="bg1"/>
                </a:solidFill>
              </a:rPr>
              <a:t>I may wake up and be doing,</a:t>
            </a:r>
          </a:p>
          <a:p>
            <a:pPr marL="0" indent="0" algn="l">
              <a:buNone/>
            </a:pPr>
            <a:r>
              <a:rPr lang="en-GB" sz="5500" dirty="0">
                <a:solidFill>
                  <a:schemeClr val="bg1"/>
                </a:solidFill>
              </a:rPr>
              <a:t>Life’s heroic ends pursuing,</a:t>
            </a:r>
          </a:p>
          <a:p>
            <a:pPr marL="0" indent="0" algn="l">
              <a:buNone/>
            </a:pPr>
            <a:r>
              <a:rPr lang="en-GB" sz="5500" dirty="0">
                <a:solidFill>
                  <a:schemeClr val="bg1"/>
                </a:solidFill>
              </a:rPr>
              <a:t>Though my past is dead as Hector,</a:t>
            </a:r>
          </a:p>
          <a:p>
            <a:pPr marL="0" indent="0" algn="l">
              <a:buNone/>
            </a:pPr>
            <a:r>
              <a:rPr lang="en-GB" sz="5500" dirty="0">
                <a:solidFill>
                  <a:schemeClr val="bg1"/>
                </a:solidFill>
              </a:rPr>
              <a:t>And though Hector is twice dead.</a:t>
            </a:r>
          </a:p>
          <a:p>
            <a:pPr marL="0" indent="0" algn="l">
              <a:buNone/>
            </a:pPr>
            <a:endParaRPr lang="en-GB" sz="6800" dirty="0">
              <a:solidFill>
                <a:schemeClr val="bg1"/>
              </a:solidFill>
            </a:endParaRPr>
          </a:p>
        </p:txBody>
      </p:sp>
    </p:spTree>
    <p:extLst>
      <p:ext uri="{BB962C8B-B14F-4D97-AF65-F5344CB8AC3E}">
        <p14:creationId xmlns:p14="http://schemas.microsoft.com/office/powerpoint/2010/main" val="24377826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8829C-3286-4F83-922B-6AEF97099D3F}"/>
              </a:ext>
            </a:extLst>
          </p:cNvPr>
          <p:cNvSpPr>
            <a:spLocks noGrp="1"/>
          </p:cNvSpPr>
          <p:nvPr>
            <p:ph type="title"/>
          </p:nvPr>
        </p:nvSpPr>
        <p:spPr>
          <a:xfrm>
            <a:off x="528320" y="192405"/>
            <a:ext cx="10515600" cy="1325563"/>
          </a:xfrm>
        </p:spPr>
        <p:txBody>
          <a:bodyPr>
            <a:normAutofit fontScale="90000"/>
          </a:bodyPr>
          <a:lstStyle/>
          <a:p>
            <a:r>
              <a:rPr lang="en-GB" sz="5300" dirty="0">
                <a:solidFill>
                  <a:srgbClr val="92D050"/>
                </a:solidFill>
                <a:latin typeface="+mn-lt"/>
              </a:rPr>
              <a:t>Dreams &amp; Awakenings</a:t>
            </a:r>
            <a:br>
              <a:rPr lang="en-GB" b="1" dirty="0">
                <a:solidFill>
                  <a:srgbClr val="92D050"/>
                </a:solidFill>
                <a:latin typeface="+mn-lt"/>
              </a:rPr>
            </a:br>
            <a:endParaRPr lang="en-GB" dirty="0">
              <a:solidFill>
                <a:srgbClr val="92D050"/>
              </a:solidFill>
            </a:endParaRPr>
          </a:p>
        </p:txBody>
      </p:sp>
      <p:sp>
        <p:nvSpPr>
          <p:cNvPr id="3" name="Content Placeholder 2">
            <a:extLst>
              <a:ext uri="{FF2B5EF4-FFF2-40B4-BE49-F238E27FC236}">
                <a16:creationId xmlns:a16="http://schemas.microsoft.com/office/drawing/2014/main" id="{C15A2CFE-9A18-4D90-A53B-9BD92FA18835}"/>
              </a:ext>
            </a:extLst>
          </p:cNvPr>
          <p:cNvSpPr>
            <a:spLocks noGrp="1"/>
          </p:cNvSpPr>
          <p:nvPr>
            <p:ph idx="1"/>
          </p:nvPr>
        </p:nvSpPr>
        <p:spPr>
          <a:xfrm>
            <a:off x="838200" y="1027906"/>
            <a:ext cx="10825480" cy="5394960"/>
          </a:xfrm>
        </p:spPr>
        <p:txBody>
          <a:bodyPr>
            <a:normAutofit fontScale="85000" lnSpcReduction="10000"/>
          </a:bodyPr>
          <a:lstStyle/>
          <a:p>
            <a:pPr marL="0" indent="0">
              <a:lnSpc>
                <a:spcPct val="110000"/>
              </a:lnSpc>
              <a:buNone/>
            </a:pPr>
            <a:br>
              <a:rPr lang="en-GB" sz="2400" dirty="0">
                <a:solidFill>
                  <a:schemeClr val="bg1"/>
                </a:solidFill>
                <a:latin typeface="+mn-lt"/>
              </a:rPr>
            </a:br>
            <a:r>
              <a:rPr lang="en-GB" sz="2800" dirty="0">
                <a:solidFill>
                  <a:schemeClr val="bg1"/>
                </a:solidFill>
                <a:latin typeface="+mn-lt"/>
              </a:rPr>
              <a:t>The dream vision typically employs a three part structure: a waking frame or </a:t>
            </a:r>
            <a:r>
              <a:rPr lang="en-GB" sz="2800" dirty="0">
                <a:solidFill>
                  <a:srgbClr val="00B0F0"/>
                </a:solidFill>
                <a:latin typeface="+mn-lt"/>
              </a:rPr>
              <a:t>‘prologue’ establishing the poem’s tone and general subject matter</a:t>
            </a:r>
            <a:r>
              <a:rPr lang="en-GB" sz="2800" dirty="0">
                <a:solidFill>
                  <a:schemeClr val="bg1"/>
                </a:solidFill>
                <a:latin typeface="+mn-lt"/>
              </a:rPr>
              <a:t>; the central </a:t>
            </a:r>
            <a:r>
              <a:rPr lang="en-GB" sz="2800" dirty="0">
                <a:solidFill>
                  <a:srgbClr val="00B0F0"/>
                </a:solidFill>
                <a:latin typeface="+mn-lt"/>
              </a:rPr>
              <a:t>dream ‘core’ or ‘dream report’ </a:t>
            </a:r>
            <a:r>
              <a:rPr lang="en-GB" sz="2800" dirty="0">
                <a:solidFill>
                  <a:schemeClr val="bg1"/>
                </a:solidFill>
                <a:latin typeface="+mn-lt"/>
              </a:rPr>
              <a:t>(in which the poet may ‘bring forth any material at all… to restructure it as he likes, and to give it what meaning he will’), and a </a:t>
            </a:r>
            <a:r>
              <a:rPr lang="en-GB" sz="2800" dirty="0">
                <a:solidFill>
                  <a:srgbClr val="00B0F0"/>
                </a:solidFill>
                <a:latin typeface="+mn-lt"/>
              </a:rPr>
              <a:t>final waking frame or ‘epilogue’ where the dreamer will wake and reflect on their experience.</a:t>
            </a:r>
            <a:r>
              <a:rPr lang="en-GB" sz="2800" dirty="0">
                <a:solidFill>
                  <a:schemeClr val="bg1"/>
                </a:solidFill>
                <a:latin typeface="+mn-lt"/>
              </a:rPr>
              <a:t>  The dreamer is sometimes accompanied by a guide, such as Morpheus (the god of sleep), and the general purpose is to enlighten by way of a progression from ignorance to a heightened state of emotional or intellectual awareness. The poem usually concludes with </a:t>
            </a:r>
            <a:r>
              <a:rPr lang="en-GB" sz="2800" dirty="0">
                <a:solidFill>
                  <a:srgbClr val="00B0F0"/>
                </a:solidFill>
                <a:latin typeface="+mn-lt"/>
              </a:rPr>
              <a:t>the dreamer’s  pledge to put his or her experience into verse</a:t>
            </a:r>
            <a:r>
              <a:rPr lang="en-GB" sz="2800" dirty="0">
                <a:solidFill>
                  <a:schemeClr val="bg1"/>
                </a:solidFill>
                <a:latin typeface="+mn-lt"/>
              </a:rPr>
              <a:t>. </a:t>
            </a:r>
          </a:p>
          <a:p>
            <a:pPr marL="0" indent="0">
              <a:buNone/>
            </a:pPr>
            <a:endParaRPr lang="en-GB" sz="2800" dirty="0">
              <a:solidFill>
                <a:schemeClr val="bg1"/>
              </a:solidFill>
              <a:latin typeface="+mn-lt"/>
            </a:endParaRPr>
          </a:p>
          <a:p>
            <a:pPr marL="457200" lvl="1" indent="0">
              <a:buNone/>
            </a:pPr>
            <a:r>
              <a:rPr lang="en-GB" sz="2600" dirty="0">
                <a:solidFill>
                  <a:schemeClr val="bg1"/>
                </a:solidFill>
                <a:latin typeface="+mn-lt"/>
              </a:rPr>
              <a:t>Judith M. Davidoff, </a:t>
            </a:r>
            <a:r>
              <a:rPr lang="en-GB" sz="2600" i="1" dirty="0">
                <a:solidFill>
                  <a:schemeClr val="bg1"/>
                </a:solidFill>
                <a:latin typeface="+mn-lt"/>
              </a:rPr>
              <a:t>Beginning Well: Framing Fictions in Late Middle English Poetry</a:t>
            </a:r>
            <a:r>
              <a:rPr lang="en-GB" sz="2600" dirty="0">
                <a:solidFill>
                  <a:schemeClr val="bg1"/>
                </a:solidFill>
                <a:latin typeface="+mn-lt"/>
              </a:rPr>
              <a:t> (Rutherford: Fairleigh Dickinson University Press; London: Ass. University Presses, 1988).</a:t>
            </a:r>
          </a:p>
          <a:p>
            <a:endParaRPr lang="en-GB" dirty="0"/>
          </a:p>
        </p:txBody>
      </p:sp>
    </p:spTree>
    <p:extLst>
      <p:ext uri="{BB962C8B-B14F-4D97-AF65-F5344CB8AC3E}">
        <p14:creationId xmlns:p14="http://schemas.microsoft.com/office/powerpoint/2010/main" val="11044615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61F92-8196-422D-97EE-F5D06BC727AB}"/>
              </a:ext>
            </a:extLst>
          </p:cNvPr>
          <p:cNvSpPr>
            <a:spLocks noGrp="1"/>
          </p:cNvSpPr>
          <p:nvPr>
            <p:ph type="title"/>
          </p:nvPr>
        </p:nvSpPr>
        <p:spPr/>
        <p:txBody>
          <a:bodyPr>
            <a:normAutofit fontScale="90000"/>
          </a:bodyPr>
          <a:lstStyle/>
          <a:p>
            <a:pPr algn="ctr"/>
            <a:r>
              <a:rPr lang="en-GB" dirty="0">
                <a:solidFill>
                  <a:srgbClr val="92D050"/>
                </a:solidFill>
              </a:rPr>
              <a:t>The Dream vision </a:t>
            </a:r>
            <a:br>
              <a:rPr lang="en-GB" sz="3600" dirty="0">
                <a:solidFill>
                  <a:srgbClr val="92D050"/>
                </a:solidFill>
              </a:rPr>
            </a:br>
            <a:r>
              <a:rPr lang="en-GB" sz="3100" dirty="0">
                <a:solidFill>
                  <a:srgbClr val="92D050"/>
                </a:solidFill>
              </a:rPr>
              <a:t>investigating the poet’s role &amp; increasingly gendered </a:t>
            </a:r>
            <a:endParaRPr lang="en-GB" sz="3600" dirty="0">
              <a:solidFill>
                <a:srgbClr val="92D050"/>
              </a:solidFill>
            </a:endParaRPr>
          </a:p>
        </p:txBody>
      </p:sp>
      <p:sp>
        <p:nvSpPr>
          <p:cNvPr id="3" name="Content Placeholder 2">
            <a:extLst>
              <a:ext uri="{FF2B5EF4-FFF2-40B4-BE49-F238E27FC236}">
                <a16:creationId xmlns:a16="http://schemas.microsoft.com/office/drawing/2014/main" id="{94846415-C627-4DBB-8FB1-EA53333FF412}"/>
              </a:ext>
            </a:extLst>
          </p:cNvPr>
          <p:cNvSpPr>
            <a:spLocks noGrp="1"/>
          </p:cNvSpPr>
          <p:nvPr>
            <p:ph idx="1"/>
          </p:nvPr>
        </p:nvSpPr>
        <p:spPr>
          <a:xfrm>
            <a:off x="571500" y="1774824"/>
            <a:ext cx="11049000" cy="5083175"/>
          </a:xfrm>
        </p:spPr>
        <p:txBody>
          <a:bodyPr>
            <a:normAutofit/>
          </a:bodyPr>
          <a:lstStyle/>
          <a:p>
            <a:pPr marL="0" indent="0">
              <a:buNone/>
            </a:pPr>
            <a:r>
              <a:rPr lang="en-GB" sz="2400" dirty="0">
                <a:solidFill>
                  <a:schemeClr val="bg1"/>
                </a:solidFill>
              </a:rPr>
              <a:t>Occasioned by great religious and political change, the works of these [16</a:t>
            </a:r>
            <a:r>
              <a:rPr lang="en-GB" sz="2400" baseline="30000" dirty="0">
                <a:solidFill>
                  <a:schemeClr val="bg1"/>
                </a:solidFill>
              </a:rPr>
              <a:t>th</a:t>
            </a:r>
            <a:r>
              <a:rPr lang="en-GB" sz="2400" dirty="0">
                <a:solidFill>
                  <a:schemeClr val="bg1"/>
                </a:solidFill>
              </a:rPr>
              <a:t> C] poets also share a concern with the role and status of the vernacular poet, whether courtly maker, </a:t>
            </a:r>
            <a:r>
              <a:rPr lang="en-GB" sz="2400" i="1" dirty="0" err="1">
                <a:solidFill>
                  <a:schemeClr val="bg1"/>
                </a:solidFill>
              </a:rPr>
              <a:t>vates</a:t>
            </a:r>
            <a:r>
              <a:rPr lang="en-GB" sz="2400" dirty="0">
                <a:solidFill>
                  <a:schemeClr val="bg1"/>
                </a:solidFill>
              </a:rPr>
              <a:t> or laureate.</a:t>
            </a:r>
          </a:p>
          <a:p>
            <a:pPr marL="0" indent="0">
              <a:buNone/>
            </a:pPr>
            <a:r>
              <a:rPr lang="en-GB" sz="2400" dirty="0">
                <a:solidFill>
                  <a:schemeClr val="bg1"/>
                </a:solidFill>
              </a:rPr>
              <a:t>Yet despite this interest, the early sixteenth century was also when the dream vision genre was believed to meet its demise. </a:t>
            </a:r>
          </a:p>
          <a:p>
            <a:pPr marL="0" indent="0">
              <a:buNone/>
            </a:pPr>
            <a:r>
              <a:rPr lang="en-GB" sz="2400" dirty="0">
                <a:solidFill>
                  <a:schemeClr val="bg1"/>
                </a:solidFill>
              </a:rPr>
              <a:t>…Alongside a frequent emphasis on the genre’s ‘gendered’ qualities, a critical tendency has also prevailed in which women are assumed to be the primary audience for works on or relating to dreams. For Patricia Crawford, dreams were ‘of more </a:t>
            </a:r>
            <a:r>
              <a:rPr lang="en-GB" sz="2400" i="1" dirty="0">
                <a:solidFill>
                  <a:schemeClr val="bg1"/>
                </a:solidFill>
              </a:rPr>
              <a:t>use</a:t>
            </a:r>
            <a:r>
              <a:rPr lang="en-GB" sz="2400" dirty="0">
                <a:solidFill>
                  <a:schemeClr val="bg1"/>
                </a:solidFill>
              </a:rPr>
              <a:t> to women than they were to men’ in their ability to ‘present themselves as a medium for a message, a prophetic voice or a visionary.’</a:t>
            </a:r>
          </a:p>
          <a:p>
            <a:pPr marL="0" indent="0">
              <a:buNone/>
            </a:pPr>
            <a:r>
              <a:rPr lang="en-GB" dirty="0">
                <a:solidFill>
                  <a:schemeClr val="bg1"/>
                </a:solidFill>
              </a:rPr>
              <a:t> </a:t>
            </a:r>
            <a:r>
              <a:rPr lang="en-GB" sz="2400" dirty="0">
                <a:solidFill>
                  <a:schemeClr val="bg1"/>
                </a:solidFill>
              </a:rPr>
              <a:t>Emily </a:t>
            </a:r>
            <a:r>
              <a:rPr lang="en-GB" sz="2400" dirty="0" err="1">
                <a:solidFill>
                  <a:schemeClr val="bg1"/>
                </a:solidFill>
              </a:rPr>
              <a:t>Buffey</a:t>
            </a:r>
            <a:r>
              <a:rPr lang="en-GB" sz="2400" dirty="0">
                <a:solidFill>
                  <a:schemeClr val="bg1"/>
                </a:solidFill>
              </a:rPr>
              <a:t>, </a:t>
            </a:r>
            <a:r>
              <a:rPr lang="en-GB" sz="2400" i="1" dirty="0">
                <a:solidFill>
                  <a:schemeClr val="bg1"/>
                </a:solidFill>
              </a:rPr>
              <a:t>The Early Modern Dream Vision (1558-1625): Genre, Authorship and Tradition, </a:t>
            </a:r>
            <a:r>
              <a:rPr lang="en-GB" sz="2400" dirty="0">
                <a:solidFill>
                  <a:schemeClr val="bg1"/>
                </a:solidFill>
              </a:rPr>
              <a:t>PhD e-thesis Birmingham University, 2016</a:t>
            </a:r>
          </a:p>
          <a:p>
            <a:pPr marL="0" indent="0">
              <a:buNone/>
            </a:pPr>
            <a:endParaRPr lang="en-GB" dirty="0">
              <a:solidFill>
                <a:schemeClr val="bg1"/>
              </a:solidFill>
            </a:endParaRPr>
          </a:p>
        </p:txBody>
      </p:sp>
    </p:spTree>
    <p:extLst>
      <p:ext uri="{BB962C8B-B14F-4D97-AF65-F5344CB8AC3E}">
        <p14:creationId xmlns:p14="http://schemas.microsoft.com/office/powerpoint/2010/main" val="30970084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1084E-682F-4DFA-8299-7D8ACD19BAA3}"/>
              </a:ext>
            </a:extLst>
          </p:cNvPr>
          <p:cNvSpPr>
            <a:spLocks noGrp="1"/>
          </p:cNvSpPr>
          <p:nvPr>
            <p:ph type="title"/>
          </p:nvPr>
        </p:nvSpPr>
        <p:spPr>
          <a:xfrm>
            <a:off x="838200" y="0"/>
            <a:ext cx="10515600" cy="1325563"/>
          </a:xfrm>
        </p:spPr>
        <p:txBody>
          <a:bodyPr>
            <a:normAutofit fontScale="90000"/>
          </a:bodyPr>
          <a:lstStyle/>
          <a:p>
            <a:pPr algn="ctr"/>
            <a:r>
              <a:rPr lang="en-GB" dirty="0">
                <a:solidFill>
                  <a:srgbClr val="92D050"/>
                </a:solidFill>
              </a:rPr>
              <a:t>DISCUSSION: </a:t>
            </a:r>
            <a:br>
              <a:rPr lang="en-GB" dirty="0">
                <a:solidFill>
                  <a:srgbClr val="92D050"/>
                </a:solidFill>
              </a:rPr>
            </a:br>
            <a:r>
              <a:rPr lang="en-GB" sz="3100" dirty="0">
                <a:solidFill>
                  <a:srgbClr val="00B0F0"/>
                </a:solidFill>
              </a:rPr>
              <a:t>Victorian medievalism versus classical reason</a:t>
            </a:r>
            <a:endParaRPr lang="en-GB" dirty="0">
              <a:solidFill>
                <a:srgbClr val="00B0F0"/>
              </a:solidFill>
            </a:endParaRPr>
          </a:p>
        </p:txBody>
      </p:sp>
      <p:sp>
        <p:nvSpPr>
          <p:cNvPr id="4" name="Content Placeholder 2">
            <a:extLst>
              <a:ext uri="{FF2B5EF4-FFF2-40B4-BE49-F238E27FC236}">
                <a16:creationId xmlns:a16="http://schemas.microsoft.com/office/drawing/2014/main" id="{EFF6CF1B-A0FA-488F-9869-6A29D964101B}"/>
              </a:ext>
            </a:extLst>
          </p:cNvPr>
          <p:cNvSpPr txBox="1">
            <a:spLocks noGrp="1"/>
          </p:cNvSpPr>
          <p:nvPr>
            <p:ph idx="1"/>
          </p:nvPr>
        </p:nvSpPr>
        <p:spPr>
          <a:xfrm>
            <a:off x="838200" y="1612264"/>
            <a:ext cx="11028680" cy="5032376"/>
          </a:xfrm>
          <a:prstGeom prst="rect">
            <a:avLst/>
          </a:prstGeom>
        </p:spPr>
        <p:txBody>
          <a:bodyPr vert="horz" lIns="91440" tIns="45720" rIns="91440" bIns="45720"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endParaRPr lang="en-GB" sz="1000" dirty="0">
              <a:solidFill>
                <a:srgbClr val="FFC000"/>
              </a:solidFill>
            </a:endParaRPr>
          </a:p>
          <a:p>
            <a:pPr marL="514350" indent="-514350">
              <a:lnSpc>
                <a:spcPct val="120000"/>
              </a:lnSpc>
              <a:spcBef>
                <a:spcPts val="0"/>
              </a:spcBef>
              <a:buFont typeface="+mj-lt"/>
              <a:buAutoNum type="arabicPeriod"/>
            </a:pPr>
            <a:r>
              <a:rPr lang="en-GB" dirty="0">
                <a:solidFill>
                  <a:schemeClr val="bg1"/>
                </a:solidFill>
              </a:rPr>
              <a:t>Classical epic struggle</a:t>
            </a:r>
          </a:p>
          <a:p>
            <a:pPr marL="514350" indent="-514350">
              <a:lnSpc>
                <a:spcPct val="120000"/>
              </a:lnSpc>
              <a:spcBef>
                <a:spcPts val="0"/>
              </a:spcBef>
              <a:buFont typeface="+mj-lt"/>
              <a:buAutoNum type="arabicPeriod"/>
            </a:pPr>
            <a:r>
              <a:rPr lang="en-GB" dirty="0">
                <a:solidFill>
                  <a:schemeClr val="bg1"/>
                </a:solidFill>
              </a:rPr>
              <a:t>Medieval Dream Vision</a:t>
            </a:r>
          </a:p>
          <a:p>
            <a:pPr marL="514350" indent="-514350">
              <a:lnSpc>
                <a:spcPct val="120000"/>
              </a:lnSpc>
              <a:spcBef>
                <a:spcPts val="0"/>
              </a:spcBef>
              <a:buFont typeface="+mj-lt"/>
              <a:buAutoNum type="arabicPeriod"/>
            </a:pPr>
            <a:r>
              <a:rPr lang="en-GB" dirty="0">
                <a:solidFill>
                  <a:schemeClr val="bg1"/>
                </a:solidFill>
              </a:rPr>
              <a:t>Pagan versus Christian</a:t>
            </a:r>
          </a:p>
          <a:p>
            <a:pPr marL="514350" indent="-514350">
              <a:lnSpc>
                <a:spcPct val="120000"/>
              </a:lnSpc>
              <a:spcBef>
                <a:spcPts val="0"/>
              </a:spcBef>
              <a:buFont typeface="+mj-lt"/>
              <a:buAutoNum type="arabicPeriod"/>
            </a:pPr>
            <a:r>
              <a:rPr lang="en-GB" dirty="0">
                <a:solidFill>
                  <a:schemeClr val="bg1"/>
                </a:solidFill>
              </a:rPr>
              <a:t>Gender roles </a:t>
            </a:r>
          </a:p>
          <a:p>
            <a:pPr marL="514350" indent="-514350">
              <a:lnSpc>
                <a:spcPct val="120000"/>
              </a:lnSpc>
              <a:spcBef>
                <a:spcPts val="0"/>
              </a:spcBef>
              <a:buFont typeface="+mj-lt"/>
              <a:buAutoNum type="arabicPeriod"/>
            </a:pPr>
            <a:r>
              <a:rPr lang="en-GB" dirty="0">
                <a:solidFill>
                  <a:schemeClr val="bg1"/>
                </a:solidFill>
              </a:rPr>
              <a:t>Childhood freedom versus adult female passivity </a:t>
            </a:r>
          </a:p>
          <a:p>
            <a:pPr marL="514350" indent="-514350">
              <a:lnSpc>
                <a:spcPct val="120000"/>
              </a:lnSpc>
              <a:buFont typeface="+mj-lt"/>
              <a:buAutoNum type="arabicPeriod"/>
            </a:pPr>
            <a:endParaRPr lang="en-GB" dirty="0">
              <a:solidFill>
                <a:schemeClr val="bg1"/>
              </a:solidFill>
            </a:endParaRPr>
          </a:p>
          <a:p>
            <a:pPr marL="0" indent="0" algn="ctr">
              <a:lnSpc>
                <a:spcPct val="120000"/>
              </a:lnSpc>
              <a:buNone/>
            </a:pPr>
            <a:r>
              <a:rPr lang="en-GB" sz="3100" dirty="0">
                <a:solidFill>
                  <a:srgbClr val="00B0F0"/>
                </a:solidFill>
              </a:rPr>
              <a:t>OTHER POEMS BY EBB: CONTEXT</a:t>
            </a:r>
          </a:p>
          <a:p>
            <a:pPr marL="0" indent="0" algn="ctr">
              <a:lnSpc>
                <a:spcPct val="120000"/>
              </a:lnSpc>
              <a:buNone/>
            </a:pPr>
            <a:endParaRPr lang="en-GB" sz="1200" dirty="0">
              <a:solidFill>
                <a:srgbClr val="00B0F0"/>
              </a:solidFill>
            </a:endParaRPr>
          </a:p>
          <a:p>
            <a:pPr marL="514350" indent="-514350">
              <a:lnSpc>
                <a:spcPct val="120000"/>
              </a:lnSpc>
              <a:spcBef>
                <a:spcPts val="0"/>
              </a:spcBef>
              <a:buFont typeface="+mj-lt"/>
              <a:buAutoNum type="arabicPeriod"/>
            </a:pPr>
            <a:r>
              <a:rPr lang="en-GB" dirty="0">
                <a:solidFill>
                  <a:schemeClr val="bg1"/>
                </a:solidFill>
              </a:rPr>
              <a:t>‘The Cry Of The Children’ [factory conditions]</a:t>
            </a:r>
          </a:p>
          <a:p>
            <a:pPr marL="514350" indent="-514350">
              <a:lnSpc>
                <a:spcPct val="120000"/>
              </a:lnSpc>
              <a:spcBef>
                <a:spcPts val="0"/>
              </a:spcBef>
              <a:buFont typeface="+mj-lt"/>
              <a:buAutoNum type="arabicPeriod"/>
            </a:pPr>
            <a:r>
              <a:rPr lang="en-GB" dirty="0">
                <a:solidFill>
                  <a:schemeClr val="bg1"/>
                </a:solidFill>
              </a:rPr>
              <a:t>‘The Runaway Slave at Pilgrim’s Point’ [slavery, gang rape &amp; infanticide]</a:t>
            </a:r>
          </a:p>
          <a:p>
            <a:pPr marL="514350" indent="-514350">
              <a:lnSpc>
                <a:spcPct val="120000"/>
              </a:lnSpc>
              <a:spcBef>
                <a:spcPts val="0"/>
              </a:spcBef>
              <a:buFont typeface="+mj-lt"/>
              <a:buAutoNum type="arabicPeriod"/>
            </a:pPr>
            <a:r>
              <a:rPr lang="en-GB" i="1" dirty="0">
                <a:solidFill>
                  <a:schemeClr val="bg1"/>
                </a:solidFill>
              </a:rPr>
              <a:t>Aurora Leigh </a:t>
            </a:r>
            <a:r>
              <a:rPr lang="en-GB" dirty="0">
                <a:solidFill>
                  <a:schemeClr val="bg1"/>
                </a:solidFill>
              </a:rPr>
              <a:t>[the right of a woman to be a poet; the role of poetry as a challenge to social injustice]</a:t>
            </a:r>
          </a:p>
          <a:p>
            <a:pPr marL="514350" indent="-514350">
              <a:buFont typeface="+mj-lt"/>
              <a:buAutoNum type="arabicPeriod"/>
            </a:pPr>
            <a:endParaRPr lang="en-GB" dirty="0">
              <a:solidFill>
                <a:schemeClr val="bg1"/>
              </a:solidFill>
            </a:endParaRPr>
          </a:p>
          <a:p>
            <a:pPr marL="0" indent="0">
              <a:buFont typeface="Arial" panose="020B0604020202020204" pitchFamily="34" charset="0"/>
              <a:buNone/>
            </a:pPr>
            <a:endParaRPr lang="en-GB" dirty="0">
              <a:solidFill>
                <a:schemeClr val="bg1"/>
              </a:solidFill>
            </a:endParaRPr>
          </a:p>
          <a:p>
            <a:pPr marL="0" indent="0" algn="ctr">
              <a:buFont typeface="Arial" panose="020B0604020202020204" pitchFamily="34" charset="0"/>
              <a:buNone/>
            </a:pPr>
            <a:endParaRPr lang="en-GB" sz="6800" dirty="0">
              <a:solidFill>
                <a:schemeClr val="bg1"/>
              </a:solidFill>
            </a:endParaRPr>
          </a:p>
        </p:txBody>
      </p:sp>
    </p:spTree>
    <p:extLst>
      <p:ext uri="{BB962C8B-B14F-4D97-AF65-F5344CB8AC3E}">
        <p14:creationId xmlns:p14="http://schemas.microsoft.com/office/powerpoint/2010/main" val="35937521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0424C-0A85-4E95-AF11-0C7A775381BD}"/>
              </a:ext>
            </a:extLst>
          </p:cNvPr>
          <p:cNvSpPr>
            <a:spLocks noGrp="1"/>
          </p:cNvSpPr>
          <p:nvPr>
            <p:ph type="title"/>
          </p:nvPr>
        </p:nvSpPr>
        <p:spPr>
          <a:xfrm>
            <a:off x="838200" y="1987096"/>
            <a:ext cx="9840686" cy="2280103"/>
          </a:xfrm>
        </p:spPr>
        <p:txBody>
          <a:bodyPr>
            <a:normAutofit/>
          </a:bodyPr>
          <a:lstStyle/>
          <a:p>
            <a:r>
              <a:rPr lang="en-GB" sz="3600" dirty="0">
                <a:solidFill>
                  <a:srgbClr val="92D050"/>
                </a:solidFill>
              </a:rPr>
              <a:t>Possibilities for writing ??</a:t>
            </a:r>
            <a:br>
              <a:rPr lang="en-GB" sz="3600" dirty="0">
                <a:solidFill>
                  <a:srgbClr val="92D050"/>
                </a:solidFill>
              </a:rPr>
            </a:br>
            <a:br>
              <a:rPr lang="en-GB" sz="3600" dirty="0">
                <a:solidFill>
                  <a:srgbClr val="92D050"/>
                </a:solidFill>
              </a:rPr>
            </a:br>
            <a:r>
              <a:rPr lang="en-GB" sz="2700" dirty="0">
                <a:solidFill>
                  <a:schemeClr val="bg1"/>
                </a:solidFill>
                <a:latin typeface="+mn-lt"/>
              </a:rPr>
              <a:t>Proving both understanding of colonialism and the interwoven ideas of writing, form and power</a:t>
            </a:r>
            <a:endParaRPr lang="en-GB" sz="3600" dirty="0">
              <a:solidFill>
                <a:schemeClr val="bg1"/>
              </a:solidFill>
              <a:latin typeface="+mn-lt"/>
            </a:endParaRPr>
          </a:p>
        </p:txBody>
      </p:sp>
    </p:spTree>
    <p:extLst>
      <p:ext uri="{BB962C8B-B14F-4D97-AF65-F5344CB8AC3E}">
        <p14:creationId xmlns:p14="http://schemas.microsoft.com/office/powerpoint/2010/main" val="899376443"/>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ustom 2">
      <a:majorFont>
        <a:latin typeface="Felix Titling"/>
        <a:ea typeface=""/>
        <a:cs typeface=""/>
      </a:majorFont>
      <a:minorFont>
        <a:latin typeface="Palatino Linotyp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775</TotalTime>
  <Words>4108</Words>
  <Application>Microsoft Office PowerPoint</Application>
  <PresentationFormat>Widescreen</PresentationFormat>
  <Paragraphs>321</Paragraphs>
  <Slides>28</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28</vt:i4>
      </vt:variant>
    </vt:vector>
  </HeadingPairs>
  <TitlesOfParts>
    <vt:vector size="35" baseType="lpstr">
      <vt:lpstr>Arial</vt:lpstr>
      <vt:lpstr>Bookman Old Style</vt:lpstr>
      <vt:lpstr>Calibri</vt:lpstr>
      <vt:lpstr>Courier New</vt:lpstr>
      <vt:lpstr>Felix Titling</vt:lpstr>
      <vt:lpstr>Palatino Linotype</vt:lpstr>
      <vt:lpstr>1_Office Theme</vt:lpstr>
      <vt:lpstr>PowerPoint Presentation</vt:lpstr>
      <vt:lpstr>Legacy of Enlightenment order</vt:lpstr>
      <vt:lpstr>Aspiration &amp; the inexplicable: the neo gothic</vt:lpstr>
      <vt:lpstr>MODULE THEMES </vt:lpstr>
      <vt:lpstr>the nature &amp; purpose of history</vt:lpstr>
      <vt:lpstr>literature &amp; the colonial project: three classes  </vt:lpstr>
      <vt:lpstr>19th C literature &amp; the British Empire </vt:lpstr>
      <vt:lpstr>MINUTE BY THE HON'BLE T. B. MACAULAY, 2 FEB 1835 </vt:lpstr>
      <vt:lpstr>PowerPoint Presentation</vt:lpstr>
      <vt:lpstr>PowerPoint Presentation</vt:lpstr>
      <vt:lpstr>PowerPoint Presentation</vt:lpstr>
      <vt:lpstr>PowerPoint Presentation</vt:lpstr>
      <vt:lpstr>break</vt:lpstr>
      <vt:lpstr>PowerPoint Presentation</vt:lpstr>
      <vt:lpstr>PowerPoint Presentation</vt:lpstr>
      <vt:lpstr>PowerPoint Presentation</vt:lpstr>
      <vt:lpstr>Relation of literature to empire</vt:lpstr>
      <vt:lpstr>Dracula: encountering difference</vt:lpstr>
      <vt:lpstr>CASE STUDy   Elizabeth Barret Browning, ‘Hector in the Garden’  Gendering Power and the literary past(s) </vt:lpstr>
      <vt:lpstr>Hector in the Garden (domesticating the classics)</vt:lpstr>
      <vt:lpstr>PowerPoint Presentation</vt:lpstr>
      <vt:lpstr>PowerPoint Presentation</vt:lpstr>
      <vt:lpstr>PowerPoint Presentation</vt:lpstr>
      <vt:lpstr>PowerPoint Presentation</vt:lpstr>
      <vt:lpstr>Dreams &amp; Awakenings </vt:lpstr>
      <vt:lpstr>The Dream vision  investigating the poet’s role &amp; increasingly gendered </vt:lpstr>
      <vt:lpstr>DISCUSSION:  Victorian medievalism versus classical reason</vt:lpstr>
      <vt:lpstr>Possibilities for writing ??  Proving both understanding of colonialism and the interwoven ideas of writing, form and power</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Classics and Empire</dc:title>
  <dc:creator>Alexander Scott</dc:creator>
  <cp:lastModifiedBy>Jeni Williams</cp:lastModifiedBy>
  <cp:revision>31</cp:revision>
  <cp:lastPrinted>2019-05-21T12:33:37Z</cp:lastPrinted>
  <dcterms:created xsi:type="dcterms:W3CDTF">2019-05-21T08:05:32Z</dcterms:created>
  <dcterms:modified xsi:type="dcterms:W3CDTF">2021-01-25T14:59:46Z</dcterms:modified>
</cp:coreProperties>
</file>