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4" r:id="rId1"/>
  </p:sldMasterIdLst>
  <p:sldIdLst>
    <p:sldId id="256" r:id="rId2"/>
    <p:sldId id="263" r:id="rId3"/>
    <p:sldId id="258" r:id="rId4"/>
    <p:sldId id="259" r:id="rId5"/>
    <p:sldId id="267" r:id="rId6"/>
    <p:sldId id="269" r:id="rId7"/>
    <p:sldId id="260" r:id="rId8"/>
    <p:sldId id="268" r:id="rId9"/>
    <p:sldId id="264" r:id="rId10"/>
    <p:sldId id="261" r:id="rId11"/>
    <p:sldId id="262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CBA50B-9C98-421E-BCD3-B25BD36479CA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479790A-3E2B-48CA-8333-7C452367920F}">
      <dgm:prSet custT="1"/>
      <dgm:spPr/>
      <dgm:t>
        <a:bodyPr/>
        <a:lstStyle/>
        <a:p>
          <a:r>
            <a:rPr lang="en-GB" sz="2800" b="0" dirty="0">
              <a:latin typeface="Times New Roman" panose="02020603050405020304" pitchFamily="18" charset="0"/>
              <a:cs typeface="Times New Roman" panose="02020603050405020304" pitchFamily="18" charset="0"/>
            </a:rPr>
            <a:t>What is Type Two Diabetes?</a:t>
          </a:r>
          <a:endParaRPr lang="en-US" sz="28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CC44FBC-2C17-48E4-8176-B2F9BBB9D5A0}" type="parTrans" cxnId="{FA24E0E5-F22D-4E3F-B955-7D4349BE30CF}">
      <dgm:prSet/>
      <dgm:spPr/>
      <dgm:t>
        <a:bodyPr/>
        <a:lstStyle/>
        <a:p>
          <a:endParaRPr lang="en-US"/>
        </a:p>
      </dgm:t>
    </dgm:pt>
    <dgm:pt modelId="{647976CC-A214-4B82-BC13-5224AC47C1C4}" type="sibTrans" cxnId="{FA24E0E5-F22D-4E3F-B955-7D4349BE30CF}">
      <dgm:prSet/>
      <dgm:spPr/>
      <dgm:t>
        <a:bodyPr/>
        <a:lstStyle/>
        <a:p>
          <a:endParaRPr lang="en-US"/>
        </a:p>
      </dgm:t>
    </dgm:pt>
    <dgm:pt modelId="{3B27AB30-A4E3-419F-9C76-C5647D236B83}">
      <dgm:prSet custT="1"/>
      <dgm:spPr/>
      <dgm:t>
        <a:bodyPr/>
        <a:lstStyle/>
        <a:p>
          <a:r>
            <a:rPr lang="en-GB" sz="2800" b="0" dirty="0">
              <a:latin typeface="Times New Roman" panose="02020603050405020304" pitchFamily="18" charset="0"/>
              <a:cs typeface="Times New Roman" panose="02020603050405020304" pitchFamily="18" charset="0"/>
            </a:rPr>
            <a:t>How prevalent is Type Two Diabetes?</a:t>
          </a:r>
          <a:br>
            <a:rPr lang="en-GB" sz="2800" b="0" dirty="0">
              <a:latin typeface="Times New Roman" panose="02020603050405020304" pitchFamily="18" charset="0"/>
              <a:cs typeface="Times New Roman" panose="02020603050405020304" pitchFamily="18" charset="0"/>
            </a:rPr>
          </a:br>
          <a:r>
            <a:rPr lang="en-GB" sz="2800" b="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US" sz="28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6DB5EFB-C2E7-4F20-853B-596CE1681570}" type="parTrans" cxnId="{96834E86-A795-483A-866C-968D8F1EF718}">
      <dgm:prSet/>
      <dgm:spPr/>
      <dgm:t>
        <a:bodyPr/>
        <a:lstStyle/>
        <a:p>
          <a:endParaRPr lang="en-US"/>
        </a:p>
      </dgm:t>
    </dgm:pt>
    <dgm:pt modelId="{50FB0994-A18D-407A-8BAB-51E1D7FFB624}" type="sibTrans" cxnId="{96834E86-A795-483A-866C-968D8F1EF718}">
      <dgm:prSet/>
      <dgm:spPr/>
      <dgm:t>
        <a:bodyPr/>
        <a:lstStyle/>
        <a:p>
          <a:endParaRPr lang="en-US"/>
        </a:p>
      </dgm:t>
    </dgm:pt>
    <dgm:pt modelId="{7C851F56-6DD0-4390-940C-B86FAD3E6281}">
      <dgm:prSet custT="1"/>
      <dgm:spPr/>
      <dgm:t>
        <a:bodyPr/>
        <a:lstStyle/>
        <a:p>
          <a:r>
            <a:rPr lang="en-GB" sz="2800" b="0" dirty="0">
              <a:latin typeface="Times New Roman" panose="02020603050405020304" pitchFamily="18" charset="0"/>
              <a:cs typeface="Times New Roman" panose="02020603050405020304" pitchFamily="18" charset="0"/>
            </a:rPr>
            <a:t>Initiatives combating statistics</a:t>
          </a:r>
          <a:endParaRPr lang="en-US" sz="28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E298718-4BDB-45A7-9FE1-296979609B5C}" type="parTrans" cxnId="{E1BDAFC7-4D0D-4DE7-8987-4F986078FD78}">
      <dgm:prSet/>
      <dgm:spPr/>
      <dgm:t>
        <a:bodyPr/>
        <a:lstStyle/>
        <a:p>
          <a:endParaRPr lang="en-US"/>
        </a:p>
      </dgm:t>
    </dgm:pt>
    <dgm:pt modelId="{787307BF-F0E9-405C-9F52-D30CB9BD56E3}" type="sibTrans" cxnId="{E1BDAFC7-4D0D-4DE7-8987-4F986078FD78}">
      <dgm:prSet/>
      <dgm:spPr/>
      <dgm:t>
        <a:bodyPr/>
        <a:lstStyle/>
        <a:p>
          <a:endParaRPr lang="en-US"/>
        </a:p>
      </dgm:t>
    </dgm:pt>
    <dgm:pt modelId="{0946AD92-0AA5-4D9F-B353-5634C8CACB84}">
      <dgm:prSet custT="1"/>
      <dgm:spPr/>
      <dgm:t>
        <a:bodyPr/>
        <a:lstStyle/>
        <a:p>
          <a:r>
            <a:rPr lang="en-US" sz="2800" b="0" dirty="0">
              <a:latin typeface="Times New Roman" panose="02020603050405020304" pitchFamily="18" charset="0"/>
              <a:cs typeface="Times New Roman" panose="02020603050405020304" pitchFamily="18" charset="0"/>
            </a:rPr>
            <a:t>Evaluation</a:t>
          </a:r>
        </a:p>
      </dgm:t>
    </dgm:pt>
    <dgm:pt modelId="{3D73910F-02EF-4C71-BFCD-CCA4DBD3BCA6}" type="parTrans" cxnId="{36C543BD-FF60-4C7E-A196-453F98E9D2CE}">
      <dgm:prSet/>
      <dgm:spPr/>
      <dgm:t>
        <a:bodyPr/>
        <a:lstStyle/>
        <a:p>
          <a:endParaRPr lang="en-US"/>
        </a:p>
      </dgm:t>
    </dgm:pt>
    <dgm:pt modelId="{D32A897B-A008-4076-BA5B-050BEE14C23B}" type="sibTrans" cxnId="{36C543BD-FF60-4C7E-A196-453F98E9D2CE}">
      <dgm:prSet/>
      <dgm:spPr/>
      <dgm:t>
        <a:bodyPr/>
        <a:lstStyle/>
        <a:p>
          <a:endParaRPr lang="en-US"/>
        </a:p>
      </dgm:t>
    </dgm:pt>
    <dgm:pt modelId="{D7982B9C-6436-4E26-97A1-8790D1D6807D}">
      <dgm:prSet custT="1"/>
      <dgm:spPr/>
      <dgm:t>
        <a:bodyPr/>
        <a:lstStyle/>
        <a:p>
          <a:r>
            <a:rPr lang="en-GB" sz="2800" b="0" dirty="0">
              <a:latin typeface="Times New Roman" panose="02020603050405020304" pitchFamily="18" charset="0"/>
              <a:cs typeface="Times New Roman" panose="02020603050405020304" pitchFamily="18" charset="0"/>
            </a:rPr>
            <a:t>Conclusion</a:t>
          </a:r>
          <a:endParaRPr lang="en-US" sz="28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F4074E7-EA04-4037-850C-E43958ED7DE1}" type="parTrans" cxnId="{CB1756B8-DF44-420F-863A-3159DAB43537}">
      <dgm:prSet/>
      <dgm:spPr/>
      <dgm:t>
        <a:bodyPr/>
        <a:lstStyle/>
        <a:p>
          <a:endParaRPr lang="en-US"/>
        </a:p>
      </dgm:t>
    </dgm:pt>
    <dgm:pt modelId="{A6C2047C-4361-4C7A-9C5D-C430EC5C10A6}" type="sibTrans" cxnId="{CB1756B8-DF44-420F-863A-3159DAB43537}">
      <dgm:prSet/>
      <dgm:spPr/>
      <dgm:t>
        <a:bodyPr/>
        <a:lstStyle/>
        <a:p>
          <a:endParaRPr lang="en-US"/>
        </a:p>
      </dgm:t>
    </dgm:pt>
    <dgm:pt modelId="{8AF054B0-ACA2-422A-B8CE-7982D02D18BD}">
      <dgm:prSet custT="1"/>
      <dgm:spPr/>
      <dgm:t>
        <a:bodyPr/>
        <a:lstStyle/>
        <a:p>
          <a:r>
            <a:rPr lang="en-GB" sz="2800" b="0" dirty="0">
              <a:latin typeface="Times New Roman" panose="02020603050405020304" pitchFamily="18" charset="0"/>
              <a:cs typeface="Times New Roman" panose="02020603050405020304" pitchFamily="18" charset="0"/>
            </a:rPr>
            <a:t>References</a:t>
          </a:r>
          <a:endParaRPr lang="en-US" sz="28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E7CEB81-92A8-4DAD-918E-33C630EA7D52}" type="parTrans" cxnId="{4C1DC8CB-3A65-42C9-BEAA-0B411C550C63}">
      <dgm:prSet/>
      <dgm:spPr/>
      <dgm:t>
        <a:bodyPr/>
        <a:lstStyle/>
        <a:p>
          <a:endParaRPr lang="en-US"/>
        </a:p>
      </dgm:t>
    </dgm:pt>
    <dgm:pt modelId="{F199D50D-A322-4BB3-BF59-742BBAD041B6}" type="sibTrans" cxnId="{4C1DC8CB-3A65-42C9-BEAA-0B411C550C63}">
      <dgm:prSet/>
      <dgm:spPr/>
      <dgm:t>
        <a:bodyPr/>
        <a:lstStyle/>
        <a:p>
          <a:endParaRPr lang="en-US"/>
        </a:p>
      </dgm:t>
    </dgm:pt>
    <dgm:pt modelId="{A4220B13-C246-4F5C-AC09-6479134D6989}" type="pres">
      <dgm:prSet presAssocID="{7ACBA50B-9C98-421E-BCD3-B25BD36479CA}" presName="vert0" presStyleCnt="0">
        <dgm:presLayoutVars>
          <dgm:dir/>
          <dgm:animOne val="branch"/>
          <dgm:animLvl val="lvl"/>
        </dgm:presLayoutVars>
      </dgm:prSet>
      <dgm:spPr/>
    </dgm:pt>
    <dgm:pt modelId="{E9A10132-B9F4-495A-B225-9DB84321064E}" type="pres">
      <dgm:prSet presAssocID="{1479790A-3E2B-48CA-8333-7C452367920F}" presName="thickLine" presStyleLbl="alignNode1" presStyleIdx="0" presStyleCnt="6"/>
      <dgm:spPr/>
    </dgm:pt>
    <dgm:pt modelId="{27964E2C-16AB-4D07-A477-221FEC2A94B5}" type="pres">
      <dgm:prSet presAssocID="{1479790A-3E2B-48CA-8333-7C452367920F}" presName="horz1" presStyleCnt="0"/>
      <dgm:spPr/>
    </dgm:pt>
    <dgm:pt modelId="{6A056815-0217-4D05-80B3-ED74D12B141B}" type="pres">
      <dgm:prSet presAssocID="{1479790A-3E2B-48CA-8333-7C452367920F}" presName="tx1" presStyleLbl="revTx" presStyleIdx="0" presStyleCnt="6"/>
      <dgm:spPr/>
    </dgm:pt>
    <dgm:pt modelId="{3BF3A5FF-B3A2-42EC-93BA-9EA7F291E319}" type="pres">
      <dgm:prSet presAssocID="{1479790A-3E2B-48CA-8333-7C452367920F}" presName="vert1" presStyleCnt="0"/>
      <dgm:spPr/>
    </dgm:pt>
    <dgm:pt modelId="{7A3BFA63-F6F5-44C0-AE97-3630A61EE4C1}" type="pres">
      <dgm:prSet presAssocID="{3B27AB30-A4E3-419F-9C76-C5647D236B83}" presName="thickLine" presStyleLbl="alignNode1" presStyleIdx="1" presStyleCnt="6"/>
      <dgm:spPr/>
    </dgm:pt>
    <dgm:pt modelId="{1EC5D708-A853-499C-A711-63846CC4DA60}" type="pres">
      <dgm:prSet presAssocID="{3B27AB30-A4E3-419F-9C76-C5647D236B83}" presName="horz1" presStyleCnt="0"/>
      <dgm:spPr/>
    </dgm:pt>
    <dgm:pt modelId="{3CE3D791-9719-4F5A-A756-ED3E6F50A1DF}" type="pres">
      <dgm:prSet presAssocID="{3B27AB30-A4E3-419F-9C76-C5647D236B83}" presName="tx1" presStyleLbl="revTx" presStyleIdx="1" presStyleCnt="6"/>
      <dgm:spPr/>
    </dgm:pt>
    <dgm:pt modelId="{019E4880-064A-4EF1-9632-24193768D3C0}" type="pres">
      <dgm:prSet presAssocID="{3B27AB30-A4E3-419F-9C76-C5647D236B83}" presName="vert1" presStyleCnt="0"/>
      <dgm:spPr/>
    </dgm:pt>
    <dgm:pt modelId="{776B07FE-2158-4C57-9C4C-5AF74F8EF70E}" type="pres">
      <dgm:prSet presAssocID="{7C851F56-6DD0-4390-940C-B86FAD3E6281}" presName="thickLine" presStyleLbl="alignNode1" presStyleIdx="2" presStyleCnt="6"/>
      <dgm:spPr/>
    </dgm:pt>
    <dgm:pt modelId="{B2B4CD4F-EF5F-4E38-83E6-FA4F2BA45537}" type="pres">
      <dgm:prSet presAssocID="{7C851F56-6DD0-4390-940C-B86FAD3E6281}" presName="horz1" presStyleCnt="0"/>
      <dgm:spPr/>
    </dgm:pt>
    <dgm:pt modelId="{E863BDFA-8C53-4737-8DA0-FF9F4B12AB21}" type="pres">
      <dgm:prSet presAssocID="{7C851F56-6DD0-4390-940C-B86FAD3E6281}" presName="tx1" presStyleLbl="revTx" presStyleIdx="2" presStyleCnt="6"/>
      <dgm:spPr/>
    </dgm:pt>
    <dgm:pt modelId="{A32CE6BF-72E4-4246-89AF-E93017074ADE}" type="pres">
      <dgm:prSet presAssocID="{7C851F56-6DD0-4390-940C-B86FAD3E6281}" presName="vert1" presStyleCnt="0"/>
      <dgm:spPr/>
    </dgm:pt>
    <dgm:pt modelId="{FD0CAD58-3FD7-49AB-95CB-1951713CCEDD}" type="pres">
      <dgm:prSet presAssocID="{0946AD92-0AA5-4D9F-B353-5634C8CACB84}" presName="thickLine" presStyleLbl="alignNode1" presStyleIdx="3" presStyleCnt="6"/>
      <dgm:spPr/>
    </dgm:pt>
    <dgm:pt modelId="{735EADE4-FBEE-4C01-AE52-425ED0805E4D}" type="pres">
      <dgm:prSet presAssocID="{0946AD92-0AA5-4D9F-B353-5634C8CACB84}" presName="horz1" presStyleCnt="0"/>
      <dgm:spPr/>
    </dgm:pt>
    <dgm:pt modelId="{CFBB7693-1743-4CF8-9C08-80551B2EB4F0}" type="pres">
      <dgm:prSet presAssocID="{0946AD92-0AA5-4D9F-B353-5634C8CACB84}" presName="tx1" presStyleLbl="revTx" presStyleIdx="3" presStyleCnt="6"/>
      <dgm:spPr/>
    </dgm:pt>
    <dgm:pt modelId="{17CAB42D-BAA1-4C5E-AB55-E1AE275585A8}" type="pres">
      <dgm:prSet presAssocID="{0946AD92-0AA5-4D9F-B353-5634C8CACB84}" presName="vert1" presStyleCnt="0"/>
      <dgm:spPr/>
    </dgm:pt>
    <dgm:pt modelId="{D9F7CC6E-4FCD-49CD-A38F-B45971D0E577}" type="pres">
      <dgm:prSet presAssocID="{D7982B9C-6436-4E26-97A1-8790D1D6807D}" presName="thickLine" presStyleLbl="alignNode1" presStyleIdx="4" presStyleCnt="6"/>
      <dgm:spPr/>
    </dgm:pt>
    <dgm:pt modelId="{76F55D23-99F4-4C84-8FE9-0D08A0B1A29D}" type="pres">
      <dgm:prSet presAssocID="{D7982B9C-6436-4E26-97A1-8790D1D6807D}" presName="horz1" presStyleCnt="0"/>
      <dgm:spPr/>
    </dgm:pt>
    <dgm:pt modelId="{91CC7BEA-FA40-4640-828D-83000AF7A2D2}" type="pres">
      <dgm:prSet presAssocID="{D7982B9C-6436-4E26-97A1-8790D1D6807D}" presName="tx1" presStyleLbl="revTx" presStyleIdx="4" presStyleCnt="6"/>
      <dgm:spPr/>
    </dgm:pt>
    <dgm:pt modelId="{8BE6BB46-B9D9-4696-A709-C9B382C20F9F}" type="pres">
      <dgm:prSet presAssocID="{D7982B9C-6436-4E26-97A1-8790D1D6807D}" presName="vert1" presStyleCnt="0"/>
      <dgm:spPr/>
    </dgm:pt>
    <dgm:pt modelId="{7A8525FD-1478-4D4D-AB48-3198C2BB541B}" type="pres">
      <dgm:prSet presAssocID="{8AF054B0-ACA2-422A-B8CE-7982D02D18BD}" presName="thickLine" presStyleLbl="alignNode1" presStyleIdx="5" presStyleCnt="6"/>
      <dgm:spPr/>
    </dgm:pt>
    <dgm:pt modelId="{1F702810-B943-43D2-BE17-1C03666B2CE3}" type="pres">
      <dgm:prSet presAssocID="{8AF054B0-ACA2-422A-B8CE-7982D02D18BD}" presName="horz1" presStyleCnt="0"/>
      <dgm:spPr/>
    </dgm:pt>
    <dgm:pt modelId="{8CC52EFA-DE63-43C9-A531-CB7B3DD6970A}" type="pres">
      <dgm:prSet presAssocID="{8AF054B0-ACA2-422A-B8CE-7982D02D18BD}" presName="tx1" presStyleLbl="revTx" presStyleIdx="5" presStyleCnt="6"/>
      <dgm:spPr/>
    </dgm:pt>
    <dgm:pt modelId="{D1E60A4B-9CDB-47B3-993F-E285F6FB9D3A}" type="pres">
      <dgm:prSet presAssocID="{8AF054B0-ACA2-422A-B8CE-7982D02D18BD}" presName="vert1" presStyleCnt="0"/>
      <dgm:spPr/>
    </dgm:pt>
  </dgm:ptLst>
  <dgm:cxnLst>
    <dgm:cxn modelId="{73F24E1C-F059-4D6F-8201-2FCF09C7CBE5}" type="presOf" srcId="{D7982B9C-6436-4E26-97A1-8790D1D6807D}" destId="{91CC7BEA-FA40-4640-828D-83000AF7A2D2}" srcOrd="0" destOrd="0" presId="urn:microsoft.com/office/officeart/2008/layout/LinedList"/>
    <dgm:cxn modelId="{DA99461E-8E84-40F1-BAB7-5F1E572279B9}" type="presOf" srcId="{7C851F56-6DD0-4390-940C-B86FAD3E6281}" destId="{E863BDFA-8C53-4737-8DA0-FF9F4B12AB21}" srcOrd="0" destOrd="0" presId="urn:microsoft.com/office/officeart/2008/layout/LinedList"/>
    <dgm:cxn modelId="{96834E86-A795-483A-866C-968D8F1EF718}" srcId="{7ACBA50B-9C98-421E-BCD3-B25BD36479CA}" destId="{3B27AB30-A4E3-419F-9C76-C5647D236B83}" srcOrd="1" destOrd="0" parTransId="{36DB5EFB-C2E7-4F20-853B-596CE1681570}" sibTransId="{50FB0994-A18D-407A-8BAB-51E1D7FFB624}"/>
    <dgm:cxn modelId="{E927E4A2-3255-410F-86AD-C6BF4E868E6D}" type="presOf" srcId="{0946AD92-0AA5-4D9F-B353-5634C8CACB84}" destId="{CFBB7693-1743-4CF8-9C08-80551B2EB4F0}" srcOrd="0" destOrd="0" presId="urn:microsoft.com/office/officeart/2008/layout/LinedList"/>
    <dgm:cxn modelId="{CB1756B8-DF44-420F-863A-3159DAB43537}" srcId="{7ACBA50B-9C98-421E-BCD3-B25BD36479CA}" destId="{D7982B9C-6436-4E26-97A1-8790D1D6807D}" srcOrd="4" destOrd="0" parTransId="{9F4074E7-EA04-4037-850C-E43958ED7DE1}" sibTransId="{A6C2047C-4361-4C7A-9C5D-C430EC5C10A6}"/>
    <dgm:cxn modelId="{BE7F2FBA-D0B6-43B0-834D-8F84127D2B5E}" type="presOf" srcId="{1479790A-3E2B-48CA-8333-7C452367920F}" destId="{6A056815-0217-4D05-80B3-ED74D12B141B}" srcOrd="0" destOrd="0" presId="urn:microsoft.com/office/officeart/2008/layout/LinedList"/>
    <dgm:cxn modelId="{2312ABBB-75E6-4B28-BC06-7D1DD035F541}" type="presOf" srcId="{3B27AB30-A4E3-419F-9C76-C5647D236B83}" destId="{3CE3D791-9719-4F5A-A756-ED3E6F50A1DF}" srcOrd="0" destOrd="0" presId="urn:microsoft.com/office/officeart/2008/layout/LinedList"/>
    <dgm:cxn modelId="{36C543BD-FF60-4C7E-A196-453F98E9D2CE}" srcId="{7ACBA50B-9C98-421E-BCD3-B25BD36479CA}" destId="{0946AD92-0AA5-4D9F-B353-5634C8CACB84}" srcOrd="3" destOrd="0" parTransId="{3D73910F-02EF-4C71-BFCD-CCA4DBD3BCA6}" sibTransId="{D32A897B-A008-4076-BA5B-050BEE14C23B}"/>
    <dgm:cxn modelId="{B8E18FC3-D3F0-43B0-B9CE-52A4BE0F2BFB}" type="presOf" srcId="{7ACBA50B-9C98-421E-BCD3-B25BD36479CA}" destId="{A4220B13-C246-4F5C-AC09-6479134D6989}" srcOrd="0" destOrd="0" presId="urn:microsoft.com/office/officeart/2008/layout/LinedList"/>
    <dgm:cxn modelId="{E1BDAFC7-4D0D-4DE7-8987-4F986078FD78}" srcId="{7ACBA50B-9C98-421E-BCD3-B25BD36479CA}" destId="{7C851F56-6DD0-4390-940C-B86FAD3E6281}" srcOrd="2" destOrd="0" parTransId="{DE298718-4BDB-45A7-9FE1-296979609B5C}" sibTransId="{787307BF-F0E9-405C-9F52-D30CB9BD56E3}"/>
    <dgm:cxn modelId="{4C1DC8CB-3A65-42C9-BEAA-0B411C550C63}" srcId="{7ACBA50B-9C98-421E-BCD3-B25BD36479CA}" destId="{8AF054B0-ACA2-422A-B8CE-7982D02D18BD}" srcOrd="5" destOrd="0" parTransId="{1E7CEB81-92A8-4DAD-918E-33C630EA7D52}" sibTransId="{F199D50D-A322-4BB3-BF59-742BBAD041B6}"/>
    <dgm:cxn modelId="{FA24E0E5-F22D-4E3F-B955-7D4349BE30CF}" srcId="{7ACBA50B-9C98-421E-BCD3-B25BD36479CA}" destId="{1479790A-3E2B-48CA-8333-7C452367920F}" srcOrd="0" destOrd="0" parTransId="{CCC44FBC-2C17-48E4-8176-B2F9BBB9D5A0}" sibTransId="{647976CC-A214-4B82-BC13-5224AC47C1C4}"/>
    <dgm:cxn modelId="{739CCBFD-1B4E-4547-9495-D37833D29860}" type="presOf" srcId="{8AF054B0-ACA2-422A-B8CE-7982D02D18BD}" destId="{8CC52EFA-DE63-43C9-A531-CB7B3DD6970A}" srcOrd="0" destOrd="0" presId="urn:microsoft.com/office/officeart/2008/layout/LinedList"/>
    <dgm:cxn modelId="{3AFADCDF-4331-4DFE-A9C8-753C3B52062D}" type="presParOf" srcId="{A4220B13-C246-4F5C-AC09-6479134D6989}" destId="{E9A10132-B9F4-495A-B225-9DB84321064E}" srcOrd="0" destOrd="0" presId="urn:microsoft.com/office/officeart/2008/layout/LinedList"/>
    <dgm:cxn modelId="{99915004-957F-42DC-93C4-81B3D9B81C53}" type="presParOf" srcId="{A4220B13-C246-4F5C-AC09-6479134D6989}" destId="{27964E2C-16AB-4D07-A477-221FEC2A94B5}" srcOrd="1" destOrd="0" presId="urn:microsoft.com/office/officeart/2008/layout/LinedList"/>
    <dgm:cxn modelId="{B4221414-6C94-4CD9-9DDE-4506F297DE83}" type="presParOf" srcId="{27964E2C-16AB-4D07-A477-221FEC2A94B5}" destId="{6A056815-0217-4D05-80B3-ED74D12B141B}" srcOrd="0" destOrd="0" presId="urn:microsoft.com/office/officeart/2008/layout/LinedList"/>
    <dgm:cxn modelId="{CDF1C558-3D5F-4627-B18B-8BC0094F51E0}" type="presParOf" srcId="{27964E2C-16AB-4D07-A477-221FEC2A94B5}" destId="{3BF3A5FF-B3A2-42EC-93BA-9EA7F291E319}" srcOrd="1" destOrd="0" presId="urn:microsoft.com/office/officeart/2008/layout/LinedList"/>
    <dgm:cxn modelId="{E8F12CAC-2D65-4868-B56C-8AA6988FA7F6}" type="presParOf" srcId="{A4220B13-C246-4F5C-AC09-6479134D6989}" destId="{7A3BFA63-F6F5-44C0-AE97-3630A61EE4C1}" srcOrd="2" destOrd="0" presId="urn:microsoft.com/office/officeart/2008/layout/LinedList"/>
    <dgm:cxn modelId="{B55F26A1-2956-46FD-A539-3ED572D447B7}" type="presParOf" srcId="{A4220B13-C246-4F5C-AC09-6479134D6989}" destId="{1EC5D708-A853-499C-A711-63846CC4DA60}" srcOrd="3" destOrd="0" presId="urn:microsoft.com/office/officeart/2008/layout/LinedList"/>
    <dgm:cxn modelId="{336D625B-9F5C-492E-AABA-AF53A0802E4E}" type="presParOf" srcId="{1EC5D708-A853-499C-A711-63846CC4DA60}" destId="{3CE3D791-9719-4F5A-A756-ED3E6F50A1DF}" srcOrd="0" destOrd="0" presId="urn:microsoft.com/office/officeart/2008/layout/LinedList"/>
    <dgm:cxn modelId="{5CA8B26E-84CA-406F-9D23-C9FE7BD0083E}" type="presParOf" srcId="{1EC5D708-A853-499C-A711-63846CC4DA60}" destId="{019E4880-064A-4EF1-9632-24193768D3C0}" srcOrd="1" destOrd="0" presId="urn:microsoft.com/office/officeart/2008/layout/LinedList"/>
    <dgm:cxn modelId="{94A25FD4-F352-4C1D-B2D1-E1BB2AECF16A}" type="presParOf" srcId="{A4220B13-C246-4F5C-AC09-6479134D6989}" destId="{776B07FE-2158-4C57-9C4C-5AF74F8EF70E}" srcOrd="4" destOrd="0" presId="urn:microsoft.com/office/officeart/2008/layout/LinedList"/>
    <dgm:cxn modelId="{79EEF810-745E-4E4A-8C21-9E9F62EE9C29}" type="presParOf" srcId="{A4220B13-C246-4F5C-AC09-6479134D6989}" destId="{B2B4CD4F-EF5F-4E38-83E6-FA4F2BA45537}" srcOrd="5" destOrd="0" presId="urn:microsoft.com/office/officeart/2008/layout/LinedList"/>
    <dgm:cxn modelId="{1699B362-093F-4510-9B7E-CB37FB925006}" type="presParOf" srcId="{B2B4CD4F-EF5F-4E38-83E6-FA4F2BA45537}" destId="{E863BDFA-8C53-4737-8DA0-FF9F4B12AB21}" srcOrd="0" destOrd="0" presId="urn:microsoft.com/office/officeart/2008/layout/LinedList"/>
    <dgm:cxn modelId="{1C87288B-1E91-4D47-BB91-E134DE04DC65}" type="presParOf" srcId="{B2B4CD4F-EF5F-4E38-83E6-FA4F2BA45537}" destId="{A32CE6BF-72E4-4246-89AF-E93017074ADE}" srcOrd="1" destOrd="0" presId="urn:microsoft.com/office/officeart/2008/layout/LinedList"/>
    <dgm:cxn modelId="{AF3E7E40-8C8E-4E14-B86A-31FFBB53791B}" type="presParOf" srcId="{A4220B13-C246-4F5C-AC09-6479134D6989}" destId="{FD0CAD58-3FD7-49AB-95CB-1951713CCEDD}" srcOrd="6" destOrd="0" presId="urn:microsoft.com/office/officeart/2008/layout/LinedList"/>
    <dgm:cxn modelId="{D7DF2752-1ED1-4091-B1BF-DBC409AAF7B1}" type="presParOf" srcId="{A4220B13-C246-4F5C-AC09-6479134D6989}" destId="{735EADE4-FBEE-4C01-AE52-425ED0805E4D}" srcOrd="7" destOrd="0" presId="urn:microsoft.com/office/officeart/2008/layout/LinedList"/>
    <dgm:cxn modelId="{AD7F3B10-FAE4-4938-9437-EC5947B63D58}" type="presParOf" srcId="{735EADE4-FBEE-4C01-AE52-425ED0805E4D}" destId="{CFBB7693-1743-4CF8-9C08-80551B2EB4F0}" srcOrd="0" destOrd="0" presId="urn:microsoft.com/office/officeart/2008/layout/LinedList"/>
    <dgm:cxn modelId="{D4FB10CD-CAC1-4A8C-B20C-A1B248AA2F71}" type="presParOf" srcId="{735EADE4-FBEE-4C01-AE52-425ED0805E4D}" destId="{17CAB42D-BAA1-4C5E-AB55-E1AE275585A8}" srcOrd="1" destOrd="0" presId="urn:microsoft.com/office/officeart/2008/layout/LinedList"/>
    <dgm:cxn modelId="{34E2A2BD-FA93-40B9-971D-B733EF3385E0}" type="presParOf" srcId="{A4220B13-C246-4F5C-AC09-6479134D6989}" destId="{D9F7CC6E-4FCD-49CD-A38F-B45971D0E577}" srcOrd="8" destOrd="0" presId="urn:microsoft.com/office/officeart/2008/layout/LinedList"/>
    <dgm:cxn modelId="{4A62F6E6-FD96-4F9D-9BB4-4EB9EA2F52C7}" type="presParOf" srcId="{A4220B13-C246-4F5C-AC09-6479134D6989}" destId="{76F55D23-99F4-4C84-8FE9-0D08A0B1A29D}" srcOrd="9" destOrd="0" presId="urn:microsoft.com/office/officeart/2008/layout/LinedList"/>
    <dgm:cxn modelId="{4887E69B-2AB3-48AD-86EB-DEA48788C3A0}" type="presParOf" srcId="{76F55D23-99F4-4C84-8FE9-0D08A0B1A29D}" destId="{91CC7BEA-FA40-4640-828D-83000AF7A2D2}" srcOrd="0" destOrd="0" presId="urn:microsoft.com/office/officeart/2008/layout/LinedList"/>
    <dgm:cxn modelId="{03B00A8D-E23A-410D-886B-5350BC6AB5F7}" type="presParOf" srcId="{76F55D23-99F4-4C84-8FE9-0D08A0B1A29D}" destId="{8BE6BB46-B9D9-4696-A709-C9B382C20F9F}" srcOrd="1" destOrd="0" presId="urn:microsoft.com/office/officeart/2008/layout/LinedList"/>
    <dgm:cxn modelId="{5D6D4CF5-8609-44D8-A764-CAB90112C92B}" type="presParOf" srcId="{A4220B13-C246-4F5C-AC09-6479134D6989}" destId="{7A8525FD-1478-4D4D-AB48-3198C2BB541B}" srcOrd="10" destOrd="0" presId="urn:microsoft.com/office/officeart/2008/layout/LinedList"/>
    <dgm:cxn modelId="{C94ADCB8-9E66-4B3F-8599-995B1B00EDD6}" type="presParOf" srcId="{A4220B13-C246-4F5C-AC09-6479134D6989}" destId="{1F702810-B943-43D2-BE17-1C03666B2CE3}" srcOrd="11" destOrd="0" presId="urn:microsoft.com/office/officeart/2008/layout/LinedList"/>
    <dgm:cxn modelId="{ED00CEBD-DDC4-4C43-B51E-113B0E794250}" type="presParOf" srcId="{1F702810-B943-43D2-BE17-1C03666B2CE3}" destId="{8CC52EFA-DE63-43C9-A531-CB7B3DD6970A}" srcOrd="0" destOrd="0" presId="urn:microsoft.com/office/officeart/2008/layout/LinedList"/>
    <dgm:cxn modelId="{B00741B7-ADB9-48DD-9566-372F01BB0D15}" type="presParOf" srcId="{1F702810-B943-43D2-BE17-1C03666B2CE3}" destId="{D1E60A4B-9CDB-47B3-993F-E285F6FB9D3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A10132-B9F4-495A-B225-9DB84321064E}">
      <dsp:nvSpPr>
        <dsp:cNvPr id="0" name=""/>
        <dsp:cNvSpPr/>
      </dsp:nvSpPr>
      <dsp:spPr>
        <a:xfrm>
          <a:off x="0" y="2394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A056815-0217-4D05-80B3-ED74D12B141B}">
      <dsp:nvSpPr>
        <dsp:cNvPr id="0" name=""/>
        <dsp:cNvSpPr/>
      </dsp:nvSpPr>
      <dsp:spPr>
        <a:xfrm>
          <a:off x="0" y="2394"/>
          <a:ext cx="5728344" cy="816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What is Type Two Diabetes?</a:t>
          </a:r>
          <a:endParaRPr lang="en-US" sz="28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394"/>
        <a:ext cx="5728344" cy="816366"/>
      </dsp:txXfrm>
    </dsp:sp>
    <dsp:sp modelId="{7A3BFA63-F6F5-44C0-AE97-3630A61EE4C1}">
      <dsp:nvSpPr>
        <dsp:cNvPr id="0" name=""/>
        <dsp:cNvSpPr/>
      </dsp:nvSpPr>
      <dsp:spPr>
        <a:xfrm>
          <a:off x="0" y="818761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4159237"/>
                <a:satOff val="-114"/>
                <a:lumOff val="-628"/>
                <a:alphaOff val="0"/>
                <a:tint val="98000"/>
                <a:lumMod val="102000"/>
              </a:schemeClr>
              <a:schemeClr val="accent5">
                <a:hueOff val="4159237"/>
                <a:satOff val="-114"/>
                <a:lumOff val="-62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5">
              <a:hueOff val="4159237"/>
              <a:satOff val="-114"/>
              <a:lumOff val="-62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E3D791-9719-4F5A-A756-ED3E6F50A1DF}">
      <dsp:nvSpPr>
        <dsp:cNvPr id="0" name=""/>
        <dsp:cNvSpPr/>
      </dsp:nvSpPr>
      <dsp:spPr>
        <a:xfrm>
          <a:off x="0" y="818761"/>
          <a:ext cx="5728344" cy="816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How prevalent is Type Two Diabetes?</a:t>
          </a:r>
          <a:br>
            <a:rPr lang="en-GB" sz="2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</a:br>
          <a:r>
            <a:rPr lang="en-GB" sz="2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US" sz="28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818761"/>
        <a:ext cx="5728344" cy="816366"/>
      </dsp:txXfrm>
    </dsp:sp>
    <dsp:sp modelId="{776B07FE-2158-4C57-9C4C-5AF74F8EF70E}">
      <dsp:nvSpPr>
        <dsp:cNvPr id="0" name=""/>
        <dsp:cNvSpPr/>
      </dsp:nvSpPr>
      <dsp:spPr>
        <a:xfrm>
          <a:off x="0" y="1635128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8318473"/>
                <a:satOff val="-227"/>
                <a:lumOff val="-1255"/>
                <a:alphaOff val="0"/>
                <a:tint val="98000"/>
                <a:lumMod val="102000"/>
              </a:schemeClr>
              <a:schemeClr val="accent5">
                <a:hueOff val="8318473"/>
                <a:satOff val="-227"/>
                <a:lumOff val="-1255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5">
              <a:hueOff val="8318473"/>
              <a:satOff val="-227"/>
              <a:lumOff val="-125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63BDFA-8C53-4737-8DA0-FF9F4B12AB21}">
      <dsp:nvSpPr>
        <dsp:cNvPr id="0" name=""/>
        <dsp:cNvSpPr/>
      </dsp:nvSpPr>
      <dsp:spPr>
        <a:xfrm>
          <a:off x="0" y="1635128"/>
          <a:ext cx="5728344" cy="816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Initiatives combating statistics</a:t>
          </a:r>
          <a:endParaRPr lang="en-US" sz="28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1635128"/>
        <a:ext cx="5728344" cy="816366"/>
      </dsp:txXfrm>
    </dsp:sp>
    <dsp:sp modelId="{FD0CAD58-3FD7-49AB-95CB-1951713CCEDD}">
      <dsp:nvSpPr>
        <dsp:cNvPr id="0" name=""/>
        <dsp:cNvSpPr/>
      </dsp:nvSpPr>
      <dsp:spPr>
        <a:xfrm>
          <a:off x="0" y="2451495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12477710"/>
                <a:satOff val="-341"/>
                <a:lumOff val="-1883"/>
                <a:alphaOff val="0"/>
                <a:tint val="98000"/>
                <a:lumMod val="102000"/>
              </a:schemeClr>
              <a:schemeClr val="accent5">
                <a:hueOff val="12477710"/>
                <a:satOff val="-341"/>
                <a:lumOff val="-1883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5">
              <a:hueOff val="12477710"/>
              <a:satOff val="-341"/>
              <a:lumOff val="-188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BB7693-1743-4CF8-9C08-80551B2EB4F0}">
      <dsp:nvSpPr>
        <dsp:cNvPr id="0" name=""/>
        <dsp:cNvSpPr/>
      </dsp:nvSpPr>
      <dsp:spPr>
        <a:xfrm>
          <a:off x="0" y="2451495"/>
          <a:ext cx="5728344" cy="816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Evaluation</a:t>
          </a:r>
        </a:p>
      </dsp:txBody>
      <dsp:txXfrm>
        <a:off x="0" y="2451495"/>
        <a:ext cx="5728344" cy="816366"/>
      </dsp:txXfrm>
    </dsp:sp>
    <dsp:sp modelId="{D9F7CC6E-4FCD-49CD-A38F-B45971D0E577}">
      <dsp:nvSpPr>
        <dsp:cNvPr id="0" name=""/>
        <dsp:cNvSpPr/>
      </dsp:nvSpPr>
      <dsp:spPr>
        <a:xfrm>
          <a:off x="0" y="3267861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16636946"/>
                <a:satOff val="-454"/>
                <a:lumOff val="-2510"/>
                <a:alphaOff val="0"/>
                <a:tint val="98000"/>
                <a:lumMod val="102000"/>
              </a:schemeClr>
              <a:schemeClr val="accent5">
                <a:hueOff val="16636946"/>
                <a:satOff val="-454"/>
                <a:lumOff val="-251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5">
              <a:hueOff val="16636946"/>
              <a:satOff val="-454"/>
              <a:lumOff val="-251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1CC7BEA-FA40-4640-828D-83000AF7A2D2}">
      <dsp:nvSpPr>
        <dsp:cNvPr id="0" name=""/>
        <dsp:cNvSpPr/>
      </dsp:nvSpPr>
      <dsp:spPr>
        <a:xfrm>
          <a:off x="0" y="3267861"/>
          <a:ext cx="5728344" cy="816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Conclusion</a:t>
          </a:r>
          <a:endParaRPr lang="en-US" sz="28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267861"/>
        <a:ext cx="5728344" cy="816366"/>
      </dsp:txXfrm>
    </dsp:sp>
    <dsp:sp modelId="{7A8525FD-1478-4D4D-AB48-3198C2BB541B}">
      <dsp:nvSpPr>
        <dsp:cNvPr id="0" name=""/>
        <dsp:cNvSpPr/>
      </dsp:nvSpPr>
      <dsp:spPr>
        <a:xfrm>
          <a:off x="0" y="4084228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20796183"/>
                <a:satOff val="-568"/>
                <a:lumOff val="-3138"/>
                <a:alphaOff val="0"/>
                <a:tint val="98000"/>
                <a:lumMod val="102000"/>
              </a:schemeClr>
              <a:schemeClr val="accent5">
                <a:hueOff val="20796183"/>
                <a:satOff val="-568"/>
                <a:lumOff val="-313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5">
              <a:hueOff val="20796183"/>
              <a:satOff val="-568"/>
              <a:lumOff val="-313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CC52EFA-DE63-43C9-A531-CB7B3DD6970A}">
      <dsp:nvSpPr>
        <dsp:cNvPr id="0" name=""/>
        <dsp:cNvSpPr/>
      </dsp:nvSpPr>
      <dsp:spPr>
        <a:xfrm>
          <a:off x="0" y="4084228"/>
          <a:ext cx="5728344" cy="816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References</a:t>
          </a:r>
          <a:endParaRPr lang="en-US" sz="28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4084228"/>
        <a:ext cx="5728344" cy="8163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5741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847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150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677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1294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423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248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459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3/8/2024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651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050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6415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6295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6400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3/8/2024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899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3/8/2024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1513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  <p:sldLayoutId id="2147483717" r:id="rId13"/>
    <p:sldLayoutId id="2147483718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image" Target="../media/image8.sv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11/dme.15209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evidence.nihr.ac.uk/alert/how-effective-are-referrals-to-the-nhs-diabetes-prevention-programme/" TargetMode="External"/><Relationship Id="rId3" Type="http://schemas.openxmlformats.org/officeDocument/2006/relationships/hyperlink" Target="https://doi.org/10.1159/000480525" TargetMode="External"/><Relationship Id="rId7" Type="http://schemas.openxmlformats.org/officeDocument/2006/relationships/hyperlink" Target="https://www.nice.org.uk/guidance/qs167/chapter/quality-statement-3-referring-people-at-high-risk-of-type-2-diabetes" TargetMode="External"/><Relationship Id="rId2" Type="http://schemas.openxmlformats.org/officeDocument/2006/relationships/hyperlink" Target="https://www.healthline.com/health/difference-between-type-1-and-type-2-diabete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ngland.nhs.uk/wp-content/uploads/2014/02/pm-fs-3-1.pdf" TargetMode="External"/><Relationship Id="rId5" Type="http://schemas.openxmlformats.org/officeDocument/2006/relationships/hyperlink" Target="https://www.england.nhs.uk/diabetes/diabetes-prevention/" TargetMode="External"/><Relationship Id="rId4" Type="http://schemas.openxmlformats.org/officeDocument/2006/relationships/hyperlink" Target="https://www.nhs.uk/conditions/type-2-diabetes/health-problems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news-room/fact-sheets/detail/diabetes" TargetMode="External"/><Relationship Id="rId3" Type="http://schemas.openxmlformats.org/officeDocument/2006/relationships/hyperlink" Target="https://doi.org/10.2147/CLEP.S227621" TargetMode="External"/><Relationship Id="rId7" Type="http://schemas.openxmlformats.org/officeDocument/2006/relationships/hyperlink" Target="https://doi.org/10.1016/j.pcad.2017.01.003" TargetMode="External"/><Relationship Id="rId2" Type="http://schemas.openxmlformats.org/officeDocument/2006/relationships/hyperlink" Target="https://www.niddk.nih.gov/health-information/diabetes/overview/what-is-diabetes/type-2-diabete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93/pubmed/fdn001" TargetMode="External"/><Relationship Id="rId5" Type="http://schemas.openxmlformats.org/officeDocument/2006/relationships/hyperlink" Target="https://www.gov.uk/government/publications/health-matters-preventing-type-2-diabetes/health-matters-preventing-type-2-diabetes" TargetMode="External"/><Relationship Id="rId4" Type="http://schemas.openxmlformats.org/officeDocument/2006/relationships/hyperlink" Target="https://assets.publishing.service.gov.uk/media/5b6c484ae5274a2967e4cfc0/PHE_Evidence_Review_of_diabetes_prevention_programmes-_FINAL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16">
            <a:extLst>
              <a:ext uri="{FF2B5EF4-FFF2-40B4-BE49-F238E27FC236}">
                <a16:creationId xmlns:a16="http://schemas.microsoft.com/office/drawing/2014/main" id="{C9F832F7-01DF-4B61-A3AE-C86DF820A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002" y="564808"/>
            <a:ext cx="8884604" cy="3599352"/>
          </a:xfrm>
          <a:prstGeom prst="roundRect">
            <a:avLst>
              <a:gd name="adj" fmla="val 3513"/>
            </a:avLst>
          </a:prstGeom>
          <a:solidFill>
            <a:schemeClr val="tx1"/>
          </a:solidFill>
          <a:ln>
            <a:solidFill>
              <a:schemeClr val="accent1">
                <a:lumMod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18">
            <a:extLst>
              <a:ext uri="{FF2B5EF4-FFF2-40B4-BE49-F238E27FC236}">
                <a16:creationId xmlns:a16="http://schemas.microsoft.com/office/drawing/2014/main" id="{DF04CCCA-6F0F-4FF9-9FB3-61BC8C0DA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25094"/>
            <a:ext cx="12192000" cy="2332906"/>
          </a:xfrm>
          <a:custGeom>
            <a:avLst/>
            <a:gdLst>
              <a:gd name="connsiteX0" fmla="*/ 0 w 12192000"/>
              <a:gd name="connsiteY0" fmla="*/ 0 h 2332906"/>
              <a:gd name="connsiteX1" fmla="*/ 1996017 w 12192000"/>
              <a:gd name="connsiteY1" fmla="*/ 0 h 2332906"/>
              <a:gd name="connsiteX2" fmla="*/ 2377017 w 12192000"/>
              <a:gd name="connsiteY2" fmla="*/ 263783 h 2332906"/>
              <a:gd name="connsiteX3" fmla="*/ 2385484 w 12192000"/>
              <a:gd name="connsiteY3" fmla="*/ 266713 h 2332906"/>
              <a:gd name="connsiteX4" fmla="*/ 2398184 w 12192000"/>
              <a:gd name="connsiteY4" fmla="*/ 271110 h 2332906"/>
              <a:gd name="connsiteX5" fmla="*/ 2410883 w 12192000"/>
              <a:gd name="connsiteY5" fmla="*/ 275506 h 2332906"/>
              <a:gd name="connsiteX6" fmla="*/ 2421467 w 12192000"/>
              <a:gd name="connsiteY6" fmla="*/ 275506 h 2332906"/>
              <a:gd name="connsiteX7" fmla="*/ 2434167 w 12192000"/>
              <a:gd name="connsiteY7" fmla="*/ 275506 h 2332906"/>
              <a:gd name="connsiteX8" fmla="*/ 2444750 w 12192000"/>
              <a:gd name="connsiteY8" fmla="*/ 271110 h 2332906"/>
              <a:gd name="connsiteX9" fmla="*/ 2457450 w 12192000"/>
              <a:gd name="connsiteY9" fmla="*/ 266713 h 2332906"/>
              <a:gd name="connsiteX10" fmla="*/ 2465917 w 12192000"/>
              <a:gd name="connsiteY10" fmla="*/ 263783 h 2332906"/>
              <a:gd name="connsiteX11" fmla="*/ 2846917 w 12192000"/>
              <a:gd name="connsiteY11" fmla="*/ 0 h 2332906"/>
              <a:gd name="connsiteX12" fmla="*/ 12192000 w 12192000"/>
              <a:gd name="connsiteY12" fmla="*/ 0 h 2332906"/>
              <a:gd name="connsiteX13" fmla="*/ 12192000 w 12192000"/>
              <a:gd name="connsiteY13" fmla="*/ 2332906 h 2332906"/>
              <a:gd name="connsiteX14" fmla="*/ 0 w 12192000"/>
              <a:gd name="connsiteY14" fmla="*/ 2332906 h 23329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2192000" h="2332906">
                <a:moveTo>
                  <a:pt x="0" y="0"/>
                </a:moveTo>
                <a:lnTo>
                  <a:pt x="1996017" y="0"/>
                </a:lnTo>
                <a:lnTo>
                  <a:pt x="2377017" y="263783"/>
                </a:lnTo>
                <a:lnTo>
                  <a:pt x="2385484" y="266713"/>
                </a:lnTo>
                <a:lnTo>
                  <a:pt x="2398184" y="271110"/>
                </a:lnTo>
                <a:lnTo>
                  <a:pt x="2410883" y="275506"/>
                </a:lnTo>
                <a:lnTo>
                  <a:pt x="2421467" y="275506"/>
                </a:lnTo>
                <a:lnTo>
                  <a:pt x="2434167" y="275506"/>
                </a:lnTo>
                <a:lnTo>
                  <a:pt x="2444750" y="271110"/>
                </a:lnTo>
                <a:lnTo>
                  <a:pt x="2457450" y="266713"/>
                </a:lnTo>
                <a:lnTo>
                  <a:pt x="2465917" y="263783"/>
                </a:lnTo>
                <a:lnTo>
                  <a:pt x="2846917" y="0"/>
                </a:lnTo>
                <a:lnTo>
                  <a:pt x="12192000" y="0"/>
                </a:lnTo>
                <a:lnTo>
                  <a:pt x="12192000" y="2332906"/>
                </a:lnTo>
                <a:lnTo>
                  <a:pt x="0" y="233290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AEDCE0-B373-60E9-6C94-477CBFEE28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0000" y="4634114"/>
            <a:ext cx="10572000" cy="77952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dirty="0"/>
              <a:t>Type Two Diabetes: Government Initiatives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6C833-8FFA-1DA8-9ED1-24B7D75579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0001" y="5594110"/>
            <a:ext cx="10572000" cy="434974"/>
          </a:xfrm>
        </p:spPr>
        <p:txBody>
          <a:bodyPr>
            <a:normAutofit/>
          </a:bodyPr>
          <a:lstStyle/>
          <a:p>
            <a:r>
              <a:rPr lang="en-GB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Courtney-Leigh Partridge	2210044</a:t>
            </a:r>
          </a:p>
        </p:txBody>
      </p:sp>
      <p:pic>
        <p:nvPicPr>
          <p:cNvPr id="6" name="Picture 5" descr="Close-up of stethoscope in scrubs pocket">
            <a:extLst>
              <a:ext uri="{FF2B5EF4-FFF2-40B4-BE49-F238E27FC236}">
                <a16:creationId xmlns:a16="http://schemas.microsoft.com/office/drawing/2014/main" id="{C1661960-CAF2-B508-F765-7270B47626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34" r="-2" b="25478"/>
          <a:stretch/>
        </p:blipFill>
        <p:spPr>
          <a:xfrm>
            <a:off x="1150011" y="891628"/>
            <a:ext cx="8204586" cy="2945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173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B9D93730-8C7D-423D-9137-597B5FA65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Double Wave 13">
            <a:extLst>
              <a:ext uri="{FF2B5EF4-FFF2-40B4-BE49-F238E27FC236}">
                <a16:creationId xmlns:a16="http://schemas.microsoft.com/office/drawing/2014/main" id="{7B69319B-D309-01F1-E8EC-3B92C28D869D}"/>
              </a:ext>
            </a:extLst>
          </p:cNvPr>
          <p:cNvSpPr/>
          <p:nvPr/>
        </p:nvSpPr>
        <p:spPr>
          <a:xfrm>
            <a:off x="365760" y="1432560"/>
            <a:ext cx="3454400" cy="1351280"/>
          </a:xfrm>
          <a:prstGeom prst="doubleWav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225487-D494-9A09-B8FC-15C4C1CD5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u="sng" dirty="0">
                <a:solidFill>
                  <a:sysClr val="windowText" lastClr="000000"/>
                </a:solidFill>
              </a:rPr>
              <a:t>OVERVIEW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FE547B53-FCBD-751C-AB62-0533EF8377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1232186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2" name="Graphic 11" descr="Books on shelf with solid fill">
            <a:extLst>
              <a:ext uri="{FF2B5EF4-FFF2-40B4-BE49-F238E27FC236}">
                <a16:creationId xmlns:a16="http://schemas.microsoft.com/office/drawing/2014/main" id="{3219EE07-BE00-B765-EDA8-007502D585A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66070" y="3058160"/>
            <a:ext cx="2281710" cy="2281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661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6">
            <a:extLst>
              <a:ext uri="{FF2B5EF4-FFF2-40B4-BE49-F238E27FC236}">
                <a16:creationId xmlns:a16="http://schemas.microsoft.com/office/drawing/2014/main" id="{11114F18-D12D-43C6-895F-5BA92C290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p14="http://schemas.microsoft.com/office/powerpoint/2010/main" xmlns:a14="http://schemas.microsoft.com/office/drawing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C047760E-E06B-4B4A-B5B2-04642663BD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5459" y="643464"/>
            <a:ext cx="2609722" cy="3599352"/>
          </a:xfrm>
          <a:prstGeom prst="roundRect">
            <a:avLst>
              <a:gd name="adj" fmla="val 4219"/>
            </a:avLst>
          </a:prstGeom>
          <a:solidFill>
            <a:srgbClr val="FFFFFF"/>
          </a:solidFill>
          <a:ln>
            <a:solidFill>
              <a:schemeClr val="accent1">
                <a:lumMod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6">
            <a:extLst>
              <a:ext uri="{FF2B5EF4-FFF2-40B4-BE49-F238E27FC236}">
                <a16:creationId xmlns:a16="http://schemas.microsoft.com/office/drawing/2014/main" id="{D791EE87-BB9F-490C-A10B-57FB68B57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04372" y="643464"/>
            <a:ext cx="2609722" cy="3599352"/>
          </a:xfrm>
          <a:prstGeom prst="roundRect">
            <a:avLst>
              <a:gd name="adj" fmla="val 4219"/>
            </a:avLst>
          </a:prstGeom>
          <a:solidFill>
            <a:srgbClr val="FFFFFF"/>
          </a:solidFill>
          <a:ln>
            <a:solidFill>
              <a:schemeClr val="accent1">
                <a:lumMod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ounded Rectangle 16">
            <a:extLst>
              <a:ext uri="{FF2B5EF4-FFF2-40B4-BE49-F238E27FC236}">
                <a16:creationId xmlns:a16="http://schemas.microsoft.com/office/drawing/2014/main" id="{0FE62B09-9016-4FAE-8948-1EBD81EED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3285" y="643464"/>
            <a:ext cx="2609722" cy="3599352"/>
          </a:xfrm>
          <a:prstGeom prst="roundRect">
            <a:avLst>
              <a:gd name="adj" fmla="val 4219"/>
            </a:avLst>
          </a:prstGeom>
          <a:solidFill>
            <a:srgbClr val="FFFFFF"/>
          </a:solidFill>
          <a:ln>
            <a:solidFill>
              <a:schemeClr val="accent1">
                <a:lumMod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16">
            <a:extLst>
              <a:ext uri="{FF2B5EF4-FFF2-40B4-BE49-F238E27FC236}">
                <a16:creationId xmlns:a16="http://schemas.microsoft.com/office/drawing/2014/main" id="{B300EC78-2011-4A4E-9292-F8741539BE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2198" y="643464"/>
            <a:ext cx="2609722" cy="3599352"/>
          </a:xfrm>
          <a:prstGeom prst="roundRect">
            <a:avLst>
              <a:gd name="adj" fmla="val 4219"/>
            </a:avLst>
          </a:prstGeom>
          <a:solidFill>
            <a:srgbClr val="FFFFFF"/>
          </a:solidFill>
          <a:ln>
            <a:solidFill>
              <a:schemeClr val="accent1">
                <a:lumMod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DE2DD4A6-DC96-421E-9E1C-7CD0D2681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 bwMode="white">
          <a:xfrm>
            <a:off x="-9331" y="4525094"/>
            <a:ext cx="12203151" cy="2344057"/>
            <a:chOff x="0" y="4525094"/>
            <a:chExt cx="12203151" cy="2344057"/>
          </a:xfrm>
        </p:grpSpPr>
        <p:sp>
          <p:nvSpPr>
            <p:cNvPr id="26" name="Freeform 9">
              <a:extLst>
                <a:ext uri="{FF2B5EF4-FFF2-40B4-BE49-F238E27FC236}">
                  <a16:creationId xmlns:a16="http://schemas.microsoft.com/office/drawing/2014/main" id="{5E6BB74D-E85C-4CCB-90CE-0246006405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0" y="4525094"/>
              <a:ext cx="12192000" cy="2332906"/>
            </a:xfrm>
            <a:custGeom>
              <a:avLst/>
              <a:gdLst>
                <a:gd name="connsiteX0" fmla="*/ 0 w 12192000"/>
                <a:gd name="connsiteY0" fmla="*/ 0 h 2332906"/>
                <a:gd name="connsiteX1" fmla="*/ 1996017 w 12192000"/>
                <a:gd name="connsiteY1" fmla="*/ 0 h 2332906"/>
                <a:gd name="connsiteX2" fmla="*/ 2377017 w 12192000"/>
                <a:gd name="connsiteY2" fmla="*/ 263783 h 2332906"/>
                <a:gd name="connsiteX3" fmla="*/ 2385484 w 12192000"/>
                <a:gd name="connsiteY3" fmla="*/ 266713 h 2332906"/>
                <a:gd name="connsiteX4" fmla="*/ 2398184 w 12192000"/>
                <a:gd name="connsiteY4" fmla="*/ 271110 h 2332906"/>
                <a:gd name="connsiteX5" fmla="*/ 2410883 w 12192000"/>
                <a:gd name="connsiteY5" fmla="*/ 275506 h 2332906"/>
                <a:gd name="connsiteX6" fmla="*/ 2421467 w 12192000"/>
                <a:gd name="connsiteY6" fmla="*/ 275506 h 2332906"/>
                <a:gd name="connsiteX7" fmla="*/ 2434167 w 12192000"/>
                <a:gd name="connsiteY7" fmla="*/ 275506 h 2332906"/>
                <a:gd name="connsiteX8" fmla="*/ 2444750 w 12192000"/>
                <a:gd name="connsiteY8" fmla="*/ 271110 h 2332906"/>
                <a:gd name="connsiteX9" fmla="*/ 2457450 w 12192000"/>
                <a:gd name="connsiteY9" fmla="*/ 266713 h 2332906"/>
                <a:gd name="connsiteX10" fmla="*/ 2465917 w 12192000"/>
                <a:gd name="connsiteY10" fmla="*/ 263783 h 2332906"/>
                <a:gd name="connsiteX11" fmla="*/ 2846917 w 12192000"/>
                <a:gd name="connsiteY11" fmla="*/ 0 h 2332906"/>
                <a:gd name="connsiteX12" fmla="*/ 12192000 w 12192000"/>
                <a:gd name="connsiteY12" fmla="*/ 0 h 2332906"/>
                <a:gd name="connsiteX13" fmla="*/ 12192000 w 12192000"/>
                <a:gd name="connsiteY13" fmla="*/ 2332906 h 2332906"/>
                <a:gd name="connsiteX14" fmla="*/ 0 w 12192000"/>
                <a:gd name="connsiteY14" fmla="*/ 2332906 h 23329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2192000" h="2332906">
                  <a:moveTo>
                    <a:pt x="0" y="0"/>
                  </a:moveTo>
                  <a:lnTo>
                    <a:pt x="1996017" y="0"/>
                  </a:lnTo>
                  <a:lnTo>
                    <a:pt x="2377017" y="263783"/>
                  </a:lnTo>
                  <a:lnTo>
                    <a:pt x="2385484" y="266713"/>
                  </a:lnTo>
                  <a:lnTo>
                    <a:pt x="2398184" y="271110"/>
                  </a:lnTo>
                  <a:lnTo>
                    <a:pt x="2410883" y="275506"/>
                  </a:lnTo>
                  <a:lnTo>
                    <a:pt x="2421467" y="275506"/>
                  </a:lnTo>
                  <a:lnTo>
                    <a:pt x="2434167" y="275506"/>
                  </a:lnTo>
                  <a:lnTo>
                    <a:pt x="2444750" y="271110"/>
                  </a:lnTo>
                  <a:lnTo>
                    <a:pt x="2457450" y="266713"/>
                  </a:lnTo>
                  <a:lnTo>
                    <a:pt x="2465917" y="263783"/>
                  </a:lnTo>
                  <a:lnTo>
                    <a:pt x="2846917" y="0"/>
                  </a:lnTo>
                  <a:lnTo>
                    <a:pt x="12192000" y="0"/>
                  </a:lnTo>
                  <a:lnTo>
                    <a:pt x="12192000" y="2332906"/>
                  </a:lnTo>
                  <a:lnTo>
                    <a:pt x="0" y="2332906"/>
                  </a:lnTo>
                  <a:close/>
                </a:path>
              </a:pathLst>
            </a:custGeom>
            <a:solidFill>
              <a:schemeClr val="bg1">
                <a:lumMod val="85000"/>
                <a:lumOff val="1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52808592-600C-4349-9F27-EC36C0BA4C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 flipH="1">
              <a:off x="3820" y="4536245"/>
              <a:ext cx="5660999" cy="2332906"/>
            </a:xfrm>
            <a:prstGeom prst="triangle">
              <a:avLst>
                <a:gd name="adj" fmla="val 100000"/>
              </a:avLst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B5E00D3B-1E29-4E11-BCD3-8E3A56F4BE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4813714" y="4536245"/>
              <a:ext cx="7389437" cy="2332906"/>
            </a:xfrm>
            <a:prstGeom prst="triangle">
              <a:avLst>
                <a:gd name="adj" fmla="val 100000"/>
              </a:avLst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898FE697-1C9D-6021-4489-B70E185ED20A}"/>
              </a:ext>
            </a:extLst>
          </p:cNvPr>
          <p:cNvSpPr/>
          <p:nvPr/>
        </p:nvSpPr>
        <p:spPr>
          <a:xfrm>
            <a:off x="2929379" y="4525094"/>
            <a:ext cx="5989699" cy="779529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Type 2 Diabetes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83DB0AB-E1D6-85CE-B481-4B4AFD6DCEDB}"/>
              </a:ext>
            </a:extLst>
          </p:cNvPr>
          <p:cNvSpPr txBox="1"/>
          <p:nvPr/>
        </p:nvSpPr>
        <p:spPr>
          <a:xfrm>
            <a:off x="115872" y="5539204"/>
            <a:ext cx="117964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glucose levels are high and the body can't produce enough insulin for energy, cells are affected.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89CF4F3-4BD6-3D7F-3004-5BF493C0FD48}"/>
              </a:ext>
            </a:extLst>
          </p:cNvPr>
          <p:cNvGrpSpPr/>
          <p:nvPr/>
        </p:nvGrpSpPr>
        <p:grpSpPr>
          <a:xfrm>
            <a:off x="8753727" y="657489"/>
            <a:ext cx="2986664" cy="3479397"/>
            <a:chOff x="8753727" y="657489"/>
            <a:chExt cx="2986664" cy="3479397"/>
          </a:xfrm>
        </p:grpSpPr>
        <p:pic>
          <p:nvPicPr>
            <p:cNvPr id="4" name="Graphic 3" descr="Eye with solid fill">
              <a:extLst>
                <a:ext uri="{FF2B5EF4-FFF2-40B4-BE49-F238E27FC236}">
                  <a16:creationId xmlns:a16="http://schemas.microsoft.com/office/drawing/2014/main" id="{188EA07D-B9FE-5921-F3D6-D30FFAEEA2C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9105426" y="1301506"/>
              <a:ext cx="2283267" cy="2283267"/>
            </a:xfrm>
            <a:prstGeom prst="rect">
              <a:avLst/>
            </a:prstGeom>
          </p:spPr>
        </p:pic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683FCF7-4C7D-CB21-C9F1-0A6A80A5A73D}"/>
                </a:ext>
              </a:extLst>
            </p:cNvPr>
            <p:cNvSpPr txBox="1"/>
            <p:nvPr/>
          </p:nvSpPr>
          <p:spPr>
            <a:xfrm>
              <a:off x="8753727" y="657489"/>
              <a:ext cx="2986664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6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Vision Loss</a:t>
              </a:r>
              <a:br>
                <a:rPr lang="en-GB" sz="36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</a:br>
              <a:r>
                <a:rPr lang="en-GB" sz="36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&amp;</a:t>
              </a: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2909F9EA-B811-5B62-3E3B-C210801185DD}"/>
                </a:ext>
              </a:extLst>
            </p:cNvPr>
            <p:cNvSpPr txBox="1"/>
            <p:nvPr/>
          </p:nvSpPr>
          <p:spPr>
            <a:xfrm>
              <a:off x="8942198" y="3429000"/>
              <a:ext cx="260972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0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Blindness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F6DCFDA-3662-C8D5-BD70-3FCB4437A892}"/>
              </a:ext>
            </a:extLst>
          </p:cNvPr>
          <p:cNvGrpSpPr/>
          <p:nvPr/>
        </p:nvGrpSpPr>
        <p:grpSpPr>
          <a:xfrm>
            <a:off x="163191" y="709789"/>
            <a:ext cx="3586532" cy="3436902"/>
            <a:chOff x="163191" y="709789"/>
            <a:chExt cx="3586532" cy="3436902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8437AAB0-9CAE-B8BA-0E9C-7370E67C0D21}"/>
                </a:ext>
              </a:extLst>
            </p:cNvPr>
            <p:cNvGrpSpPr/>
            <p:nvPr/>
          </p:nvGrpSpPr>
          <p:grpSpPr>
            <a:xfrm>
              <a:off x="255182" y="1300140"/>
              <a:ext cx="3402551" cy="2846551"/>
              <a:chOff x="255182" y="1300140"/>
              <a:chExt cx="3402551" cy="2846551"/>
            </a:xfrm>
          </p:grpSpPr>
          <p:pic>
            <p:nvPicPr>
              <p:cNvPr id="6" name="Graphic 5" descr="Heart organ with solid fill">
                <a:extLst>
                  <a:ext uri="{FF2B5EF4-FFF2-40B4-BE49-F238E27FC236}">
                    <a16:creationId xmlns:a16="http://schemas.microsoft.com/office/drawing/2014/main" id="{AF2A0DDF-3BE6-2CBE-2724-D6F8A14A3C4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797320" y="1300140"/>
                <a:ext cx="2286000" cy="2286000"/>
              </a:xfrm>
              <a:prstGeom prst="rect">
                <a:avLst/>
              </a:prstGeom>
            </p:spPr>
          </p:pic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E6DD537-14E0-53A8-234A-CD9B1716977E}"/>
                  </a:ext>
                </a:extLst>
              </p:cNvPr>
              <p:cNvSpPr txBox="1"/>
              <p:nvPr/>
            </p:nvSpPr>
            <p:spPr>
              <a:xfrm>
                <a:off x="255182" y="3561916"/>
                <a:ext cx="3402551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200" b="1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CVD &amp; Stroke</a:t>
                </a:r>
                <a:endParaRPr lang="en-GB" sz="28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BCA43612-A2E7-28F4-AC09-9EDFF1FCD001}"/>
                </a:ext>
              </a:extLst>
            </p:cNvPr>
            <p:cNvSpPr txBox="1"/>
            <p:nvPr/>
          </p:nvSpPr>
          <p:spPr>
            <a:xfrm>
              <a:off x="163191" y="709789"/>
              <a:ext cx="358653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2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Hypertension</a:t>
              </a:r>
              <a:r>
                <a:rPr lang="en-GB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B13D2437-09C5-FAF6-78A6-0574C89E6537}"/>
              </a:ext>
            </a:extLst>
          </p:cNvPr>
          <p:cNvGrpSpPr/>
          <p:nvPr/>
        </p:nvGrpSpPr>
        <p:grpSpPr>
          <a:xfrm>
            <a:off x="6224481" y="774789"/>
            <a:ext cx="2702665" cy="3461599"/>
            <a:chOff x="6224481" y="774789"/>
            <a:chExt cx="2702665" cy="3461599"/>
          </a:xfrm>
        </p:grpSpPr>
        <p:pic>
          <p:nvPicPr>
            <p:cNvPr id="10" name="Graphic 9" descr="Foot with solid fill">
              <a:extLst>
                <a:ext uri="{FF2B5EF4-FFF2-40B4-BE49-F238E27FC236}">
                  <a16:creationId xmlns:a16="http://schemas.microsoft.com/office/drawing/2014/main" id="{834F4796-B384-02AE-0368-90CE47E7A24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335146" y="1300140"/>
              <a:ext cx="2286000" cy="2286000"/>
            </a:xfrm>
            <a:prstGeom prst="rect">
              <a:avLst/>
            </a:prstGeom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D8270344-5B30-C0CD-D7F6-57088F1BB68C}"/>
                </a:ext>
              </a:extLst>
            </p:cNvPr>
            <p:cNvSpPr txBox="1"/>
            <p:nvPr/>
          </p:nvSpPr>
          <p:spPr>
            <a:xfrm>
              <a:off x="6263077" y="774789"/>
              <a:ext cx="228600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2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Loss of 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99828A25-1E2A-84BF-B319-F6E95A40E712}"/>
                </a:ext>
              </a:extLst>
            </p:cNvPr>
            <p:cNvSpPr txBox="1"/>
            <p:nvPr/>
          </p:nvSpPr>
          <p:spPr>
            <a:xfrm>
              <a:off x="6224481" y="3651613"/>
              <a:ext cx="256785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2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Limbs</a:t>
              </a:r>
              <a:endPara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29" name="Graphic 28" descr="Raised hand with solid fill">
              <a:extLst>
                <a:ext uri="{FF2B5EF4-FFF2-40B4-BE49-F238E27FC236}">
                  <a16:creationId xmlns:a16="http://schemas.microsoft.com/office/drawing/2014/main" id="{27FB23A0-64A3-1FD3-8100-22A5F8D0734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7288012" y="1327972"/>
              <a:ext cx="1639134" cy="1639134"/>
            </a:xfrm>
            <a:prstGeom prst="rect">
              <a:avLst/>
            </a:prstGeom>
          </p:spPr>
        </p:pic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F360AF8-6AFA-DBBC-6C86-685E8901C479}"/>
              </a:ext>
            </a:extLst>
          </p:cNvPr>
          <p:cNvGrpSpPr/>
          <p:nvPr/>
        </p:nvGrpSpPr>
        <p:grpSpPr>
          <a:xfrm>
            <a:off x="3237817" y="796528"/>
            <a:ext cx="2986664" cy="3393694"/>
            <a:chOff x="3237817" y="796528"/>
            <a:chExt cx="2986664" cy="3393694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1DB19299-1821-8209-57FD-C1FB89755052}"/>
                </a:ext>
              </a:extLst>
            </p:cNvPr>
            <p:cNvGrpSpPr/>
            <p:nvPr/>
          </p:nvGrpSpPr>
          <p:grpSpPr>
            <a:xfrm>
              <a:off x="3237817" y="1233268"/>
              <a:ext cx="2986664" cy="2956954"/>
              <a:chOff x="3237817" y="1233268"/>
              <a:chExt cx="2986664" cy="2956954"/>
            </a:xfrm>
          </p:grpSpPr>
          <p:pic>
            <p:nvPicPr>
              <p:cNvPr id="8" name="Graphic 7" descr="Kidneys with solid fill">
                <a:extLst>
                  <a:ext uri="{FF2B5EF4-FFF2-40B4-BE49-F238E27FC236}">
                    <a16:creationId xmlns:a16="http://schemas.microsoft.com/office/drawing/2014/main" id="{1580FD45-BC9F-9984-20B5-16C7CC21113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p:blipFill>
            <p:spPr>
              <a:xfrm>
                <a:off x="3566233" y="1233268"/>
                <a:ext cx="2286000" cy="2286000"/>
              </a:xfrm>
              <a:prstGeom prst="rect">
                <a:avLst/>
              </a:prstGeom>
            </p:spPr>
          </p:pic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6AD1DE39-B0DB-B742-EA34-0CBC7CEA7280}"/>
                  </a:ext>
                </a:extLst>
              </p:cNvPr>
              <p:cNvSpPr txBox="1"/>
              <p:nvPr/>
            </p:nvSpPr>
            <p:spPr>
              <a:xfrm>
                <a:off x="3237817" y="3113004"/>
                <a:ext cx="2986664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3200" b="1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Kidney</a:t>
                </a:r>
                <a:br>
                  <a:rPr lang="en-GB" sz="3200" b="1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</a:br>
                <a:r>
                  <a:rPr lang="en-GB" sz="3200" b="1" dirty="0">
                    <a:solidFill>
                      <a:schemeClr val="bg1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Disease</a:t>
                </a:r>
              </a:p>
            </p:txBody>
          </p:sp>
        </p:grp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98F185E2-5FBD-F964-DF3C-E49C98BC7925}"/>
                </a:ext>
              </a:extLst>
            </p:cNvPr>
            <p:cNvSpPr txBox="1"/>
            <p:nvPr/>
          </p:nvSpPr>
          <p:spPr>
            <a:xfrm>
              <a:off x="3517970" y="796528"/>
              <a:ext cx="234074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2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Chronic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478645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6">
            <a:extLst>
              <a:ext uri="{FF2B5EF4-FFF2-40B4-BE49-F238E27FC236}">
                <a16:creationId xmlns:a16="http://schemas.microsoft.com/office/drawing/2014/main" id="{DA9A1ACB-4ECA-4EAE-AEAB-CE9C8C01E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" name="Picture Placeholder 9" descr="Simple Earth graphic">
            <a:extLst>
              <a:ext uri="{FF2B5EF4-FFF2-40B4-BE49-F238E27FC236}">
                <a16:creationId xmlns:a16="http://schemas.microsoft.com/office/drawing/2014/main" id="{607971DE-CBD6-5742-F283-9D17175D0F9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23" r="9091" b="27269"/>
          <a:stretch/>
        </p:blipFill>
        <p:spPr>
          <a:xfrm>
            <a:off x="20" y="11"/>
            <a:ext cx="12191980" cy="6857989"/>
          </a:xfrm>
          <a:prstGeom prst="rect">
            <a:avLst/>
          </a:prstGeom>
        </p:spPr>
      </p:pic>
      <p:sp>
        <p:nvSpPr>
          <p:cNvPr id="17" name="Freeform 9">
            <a:extLst>
              <a:ext uri="{FF2B5EF4-FFF2-40B4-BE49-F238E27FC236}">
                <a16:creationId xmlns:a16="http://schemas.microsoft.com/office/drawing/2014/main" id="{72319FFA-0E4F-4E0B-BEBA-A9DD4B41A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9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BEC9D3-75B1-5FD4-33E0-8BBB3AFFA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4930400" cy="66025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0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Prevalence</a:t>
            </a:r>
            <a:r>
              <a:rPr lang="en-US" sz="4000" b="1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326E894-948F-2471-2857-BCB802F1B806}"/>
              </a:ext>
            </a:extLst>
          </p:cNvPr>
          <p:cNvSpPr txBox="1"/>
          <p:nvPr/>
        </p:nvSpPr>
        <p:spPr>
          <a:xfrm>
            <a:off x="447040" y="1446659"/>
            <a:ext cx="510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422 million worldwide in 2014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DB332C8-D5E7-BA7C-27FE-B21E41646286}"/>
              </a:ext>
            </a:extLst>
          </p:cNvPr>
          <p:cNvSpPr txBox="1"/>
          <p:nvPr/>
        </p:nvSpPr>
        <p:spPr>
          <a:xfrm>
            <a:off x="447040" y="2263844"/>
            <a:ext cx="4632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Mortality rate of over 1.6 million in 2015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F498625-6CBE-3696-7616-FFE5A4391A23}"/>
              </a:ext>
            </a:extLst>
          </p:cNvPr>
          <p:cNvSpPr txBox="1"/>
          <p:nvPr/>
        </p:nvSpPr>
        <p:spPr>
          <a:xfrm>
            <a:off x="450720" y="3014315"/>
            <a:ext cx="5648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2019 - 4 million in the UK living with Diabetes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DCB28EC-73C0-4BDF-A318-BC11F5005F2C}"/>
              </a:ext>
            </a:extLst>
          </p:cNvPr>
          <p:cNvSpPr txBox="1"/>
          <p:nvPr/>
        </p:nvSpPr>
        <p:spPr>
          <a:xfrm>
            <a:off x="447040" y="3749372"/>
            <a:ext cx="5008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90% being Type 2 Diabetes </a:t>
            </a:r>
          </a:p>
        </p:txBody>
      </p:sp>
      <p:pic>
        <p:nvPicPr>
          <p:cNvPr id="3" name="Graphic 2" descr="Bar graph with upward trend with solid fill">
            <a:extLst>
              <a:ext uri="{FF2B5EF4-FFF2-40B4-BE49-F238E27FC236}">
                <a16:creationId xmlns:a16="http://schemas.microsoft.com/office/drawing/2014/main" id="{B91BF69D-DB2F-FF84-6A6A-478ADFD701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933" y="-27593"/>
            <a:ext cx="1275527" cy="127552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B33F1A9-3781-0B5E-E665-AA43BF3291F9}"/>
              </a:ext>
            </a:extLst>
          </p:cNvPr>
          <p:cNvSpPr txBox="1"/>
          <p:nvPr/>
        </p:nvSpPr>
        <p:spPr>
          <a:xfrm>
            <a:off x="405740" y="4484429"/>
            <a:ext cx="574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estimated 800,000 unknowingly have it.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6937A6-130D-F2D1-E61C-FB0388F43C0A}"/>
              </a:ext>
            </a:extLst>
          </p:cNvPr>
          <p:cNvSpPr txBox="1"/>
          <p:nvPr/>
        </p:nvSpPr>
        <p:spPr>
          <a:xfrm>
            <a:off x="447040" y="5769877"/>
            <a:ext cx="553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Higher rates of obesity &amp; social deprivation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9FD79B-7333-6FEE-A8A1-DD1AAFC4D3D0}"/>
              </a:ext>
            </a:extLst>
          </p:cNvPr>
          <p:cNvSpPr txBox="1"/>
          <p:nvPr/>
        </p:nvSpPr>
        <p:spPr>
          <a:xfrm>
            <a:off x="447040" y="5152508"/>
            <a:ext cx="5821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2.4 million are prediabetic </a:t>
            </a:r>
          </a:p>
        </p:txBody>
      </p:sp>
    </p:spTree>
    <p:extLst>
      <p:ext uri="{BB962C8B-B14F-4D97-AF65-F5344CB8AC3E}">
        <p14:creationId xmlns:p14="http://schemas.microsoft.com/office/powerpoint/2010/main" val="3501268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6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6">
            <a:extLst>
              <a:ext uri="{FF2B5EF4-FFF2-40B4-BE49-F238E27FC236}">
                <a16:creationId xmlns:a16="http://schemas.microsoft.com/office/drawing/2014/main" id="{E446B7E6-8568-417F-959E-DB3D1E70F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4047A07-72EC-41BC-A55F-C264F639F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lass tubes in laboratory">
            <a:extLst>
              <a:ext uri="{FF2B5EF4-FFF2-40B4-BE49-F238E27FC236}">
                <a16:creationId xmlns:a16="http://schemas.microsoft.com/office/drawing/2014/main" id="{91A3F415-E136-2FEE-4E47-57137A2958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>
          <a:xfrm>
            <a:off x="20" y="-3175"/>
            <a:ext cx="12191980" cy="685799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D276C63-5D8A-BC67-F49F-F37CEDB17299}"/>
              </a:ext>
            </a:extLst>
          </p:cNvPr>
          <p:cNvSpPr/>
          <p:nvPr/>
        </p:nvSpPr>
        <p:spPr>
          <a:xfrm>
            <a:off x="383281" y="314960"/>
            <a:ext cx="10572000" cy="833120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5400" b="1" u="sng" cap="none" spc="0" dirty="0">
                <a:ln w="0"/>
                <a:solidFill>
                  <a:srgbClr val="FEFEFE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NHS Health Check Programme</a:t>
            </a:r>
          </a:p>
        </p:txBody>
      </p:sp>
      <p:pic>
        <p:nvPicPr>
          <p:cNvPr id="7" name="Graphic 6" descr="Care with solid fill">
            <a:extLst>
              <a:ext uri="{FF2B5EF4-FFF2-40B4-BE49-F238E27FC236}">
                <a16:creationId xmlns:a16="http://schemas.microsoft.com/office/drawing/2014/main" id="{5B815DB2-F1AD-E971-76EB-1649D7B86D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1435" y="1657350"/>
            <a:ext cx="1569730" cy="156973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1AA63F4-7648-A00E-AC08-FC9185EEB350}"/>
              </a:ext>
            </a:extLst>
          </p:cNvPr>
          <p:cNvSpPr txBox="1"/>
          <p:nvPr/>
        </p:nvSpPr>
        <p:spPr>
          <a:xfrm>
            <a:off x="518160" y="1767840"/>
            <a:ext cx="101600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Primary prevention programme to detect, identify and prevent chronic non-communicable conditions, such as heart disease,  cancers, stroke and diabetes.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Aimed for people aged 40 and over &amp; to be done every 5 years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Predicated to prevent 4000 cases of diabetes per year, by testing blood sugar levels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engaged with health promotion, to empower people with knowledge of their health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Recommended non-medical interventions, such as exercise, healthier diets, less smoking &amp; alcohol intake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Initially, recognised for early detection of diabetes or other health condition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Cost effective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29869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6">
            <a:extLst>
              <a:ext uri="{FF2B5EF4-FFF2-40B4-BE49-F238E27FC236}">
                <a16:creationId xmlns:a16="http://schemas.microsoft.com/office/drawing/2014/main" id="{E446B7E6-8568-417F-959E-DB3D1E70F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4047A07-72EC-41BC-A55F-C264F639F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lass tubes in laboratory">
            <a:extLst>
              <a:ext uri="{FF2B5EF4-FFF2-40B4-BE49-F238E27FC236}">
                <a16:creationId xmlns:a16="http://schemas.microsoft.com/office/drawing/2014/main" id="{91A3F415-E136-2FEE-4E47-57137A2958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D276C63-5D8A-BC67-F49F-F37CEDB17299}"/>
              </a:ext>
            </a:extLst>
          </p:cNvPr>
          <p:cNvSpPr/>
          <p:nvPr/>
        </p:nvSpPr>
        <p:spPr>
          <a:xfrm>
            <a:off x="172446" y="0"/>
            <a:ext cx="11808719" cy="16967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800" b="1" u="sng" cap="none" spc="0" dirty="0">
                <a:ln w="0"/>
                <a:solidFill>
                  <a:srgbClr val="FEFEFE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NHS Health Check Programme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800" b="1" u="sng" cap="none" spc="0" dirty="0">
                <a:ln w="0"/>
                <a:solidFill>
                  <a:srgbClr val="FEFEFE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Evaluation</a:t>
            </a:r>
          </a:p>
        </p:txBody>
      </p:sp>
      <p:pic>
        <p:nvPicPr>
          <p:cNvPr id="7" name="Graphic 6" descr="Care with solid fill">
            <a:extLst>
              <a:ext uri="{FF2B5EF4-FFF2-40B4-BE49-F238E27FC236}">
                <a16:creationId xmlns:a16="http://schemas.microsoft.com/office/drawing/2014/main" id="{5B815DB2-F1AD-E971-76EB-1649D7B86D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11435" y="1657350"/>
            <a:ext cx="1569730" cy="156973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0894518-9E9B-DD18-99DA-55FDB1C053A5}"/>
              </a:ext>
            </a:extLst>
          </p:cNvPr>
          <p:cNvSpPr txBox="1"/>
          <p:nvPr/>
        </p:nvSpPr>
        <p:spPr>
          <a:xfrm>
            <a:off x="396240" y="2133600"/>
            <a:ext cx="96418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Higher rates of obesity in younger generations &amp; increase in non-communicable diseases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Age should be lowered to 30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address more health concerns from worsening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Needed to be more accessible </a:t>
            </a:r>
          </a:p>
        </p:txBody>
      </p:sp>
    </p:spTree>
    <p:extLst>
      <p:ext uri="{BB962C8B-B14F-4D97-AF65-F5344CB8AC3E}">
        <p14:creationId xmlns:p14="http://schemas.microsoft.com/office/powerpoint/2010/main" val="2598665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E446B7E6-8568-417F-959E-DB3D1E70F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047A07-72EC-41BC-A55F-C264F639F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tethoscope">
            <a:extLst>
              <a:ext uri="{FF2B5EF4-FFF2-40B4-BE49-F238E27FC236}">
                <a16:creationId xmlns:a16="http://schemas.microsoft.com/office/drawing/2014/main" id="{33225B9E-7D7F-DF30-B544-BDA8E1CE821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9" b="1571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2E39BD9-E4C8-C001-C578-9880F317A422}"/>
              </a:ext>
            </a:extLst>
          </p:cNvPr>
          <p:cNvSpPr txBox="1"/>
          <p:nvPr/>
        </p:nvSpPr>
        <p:spPr>
          <a:xfrm>
            <a:off x="176400" y="-95250"/>
            <a:ext cx="11839199" cy="1752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The NHS Diabetes Prevention Programme (NHS DPP) Initiative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5AAC74-784D-3A05-E462-A3816E43DDBB}"/>
              </a:ext>
            </a:extLst>
          </p:cNvPr>
          <p:cNvSpPr txBox="1"/>
          <p:nvPr/>
        </p:nvSpPr>
        <p:spPr>
          <a:xfrm>
            <a:off x="477520" y="2286000"/>
            <a:ext cx="6664960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Encourages healthier lifestyle changes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nine-month-long programme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 group support meetings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Promotes exercise, activity &amp; healthier diet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 to manage weight &amp; reduce risk of developing type 2 diabetes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7% decline in diagnosis between 2018 – 2019 estimating 18,000 people had been spared from the disease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9C060A-ABAC-4382-56DC-3C07BF12A158}"/>
              </a:ext>
            </a:extLst>
          </p:cNvPr>
          <p:cNvSpPr txBox="1"/>
          <p:nvPr/>
        </p:nvSpPr>
        <p:spPr>
          <a:xfrm>
            <a:off x="7274560" y="2285841"/>
            <a:ext cx="4785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Only available in England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million people have been referred onto the programme</a:t>
            </a:r>
          </a:p>
        </p:txBody>
      </p:sp>
    </p:spTree>
    <p:extLst>
      <p:ext uri="{BB962C8B-B14F-4D97-AF65-F5344CB8AC3E}">
        <p14:creationId xmlns:p14="http://schemas.microsoft.com/office/powerpoint/2010/main" val="41664613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E446B7E6-8568-417F-959E-DB3D1E70F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047A07-72EC-41BC-A55F-C264F639F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tethoscope">
            <a:extLst>
              <a:ext uri="{FF2B5EF4-FFF2-40B4-BE49-F238E27FC236}">
                <a16:creationId xmlns:a16="http://schemas.microsoft.com/office/drawing/2014/main" id="{33225B9E-7D7F-DF30-B544-BDA8E1CE821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9" b="1571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2E39BD9-E4C8-C001-C578-9880F317A422}"/>
              </a:ext>
            </a:extLst>
          </p:cNvPr>
          <p:cNvSpPr txBox="1"/>
          <p:nvPr/>
        </p:nvSpPr>
        <p:spPr>
          <a:xfrm>
            <a:off x="176400" y="-95250"/>
            <a:ext cx="11839199" cy="1752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The NHS Diabetes Prevention Programme (NHS DPP) Initiative - Evaluation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9C060A-ABAC-4382-56DC-3C07BF12A158}"/>
              </a:ext>
            </a:extLst>
          </p:cNvPr>
          <p:cNvSpPr txBox="1"/>
          <p:nvPr/>
        </p:nvSpPr>
        <p:spPr>
          <a:xfrm>
            <a:off x="386080" y="2228670"/>
            <a:ext cx="478536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Only available in England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million people have been referred to the programme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Reduces people's chances of developing type 2 diabetes by 20%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 delayed prognosis by four years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review determined only 20% of referred patients completed the programme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Depends on peoples willingness to adapt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E80D14-0C23-55A1-41DB-ABEE001F7EBF}"/>
              </a:ext>
            </a:extLst>
          </p:cNvPr>
          <p:cNvSpPr txBox="1"/>
          <p:nvPr/>
        </p:nvSpPr>
        <p:spPr>
          <a:xfrm>
            <a:off x="6918960" y="1993106"/>
            <a:ext cx="418592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a study, out of every 1,000 individuals who are recommended to enrol in the Diabetes Prevention Programme, it is predicted that 127 people will develop type 2 diabetes within three years. However, if those same 1,000 individuals are not referred to the programme, it is expected that 154 of them will develop type 2 diabetes within that same time frame.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11A2AC-4AB3-23AC-7E99-F8DBD624B761}"/>
              </a:ext>
            </a:extLst>
          </p:cNvPr>
          <p:cNvSpPr txBox="1"/>
          <p:nvPr/>
        </p:nvSpPr>
        <p:spPr>
          <a:xfrm>
            <a:off x="6360160" y="5029200"/>
            <a:ext cx="5577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Whilst the programme is effective, it could be better</a:t>
            </a:r>
          </a:p>
        </p:txBody>
      </p:sp>
    </p:spTree>
    <p:extLst>
      <p:ext uri="{BB962C8B-B14F-4D97-AF65-F5344CB8AC3E}">
        <p14:creationId xmlns:p14="http://schemas.microsoft.com/office/powerpoint/2010/main" val="30440720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5C44DBB-AD7C-4682-B258-6367305D2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53410D-666D-5D18-8B19-109449164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1218476"/>
            <a:ext cx="3187318" cy="4421050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1CED323-FAF0-4E0B-8717-FC1F468A2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49634" y="1696777"/>
            <a:ext cx="0" cy="3464447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5FEB7851-4F41-6BF0-DBA7-D1A16B3D77C5}"/>
              </a:ext>
            </a:extLst>
          </p:cNvPr>
          <p:cNvSpPr txBox="1"/>
          <p:nvPr/>
        </p:nvSpPr>
        <p:spPr>
          <a:xfrm>
            <a:off x="5146751" y="1218475"/>
            <a:ext cx="6080050" cy="442105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 Two Diabetes is a serious disease that is high in density within the UK.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initiatives had positive benefits for those who managed to finish the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successfully.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the completion rate of NHS DPP was low 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which may limit the effectiveness of the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addressing the widespread concern that type 2 diabetes has on the UK population.</a:t>
            </a: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Knowledge is power!</a:t>
            </a:r>
          </a:p>
        </p:txBody>
      </p:sp>
    </p:spTree>
    <p:extLst>
      <p:ext uri="{BB962C8B-B14F-4D97-AF65-F5344CB8AC3E}">
        <p14:creationId xmlns:p14="http://schemas.microsoft.com/office/powerpoint/2010/main" val="40015096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3D black question marks with one yellow question mark">
            <a:extLst>
              <a:ext uri="{FF2B5EF4-FFF2-40B4-BE49-F238E27FC236}">
                <a16:creationId xmlns:a16="http://schemas.microsoft.com/office/drawing/2014/main" id="{9F9D8CE6-A0AC-6637-592C-302571DF42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02827"/>
            <a:ext cx="12192000" cy="445234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269BB5B-4B88-7872-71FC-8A7B2BB1DA7F}"/>
              </a:ext>
            </a:extLst>
          </p:cNvPr>
          <p:cNvSpPr/>
          <p:nvPr/>
        </p:nvSpPr>
        <p:spPr>
          <a:xfrm>
            <a:off x="2488111" y="2042160"/>
            <a:ext cx="7215777" cy="255454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80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6822813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42AFE6-67FF-4BDF-AD26-A0BCFAACAC1B}"/>
              </a:ext>
            </a:extLst>
          </p:cNvPr>
          <p:cNvSpPr txBox="1"/>
          <p:nvPr/>
        </p:nvSpPr>
        <p:spPr>
          <a:xfrm>
            <a:off x="172720" y="127000"/>
            <a:ext cx="7467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2AABE8-2EB8-D833-3783-914B840874A4}"/>
              </a:ext>
            </a:extLst>
          </p:cNvPr>
          <p:cNvSpPr txBox="1"/>
          <p:nvPr/>
        </p:nvSpPr>
        <p:spPr>
          <a:xfrm>
            <a:off x="86360" y="650220"/>
            <a:ext cx="12019280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Bower, P.,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Soiland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-Reyes, C., Heller, S., Cotterill, S., French, D., and Sutton, M. (2023) “Diabetes prevention at scale: Narrative review of findings and lessons from the DIPLOMA evaluation of the NHS Diabetes Prevention Programme in England,” Diabetic Medicine, 40(11), pp. e15209–e15209.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https://doi.org/10.1111/dme.15209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Heart Foundation (2024) Diabetes - causes, symptoms &amp; treatments. Available at: https://www.bhf.org.uk/informationsupport/risk-factors/diabetes#Heading9 (Accessed: 20th February 2024). 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Health (2021) Research and analysis: Preventing illness and improving health for all: a review of the NHS Health Check Programme and recommendations. Available at: https://www.gov.uk/government/publications/nhs-health-check-programme-review/preventing-illness-and-improving-health-for-all-a-review-of-the-nhs-health-check-programme-and-recommendations (Accessed: 3rd March 2024). 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Health (2024) Modern Standards and Service Models: National Service Framework for Diabetes; Standards. Available at:  https://assets.publishing.service.gov.uk/media/5a7ad8cb40f0b66a2fc03365/National_Service_Framework_for_Diabetes.pdf (Accessed: 26th February 2024). 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Health and Social Care (2021) New Office for Health Promotion to drive improvement of nation’s health. Available at: https://www.gov.uk/government/news/new-office-for-health-promotion-to-drive-improvement-of-nations-health  (Accessed: 7th February 2024). 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Diabetes UK (2019) Diabetes in the UK – 2019. Available at: https://www.diabetes.org.uk/resources-s3/2019-12/Position%20statement%20Diabetes%20in%20the%20UK.pdf (Accessed: 31st January 2024).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Diabetes UK (2024) Ethnicity and Type 2 Diabetes. Available at: https://www.diabetes.org.uk/diabetes-the-basics/types-of-diabetes/type-2/diabetes-ethnicity#:~:text=You%20might%20be%20wondering%20exactly,backgrounds%20have%20an%20increased%20risk. (Accessed: 26th February 2024). 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84508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1E1E5A4-DCF1-D617-CF09-E139749380B6}"/>
              </a:ext>
            </a:extLst>
          </p:cNvPr>
          <p:cNvSpPr txBox="1"/>
          <p:nvPr/>
        </p:nvSpPr>
        <p:spPr>
          <a:xfrm>
            <a:off x="101600" y="111760"/>
            <a:ext cx="11612880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Healthline (2022) Type 1 and Type 2 Diabetes: What’s the Difference?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https://www.healthline.com/health/difference-between-type-1-and-type-2-diabetes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20th February 2024).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Leitner, D.R.,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Fruhbeck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Yumuk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V., Schindler, K.,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Micic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D., Woodward, E., and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Toplak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  (2017) “Obesity and Type 2 Diabetes: Two Diseases with a Need for Combined Treatment Strategies - EASO Can Lead the Way,” Obesity facts, 10(5), pp. 483–492.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https://doi.org/10.1159/000480525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Health Service (2024) Health Problems: Type 2 diabetes.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https://www.nhs.uk/conditions/type-2-diabetes/health-problems/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20th February 2024). </a:t>
            </a:r>
          </a:p>
          <a:p>
            <a:endParaRPr lang="en-GB" dirty="0"/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Health Service England (2022) NHS Prevention Programme cuts chances of Type 2 diabetes for thousands. Available at: https://www.england.nhs.uk/2022/03/nhs-prevention-programme-cuts-chances-of-type-2-diabetes-for-thousands/ (Accessed: 28th February 2024).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Health Service England (2024a) NHS Diabetes Prevention Programme (NHS DPP).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https://www.england.nhs.uk/diabetes/diabetes-prevention/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29th February 2024). 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Health Service England (2024b) Factsheet: Implementation of the NHS Health Check Programme.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https://www.england.nhs.uk/wp-content/uploads/2014/02/pm-fs-3-1.pdf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2nd March 2024). 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Institute for Health and Care Excellence (2018) Promoting health and preventing premature mortality in black, Asian and other minority ethnic groups.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https://www.nice.org.uk/guidance/qs167/chapter/quality-statement-3-referring-people-at-high-risk-of-type-2-diabetes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26th February 2024). </a:t>
            </a:r>
            <a:b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Institute for Health Care Research. (2024) How effective are referrals to the NHS Prevention Programme?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https://evidence.nihr.ac.uk/alert/how-effective-are-referrals-to-the-nhs-diabetes-prevention-programme/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1st March 2024). 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16136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CB1FC68-3266-6EE4-75B3-D62E3DDFBCCD}"/>
              </a:ext>
            </a:extLst>
          </p:cNvPr>
          <p:cNvSpPr txBox="1"/>
          <p:nvPr/>
        </p:nvSpPr>
        <p:spPr>
          <a:xfrm>
            <a:off x="91440" y="304800"/>
            <a:ext cx="11866880" cy="64236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National Institute of Diabetes and Digestive and Kidney Diseases (2024) </a:t>
            </a:r>
            <a:r>
              <a:rPr lang="en-GB" sz="16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Type 2 Diabetes</a:t>
            </a:r>
            <a:r>
              <a:rPr lang="en-GB" sz="1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6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https://www.niddk.nih.gov/health-information/diabetes/overview/what-is-diabetes/type-2-diabetes</a:t>
            </a:r>
            <a:r>
              <a:rPr lang="en-GB" sz="1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20</a:t>
            </a:r>
            <a:r>
              <a:rPr lang="en-GB" sz="1600" kern="1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February 2024) 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Pham, T.M., Carpenter, J.R., Morris, T.P., Sharma, M., and Petersen, I. (2019) “Ethnic Differences in the Prevalence of Type 2 Diabetes Diagnoses in the UK: Cross-Sectional Analysis of the Health Improvement Network Primary Care Database,” </a:t>
            </a:r>
            <a:r>
              <a:rPr lang="en-GB" sz="16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Clinical epidemiology</a:t>
            </a:r>
            <a:r>
              <a:rPr lang="en-GB" sz="1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11, pp. 1081–1088. Available at: </a:t>
            </a:r>
            <a:r>
              <a:rPr lang="en-GB" sz="16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https://doi.org/10.2147/CLEP.S227621</a:t>
            </a:r>
            <a:r>
              <a:rPr lang="en-GB" sz="1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Public Health England (2015) </a:t>
            </a:r>
            <a:r>
              <a:rPr lang="en-GB" sz="16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 systematic review and meta-analysis assessing the effectiveness of pragmatic lifestyle interventions for the prevention of type 2 diabetes mellitus in routine practice</a:t>
            </a:r>
            <a:r>
              <a:rPr lang="en-GB" sz="1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6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https://assets.publishing.service.gov.uk/media/5b6c484ae5274a2967e4cfc0/PHE_Evidence_Review_of_diabetes_prevention_programmes-_FINAL.pdf</a:t>
            </a:r>
            <a:r>
              <a:rPr lang="en-GB" sz="1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29</a:t>
            </a:r>
            <a:r>
              <a:rPr lang="en-GB" sz="1600" kern="1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February 2024).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Public Health England (2018) </a:t>
            </a:r>
            <a:r>
              <a:rPr lang="en-GB" sz="16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Health matters: preventing Type 2 Diabetes</a:t>
            </a:r>
            <a:r>
              <a:rPr lang="en-GB" sz="1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6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https://www.gov.uk/government/publications/health-matters-preventing-type-2-diabetes/health-matters-preventing-type-2-diabetes</a:t>
            </a:r>
            <a:r>
              <a:rPr lang="en-GB" sz="1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29</a:t>
            </a:r>
            <a:r>
              <a:rPr lang="en-GB" sz="1600" kern="1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February 2024).</a:t>
            </a:r>
            <a:br>
              <a:rPr lang="en-GB" sz="1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6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u="sng" kern="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Shah</a:t>
            </a: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S.M. and Cook, D.G. (2008) “Socio-economic determinants of casualty and NHS Direct use,” </a:t>
            </a:r>
            <a:r>
              <a:rPr lang="en-GB" sz="16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Public Health</a:t>
            </a: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(Oxford, England), 30(1), pp. 75–81. Available at: </a:t>
            </a:r>
            <a:r>
              <a:rPr lang="en-GB" sz="1600" u="sng" kern="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https://doi.org/10.1093/pubmed/fdn001</a:t>
            </a: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6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Whitsel</a:t>
            </a: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L.P. (2017) “Government’s Role in Promoting Healthy Living,” </a:t>
            </a:r>
            <a:r>
              <a:rPr lang="en-GB" sz="16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Progress in cardiovascular diseases</a:t>
            </a: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59(5), pp. 492–497. Available at: </a:t>
            </a:r>
            <a:r>
              <a:rPr lang="en-GB" sz="1600" u="sng" kern="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https://doi.org/10.1016/j.pcad.2017.01.003</a:t>
            </a: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b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World Health Organisation (2023) </a:t>
            </a:r>
            <a:r>
              <a:rPr lang="en-GB" sz="16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Diabetes</a:t>
            </a: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600" u="sng" kern="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https://www.who.int/news-room/fact-sheets/detail/diabetes</a:t>
            </a: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26</a:t>
            </a:r>
            <a:r>
              <a:rPr lang="en-GB" sz="1600" kern="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6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February 2024). 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39747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2613</TotalTime>
  <Words>1675</Words>
  <Application>Microsoft Office PowerPoint</Application>
  <PresentationFormat>Widescreen</PresentationFormat>
  <Paragraphs>122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Aptos</vt:lpstr>
      <vt:lpstr>Arial</vt:lpstr>
      <vt:lpstr>Century Gothic</vt:lpstr>
      <vt:lpstr>Courier New</vt:lpstr>
      <vt:lpstr>Tahoma</vt:lpstr>
      <vt:lpstr>Times New Roman</vt:lpstr>
      <vt:lpstr>Wingdings</vt:lpstr>
      <vt:lpstr>Wingdings 2</vt:lpstr>
      <vt:lpstr>Quotable</vt:lpstr>
      <vt:lpstr>Type Two Diabetes: Government Initiatives</vt:lpstr>
      <vt:lpstr>OVERVIEW</vt:lpstr>
      <vt:lpstr>PowerPoint Presentation</vt:lpstr>
      <vt:lpstr>Prevalence </vt:lpstr>
      <vt:lpstr>PowerPoint Presentation</vt:lpstr>
      <vt:lpstr>PowerPoint Presentation</vt:lpstr>
      <vt:lpstr>PowerPoint Presentation</vt:lpstr>
      <vt:lpstr>PowerPoint Presentation</vt:lpstr>
      <vt:lpstr>Conclusion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Type Two Diabetes: Government Initiatives</dc:title>
  <dc:creator>Courtney Partridge</dc:creator>
  <cp:lastModifiedBy>Courtney Partridge</cp:lastModifiedBy>
  <cp:revision>34</cp:revision>
  <dcterms:created xsi:type="dcterms:W3CDTF">2024-01-31T14:50:44Z</dcterms:created>
  <dcterms:modified xsi:type="dcterms:W3CDTF">2024-03-08T15:45:28Z</dcterms:modified>
</cp:coreProperties>
</file>