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3300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574" autoAdjust="0"/>
    <p:restoredTop sz="94660"/>
  </p:normalViewPr>
  <p:slideViewPr>
    <p:cSldViewPr snapToGrid="0">
      <p:cViewPr>
        <p:scale>
          <a:sx n="60" d="100"/>
          <a:sy n="60" d="100"/>
        </p:scale>
        <p:origin x="-1458" y="-3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388A0C-499C-4BF1-B8DA-2E19176EC2BE}" type="datetimeFigureOut">
              <a:rPr lang="en-GB" smtClean="0"/>
              <a:t>12/09/2014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EF5BFD-7067-430C-A9EC-3B816C1006A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BA46876F-BFB2-4118-9D73-F70EDCFAF2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BC2BA16-4ADC-4B99-A20A-0F92900F7F80}" type="slidenum">
              <a:rPr lang="en-GB"/>
              <a:pPr/>
              <a:t>1</a:t>
            </a:fld>
            <a:endParaRPr lang="en-GB"/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47FF91-272D-4BCD-97D3-CAF4FB314FF0}" type="slidenum">
              <a:rPr lang="en-GB"/>
              <a:pPr/>
              <a:t>2</a:t>
            </a:fld>
            <a:endParaRPr lang="en-GB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31C65A2-F227-41F9-8EDD-7E0E6AB43EE8}" type="slidenum">
              <a:rPr lang="en-GB"/>
              <a:pPr/>
              <a:t>3</a:t>
            </a:fld>
            <a:endParaRPr lang="en-GB"/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6FF09CF-77CB-4ED9-B114-D5DB53A5841D}" type="slidenum">
              <a:rPr lang="en-GB"/>
              <a:pPr/>
              <a:t>4</a:t>
            </a:fld>
            <a:endParaRPr lang="en-GB"/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BF39AB-2300-42D5-BD4C-92CBFB58225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536902-50AA-4C35-AFC5-78E8EE9AE47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56BE9F-076A-4D3D-94AA-CFEEED8DD7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341438"/>
            <a:ext cx="4027487" cy="4784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1075" y="1341438"/>
            <a:ext cx="4029075" cy="4784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14CE26-00D5-4DED-993D-AD45D60256D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57CE4-9126-42C2-8F0B-68024BBDE2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6FFA40-A769-4B29-8848-55051A1870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5F7DC4-9498-48AC-A293-F396E4024FB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1C8C62-DBFF-4CF4-89A3-5A038DC13C1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0A4D33-3EAF-4230-8B0A-0EC968806F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8B17A0-CDBB-47C7-A0E3-53EADF6B3C5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3388" y="404813"/>
            <a:ext cx="2057400" cy="57213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11188" y="404813"/>
            <a:ext cx="6019800" cy="57213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E882AB-540E-4E52-97A0-732EF4F0CD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404813"/>
            <a:ext cx="822960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11188" y="1341438"/>
            <a:ext cx="8208962" cy="478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GB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34E2E6C5-4D51-4119-A4F5-7B23705168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C0C0C0"/>
            </a:outerShdw>
          </a:effectLst>
          <a:latin typeface="Arial Rounded MT Bold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C0C0C0"/>
            </a:outerShdw>
          </a:effectLst>
          <a:latin typeface="Arial Rounded MT Bold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C0C0C0"/>
            </a:outerShdw>
          </a:effectLst>
          <a:latin typeface="Arial Rounded MT Bold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C0C0C0"/>
            </a:outerShdw>
          </a:effectLst>
          <a:latin typeface="Arial Rounded MT Bold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C0C0C0"/>
            </a:outerShdw>
          </a:effectLst>
          <a:latin typeface="Arial Rounded MT Bold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C0C0C0"/>
            </a:outerShdw>
          </a:effectLst>
          <a:latin typeface="Arial Rounded MT Bold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C0C0C0"/>
            </a:outerShdw>
          </a:effectLst>
          <a:latin typeface="Arial Rounded MT Bold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C0C0C0"/>
            </a:outerShdw>
          </a:effectLst>
          <a:latin typeface="Arial Rounded MT Bold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oleObject" Target="../embeddings/oleObject1.bin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4FABCB9-8EB1-4736-97BD-1A3C8860BFC2}" type="slidenum">
              <a:rPr lang="en-US"/>
              <a:pPr/>
              <a:t>1</a:t>
            </a:fld>
            <a:endParaRPr lang="en-US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395288" y="188913"/>
            <a:ext cx="8353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2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2400" b="1" dirty="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SERIES </a:t>
            </a:r>
            <a:r>
              <a:rPr lang="en-GB" sz="24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AND </a:t>
            </a:r>
            <a:r>
              <a:rPr lang="en-GB" sz="2400" b="1" smtClean="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PARALLEL CONNECTED RESISTORS</a:t>
            </a:r>
            <a:endParaRPr lang="en-US" sz="2400" b="1" dirty="0"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323850" y="677863"/>
            <a:ext cx="8208963" cy="579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en-GB" sz="20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SERIES CONNECTED RESISTORS</a:t>
            </a:r>
          </a:p>
          <a:p>
            <a:pPr algn="ctr">
              <a:defRPr/>
            </a:pPr>
            <a:endParaRPr lang="en-US"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defRPr/>
            </a:pPr>
            <a:r>
              <a:rPr lang="en-GB" b="1"/>
              <a:t>Resistors may be considered to be connected in 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SERIES</a:t>
            </a:r>
            <a:r>
              <a:rPr lang="en-GB" b="1"/>
              <a:t> if they are connected together as shown below:</a:t>
            </a:r>
          </a:p>
          <a:p>
            <a:pPr>
              <a:defRPr/>
            </a:pPr>
            <a:endParaRPr lang="en-GB" b="1"/>
          </a:p>
          <a:p>
            <a:pPr>
              <a:defRPr/>
            </a:pPr>
            <a:endParaRPr lang="en-GB"/>
          </a:p>
          <a:p>
            <a:pPr>
              <a:defRPr/>
            </a:pPr>
            <a:endParaRPr lang="en-GB"/>
          </a:p>
          <a:p>
            <a:pPr>
              <a:defRPr/>
            </a:pPr>
            <a:r>
              <a:rPr lang="en-GB" b="1"/>
              <a:t>Here the two resistors share 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 SINGLE COMMON POINT OF CONTACT</a:t>
            </a:r>
            <a:r>
              <a:rPr lang="en-GB" b="1"/>
              <a:t> and 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THE SAME CURRENT PASSES THROUGH ALL OF THEM.</a:t>
            </a:r>
          </a:p>
          <a:p>
            <a:pPr>
              <a:defRPr/>
            </a:pPr>
            <a:endParaRPr lang="en-GB" b="1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defRPr/>
            </a:pPr>
            <a:r>
              <a:rPr lang="en-GB" b="1"/>
              <a:t>Note: it must be the same current, not simply a current of the same value.</a:t>
            </a:r>
          </a:p>
          <a:p>
            <a:pPr>
              <a:defRPr/>
            </a:pPr>
            <a:endParaRPr lang="en-GB" b="1"/>
          </a:p>
          <a:p>
            <a:pPr>
              <a:defRPr/>
            </a:pPr>
            <a:r>
              <a:rPr lang="en-GB" b="1"/>
              <a:t>When two resistors R1 and R2 are connected in series then :</a:t>
            </a:r>
          </a:p>
          <a:p>
            <a:pPr>
              <a:defRPr/>
            </a:pPr>
            <a:endParaRPr lang="en-GB" b="1"/>
          </a:p>
          <a:p>
            <a:pPr>
              <a:defRPr/>
            </a:pP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</a:t>
            </a:r>
            <a:r>
              <a:rPr lang="en-GB" b="1" baseline="-2500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= R1 + R2</a:t>
            </a:r>
            <a:r>
              <a:rPr lang="en-GB" b="1"/>
              <a:t>    where R</a:t>
            </a:r>
            <a:r>
              <a:rPr lang="en-GB" b="1" baseline="-25000"/>
              <a:t>T</a:t>
            </a:r>
            <a:r>
              <a:rPr lang="en-GB" b="1"/>
              <a:t> is known as:	the 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total effective resistance</a:t>
            </a:r>
            <a:r>
              <a:rPr lang="en-GB" b="1"/>
              <a:t>,</a:t>
            </a:r>
          </a:p>
          <a:p>
            <a:pPr>
              <a:defRPr/>
            </a:pPr>
            <a:r>
              <a:rPr lang="en-GB" b="1"/>
              <a:t>					the 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effective resistance</a:t>
            </a:r>
            <a:r>
              <a:rPr lang="en-GB" b="1"/>
              <a:t> or</a:t>
            </a:r>
          </a:p>
          <a:p>
            <a:pPr>
              <a:defRPr/>
            </a:pPr>
            <a:r>
              <a:rPr lang="en-GB" b="1"/>
              <a:t>					the 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total resistance</a:t>
            </a:r>
            <a:r>
              <a:rPr lang="en-GB" b="1"/>
              <a:t>.</a:t>
            </a:r>
          </a:p>
          <a:p>
            <a:pPr>
              <a:defRPr/>
            </a:pPr>
            <a:endParaRPr lang="en-GB" b="1"/>
          </a:p>
          <a:p>
            <a:pPr>
              <a:defRPr/>
            </a:pPr>
            <a:r>
              <a:rPr lang="en-GB" b="1"/>
              <a:t>In the example above 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</a:t>
            </a:r>
            <a:r>
              <a:rPr lang="en-GB" b="1" baseline="-2500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</a:t>
            </a:r>
            <a:r>
              <a:rPr lang="en-GB" b="1"/>
              <a:t> = 1</a:t>
            </a:r>
            <a:r>
              <a:rPr lang="en-GB" b="1">
                <a:cs typeface="Arial" charset="0"/>
              </a:rPr>
              <a:t>Ω</a:t>
            </a:r>
            <a:r>
              <a:rPr lang="en-GB" b="1"/>
              <a:t> + 1 Ω  =  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2Ω</a:t>
            </a:r>
          </a:p>
          <a:p>
            <a:pPr>
              <a:defRPr/>
            </a:pPr>
            <a:endParaRPr lang="en-GB" b="1"/>
          </a:p>
          <a:p>
            <a:pPr>
              <a:defRPr/>
            </a:pPr>
            <a:endParaRPr lang="en-GB" b="1" baseline="-25000"/>
          </a:p>
        </p:txBody>
      </p:sp>
      <p:pic>
        <p:nvPicPr>
          <p:cNvPr id="3077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1989138"/>
            <a:ext cx="2228850" cy="65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3078" name="Group 9"/>
          <p:cNvGrpSpPr>
            <a:grpSpLocks/>
          </p:cNvGrpSpPr>
          <p:nvPr/>
        </p:nvGrpSpPr>
        <p:grpSpPr bwMode="auto">
          <a:xfrm rot="10800000">
            <a:off x="684213" y="2439988"/>
            <a:ext cx="215900" cy="73025"/>
            <a:chOff x="3424" y="1026"/>
            <a:chExt cx="318" cy="46"/>
          </a:xfrm>
        </p:grpSpPr>
        <p:sp>
          <p:nvSpPr>
            <p:cNvPr id="3082" name="Line 10"/>
            <p:cNvSpPr>
              <a:spLocks noChangeShapeType="1"/>
            </p:cNvSpPr>
            <p:nvPr/>
          </p:nvSpPr>
          <p:spPr bwMode="auto">
            <a:xfrm>
              <a:off x="3424" y="1044"/>
              <a:ext cx="2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83" name="Oval 11"/>
            <p:cNvSpPr>
              <a:spLocks noChangeArrowheads="1"/>
            </p:cNvSpPr>
            <p:nvPr/>
          </p:nvSpPr>
          <p:spPr bwMode="auto">
            <a:xfrm>
              <a:off x="3696" y="1026"/>
              <a:ext cx="46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079" name="Group 12"/>
          <p:cNvGrpSpPr>
            <a:grpSpLocks/>
          </p:cNvGrpSpPr>
          <p:nvPr/>
        </p:nvGrpSpPr>
        <p:grpSpPr bwMode="auto">
          <a:xfrm>
            <a:off x="2176463" y="2449513"/>
            <a:ext cx="288925" cy="71437"/>
            <a:chOff x="3424" y="1026"/>
            <a:chExt cx="318" cy="46"/>
          </a:xfrm>
        </p:grpSpPr>
        <p:sp>
          <p:nvSpPr>
            <p:cNvPr id="3080" name="Line 13"/>
            <p:cNvSpPr>
              <a:spLocks noChangeShapeType="1"/>
            </p:cNvSpPr>
            <p:nvPr/>
          </p:nvSpPr>
          <p:spPr bwMode="auto">
            <a:xfrm>
              <a:off x="3424" y="1044"/>
              <a:ext cx="2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81" name="Oval 14"/>
            <p:cNvSpPr>
              <a:spLocks noChangeArrowheads="1"/>
            </p:cNvSpPr>
            <p:nvPr/>
          </p:nvSpPr>
          <p:spPr bwMode="auto">
            <a:xfrm>
              <a:off x="3696" y="1026"/>
              <a:ext cx="46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33438D2-DE3B-4001-A3BB-DC7DF4D827C7}" type="slidenum">
              <a:rPr lang="en-US"/>
              <a:pPr/>
              <a:t>2</a:t>
            </a:fld>
            <a:endParaRPr lang="en-US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>
              <a:defRPr/>
            </a:pPr>
            <a:r>
              <a:rPr lang="en-GB" smtClean="0">
                <a:solidFill>
                  <a:schemeClr val="tx1"/>
                </a:solidFill>
                <a:effectLst/>
              </a:rPr>
              <a:t>Therefore:</a:t>
            </a:r>
            <a:r>
              <a:rPr lang="en-GB" smtClean="0">
                <a:solidFill>
                  <a:srgbClr val="FF3300"/>
                </a:solidFill>
                <a:effectLst/>
              </a:rPr>
              <a:t> </a:t>
            </a:r>
            <a:r>
              <a:rPr lang="en-GB" b="0" smtClean="0">
                <a:solidFill>
                  <a:srgbClr val="FF3300"/>
                </a:solidFill>
              </a:rPr>
              <a:t>the total effective resistance between two points ( A and B) is the sum of the resistances between those two points</a:t>
            </a:r>
            <a:r>
              <a:rPr lang="en-GB" b="0" smtClean="0">
                <a:solidFill>
                  <a:srgbClr val="FF3300"/>
                </a:solidFill>
                <a:effectLst/>
              </a:rPr>
              <a:t>.</a:t>
            </a:r>
            <a:endParaRPr lang="en-US" b="0" smtClean="0">
              <a:solidFill>
                <a:srgbClr val="FF3300"/>
              </a:solidFill>
              <a:effectLst/>
            </a:endParaRP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700213"/>
            <a:ext cx="8208962" cy="4784725"/>
          </a:xfrm>
        </p:spPr>
        <p:txBody>
          <a:bodyPr/>
          <a:lstStyle/>
          <a:p>
            <a:pPr eaLnBrk="1" hangingPunct="1"/>
            <a:r>
              <a:rPr lang="en-GB" sz="2800" smtClean="0"/>
              <a:t>Further examples:</a:t>
            </a:r>
          </a:p>
          <a:p>
            <a:pPr eaLnBrk="1" hangingPunct="1"/>
            <a:endParaRPr lang="en-US" sz="2800" smtClean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2492375"/>
            <a:ext cx="253365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3419475" y="2492375"/>
            <a:ext cx="4897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</a:t>
            </a:r>
            <a:r>
              <a:rPr lang="en-GB" b="1" baseline="-2500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</a:t>
            </a:r>
            <a:r>
              <a:rPr lang="en-GB"/>
              <a:t> = R1 + R2 + R3 = 2 + 2 + 2 = 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6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Ω</a:t>
            </a:r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3" y="3789363"/>
            <a:ext cx="3324225" cy="93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4140200" y="3789363"/>
            <a:ext cx="4464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</a:t>
            </a:r>
            <a:r>
              <a:rPr lang="en-GB" b="1" baseline="-2500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</a:t>
            </a:r>
            <a:r>
              <a:rPr lang="en-GB"/>
              <a:t> = 1k + 1k + 1k + 1k = 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4k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Ω</a:t>
            </a:r>
          </a:p>
        </p:txBody>
      </p:sp>
      <p:sp>
        <p:nvSpPr>
          <p:cNvPr id="4105" name="Text Box 9"/>
          <p:cNvSpPr txBox="1">
            <a:spLocks noChangeArrowheads="1"/>
          </p:cNvSpPr>
          <p:nvPr/>
        </p:nvSpPr>
        <p:spPr bwMode="auto">
          <a:xfrm>
            <a:off x="323850" y="2492375"/>
            <a:ext cx="431800" cy="2017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  <a:p>
            <a:pPr>
              <a:spcBef>
                <a:spcPct val="50000"/>
              </a:spcBef>
            </a:pPr>
            <a:r>
              <a:rPr lang="en-GB"/>
              <a:t>A</a:t>
            </a:r>
          </a:p>
          <a:p>
            <a:pPr>
              <a:spcBef>
                <a:spcPct val="50000"/>
              </a:spcBef>
            </a:pPr>
            <a:endParaRPr lang="en-GB"/>
          </a:p>
          <a:p>
            <a:pPr>
              <a:spcBef>
                <a:spcPct val="50000"/>
              </a:spcBef>
            </a:pPr>
            <a:endParaRPr lang="en-GB"/>
          </a:p>
          <a:p>
            <a:pPr>
              <a:spcBef>
                <a:spcPct val="50000"/>
              </a:spcBef>
            </a:pPr>
            <a:r>
              <a:rPr lang="en-GB"/>
              <a:t>A</a:t>
            </a:r>
            <a:endParaRPr lang="en-US"/>
          </a:p>
        </p:txBody>
      </p:sp>
      <p:sp>
        <p:nvSpPr>
          <p:cNvPr id="4106" name="Text Box 10"/>
          <p:cNvSpPr txBox="1">
            <a:spLocks noChangeArrowheads="1"/>
          </p:cNvSpPr>
          <p:nvPr/>
        </p:nvSpPr>
        <p:spPr bwMode="auto">
          <a:xfrm>
            <a:off x="3276600" y="2997200"/>
            <a:ext cx="4333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B</a:t>
            </a:r>
            <a:endParaRPr lang="en-US"/>
          </a:p>
        </p:txBody>
      </p:sp>
      <p:sp>
        <p:nvSpPr>
          <p:cNvPr id="4107" name="Text Box 11"/>
          <p:cNvSpPr txBox="1">
            <a:spLocks noChangeArrowheads="1"/>
          </p:cNvSpPr>
          <p:nvPr/>
        </p:nvSpPr>
        <p:spPr bwMode="auto">
          <a:xfrm>
            <a:off x="3563938" y="4076700"/>
            <a:ext cx="3603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B</a:t>
            </a:r>
            <a:endParaRPr lang="en-US"/>
          </a:p>
        </p:txBody>
      </p:sp>
      <p:sp>
        <p:nvSpPr>
          <p:cNvPr id="4108" name="Text Box 12"/>
          <p:cNvSpPr txBox="1">
            <a:spLocks noChangeArrowheads="1"/>
          </p:cNvSpPr>
          <p:nvPr/>
        </p:nvSpPr>
        <p:spPr bwMode="auto">
          <a:xfrm>
            <a:off x="755650" y="4941888"/>
            <a:ext cx="720090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We may replace all resistors between points A and B with a single, equivalent resistance R</a:t>
            </a:r>
            <a:r>
              <a:rPr lang="en-GB" baseline="-25000"/>
              <a:t>T</a:t>
            </a:r>
            <a:r>
              <a:rPr lang="en-GB"/>
              <a:t>. Therefore in the last example we may remove the four 1k resistors and replace them with a single 4k resistance.</a:t>
            </a:r>
            <a:endParaRPr lang="en-US" baseline="-25000"/>
          </a:p>
        </p:txBody>
      </p:sp>
      <p:grpSp>
        <p:nvGrpSpPr>
          <p:cNvPr id="4109" name="Group 16"/>
          <p:cNvGrpSpPr>
            <a:grpSpLocks/>
          </p:cNvGrpSpPr>
          <p:nvPr/>
        </p:nvGrpSpPr>
        <p:grpSpPr bwMode="auto">
          <a:xfrm>
            <a:off x="3527425" y="4365625"/>
            <a:ext cx="288925" cy="73025"/>
            <a:chOff x="3424" y="1026"/>
            <a:chExt cx="318" cy="46"/>
          </a:xfrm>
        </p:grpSpPr>
        <p:sp>
          <p:nvSpPr>
            <p:cNvPr id="4119" name="Line 14"/>
            <p:cNvSpPr>
              <a:spLocks noChangeShapeType="1"/>
            </p:cNvSpPr>
            <p:nvPr/>
          </p:nvSpPr>
          <p:spPr bwMode="auto">
            <a:xfrm>
              <a:off x="3424" y="1044"/>
              <a:ext cx="2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20" name="Oval 15"/>
            <p:cNvSpPr>
              <a:spLocks noChangeArrowheads="1"/>
            </p:cNvSpPr>
            <p:nvPr/>
          </p:nvSpPr>
          <p:spPr bwMode="auto">
            <a:xfrm>
              <a:off x="3696" y="1026"/>
              <a:ext cx="46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10" name="Group 20"/>
          <p:cNvGrpSpPr>
            <a:grpSpLocks/>
          </p:cNvGrpSpPr>
          <p:nvPr/>
        </p:nvGrpSpPr>
        <p:grpSpPr bwMode="auto">
          <a:xfrm rot="10800000">
            <a:off x="601663" y="2943225"/>
            <a:ext cx="504825" cy="73025"/>
            <a:chOff x="3424" y="1026"/>
            <a:chExt cx="318" cy="46"/>
          </a:xfrm>
        </p:grpSpPr>
        <p:sp>
          <p:nvSpPr>
            <p:cNvPr id="4117" name="Line 21"/>
            <p:cNvSpPr>
              <a:spLocks noChangeShapeType="1"/>
            </p:cNvSpPr>
            <p:nvPr/>
          </p:nvSpPr>
          <p:spPr bwMode="auto">
            <a:xfrm>
              <a:off x="3424" y="1044"/>
              <a:ext cx="2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18" name="Oval 22"/>
            <p:cNvSpPr>
              <a:spLocks noChangeArrowheads="1"/>
            </p:cNvSpPr>
            <p:nvPr/>
          </p:nvSpPr>
          <p:spPr bwMode="auto">
            <a:xfrm>
              <a:off x="3696" y="1026"/>
              <a:ext cx="46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11" name="Group 23"/>
          <p:cNvGrpSpPr>
            <a:grpSpLocks/>
          </p:cNvGrpSpPr>
          <p:nvPr/>
        </p:nvGrpSpPr>
        <p:grpSpPr bwMode="auto">
          <a:xfrm>
            <a:off x="2987675" y="2949575"/>
            <a:ext cx="504825" cy="73025"/>
            <a:chOff x="3424" y="1026"/>
            <a:chExt cx="318" cy="46"/>
          </a:xfrm>
        </p:grpSpPr>
        <p:sp>
          <p:nvSpPr>
            <p:cNvPr id="4115" name="Line 24"/>
            <p:cNvSpPr>
              <a:spLocks noChangeShapeType="1"/>
            </p:cNvSpPr>
            <p:nvPr/>
          </p:nvSpPr>
          <p:spPr bwMode="auto">
            <a:xfrm>
              <a:off x="3424" y="1044"/>
              <a:ext cx="2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16" name="Oval 25"/>
            <p:cNvSpPr>
              <a:spLocks noChangeArrowheads="1"/>
            </p:cNvSpPr>
            <p:nvPr/>
          </p:nvSpPr>
          <p:spPr bwMode="auto">
            <a:xfrm>
              <a:off x="3696" y="1026"/>
              <a:ext cx="46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12" name="Group 26"/>
          <p:cNvGrpSpPr>
            <a:grpSpLocks/>
          </p:cNvGrpSpPr>
          <p:nvPr/>
        </p:nvGrpSpPr>
        <p:grpSpPr bwMode="auto">
          <a:xfrm rot="10800000">
            <a:off x="611188" y="4346575"/>
            <a:ext cx="431800" cy="73025"/>
            <a:chOff x="3424" y="1026"/>
            <a:chExt cx="318" cy="46"/>
          </a:xfrm>
        </p:grpSpPr>
        <p:sp>
          <p:nvSpPr>
            <p:cNvPr id="4113" name="Line 27"/>
            <p:cNvSpPr>
              <a:spLocks noChangeShapeType="1"/>
            </p:cNvSpPr>
            <p:nvPr/>
          </p:nvSpPr>
          <p:spPr bwMode="auto">
            <a:xfrm>
              <a:off x="3424" y="1044"/>
              <a:ext cx="2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14" name="Oval 28"/>
            <p:cNvSpPr>
              <a:spLocks noChangeArrowheads="1"/>
            </p:cNvSpPr>
            <p:nvPr/>
          </p:nvSpPr>
          <p:spPr bwMode="auto">
            <a:xfrm>
              <a:off x="3696" y="1026"/>
              <a:ext cx="46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4CF2FA8-B4D9-4B53-A129-FA0B4570BEE3}" type="slidenum">
              <a:rPr lang="en-US"/>
              <a:pPr/>
              <a:t>3</a:t>
            </a:fld>
            <a:endParaRPr lang="en-US"/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404813"/>
            <a:ext cx="9144000" cy="809625"/>
          </a:xfrm>
        </p:spPr>
        <p:txBody>
          <a:bodyPr/>
          <a:lstStyle/>
          <a:p>
            <a:pPr eaLnBrk="1" hangingPunct="1">
              <a:defRPr/>
            </a:pPr>
            <a:r>
              <a:rPr lang="en-GB" sz="2000" smtClean="0">
                <a:solidFill>
                  <a:srgbClr val="0000FF"/>
                </a:solidFill>
              </a:rPr>
              <a:t>PARALLEL CONNECTED RESISTORS</a:t>
            </a:r>
            <a:endParaRPr lang="en-US" sz="2000" smtClean="0">
              <a:solidFill>
                <a:srgbClr val="0000FF"/>
              </a:solidFill>
            </a:endParaRPr>
          </a:p>
        </p:txBody>
      </p:sp>
      <p:sp>
        <p:nvSpPr>
          <p:cNvPr id="103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35038" y="1341438"/>
            <a:ext cx="8208962" cy="4784725"/>
          </a:xfrm>
        </p:spPr>
        <p:txBody>
          <a:bodyPr/>
          <a:lstStyle/>
          <a:p>
            <a:pPr marL="0" indent="17463" eaLnBrk="1" hangingPunct="1"/>
            <a:r>
              <a:rPr lang="en-GB" sz="1800" b="1" smtClean="0"/>
              <a:t>Resistors may be considered to be connected in parallel if they are connected as shown below:</a:t>
            </a:r>
          </a:p>
          <a:p>
            <a:pPr marL="0" indent="17463" eaLnBrk="1" hangingPunct="1"/>
            <a:endParaRPr lang="en-GB" sz="1800" b="1" smtClean="0"/>
          </a:p>
          <a:p>
            <a:pPr marL="0" indent="17463" eaLnBrk="1" hangingPunct="1"/>
            <a:endParaRPr lang="en-GB" sz="1800" b="1" smtClean="0"/>
          </a:p>
          <a:p>
            <a:pPr marL="0" indent="17463" eaLnBrk="1" hangingPunct="1"/>
            <a:endParaRPr lang="en-US" sz="1800" b="1" smtClean="0"/>
          </a:p>
        </p:txBody>
      </p:sp>
      <p:pic>
        <p:nvPicPr>
          <p:cNvPr id="1031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339975"/>
            <a:ext cx="1066800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32" name="Line 5"/>
          <p:cNvSpPr>
            <a:spLocks noChangeShapeType="1"/>
          </p:cNvSpPr>
          <p:nvPr/>
        </p:nvSpPr>
        <p:spPr bwMode="auto">
          <a:xfrm flipH="1">
            <a:off x="1547813" y="2838450"/>
            <a:ext cx="3603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33" name="Line 7"/>
          <p:cNvSpPr>
            <a:spLocks noChangeShapeType="1"/>
          </p:cNvSpPr>
          <p:nvPr/>
        </p:nvSpPr>
        <p:spPr bwMode="auto">
          <a:xfrm flipH="1">
            <a:off x="1547813" y="3606800"/>
            <a:ext cx="3603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34" name="Line 8"/>
          <p:cNvSpPr>
            <a:spLocks noChangeShapeType="1"/>
          </p:cNvSpPr>
          <p:nvPr/>
        </p:nvSpPr>
        <p:spPr bwMode="auto">
          <a:xfrm flipV="1">
            <a:off x="1543050" y="2851150"/>
            <a:ext cx="4763" cy="7699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35" name="Line 9"/>
          <p:cNvSpPr>
            <a:spLocks noChangeShapeType="1"/>
          </p:cNvSpPr>
          <p:nvPr/>
        </p:nvSpPr>
        <p:spPr bwMode="auto">
          <a:xfrm flipH="1">
            <a:off x="1042988" y="3213100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36" name="Line 10"/>
          <p:cNvSpPr>
            <a:spLocks noChangeShapeType="1"/>
          </p:cNvSpPr>
          <p:nvPr/>
        </p:nvSpPr>
        <p:spPr bwMode="auto">
          <a:xfrm>
            <a:off x="2339975" y="2838450"/>
            <a:ext cx="3587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37" name="Line 11"/>
          <p:cNvSpPr>
            <a:spLocks noChangeShapeType="1"/>
          </p:cNvSpPr>
          <p:nvPr/>
        </p:nvSpPr>
        <p:spPr bwMode="auto">
          <a:xfrm>
            <a:off x="2339975" y="3644900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38" name="Line 12"/>
          <p:cNvSpPr>
            <a:spLocks noChangeShapeType="1"/>
          </p:cNvSpPr>
          <p:nvPr/>
        </p:nvSpPr>
        <p:spPr bwMode="auto">
          <a:xfrm>
            <a:off x="2339975" y="3606800"/>
            <a:ext cx="36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39" name="Line 13"/>
          <p:cNvSpPr>
            <a:spLocks noChangeShapeType="1"/>
          </p:cNvSpPr>
          <p:nvPr/>
        </p:nvSpPr>
        <p:spPr bwMode="auto">
          <a:xfrm flipV="1">
            <a:off x="2700338" y="2852738"/>
            <a:ext cx="0" cy="749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40" name="Line 14"/>
          <p:cNvSpPr>
            <a:spLocks noChangeShapeType="1"/>
          </p:cNvSpPr>
          <p:nvPr/>
        </p:nvSpPr>
        <p:spPr bwMode="auto">
          <a:xfrm>
            <a:off x="2700338" y="3213100"/>
            <a:ext cx="5032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41" name="Text Box 15"/>
          <p:cNvSpPr txBox="1">
            <a:spLocks noChangeArrowheads="1"/>
          </p:cNvSpPr>
          <p:nvPr/>
        </p:nvSpPr>
        <p:spPr bwMode="auto">
          <a:xfrm>
            <a:off x="684213" y="3068638"/>
            <a:ext cx="4318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A</a:t>
            </a:r>
            <a:endParaRPr lang="en-US"/>
          </a:p>
        </p:txBody>
      </p:sp>
      <p:sp>
        <p:nvSpPr>
          <p:cNvPr id="1042" name="Text Box 16"/>
          <p:cNvSpPr txBox="1">
            <a:spLocks noChangeArrowheads="1"/>
          </p:cNvSpPr>
          <p:nvPr/>
        </p:nvSpPr>
        <p:spPr bwMode="auto">
          <a:xfrm>
            <a:off x="3348038" y="3068638"/>
            <a:ext cx="4318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B</a:t>
            </a:r>
            <a:endParaRPr lang="en-US"/>
          </a:p>
        </p:txBody>
      </p:sp>
      <p:sp>
        <p:nvSpPr>
          <p:cNvPr id="1043" name="Text Box 17"/>
          <p:cNvSpPr txBox="1">
            <a:spLocks noChangeArrowheads="1"/>
          </p:cNvSpPr>
          <p:nvPr/>
        </p:nvSpPr>
        <p:spPr bwMode="auto">
          <a:xfrm>
            <a:off x="4067175" y="2708275"/>
            <a:ext cx="273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graphicFrame>
        <p:nvGraphicFramePr>
          <p:cNvPr id="1026" name="Object 19"/>
          <p:cNvGraphicFramePr>
            <a:graphicFrameLocks noChangeAspect="1"/>
          </p:cNvGraphicFramePr>
          <p:nvPr/>
        </p:nvGraphicFramePr>
        <p:xfrm>
          <a:off x="4140200" y="2781300"/>
          <a:ext cx="1698625" cy="731838"/>
        </p:xfrm>
        <a:graphic>
          <a:graphicData uri="http://schemas.openxmlformats.org/presentationml/2006/ole">
            <p:oleObj spid="_x0000_s1026" name="Equation" r:id="rId5" imgW="914400" imgH="393480" progId="Equation.3">
              <p:embed/>
            </p:oleObj>
          </a:graphicData>
        </a:graphic>
      </p:graphicFrame>
      <p:sp>
        <p:nvSpPr>
          <p:cNvPr id="1044" name="Text Box 20"/>
          <p:cNvSpPr txBox="1">
            <a:spLocks noChangeArrowheads="1"/>
          </p:cNvSpPr>
          <p:nvPr/>
        </p:nvSpPr>
        <p:spPr bwMode="auto">
          <a:xfrm>
            <a:off x="611188" y="4508500"/>
            <a:ext cx="14398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Therefore: </a:t>
            </a:r>
            <a:endParaRPr lang="en-US"/>
          </a:p>
        </p:txBody>
      </p:sp>
      <p:graphicFrame>
        <p:nvGraphicFramePr>
          <p:cNvPr id="1027" name="Object 21"/>
          <p:cNvGraphicFramePr>
            <a:graphicFrameLocks noChangeAspect="1"/>
          </p:cNvGraphicFramePr>
          <p:nvPr/>
        </p:nvGraphicFramePr>
        <p:xfrm>
          <a:off x="2124075" y="4437063"/>
          <a:ext cx="2170113" cy="731837"/>
        </p:xfrm>
        <a:graphic>
          <a:graphicData uri="http://schemas.openxmlformats.org/presentationml/2006/ole">
            <p:oleObj spid="_x0000_s1027" name="Equation" r:id="rId6" imgW="1168200" imgH="393480" progId="Equation.3">
              <p:embed/>
            </p:oleObj>
          </a:graphicData>
        </a:graphic>
      </p:graphicFrame>
      <p:sp>
        <p:nvSpPr>
          <p:cNvPr id="4118" name="Text Box 22"/>
          <p:cNvSpPr txBox="1">
            <a:spLocks noChangeArrowheads="1"/>
          </p:cNvSpPr>
          <p:nvPr/>
        </p:nvSpPr>
        <p:spPr bwMode="auto">
          <a:xfrm>
            <a:off x="4716463" y="4365625"/>
            <a:ext cx="2881312" cy="782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50000"/>
              </a:lnSpc>
              <a:spcBef>
                <a:spcPct val="50000"/>
              </a:spcBef>
              <a:defRPr/>
            </a:pPr>
            <a:endParaRPr lang="en-GB"/>
          </a:p>
          <a:p>
            <a:pPr>
              <a:lnSpc>
                <a:spcPct val="50000"/>
              </a:lnSpc>
              <a:spcBef>
                <a:spcPct val="50000"/>
              </a:spcBef>
              <a:defRPr/>
            </a:pPr>
            <a:r>
              <a:rPr lang="en-GB"/>
              <a:t>Hence : 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</a:t>
            </a:r>
            <a:r>
              <a:rPr lang="en-GB" b="1" baseline="-2500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</a:t>
            </a:r>
            <a:r>
              <a:rPr lang="en-GB" baseline="-25000"/>
              <a:t> </a:t>
            </a:r>
            <a:r>
              <a:rPr lang="en-GB"/>
              <a:t>= 1k = 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500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Ω</a:t>
            </a:r>
          </a:p>
          <a:p>
            <a:pPr>
              <a:lnSpc>
                <a:spcPct val="50000"/>
              </a:lnSpc>
              <a:spcBef>
                <a:spcPct val="50000"/>
              </a:spcBef>
              <a:defRPr/>
            </a:pPr>
            <a:r>
              <a:rPr lang="en-GB"/>
              <a:t>                      2</a:t>
            </a:r>
            <a:endParaRPr lang="en-US"/>
          </a:p>
        </p:txBody>
      </p:sp>
      <p:sp>
        <p:nvSpPr>
          <p:cNvPr id="1046" name="Line 23"/>
          <p:cNvSpPr>
            <a:spLocks noChangeShapeType="1"/>
          </p:cNvSpPr>
          <p:nvPr/>
        </p:nvSpPr>
        <p:spPr bwMode="auto">
          <a:xfrm>
            <a:off x="6156325" y="4868863"/>
            <a:ext cx="2873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47" name="Rectangle 24"/>
          <p:cNvSpPr>
            <a:spLocks noChangeArrowheads="1"/>
          </p:cNvSpPr>
          <p:nvPr/>
        </p:nvSpPr>
        <p:spPr bwMode="auto">
          <a:xfrm>
            <a:off x="4067175" y="2708275"/>
            <a:ext cx="2017713" cy="1008063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21" name="Text Box 25"/>
          <p:cNvSpPr txBox="1">
            <a:spLocks noChangeArrowheads="1"/>
          </p:cNvSpPr>
          <p:nvPr/>
        </p:nvSpPr>
        <p:spPr bwMode="auto">
          <a:xfrm>
            <a:off x="663575" y="5465763"/>
            <a:ext cx="7526338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b="1" dirty="0">
                <a:solidFill>
                  <a:srgbClr val="0000FF"/>
                </a:solidFill>
              </a:rPr>
              <a:t>Note:</a:t>
            </a:r>
            <a:r>
              <a:rPr lang="en-GB" dirty="0"/>
              <a:t> It is a </a:t>
            </a:r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common </a:t>
            </a: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error</a:t>
            </a:r>
            <a:r>
              <a:rPr lang="en-GB" sz="2400" dirty="0"/>
              <a:t> </a:t>
            </a:r>
            <a:r>
              <a:rPr lang="en-GB" dirty="0"/>
              <a:t>to say </a:t>
            </a:r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</a:t>
            </a:r>
            <a:r>
              <a:rPr lang="en-GB" b="1" baseline="-25000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</a:t>
            </a:r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= 2/1k = .005Ω</a:t>
            </a:r>
            <a:r>
              <a:rPr lang="en-GB" dirty="0"/>
              <a:t> </a:t>
            </a:r>
          </a:p>
          <a:p>
            <a:pPr>
              <a:defRPr/>
            </a:pPr>
            <a:r>
              <a:rPr lang="en-US" dirty="0"/>
              <a:t>          We may replace the two resistors with one single resistor of 500</a:t>
            </a:r>
            <a:r>
              <a:rPr lang="en-US" dirty="0">
                <a:sym typeface="Symbol" pitchFamily="18" charset="2"/>
              </a:rPr>
              <a:t></a:t>
            </a:r>
            <a:endParaRPr lang="en-US" dirty="0"/>
          </a:p>
        </p:txBody>
      </p:sp>
      <p:grpSp>
        <p:nvGrpSpPr>
          <p:cNvPr id="1049" name="Group 26"/>
          <p:cNvGrpSpPr>
            <a:grpSpLocks/>
          </p:cNvGrpSpPr>
          <p:nvPr/>
        </p:nvGrpSpPr>
        <p:grpSpPr bwMode="auto">
          <a:xfrm rot="10800000">
            <a:off x="971550" y="3170238"/>
            <a:ext cx="504825" cy="73025"/>
            <a:chOff x="3424" y="1026"/>
            <a:chExt cx="318" cy="46"/>
          </a:xfrm>
        </p:grpSpPr>
        <p:sp>
          <p:nvSpPr>
            <p:cNvPr id="1053" name="Line 27"/>
            <p:cNvSpPr>
              <a:spLocks noChangeShapeType="1"/>
            </p:cNvSpPr>
            <p:nvPr/>
          </p:nvSpPr>
          <p:spPr bwMode="auto">
            <a:xfrm>
              <a:off x="3424" y="1044"/>
              <a:ext cx="2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54" name="Oval 28"/>
            <p:cNvSpPr>
              <a:spLocks noChangeArrowheads="1"/>
            </p:cNvSpPr>
            <p:nvPr/>
          </p:nvSpPr>
          <p:spPr bwMode="auto">
            <a:xfrm>
              <a:off x="3696" y="1026"/>
              <a:ext cx="46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50" name="Group 29"/>
          <p:cNvGrpSpPr>
            <a:grpSpLocks/>
          </p:cNvGrpSpPr>
          <p:nvPr/>
        </p:nvGrpSpPr>
        <p:grpSpPr bwMode="auto">
          <a:xfrm>
            <a:off x="2771775" y="3184525"/>
            <a:ext cx="504825" cy="73025"/>
            <a:chOff x="3424" y="1026"/>
            <a:chExt cx="318" cy="46"/>
          </a:xfrm>
        </p:grpSpPr>
        <p:sp>
          <p:nvSpPr>
            <p:cNvPr id="1051" name="Line 30"/>
            <p:cNvSpPr>
              <a:spLocks noChangeShapeType="1"/>
            </p:cNvSpPr>
            <p:nvPr/>
          </p:nvSpPr>
          <p:spPr bwMode="auto">
            <a:xfrm>
              <a:off x="3424" y="1044"/>
              <a:ext cx="2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52" name="Oval 31"/>
            <p:cNvSpPr>
              <a:spLocks noChangeArrowheads="1"/>
            </p:cNvSpPr>
            <p:nvPr/>
          </p:nvSpPr>
          <p:spPr bwMode="auto">
            <a:xfrm>
              <a:off x="3696" y="1026"/>
              <a:ext cx="46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7829979-7C4A-41E3-8D43-262450E61C95}" type="slidenum">
              <a:rPr lang="en-US"/>
              <a:pPr/>
              <a:t>4</a:t>
            </a:fld>
            <a:endParaRPr lang="en-US"/>
          </a:p>
        </p:txBody>
      </p:sp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xfrm>
            <a:off x="544513" y="3071813"/>
            <a:ext cx="8229600" cy="723900"/>
          </a:xfrm>
        </p:spPr>
        <p:txBody>
          <a:bodyPr/>
          <a:lstStyle/>
          <a:p>
            <a:pPr eaLnBrk="1" hangingPunct="1">
              <a:defRPr/>
            </a:pPr>
            <a:r>
              <a:rPr lang="en-GB" sz="2000" smtClean="0">
                <a:solidFill>
                  <a:srgbClr val="0000FF"/>
                </a:solidFill>
              </a:rPr>
              <a:t/>
            </a:r>
            <a:br>
              <a:rPr lang="en-GB" sz="2000" smtClean="0">
                <a:solidFill>
                  <a:srgbClr val="0000FF"/>
                </a:solidFill>
              </a:rPr>
            </a:br>
            <a:r>
              <a:rPr lang="en-GB" sz="2000" smtClean="0">
                <a:solidFill>
                  <a:srgbClr val="0000FF"/>
                </a:solidFill>
              </a:rPr>
              <a:t/>
            </a:r>
            <a:br>
              <a:rPr lang="en-GB" sz="2000" smtClean="0">
                <a:solidFill>
                  <a:srgbClr val="0000FF"/>
                </a:solidFill>
              </a:rPr>
            </a:br>
            <a:r>
              <a:rPr lang="en-GB" sz="2000" smtClean="0">
                <a:solidFill>
                  <a:srgbClr val="0000FF"/>
                </a:solidFill>
              </a:rPr>
              <a:t/>
            </a:r>
            <a:br>
              <a:rPr lang="en-GB" sz="2000" smtClean="0">
                <a:solidFill>
                  <a:srgbClr val="0000FF"/>
                </a:solidFill>
              </a:rPr>
            </a:br>
            <a:endParaRPr lang="en-US" sz="2000" smtClean="0">
              <a:solidFill>
                <a:srgbClr val="0000FF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4988" y="398463"/>
            <a:ext cx="8208962" cy="4784725"/>
          </a:xfrm>
        </p:spPr>
        <p:txBody>
          <a:bodyPr/>
          <a:lstStyle/>
          <a:p>
            <a:pPr marL="609600" indent="-609600" eaLnBrk="1" hangingPunct="1">
              <a:defRPr/>
            </a:pPr>
            <a:r>
              <a:rPr lang="en-GB" sz="2000" smtClean="0"/>
              <a:t>For parallel connected resistors the following criteria must be true:</a:t>
            </a:r>
          </a:p>
          <a:p>
            <a:pPr marL="609600" indent="-609600" eaLnBrk="1" hangingPunct="1">
              <a:defRPr/>
            </a:pPr>
            <a:endParaRPr lang="en-GB" sz="2000" smtClean="0"/>
          </a:p>
          <a:p>
            <a:pPr marL="1047750" lvl="1" indent="-857250" eaLnBrk="1" hangingPunct="1">
              <a:buFontTx/>
              <a:buAutoNum type="arabicParenR"/>
              <a:defRPr/>
            </a:pPr>
            <a:r>
              <a:rPr lang="en-GB" sz="1800" b="1" smtClean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There must be two common points of contact between the resistors,</a:t>
            </a:r>
          </a:p>
          <a:p>
            <a:pPr marL="1047750" lvl="1" indent="-857250" eaLnBrk="1" hangingPunct="1">
              <a:buFontTx/>
              <a:buAutoNum type="arabicParenR"/>
              <a:defRPr/>
            </a:pPr>
            <a:endParaRPr lang="en-GB" sz="1800" b="1" smtClean="0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1047750" lvl="1" indent="-857250" eaLnBrk="1" hangingPunct="1">
              <a:buFontTx/>
              <a:buAutoNum type="arabicParenR"/>
              <a:defRPr/>
            </a:pPr>
            <a:r>
              <a:rPr lang="en-GB" sz="1800" b="1" smtClean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The same voltage must be across all resistors that are in parallel. 	</a:t>
            </a:r>
            <a:endParaRPr lang="en-US" sz="1800" b="1" smtClean="0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752475" y="3019425"/>
            <a:ext cx="72834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0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Points to note:</a:t>
            </a:r>
            <a:br>
              <a:rPr lang="en-GB" sz="20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</a:br>
            <a:endParaRPr lang="en-GB" sz="2000" b="1"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r>
              <a:rPr lang="en-GB" sz="2000"/>
              <a:t>For series connected resistors: the </a:t>
            </a:r>
            <a:r>
              <a:rPr lang="en-GB" sz="20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current</a:t>
            </a:r>
            <a:r>
              <a:rPr lang="en-GB" sz="2000"/>
              <a:t> is common to all 			            the resistors connected in 			            series.</a:t>
            </a:r>
          </a:p>
          <a:p>
            <a:pPr>
              <a:defRPr/>
            </a:pPr>
            <a:endParaRPr lang="en-GB" sz="2000"/>
          </a:p>
          <a:p>
            <a:pPr>
              <a:defRPr/>
            </a:pPr>
            <a:r>
              <a:rPr lang="en-GB" sz="2000"/>
              <a:t>For parallel connected resistors: the </a:t>
            </a:r>
            <a:r>
              <a:rPr lang="en-GB" sz="20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voltage</a:t>
            </a:r>
            <a:r>
              <a:rPr lang="en-GB" sz="2000"/>
              <a:t> is common to all 				of the resistors connected in 				parallel.</a:t>
            </a:r>
          </a:p>
          <a:p>
            <a:pPr>
              <a:defRPr/>
            </a:pPr>
            <a:endParaRPr lang="en-GB" sz="2000" b="1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5F7DC4-9498-48AC-A293-F396E4024FB2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066800" y="993228"/>
            <a:ext cx="68199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NOTE: If we have </a:t>
            </a: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only two resistors </a:t>
            </a:r>
            <a:r>
              <a:rPr lang="en-GB" b="1" dirty="0" smtClean="0"/>
              <a:t>are in parallel we can also say:</a:t>
            </a:r>
          </a:p>
          <a:p>
            <a:endParaRPr lang="en-GB" b="1" dirty="0" smtClean="0"/>
          </a:p>
          <a:p>
            <a:r>
              <a:rPr lang="en-GB" b="1" dirty="0" smtClean="0"/>
              <a:t>R</a:t>
            </a:r>
            <a:r>
              <a:rPr lang="en-GB" b="1" baseline="-25000" dirty="0" smtClean="0"/>
              <a:t>T</a:t>
            </a:r>
            <a:r>
              <a:rPr lang="en-GB" b="1" dirty="0" smtClean="0"/>
              <a:t> = </a:t>
            </a:r>
            <a:r>
              <a:rPr lang="en-GB" b="1" u="sng" dirty="0" smtClean="0"/>
              <a:t>PRODUCT </a:t>
            </a:r>
            <a:r>
              <a:rPr lang="en-GB" b="1" dirty="0" smtClean="0"/>
              <a:t> = </a:t>
            </a:r>
            <a:r>
              <a:rPr lang="en-GB" b="1" u="sng" dirty="0" smtClean="0"/>
              <a:t>R1 x R2</a:t>
            </a:r>
          </a:p>
          <a:p>
            <a:r>
              <a:rPr lang="en-GB" b="1" dirty="0" smtClean="0"/>
              <a:t>            SUM           R1 + R2</a:t>
            </a:r>
          </a:p>
          <a:p>
            <a:endParaRPr lang="en-GB" b="1" dirty="0" smtClean="0"/>
          </a:p>
          <a:p>
            <a:r>
              <a:rPr lang="en-GB" b="1" dirty="0" smtClean="0"/>
              <a:t>Also, if we have N </a:t>
            </a: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identical</a:t>
            </a:r>
            <a:r>
              <a:rPr lang="en-GB" b="1" dirty="0" smtClean="0"/>
              <a:t> resistors of value “R” in parallel then net effective resistance R</a:t>
            </a:r>
            <a:r>
              <a:rPr lang="en-GB" b="1" baseline="-25000" dirty="0" smtClean="0"/>
              <a:t>T</a:t>
            </a:r>
            <a:r>
              <a:rPr lang="en-GB" b="1" dirty="0" smtClean="0"/>
              <a:t> =  </a:t>
            </a:r>
            <a:r>
              <a:rPr lang="en-GB" b="1" u="sng" dirty="0" smtClean="0"/>
              <a:t>R</a:t>
            </a:r>
            <a:r>
              <a:rPr lang="en-GB" b="1" dirty="0" smtClean="0"/>
              <a:t> </a:t>
            </a:r>
          </a:p>
          <a:p>
            <a:r>
              <a:rPr lang="en-GB" b="1" baseline="-25000" dirty="0" smtClean="0"/>
              <a:t>                                                                                       </a:t>
            </a:r>
            <a:r>
              <a:rPr lang="en-GB" b="1" dirty="0" smtClean="0"/>
              <a:t>N</a:t>
            </a:r>
          </a:p>
          <a:p>
            <a:r>
              <a:rPr lang="en-GB" b="1" u="sng" dirty="0" smtClean="0"/>
              <a:t>            </a:t>
            </a:r>
          </a:p>
          <a:p>
            <a:endParaRPr lang="en-GB" b="1" baseline="-25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">
  <a:themeElements>
    <a:clrScheme name="defaul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</Template>
  <TotalTime>138</TotalTime>
  <Words>350</Words>
  <Application>Microsoft Office PowerPoint</Application>
  <PresentationFormat>On-screen Show (4:3)</PresentationFormat>
  <Paragraphs>68</Paragraphs>
  <Slides>5</Slides>
  <Notes>4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7" baseType="lpstr">
      <vt:lpstr>default</vt:lpstr>
      <vt:lpstr>Equation</vt:lpstr>
      <vt:lpstr>Slide 1</vt:lpstr>
      <vt:lpstr>Therefore: the total effective resistance between two points ( A and B) is the sum of the resistances between those two points.</vt:lpstr>
      <vt:lpstr>PARALLEL CONNECTED RESISTORS</vt:lpstr>
      <vt:lpstr>   </vt:lpstr>
      <vt:lpstr>Slide 5</vt:lpstr>
    </vt:vector>
  </TitlesOfParts>
  <Company>Swansea Institute of Higher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Mike Vanstone</dc:creator>
  <cp:lastModifiedBy>sc-mv</cp:lastModifiedBy>
  <cp:revision>22</cp:revision>
  <dcterms:created xsi:type="dcterms:W3CDTF">2007-09-23T19:19:36Z</dcterms:created>
  <dcterms:modified xsi:type="dcterms:W3CDTF">2014-09-12T09:14:58Z</dcterms:modified>
</cp:coreProperties>
</file>