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5" r:id="rId2"/>
    <p:sldId id="273"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78635" autoAdjust="0"/>
  </p:normalViewPr>
  <p:slideViewPr>
    <p:cSldViewPr snapToGrid="0">
      <p:cViewPr varScale="1">
        <p:scale>
          <a:sx n="79" d="100"/>
          <a:sy n="79" d="100"/>
        </p:scale>
        <p:origin x="18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80C27B-B31B-455D-8BD5-56F927EE9EF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A799DAF-8BFD-4E79-98AD-BF438AE3D3B8}">
      <dgm:prSet/>
      <dgm:spPr/>
      <dgm:t>
        <a:bodyPr/>
        <a:lstStyle/>
        <a:p>
          <a:pPr>
            <a:lnSpc>
              <a:spcPct val="100000"/>
            </a:lnSpc>
          </a:pPr>
          <a:r>
            <a:rPr lang="en-US" b="1"/>
            <a:t>Module Code: </a:t>
          </a:r>
          <a:r>
            <a:rPr lang="en-GB" b="1"/>
            <a:t>BMSW5102</a:t>
          </a:r>
          <a:endParaRPr lang="en-US"/>
        </a:p>
      </dgm:t>
    </dgm:pt>
    <dgm:pt modelId="{4382CBFE-1DFC-4D5D-9989-13C09BA51B50}" type="parTrans" cxnId="{0A739C55-FACF-47BA-81DF-724199EA7795}">
      <dgm:prSet/>
      <dgm:spPr/>
      <dgm:t>
        <a:bodyPr/>
        <a:lstStyle/>
        <a:p>
          <a:endParaRPr lang="en-US"/>
        </a:p>
      </dgm:t>
    </dgm:pt>
    <dgm:pt modelId="{5AB6883A-5C47-42A8-AA21-09569E5047D7}" type="sibTrans" cxnId="{0A739C55-FACF-47BA-81DF-724199EA7795}">
      <dgm:prSet/>
      <dgm:spPr/>
      <dgm:t>
        <a:bodyPr/>
        <a:lstStyle/>
        <a:p>
          <a:endParaRPr lang="en-US"/>
        </a:p>
      </dgm:t>
    </dgm:pt>
    <dgm:pt modelId="{A5596BB1-9928-48E2-A1A3-7F03644F61B3}">
      <dgm:prSet/>
      <dgm:spPr/>
      <dgm:t>
        <a:bodyPr/>
        <a:lstStyle/>
        <a:p>
          <a:pPr>
            <a:lnSpc>
              <a:spcPct val="100000"/>
            </a:lnSpc>
          </a:pPr>
          <a:r>
            <a:rPr lang="en-US" b="1"/>
            <a:t>Lecturer: </a:t>
          </a:r>
          <a:r>
            <a:rPr lang="en-GB" b="1"/>
            <a:t>Zahra Mohammadnazari</a:t>
          </a:r>
          <a:endParaRPr lang="en-US"/>
        </a:p>
      </dgm:t>
    </dgm:pt>
    <dgm:pt modelId="{2ECA7A49-EE77-4667-8BC7-8CD3A6ECDF59}" type="parTrans" cxnId="{0B95B37E-E2C9-495C-B981-50F1139D8134}">
      <dgm:prSet/>
      <dgm:spPr/>
      <dgm:t>
        <a:bodyPr/>
        <a:lstStyle/>
        <a:p>
          <a:endParaRPr lang="en-US"/>
        </a:p>
      </dgm:t>
    </dgm:pt>
    <dgm:pt modelId="{807F0DFA-2C2E-4C5A-AE78-54392859E843}" type="sibTrans" cxnId="{0B95B37E-E2C9-495C-B981-50F1139D8134}">
      <dgm:prSet/>
      <dgm:spPr/>
      <dgm:t>
        <a:bodyPr/>
        <a:lstStyle/>
        <a:p>
          <a:endParaRPr lang="en-US"/>
        </a:p>
      </dgm:t>
    </dgm:pt>
    <dgm:pt modelId="{27AE5906-DA95-40D8-A5B9-90FACFC7C4DB}">
      <dgm:prSet/>
      <dgm:spPr/>
      <dgm:t>
        <a:bodyPr/>
        <a:lstStyle/>
        <a:p>
          <a:pPr>
            <a:lnSpc>
              <a:spcPct val="100000"/>
            </a:lnSpc>
          </a:pPr>
          <a:r>
            <a:rPr lang="en-US" b="1"/>
            <a:t>Student: </a:t>
          </a:r>
          <a:r>
            <a:rPr lang="en-IN" b="1"/>
            <a:t>Cristian Dumitru – 2108821</a:t>
          </a:r>
          <a:endParaRPr lang="en-US"/>
        </a:p>
      </dgm:t>
    </dgm:pt>
    <dgm:pt modelId="{B915C5F3-32C4-4B91-911D-13269EDF3060}" type="parTrans" cxnId="{DA321239-F797-4B28-B4D5-0A7F524C0497}">
      <dgm:prSet/>
      <dgm:spPr/>
      <dgm:t>
        <a:bodyPr/>
        <a:lstStyle/>
        <a:p>
          <a:endParaRPr lang="en-US"/>
        </a:p>
      </dgm:t>
    </dgm:pt>
    <dgm:pt modelId="{F7236CB7-6D8E-472D-9798-B98823AECB95}" type="sibTrans" cxnId="{DA321239-F797-4B28-B4D5-0A7F524C0497}">
      <dgm:prSet/>
      <dgm:spPr/>
      <dgm:t>
        <a:bodyPr/>
        <a:lstStyle/>
        <a:p>
          <a:endParaRPr lang="en-US"/>
        </a:p>
      </dgm:t>
    </dgm:pt>
    <dgm:pt modelId="{6B9DBC57-6EB9-4DF4-85F5-AA457AA59735}" type="pres">
      <dgm:prSet presAssocID="{7680C27B-B31B-455D-8BD5-56F927EE9EFF}" presName="root" presStyleCnt="0">
        <dgm:presLayoutVars>
          <dgm:dir/>
          <dgm:resizeHandles val="exact"/>
        </dgm:presLayoutVars>
      </dgm:prSet>
      <dgm:spPr/>
    </dgm:pt>
    <dgm:pt modelId="{272866B3-9D1D-4D54-9D98-5036663AB39B}" type="pres">
      <dgm:prSet presAssocID="{1A799DAF-8BFD-4E79-98AD-BF438AE3D3B8}" presName="compNode" presStyleCnt="0"/>
      <dgm:spPr/>
    </dgm:pt>
    <dgm:pt modelId="{7B78F739-A382-446D-87CB-CCCF1463D575}" type="pres">
      <dgm:prSet presAssocID="{1A799DAF-8BFD-4E79-98AD-BF438AE3D3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212E31AD-F211-4605-BD16-ABE495A241DE}" type="pres">
      <dgm:prSet presAssocID="{1A799DAF-8BFD-4E79-98AD-BF438AE3D3B8}" presName="spaceRect" presStyleCnt="0"/>
      <dgm:spPr/>
    </dgm:pt>
    <dgm:pt modelId="{83EB864E-3D28-4EAD-B061-F88F75FA5998}" type="pres">
      <dgm:prSet presAssocID="{1A799DAF-8BFD-4E79-98AD-BF438AE3D3B8}" presName="textRect" presStyleLbl="revTx" presStyleIdx="0" presStyleCnt="3">
        <dgm:presLayoutVars>
          <dgm:chMax val="1"/>
          <dgm:chPref val="1"/>
        </dgm:presLayoutVars>
      </dgm:prSet>
      <dgm:spPr/>
    </dgm:pt>
    <dgm:pt modelId="{DB340B8C-9DD0-44B3-9D5E-126B95B84A86}" type="pres">
      <dgm:prSet presAssocID="{5AB6883A-5C47-42A8-AA21-09569E5047D7}" presName="sibTrans" presStyleCnt="0"/>
      <dgm:spPr/>
    </dgm:pt>
    <dgm:pt modelId="{D015C01B-0ADE-4398-9AD3-9CBAEDB92B03}" type="pres">
      <dgm:prSet presAssocID="{A5596BB1-9928-48E2-A1A3-7F03644F61B3}" presName="compNode" presStyleCnt="0"/>
      <dgm:spPr/>
    </dgm:pt>
    <dgm:pt modelId="{F3A903DE-9159-4BB0-ABC1-74DA1CFEB28A}" type="pres">
      <dgm:prSet presAssocID="{A5596BB1-9928-48E2-A1A3-7F03644F61B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ecturer"/>
        </a:ext>
      </dgm:extLst>
    </dgm:pt>
    <dgm:pt modelId="{B8355045-9967-4FE5-BA4C-35AD77CC2B29}" type="pres">
      <dgm:prSet presAssocID="{A5596BB1-9928-48E2-A1A3-7F03644F61B3}" presName="spaceRect" presStyleCnt="0"/>
      <dgm:spPr/>
    </dgm:pt>
    <dgm:pt modelId="{B4898AC4-063F-4E02-AD9C-9BA52BEAC70D}" type="pres">
      <dgm:prSet presAssocID="{A5596BB1-9928-48E2-A1A3-7F03644F61B3}" presName="textRect" presStyleLbl="revTx" presStyleIdx="1" presStyleCnt="3">
        <dgm:presLayoutVars>
          <dgm:chMax val="1"/>
          <dgm:chPref val="1"/>
        </dgm:presLayoutVars>
      </dgm:prSet>
      <dgm:spPr/>
    </dgm:pt>
    <dgm:pt modelId="{BD5DF9B3-1778-4B30-941F-61F56B6001E9}" type="pres">
      <dgm:prSet presAssocID="{807F0DFA-2C2E-4C5A-AE78-54392859E843}" presName="sibTrans" presStyleCnt="0"/>
      <dgm:spPr/>
    </dgm:pt>
    <dgm:pt modelId="{C246BCD0-A0D8-4F84-9235-997888E3F9E4}" type="pres">
      <dgm:prSet presAssocID="{27AE5906-DA95-40D8-A5B9-90FACFC7C4DB}" presName="compNode" presStyleCnt="0"/>
      <dgm:spPr/>
    </dgm:pt>
    <dgm:pt modelId="{67E768AB-199B-4014-B947-4AE695C2AADE}" type="pres">
      <dgm:prSet presAssocID="{27AE5906-DA95-40D8-A5B9-90FACFC7C4D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0723FD13-8168-48FF-A0E5-E1AE2A75653E}" type="pres">
      <dgm:prSet presAssocID="{27AE5906-DA95-40D8-A5B9-90FACFC7C4DB}" presName="spaceRect" presStyleCnt="0"/>
      <dgm:spPr/>
    </dgm:pt>
    <dgm:pt modelId="{B37495A3-53B1-4889-9A8C-62BEE6438F00}" type="pres">
      <dgm:prSet presAssocID="{27AE5906-DA95-40D8-A5B9-90FACFC7C4DB}" presName="textRect" presStyleLbl="revTx" presStyleIdx="2" presStyleCnt="3">
        <dgm:presLayoutVars>
          <dgm:chMax val="1"/>
          <dgm:chPref val="1"/>
        </dgm:presLayoutVars>
      </dgm:prSet>
      <dgm:spPr/>
    </dgm:pt>
  </dgm:ptLst>
  <dgm:cxnLst>
    <dgm:cxn modelId="{874F2104-C493-4063-9580-3A158225074D}" type="presOf" srcId="{1A799DAF-8BFD-4E79-98AD-BF438AE3D3B8}" destId="{83EB864E-3D28-4EAD-B061-F88F75FA5998}" srcOrd="0" destOrd="0" presId="urn:microsoft.com/office/officeart/2018/2/layout/IconLabelList"/>
    <dgm:cxn modelId="{FB99B116-CEB6-4633-9328-5A22881E7BFB}" type="presOf" srcId="{7680C27B-B31B-455D-8BD5-56F927EE9EFF}" destId="{6B9DBC57-6EB9-4DF4-85F5-AA457AA59735}" srcOrd="0" destOrd="0" presId="urn:microsoft.com/office/officeart/2018/2/layout/IconLabelList"/>
    <dgm:cxn modelId="{DA321239-F797-4B28-B4D5-0A7F524C0497}" srcId="{7680C27B-B31B-455D-8BD5-56F927EE9EFF}" destId="{27AE5906-DA95-40D8-A5B9-90FACFC7C4DB}" srcOrd="2" destOrd="0" parTransId="{B915C5F3-32C4-4B91-911D-13269EDF3060}" sibTransId="{F7236CB7-6D8E-472D-9798-B98823AECB95}"/>
    <dgm:cxn modelId="{0A739C55-FACF-47BA-81DF-724199EA7795}" srcId="{7680C27B-B31B-455D-8BD5-56F927EE9EFF}" destId="{1A799DAF-8BFD-4E79-98AD-BF438AE3D3B8}" srcOrd="0" destOrd="0" parTransId="{4382CBFE-1DFC-4D5D-9989-13C09BA51B50}" sibTransId="{5AB6883A-5C47-42A8-AA21-09569E5047D7}"/>
    <dgm:cxn modelId="{9BF9E958-3263-43D3-A1D1-95FF3C9462C2}" type="presOf" srcId="{A5596BB1-9928-48E2-A1A3-7F03644F61B3}" destId="{B4898AC4-063F-4E02-AD9C-9BA52BEAC70D}" srcOrd="0" destOrd="0" presId="urn:microsoft.com/office/officeart/2018/2/layout/IconLabelList"/>
    <dgm:cxn modelId="{0B95B37E-E2C9-495C-B981-50F1139D8134}" srcId="{7680C27B-B31B-455D-8BD5-56F927EE9EFF}" destId="{A5596BB1-9928-48E2-A1A3-7F03644F61B3}" srcOrd="1" destOrd="0" parTransId="{2ECA7A49-EE77-4667-8BC7-8CD3A6ECDF59}" sibTransId="{807F0DFA-2C2E-4C5A-AE78-54392859E843}"/>
    <dgm:cxn modelId="{17FCA2F7-63E1-420C-BA99-CAE996ADCB92}" type="presOf" srcId="{27AE5906-DA95-40D8-A5B9-90FACFC7C4DB}" destId="{B37495A3-53B1-4889-9A8C-62BEE6438F00}" srcOrd="0" destOrd="0" presId="urn:microsoft.com/office/officeart/2018/2/layout/IconLabelList"/>
    <dgm:cxn modelId="{5E3FDA3A-F2E6-427D-8D92-EC2AEFDE71D4}" type="presParOf" srcId="{6B9DBC57-6EB9-4DF4-85F5-AA457AA59735}" destId="{272866B3-9D1D-4D54-9D98-5036663AB39B}" srcOrd="0" destOrd="0" presId="urn:microsoft.com/office/officeart/2018/2/layout/IconLabelList"/>
    <dgm:cxn modelId="{B5EC1609-5D09-49EE-99B7-FA32967AA0A7}" type="presParOf" srcId="{272866B3-9D1D-4D54-9D98-5036663AB39B}" destId="{7B78F739-A382-446D-87CB-CCCF1463D575}" srcOrd="0" destOrd="0" presId="urn:microsoft.com/office/officeart/2018/2/layout/IconLabelList"/>
    <dgm:cxn modelId="{0C6A1BA2-F7D7-4ED8-AF1B-08D12D059834}" type="presParOf" srcId="{272866B3-9D1D-4D54-9D98-5036663AB39B}" destId="{212E31AD-F211-4605-BD16-ABE495A241DE}" srcOrd="1" destOrd="0" presId="urn:microsoft.com/office/officeart/2018/2/layout/IconLabelList"/>
    <dgm:cxn modelId="{45005369-421C-43B5-96AE-2E271ED91113}" type="presParOf" srcId="{272866B3-9D1D-4D54-9D98-5036663AB39B}" destId="{83EB864E-3D28-4EAD-B061-F88F75FA5998}" srcOrd="2" destOrd="0" presId="urn:microsoft.com/office/officeart/2018/2/layout/IconLabelList"/>
    <dgm:cxn modelId="{1887FB49-6208-480E-97C6-036C159BE84D}" type="presParOf" srcId="{6B9DBC57-6EB9-4DF4-85F5-AA457AA59735}" destId="{DB340B8C-9DD0-44B3-9D5E-126B95B84A86}" srcOrd="1" destOrd="0" presId="urn:microsoft.com/office/officeart/2018/2/layout/IconLabelList"/>
    <dgm:cxn modelId="{2BCDB8E4-A54A-4CB9-BBFD-23797BD9A2C2}" type="presParOf" srcId="{6B9DBC57-6EB9-4DF4-85F5-AA457AA59735}" destId="{D015C01B-0ADE-4398-9AD3-9CBAEDB92B03}" srcOrd="2" destOrd="0" presId="urn:microsoft.com/office/officeart/2018/2/layout/IconLabelList"/>
    <dgm:cxn modelId="{7BAC5E53-A679-4941-9B38-5E0230595CBE}" type="presParOf" srcId="{D015C01B-0ADE-4398-9AD3-9CBAEDB92B03}" destId="{F3A903DE-9159-4BB0-ABC1-74DA1CFEB28A}" srcOrd="0" destOrd="0" presId="urn:microsoft.com/office/officeart/2018/2/layout/IconLabelList"/>
    <dgm:cxn modelId="{EF57B383-9599-445F-937E-B23D35DF2D18}" type="presParOf" srcId="{D015C01B-0ADE-4398-9AD3-9CBAEDB92B03}" destId="{B8355045-9967-4FE5-BA4C-35AD77CC2B29}" srcOrd="1" destOrd="0" presId="urn:microsoft.com/office/officeart/2018/2/layout/IconLabelList"/>
    <dgm:cxn modelId="{DC90CACB-778B-40A4-86FB-C82F6FD96291}" type="presParOf" srcId="{D015C01B-0ADE-4398-9AD3-9CBAEDB92B03}" destId="{B4898AC4-063F-4E02-AD9C-9BA52BEAC70D}" srcOrd="2" destOrd="0" presId="urn:microsoft.com/office/officeart/2018/2/layout/IconLabelList"/>
    <dgm:cxn modelId="{46C23A8A-583A-47C1-8D11-50D978062F6C}" type="presParOf" srcId="{6B9DBC57-6EB9-4DF4-85F5-AA457AA59735}" destId="{BD5DF9B3-1778-4B30-941F-61F56B6001E9}" srcOrd="3" destOrd="0" presId="urn:microsoft.com/office/officeart/2018/2/layout/IconLabelList"/>
    <dgm:cxn modelId="{9DCD7CBB-110C-42AE-984B-E7C0E51B5076}" type="presParOf" srcId="{6B9DBC57-6EB9-4DF4-85F5-AA457AA59735}" destId="{C246BCD0-A0D8-4F84-9235-997888E3F9E4}" srcOrd="4" destOrd="0" presId="urn:microsoft.com/office/officeart/2018/2/layout/IconLabelList"/>
    <dgm:cxn modelId="{C348A2FA-05A8-4AC6-ADC7-CF78B4079D65}" type="presParOf" srcId="{C246BCD0-A0D8-4F84-9235-997888E3F9E4}" destId="{67E768AB-199B-4014-B947-4AE695C2AADE}" srcOrd="0" destOrd="0" presId="urn:microsoft.com/office/officeart/2018/2/layout/IconLabelList"/>
    <dgm:cxn modelId="{86B023CD-55C6-4A32-889E-D8723846B94C}" type="presParOf" srcId="{C246BCD0-A0D8-4F84-9235-997888E3F9E4}" destId="{0723FD13-8168-48FF-A0E5-E1AE2A75653E}" srcOrd="1" destOrd="0" presId="urn:microsoft.com/office/officeart/2018/2/layout/IconLabelList"/>
    <dgm:cxn modelId="{66F943AE-703F-4005-858A-E6F7A8BB11F3}" type="presParOf" srcId="{C246BCD0-A0D8-4F84-9235-997888E3F9E4}" destId="{B37495A3-53B1-4889-9A8C-62BEE6438F0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8F739-A382-446D-87CB-CCCF1463D575}">
      <dsp:nvSpPr>
        <dsp:cNvPr id="0" name=""/>
        <dsp:cNvSpPr/>
      </dsp:nvSpPr>
      <dsp:spPr>
        <a:xfrm>
          <a:off x="919504" y="641008"/>
          <a:ext cx="1249529" cy="12495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EB864E-3D28-4EAD-B061-F88F75FA5998}">
      <dsp:nvSpPr>
        <dsp:cNvPr id="0" name=""/>
        <dsp:cNvSpPr/>
      </dsp:nvSpPr>
      <dsp:spPr>
        <a:xfrm>
          <a:off x="155903" y="2238307"/>
          <a:ext cx="27767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b="1" kern="1200"/>
            <a:t>Module Code: </a:t>
          </a:r>
          <a:r>
            <a:rPr lang="en-GB" sz="2400" b="1" kern="1200"/>
            <a:t>BMSW5102</a:t>
          </a:r>
          <a:endParaRPr lang="en-US" sz="2400" kern="1200"/>
        </a:p>
      </dsp:txBody>
      <dsp:txXfrm>
        <a:off x="155903" y="2238307"/>
        <a:ext cx="2776732" cy="720000"/>
      </dsp:txXfrm>
    </dsp:sp>
    <dsp:sp modelId="{F3A903DE-9159-4BB0-ABC1-74DA1CFEB28A}">
      <dsp:nvSpPr>
        <dsp:cNvPr id="0" name=""/>
        <dsp:cNvSpPr/>
      </dsp:nvSpPr>
      <dsp:spPr>
        <a:xfrm>
          <a:off x="4182165" y="641008"/>
          <a:ext cx="1249529" cy="12495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898AC4-063F-4E02-AD9C-9BA52BEAC70D}">
      <dsp:nvSpPr>
        <dsp:cNvPr id="0" name=""/>
        <dsp:cNvSpPr/>
      </dsp:nvSpPr>
      <dsp:spPr>
        <a:xfrm>
          <a:off x="3418564" y="2238307"/>
          <a:ext cx="27767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b="1" kern="1200"/>
            <a:t>Lecturer: </a:t>
          </a:r>
          <a:r>
            <a:rPr lang="en-GB" sz="2400" b="1" kern="1200"/>
            <a:t>Zahra Mohammadnazari</a:t>
          </a:r>
          <a:endParaRPr lang="en-US" sz="2400" kern="1200"/>
        </a:p>
      </dsp:txBody>
      <dsp:txXfrm>
        <a:off x="3418564" y="2238307"/>
        <a:ext cx="2776732" cy="720000"/>
      </dsp:txXfrm>
    </dsp:sp>
    <dsp:sp modelId="{67E768AB-199B-4014-B947-4AE695C2AADE}">
      <dsp:nvSpPr>
        <dsp:cNvPr id="0" name=""/>
        <dsp:cNvSpPr/>
      </dsp:nvSpPr>
      <dsp:spPr>
        <a:xfrm>
          <a:off x="7444826" y="641008"/>
          <a:ext cx="1249529" cy="12495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7495A3-53B1-4889-9A8C-62BEE6438F00}">
      <dsp:nvSpPr>
        <dsp:cNvPr id="0" name=""/>
        <dsp:cNvSpPr/>
      </dsp:nvSpPr>
      <dsp:spPr>
        <a:xfrm>
          <a:off x="6681225" y="2238307"/>
          <a:ext cx="277673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b="1" kern="1200"/>
            <a:t>Student: </a:t>
          </a:r>
          <a:r>
            <a:rPr lang="en-IN" sz="2400" b="1" kern="1200"/>
            <a:t>Cristian Dumitru – 2108821</a:t>
          </a:r>
          <a:endParaRPr lang="en-US" sz="2400" kern="1200"/>
        </a:p>
      </dsp:txBody>
      <dsp:txXfrm>
        <a:off x="6681225" y="2238307"/>
        <a:ext cx="2776732"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848CBB-A4F5-461D-A058-505A826A5705}" type="datetimeFigureOut">
              <a:rPr lang="en-IN" smtClean="0"/>
              <a:t>09-07-2023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343E1C-A067-4265-B24F-F220CA813A61}" type="slidenum">
              <a:rPr lang="en-IN" smtClean="0"/>
              <a:t>‹#›</a:t>
            </a:fld>
            <a:endParaRPr lang="en-IN"/>
          </a:p>
        </p:txBody>
      </p:sp>
    </p:spTree>
    <p:extLst>
      <p:ext uri="{BB962C8B-B14F-4D97-AF65-F5344CB8AC3E}">
        <p14:creationId xmlns:p14="http://schemas.microsoft.com/office/powerpoint/2010/main" val="3658619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dirty="0">
                <a:effectLst/>
                <a:latin typeface="Times" panose="02020603050405020304" pitchFamily="18" charset="0"/>
                <a:ea typeface="Times" panose="02020603050405020304" pitchFamily="18" charset="0"/>
              </a:rPr>
              <a:t>: Merger and Acquisition refer to the process of combining two companies for developing a joint organisation. This study focuses on implementing a smooth transition between CNPC and Murphy Oil. The impact of cultural differences and differences in organisational life has been identified between China and the US. Differences and similarities between the HR practices of China and the US have been critically analysed. Possible challenges of cross-broader M &amp; A have been identified and recommendations have been provided for implementing a smoother transition between two cross-cultural companies.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3</a:t>
            </a:fld>
            <a:endParaRPr lang="en-IN"/>
          </a:p>
        </p:txBody>
      </p:sp>
    </p:spTree>
    <p:extLst>
      <p:ext uri="{BB962C8B-B14F-4D97-AF65-F5344CB8AC3E}">
        <p14:creationId xmlns:p14="http://schemas.microsoft.com/office/powerpoint/2010/main" val="854659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dirty="0">
                <a:effectLst/>
                <a:latin typeface="Times" panose="02020603050405020304" pitchFamily="18" charset="0"/>
                <a:ea typeface="Times" panose="02020603050405020304" pitchFamily="18" charset="0"/>
              </a:rPr>
              <a:t>: Both Chinese and American cultures have several similarities. People in China and America are motivated by the same factors, which include money, comfort, job satisfaction and job security. Understanding the different cultural beliefs of China and America can help to implement successful intercultural communication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Petri and Plummer, 2020</a:t>
            </a:r>
            <a:r>
              <a:rPr lang="en-GB" sz="1800" dirty="0">
                <a:effectLst/>
                <a:latin typeface="Times" panose="02020603050405020304" pitchFamily="18" charset="0"/>
                <a:ea typeface="Times" panose="02020603050405020304" pitchFamily="18" charset="0"/>
              </a:rPr>
              <a:t>). Hofstede’s cultural dimension model has been used for analysing cultural differences between China and America, which help to develop an international merger and acquisition between Murphy Oil and China National Petrol Corporation.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4</a:t>
            </a:fld>
            <a:endParaRPr lang="en-IN"/>
          </a:p>
        </p:txBody>
      </p:sp>
    </p:spTree>
    <p:extLst>
      <p:ext uri="{BB962C8B-B14F-4D97-AF65-F5344CB8AC3E}">
        <p14:creationId xmlns:p14="http://schemas.microsoft.com/office/powerpoint/2010/main" val="3062209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dirty="0">
                <a:effectLst/>
                <a:latin typeface="Times" panose="02020603050405020304" pitchFamily="18" charset="0"/>
                <a:ea typeface="Times" panose="02020603050405020304" pitchFamily="18" charset="0"/>
              </a:rPr>
              <a:t>: There is a huge difference between the organisational life of China and America. While Chinese companies prefer hierarchy organisational structure, American companies prefer a flat organisational structure. In Chinese organisations, senior positions are always held by elder people (</a:t>
            </a:r>
            <a:r>
              <a:rPr lang="en-GB" sz="1800" dirty="0" err="1">
                <a:solidFill>
                  <a:srgbClr val="222222"/>
                </a:solidFill>
                <a:effectLst/>
                <a:highlight>
                  <a:srgbClr val="FFFFFF"/>
                </a:highlight>
                <a:latin typeface="Times New Roman" panose="02020603050405020304" pitchFamily="18" charset="0"/>
                <a:ea typeface="Times New Roman" panose="02020603050405020304" pitchFamily="18" charset="0"/>
              </a:rPr>
              <a:t>Cioli</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et al., 2020</a:t>
            </a:r>
            <a:r>
              <a:rPr lang="en-GB" sz="1800" dirty="0">
                <a:effectLst/>
                <a:latin typeface="Times" panose="02020603050405020304" pitchFamily="18" charset="0"/>
                <a:ea typeface="Times" panose="02020603050405020304" pitchFamily="18" charset="0"/>
              </a:rPr>
              <a:t>). On the other hand, American people encourage youth for achieving senior positions. Thus, Chinese people consider age as an indicator of experience. On the other hand, American companies engage more youth in their business.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5</a:t>
            </a:fld>
            <a:endParaRPr lang="en-IN"/>
          </a:p>
        </p:txBody>
      </p:sp>
    </p:spTree>
    <p:extLst>
      <p:ext uri="{BB962C8B-B14F-4D97-AF65-F5344CB8AC3E}">
        <p14:creationId xmlns:p14="http://schemas.microsoft.com/office/powerpoint/2010/main" val="1781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cs typeface="Arial" panose="020B0604020202020204" pitchFamily="34" charset="0"/>
              </a:rPr>
              <a:t>Speaker notes:</a:t>
            </a:r>
            <a:r>
              <a:rPr lang="en-GB" sz="1800" b="1" dirty="0">
                <a:effectLst/>
                <a:latin typeface="Times" panose="02020603050405020304" pitchFamily="18" charset="0"/>
                <a:ea typeface="Times" panose="02020603050405020304" pitchFamily="18" charset="0"/>
                <a:cs typeface="Arial" panose="020B0604020202020204" pitchFamily="34" charset="0"/>
              </a:rPr>
              <a:t> </a:t>
            </a:r>
            <a:r>
              <a:rPr lang="en-GB" sz="1800" dirty="0">
                <a:solidFill>
                  <a:srgbClr val="FF0000"/>
                </a:solidFill>
                <a:effectLst/>
                <a:latin typeface="Times" panose="02020603050405020304" pitchFamily="18" charset="0"/>
                <a:ea typeface="Times" panose="02020603050405020304" pitchFamily="18" charset="0"/>
                <a:cs typeface="Arial" panose="020B0604020202020204" pitchFamily="34" charset="0"/>
              </a:rPr>
              <a:t>According Hofstede’s cross-cultural theory, Culture of China and US is different from each other. While US prefer individualism, China prefer groupism and follow social hierarchy</a:t>
            </a:r>
            <a:r>
              <a:rPr lang="en-GB" sz="1800" b="1" i="1" dirty="0">
                <a:solidFill>
                  <a:srgbClr val="FF0000"/>
                </a:solidFill>
                <a:effectLst/>
                <a:latin typeface="Times" panose="02020603050405020304" pitchFamily="18" charset="0"/>
                <a:ea typeface="Times" panose="02020603050405020304" pitchFamily="18" charset="0"/>
                <a:cs typeface="Arial" panose="020B0604020202020204" pitchFamily="34" charset="0"/>
              </a:rPr>
              <a:t> </a:t>
            </a:r>
            <a:r>
              <a:rPr lang="en-GB" sz="1800" dirty="0">
                <a:solidFill>
                  <a:srgbClr val="FF0000"/>
                </a:solidFill>
                <a:effectLst/>
                <a:latin typeface="Times" panose="02020603050405020304" pitchFamily="18" charset="0"/>
                <a:ea typeface="Times" panose="02020603050405020304" pitchFamily="18" charset="0"/>
                <a:cs typeface="Arial" panose="020B0604020202020204" pitchFamily="34" charset="0"/>
              </a:rPr>
              <a:t>(</a:t>
            </a:r>
            <a:r>
              <a:rPr lang="en-GB" sz="1800" dirty="0" err="1">
                <a:solidFill>
                  <a:srgbClr val="FF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Kiessling</a:t>
            </a:r>
            <a:r>
              <a:rPr lang="en-GB" sz="1800" dirty="0">
                <a:solidFill>
                  <a:srgbClr val="FF000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et al., 2019</a:t>
            </a:r>
            <a:r>
              <a:rPr lang="en-GB" sz="1800" dirty="0">
                <a:solidFill>
                  <a:srgbClr val="FF0000"/>
                </a:solidFill>
                <a:effectLst/>
                <a:latin typeface="Times" panose="02020603050405020304" pitchFamily="18" charset="0"/>
                <a:ea typeface="Times" panose="02020603050405020304" pitchFamily="18" charset="0"/>
                <a:cs typeface="Arial" panose="020B0604020202020204" pitchFamily="34" charset="0"/>
              </a:rPr>
              <a:t>).</a:t>
            </a:r>
            <a:r>
              <a:rPr lang="en-GB" sz="1800" dirty="0">
                <a:effectLst/>
                <a:latin typeface="Times" panose="02020603050405020304" pitchFamily="18" charset="0"/>
                <a:ea typeface="Times" panose="02020603050405020304" pitchFamily="18" charset="0"/>
                <a:cs typeface="Arial" panose="020B0604020202020204" pitchFamily="34" charset="0"/>
              </a:rPr>
              <a:t> China uses an indirect communication style, which helps to analyse both non-verbal and verbal communication. </a:t>
            </a:r>
            <a:r>
              <a:rPr lang="en-GB" sz="1800" dirty="0">
                <a:solidFill>
                  <a:srgbClr val="FF0000"/>
                </a:solidFill>
                <a:effectLst/>
                <a:latin typeface="Times" panose="02020603050405020304" pitchFamily="18" charset="0"/>
                <a:ea typeface="Times" panose="02020603050405020304" pitchFamily="18" charset="0"/>
                <a:cs typeface="Arial" panose="020B0604020202020204" pitchFamily="34" charset="0"/>
              </a:rPr>
              <a:t>On the other hand, America focuses on verbal communication and uses a direct communication style. However, both China and America prefer masculinity similarly. United States has lower power of distance compared to China.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6</a:t>
            </a:fld>
            <a:endParaRPr lang="en-IN"/>
          </a:p>
        </p:txBody>
      </p:sp>
    </p:spTree>
    <p:extLst>
      <p:ext uri="{BB962C8B-B14F-4D97-AF65-F5344CB8AC3E}">
        <p14:creationId xmlns:p14="http://schemas.microsoft.com/office/powerpoint/2010/main" val="298138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dirty="0">
                <a:effectLst/>
                <a:latin typeface="Times" panose="02020603050405020304" pitchFamily="18" charset="0"/>
                <a:ea typeface="Times" panose="02020603050405020304" pitchFamily="18" charset="0"/>
              </a:rPr>
              <a:t>: Political landscapes of China and the US are different. While dictatorship was followed in China, the U.S. remains constantly a democratic country. The government of China has taken initiatives for increasing investment in LNG or Liquid Nitrogen Gas, which can be beneficial for Murphy Oil during establishing M&amp;A with China National Petrol Corporation (</a:t>
            </a:r>
            <a:r>
              <a:rPr lang="en-GB" sz="1800" dirty="0">
                <a:effectLst/>
                <a:latin typeface="Times New Roman" panose="02020603050405020304" pitchFamily="18" charset="0"/>
                <a:ea typeface="Times New Roman" panose="02020603050405020304" pitchFamily="18" charset="0"/>
              </a:rPr>
              <a:t>Gov.cn, 2023</a:t>
            </a:r>
            <a:r>
              <a:rPr lang="en-GB" sz="1800" dirty="0">
                <a:effectLst/>
                <a:latin typeface="Times" panose="02020603050405020304" pitchFamily="18" charset="0"/>
                <a:ea typeface="Times" panose="02020603050405020304" pitchFamily="18" charset="0"/>
              </a:rPr>
              <a:t>). The cross-trade policy of the US has been improved, which can help both CNPC and Murphy Oil during future business operations. Both China and America take advantages of the dollar, which reduce the complexity of currency exchange or cross-currency business operations. </a:t>
            </a:r>
            <a:endParaRPr lang="en-IN" sz="1800" dirty="0">
              <a:effectLst/>
              <a:latin typeface="Arial" panose="020B0604020202020204" pitchFamily="34" charset="0"/>
              <a:ea typeface="Arial" panose="020B0604020202020204" pitchFamily="34" charset="0"/>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1343E1C-A067-4265-B24F-F220CA813A61}" type="slidenum">
              <a:rPr lang="en-IN" smtClean="0"/>
              <a:t>7</a:t>
            </a:fld>
            <a:endParaRPr lang="en-IN"/>
          </a:p>
        </p:txBody>
      </p:sp>
    </p:spTree>
    <p:extLst>
      <p:ext uri="{BB962C8B-B14F-4D97-AF65-F5344CB8AC3E}">
        <p14:creationId xmlns:p14="http://schemas.microsoft.com/office/powerpoint/2010/main" val="2446021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dirty="0">
                <a:effectLst/>
                <a:latin typeface="Times" panose="02020603050405020304" pitchFamily="18" charset="0"/>
                <a:ea typeface="Times" panose="02020603050405020304" pitchFamily="18" charset="0"/>
              </a:rPr>
              <a:t>: Both China and US hold great positions in the list of richest countries in the world. The US is the first richest country and China is the second richest country. However, the population of China is four times larger than the US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Hughes et al., 2020</a:t>
            </a:r>
            <a:r>
              <a:rPr lang="en-GB" sz="1800" dirty="0">
                <a:effectLst/>
                <a:latin typeface="Times" panose="02020603050405020304" pitchFamily="18" charset="0"/>
                <a:ea typeface="Times" panose="02020603050405020304" pitchFamily="18" charset="0"/>
              </a:rPr>
              <a:t>). Thus, M&amp;A between China and US will help in the transition of money between the two rich countries, which will be beneficial for the economic development of both China and the US.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8</a:t>
            </a:fld>
            <a:endParaRPr lang="en-IN"/>
          </a:p>
        </p:txBody>
      </p:sp>
    </p:spTree>
    <p:extLst>
      <p:ext uri="{BB962C8B-B14F-4D97-AF65-F5344CB8AC3E}">
        <p14:creationId xmlns:p14="http://schemas.microsoft.com/office/powerpoint/2010/main" val="20424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dirty="0">
                <a:effectLst/>
                <a:latin typeface="Times" panose="02020603050405020304" pitchFamily="18" charset="0"/>
                <a:ea typeface="Times" panose="02020603050405020304" pitchFamily="18" charset="0"/>
              </a:rPr>
              <a:t>: There are some notable differences between the employee selection process in China and the US.  While HRM of China focuses on an insourcing strategy, which helps to keep control over the firm process and procedure. The US widely uses outsourcing strategies, which helps to hire talented and skilled labour from other sectors and countries. The recruitment strategy of both China and America is different from each other. China recruits employees based on their academic qualifications. Contrary to this, HR practices in the US allow firms to recruit employees based on both academic and technical training.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9</a:t>
            </a:fld>
            <a:endParaRPr lang="en-IN"/>
          </a:p>
        </p:txBody>
      </p:sp>
    </p:spTree>
    <p:extLst>
      <p:ext uri="{BB962C8B-B14F-4D97-AF65-F5344CB8AC3E}">
        <p14:creationId xmlns:p14="http://schemas.microsoft.com/office/powerpoint/2010/main" val="30294588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dirty="0">
                <a:effectLst/>
                <a:latin typeface="Times" panose="02020603050405020304" pitchFamily="18" charset="0"/>
                <a:ea typeface="Times" panose="02020603050405020304" pitchFamily="18" charset="0"/>
              </a:rPr>
              <a:t>: The process of hiring and selection is almost similar in China and US. In the digital era, both China and US search for technological advancements and technical skills among employees. Both China and US use company websites as required tools. HRM team post a job advert, and job description and select job application using company websites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Choudhury, 2021</a:t>
            </a:r>
            <a:r>
              <a:rPr lang="en-GB" sz="1800" dirty="0">
                <a:effectLst/>
                <a:latin typeface="Times" panose="02020603050405020304" pitchFamily="18" charset="0"/>
                <a:ea typeface="Times" panose="02020603050405020304" pitchFamily="18" charset="0"/>
              </a:rPr>
              <a:t>). Both China and US provide equal rights and opportunities for the female applicant. Almost 32% of the workforce in China is Women and the International labour law of the US ensures gender equality in the workplace.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10</a:t>
            </a:fld>
            <a:endParaRPr lang="en-IN"/>
          </a:p>
        </p:txBody>
      </p:sp>
    </p:spTree>
    <p:extLst>
      <p:ext uri="{BB962C8B-B14F-4D97-AF65-F5344CB8AC3E}">
        <p14:creationId xmlns:p14="http://schemas.microsoft.com/office/powerpoint/2010/main" val="3654493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dirty="0">
                <a:effectLst/>
                <a:latin typeface="Times" panose="02020603050405020304" pitchFamily="18" charset="0"/>
                <a:ea typeface="Times" panose="02020603050405020304" pitchFamily="18" charset="0"/>
              </a:rPr>
              <a:t>: If culture does not fit, merger and acquisition can be failed. Thus, the role of IHRM is vital in minimising the risk of failure and cultural clash between two cross-cultural companies. The vital role of IHRM in cross-cultural Mergers and Acquisitions is to ensure the culture of both companies come together. During the pre-merger stage, IHRM identifies the need for training and development for employees of both companies to fit into different cultures. HR professional helps to determine employee benefits, compensations and other legal policies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Rao-Nicholson et al., 2020</a:t>
            </a:r>
            <a:r>
              <a:rPr lang="en-GB" sz="1800" dirty="0">
                <a:effectLst/>
                <a:latin typeface="Times" panose="02020603050405020304" pitchFamily="18" charset="0"/>
                <a:ea typeface="Times" panose="02020603050405020304" pitchFamily="18" charset="0"/>
              </a:rPr>
              <a:t>). Documents for the Merger and Acquisition between Murphy Oil and CNPC should be documented and recorded by the HR professionals.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11</a:t>
            </a:fld>
            <a:endParaRPr lang="en-IN"/>
          </a:p>
        </p:txBody>
      </p:sp>
    </p:spTree>
    <p:extLst>
      <p:ext uri="{BB962C8B-B14F-4D97-AF65-F5344CB8AC3E}">
        <p14:creationId xmlns:p14="http://schemas.microsoft.com/office/powerpoint/2010/main" val="1100891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dirty="0">
                <a:effectLst/>
                <a:latin typeface="Times" panose="02020603050405020304" pitchFamily="18" charset="0"/>
                <a:ea typeface="Times" panose="02020603050405020304" pitchFamily="18" charset="0"/>
              </a:rPr>
              <a:t>: Constant monitoring of M&amp;A is important for achieving successful joint business operations. Due to a lack of effective communication and unsolved issues of employees, several M&amp;A breaks within six months of the transition. Thus, the HR team plays an important role in communicating challenges. Feedback is gathered from employees to understand their issues, which helps to solve them within a limited period. HR professionals manage employee training during the transition. HR team share the culture of the newly merged organisation with new policies. Key policies for the newly merged organisation are developed by HR professionals. These key policies provide rules, which help to control the operations and human resources within the newly merged organisation.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12</a:t>
            </a:fld>
            <a:endParaRPr lang="en-IN"/>
          </a:p>
        </p:txBody>
      </p:sp>
    </p:spTree>
    <p:extLst>
      <p:ext uri="{BB962C8B-B14F-4D97-AF65-F5344CB8AC3E}">
        <p14:creationId xmlns:p14="http://schemas.microsoft.com/office/powerpoint/2010/main" val="114030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dirty="0">
                <a:effectLst/>
                <a:latin typeface="Times" panose="02020603050405020304" pitchFamily="18" charset="0"/>
                <a:ea typeface="Times" panose="02020603050405020304" pitchFamily="18" charset="0"/>
              </a:rPr>
              <a:t>: post-merger integration strategies are important for eliminating the HR challenges, which include poor planning, failure to gain synergies, loss of talents, communication difficulties and cultural clashes. Post-merger integration helps to develop an internal communication plan for both Murphy Oil and CNPC, which helps to eliminate the challenges of communication difficulties among employees of China and US companies. Furthermore, selecting an integration team could be beneficial for reducing the challenges of talent loss (</a:t>
            </a:r>
            <a:r>
              <a:rPr lang="en-GB" sz="1800" dirty="0" err="1">
                <a:effectLst/>
                <a:latin typeface="Times New Roman" panose="02020603050405020304" pitchFamily="18" charset="0"/>
                <a:ea typeface="Times New Roman" panose="02020603050405020304" pitchFamily="18" charset="0"/>
              </a:rPr>
              <a:t>Murphyoilcorp</a:t>
            </a:r>
            <a:r>
              <a:rPr lang="en-GB" sz="1800" dirty="0">
                <a:effectLst/>
                <a:latin typeface="Times New Roman" panose="02020603050405020304" pitchFamily="18" charset="0"/>
                <a:ea typeface="Times New Roman" panose="02020603050405020304" pitchFamily="18" charset="0"/>
              </a:rPr>
              <a:t>, 2023</a:t>
            </a:r>
            <a:r>
              <a:rPr lang="en-GB" sz="1800" dirty="0">
                <a:effectLst/>
                <a:latin typeface="Times" panose="02020603050405020304" pitchFamily="18" charset="0"/>
                <a:ea typeface="Times" panose="02020603050405020304" pitchFamily="18" charset="0"/>
              </a:rPr>
              <a:t>). An effective team helps to develop an effective plan and eliminates the HR challenges of poor planning.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13</a:t>
            </a:fld>
            <a:endParaRPr lang="en-IN"/>
          </a:p>
        </p:txBody>
      </p:sp>
    </p:spTree>
    <p:extLst>
      <p:ext uri="{BB962C8B-B14F-4D97-AF65-F5344CB8AC3E}">
        <p14:creationId xmlns:p14="http://schemas.microsoft.com/office/powerpoint/2010/main" val="3783669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dirty="0">
                <a:effectLst/>
                <a:latin typeface="Times" panose="02020603050405020304" pitchFamily="18" charset="0"/>
                <a:ea typeface="Times" panose="02020603050405020304" pitchFamily="18" charset="0"/>
              </a:rPr>
              <a:t>: post-merger integration plays a vital role in creating clear exit criteria. HR professional plays a vital role in defining existing criteria, which includes the legal process. Exist criteria helps to merge organisation to know when it should end. A clear exit plan includes legal, financial, human resources and other necessary importation related to the newly merged organisation.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14</a:t>
            </a:fld>
            <a:endParaRPr lang="en-IN"/>
          </a:p>
        </p:txBody>
      </p:sp>
    </p:spTree>
    <p:extLst>
      <p:ext uri="{BB962C8B-B14F-4D97-AF65-F5344CB8AC3E}">
        <p14:creationId xmlns:p14="http://schemas.microsoft.com/office/powerpoint/2010/main" val="7512689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b="1" dirty="0">
                <a:effectLst/>
                <a:latin typeface="Times" panose="02020603050405020304" pitchFamily="18" charset="0"/>
                <a:ea typeface="Times" panose="02020603050405020304" pitchFamily="18" charset="0"/>
              </a:rPr>
              <a:t>: </a:t>
            </a:r>
            <a:r>
              <a:rPr lang="en-GB" sz="1800" dirty="0">
                <a:effectLst/>
                <a:latin typeface="Times" panose="02020603050405020304" pitchFamily="18" charset="0"/>
                <a:ea typeface="Times" panose="02020603050405020304" pitchFamily="18" charset="0"/>
              </a:rPr>
              <a:t>Based on the critical analysis of the IHRM practices during post and pre-merger situations, some recommendation has been suggested. It has been recommended to the HR team for developing secured third-party services, which include investment bankers, lawyers and accountants. It has been recommended to select an integration team, which helps to develop an effective plan for a smooth transition between Murphy Oil and CNPC. It has been recommended to set a clear and defined exit plan, which helps companies to know when they should exist. All legal and financial information should be included in the existing plan, which mitigates the risk of legal dilemmas.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15</a:t>
            </a:fld>
            <a:endParaRPr lang="en-IN"/>
          </a:p>
        </p:txBody>
      </p:sp>
    </p:spTree>
    <p:extLst>
      <p:ext uri="{BB962C8B-B14F-4D97-AF65-F5344CB8AC3E}">
        <p14:creationId xmlns:p14="http://schemas.microsoft.com/office/powerpoint/2010/main" val="14102884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dirty="0">
                <a:effectLst/>
                <a:latin typeface="Times" panose="02020603050405020304" pitchFamily="18" charset="0"/>
                <a:ea typeface="Times" panose="02020603050405020304" pitchFamily="18" charset="0"/>
              </a:rPr>
              <a:t>Speaker notes</a:t>
            </a:r>
            <a:r>
              <a:rPr lang="en-GB" sz="1800" dirty="0">
                <a:effectLst/>
                <a:latin typeface="Times" panose="02020603050405020304" pitchFamily="18" charset="0"/>
                <a:ea typeface="Times" panose="02020603050405020304" pitchFamily="18" charset="0"/>
              </a:rPr>
              <a:t>: According to the above critical analysis, IHRM should create a new policy for the new merger organisation, which helps to eliminate the risk of poor communication. A new policy would be effective for developing strong communication between the existing employees of Murphy Oil and CNPC. The development of key policies and guidelines helps to govern employee behaviour including attendance, work harassment, time off and privacy issues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Petri and Plummer, 2020</a:t>
            </a:r>
            <a:r>
              <a:rPr lang="en-GB" sz="1800" dirty="0">
                <a:effectLst/>
                <a:latin typeface="Times" panose="02020603050405020304" pitchFamily="18" charset="0"/>
                <a:ea typeface="Times" panose="02020603050405020304" pitchFamily="18" charset="0"/>
              </a:rPr>
              <a:t>). Retaining key employees can help a new organisation to become successful. Key employees help to manage the business effectivity. On the other hand, hiring new employees required huge capital. Thus, retaining key employees has been suggested form the HR team. On the other hand, compensation strategy will help to select salary structures for employees in the new merger organisation. </a:t>
            </a:r>
            <a:endParaRPr lang="en-IN" sz="1800" dirty="0">
              <a:effectLst/>
              <a:latin typeface="Arial" panose="020B0604020202020204" pitchFamily="34" charset="0"/>
              <a:ea typeface="Arial" panose="020B0604020202020204" pitchFamily="34" charset="0"/>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1343E1C-A067-4265-B24F-F220CA813A61}" type="slidenum">
              <a:rPr lang="en-IN" smtClean="0"/>
              <a:t>16</a:t>
            </a:fld>
            <a:endParaRPr lang="en-IN"/>
          </a:p>
        </p:txBody>
      </p:sp>
    </p:spTree>
    <p:extLst>
      <p:ext uri="{BB962C8B-B14F-4D97-AF65-F5344CB8AC3E}">
        <p14:creationId xmlns:p14="http://schemas.microsoft.com/office/powerpoint/2010/main" val="4703043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800" b="1" i="1" dirty="0">
                <a:effectLst/>
                <a:latin typeface="Times" panose="02020603050405020304" pitchFamily="18" charset="0"/>
                <a:ea typeface="Times" panose="02020603050405020304" pitchFamily="18" charset="0"/>
              </a:rPr>
              <a:t>Speaker notes: </a:t>
            </a:r>
            <a:r>
              <a:rPr lang="en-GB" sz="1800" dirty="0">
                <a:effectLst/>
                <a:latin typeface="Times" panose="02020603050405020304" pitchFamily="18" charset="0"/>
                <a:ea typeface="Times" panose="02020603050405020304" pitchFamily="18" charset="0"/>
              </a:rPr>
              <a:t>It can be concluded from the above analysis that IHRM plays a vital role in implementing M&amp;A between cross-cultural companies. Both China and US have similarities and dismisses between HR practices. However, implementing the integration team, common policies and compensation strategy may help to solve the challenges of HR, which can lead to the help to implement a successful M&amp;A between Murphy Oils and CNPC. </a:t>
            </a:r>
            <a:endParaRPr lang="en-IN" sz="1800" dirty="0">
              <a:effectLst/>
              <a:latin typeface="Arial" panose="020B0604020202020204" pitchFamily="34" charset="0"/>
              <a:ea typeface="Arial" panose="020B0604020202020204" pitchFamily="34" charset="0"/>
            </a:endParaRPr>
          </a:p>
          <a:p>
            <a:pPr>
              <a:lnSpc>
                <a:spcPct val="115000"/>
              </a:lnSpc>
            </a:pPr>
            <a:br>
              <a:rPr lang="en-GB" sz="1800" dirty="0">
                <a:effectLst/>
                <a:latin typeface="Times" panose="02020603050405020304" pitchFamily="18" charset="0"/>
                <a:ea typeface="Times" panose="02020603050405020304" pitchFamily="18" charset="0"/>
              </a:rPr>
            </a:br>
            <a:r>
              <a:rPr lang="en-GB" sz="1800" dirty="0">
                <a:effectLst/>
                <a:latin typeface="Times" panose="02020603050405020304" pitchFamily="18" charset="0"/>
                <a:ea typeface="Times" panose="02020603050405020304" pitchFamily="18"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E1343E1C-A067-4265-B24F-F220CA813A61}" type="slidenum">
              <a:rPr lang="en-IN" smtClean="0"/>
              <a:t>17</a:t>
            </a:fld>
            <a:endParaRPr lang="en-IN"/>
          </a:p>
        </p:txBody>
      </p:sp>
    </p:spTree>
    <p:extLst>
      <p:ext uri="{BB962C8B-B14F-4D97-AF65-F5344CB8AC3E}">
        <p14:creationId xmlns:p14="http://schemas.microsoft.com/office/powerpoint/2010/main" val="36319957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A5A8EE-4E1D-457B-8FB0-10AC428044E6}" type="datetimeFigureOut">
              <a:rPr lang="en-IN" smtClean="0"/>
              <a:t>09-07-2023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255346" y="2750337"/>
            <a:ext cx="1171888" cy="1356442"/>
          </a:xfrm>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1385216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A5A8EE-4E1D-457B-8FB0-10AC428044E6}" type="datetimeFigureOut">
              <a:rPr lang="en-IN" smtClean="0"/>
              <a:t>09-07-2023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2283670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A5A8EE-4E1D-457B-8FB0-10AC428044E6}" type="datetimeFigureOut">
              <a:rPr lang="en-IN" smtClean="0"/>
              <a:t>09-07-2023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729455" y="2869895"/>
            <a:ext cx="1154151" cy="1090789"/>
          </a:xfrm>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1730341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A5A8EE-4E1D-457B-8FB0-10AC428044E6}" type="datetimeFigureOut">
              <a:rPr lang="en-IN" smtClean="0"/>
              <a:t>09-07-2023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3200517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A5A8EE-4E1D-457B-8FB0-10AC428044E6}" type="datetimeFigureOut">
              <a:rPr lang="en-IN" smtClean="0"/>
              <a:t>09-07-2023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549059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A5A8EE-4E1D-457B-8FB0-10AC428044E6}" type="datetimeFigureOut">
              <a:rPr lang="en-IN" smtClean="0"/>
              <a:t>09-07-2023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2527026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4A5A8EE-4E1D-457B-8FB0-10AC428044E6}" type="datetimeFigureOut">
              <a:rPr lang="en-IN" smtClean="0"/>
              <a:t>09-07-2023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467445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A5A8EE-4E1D-457B-8FB0-10AC428044E6}" type="datetimeFigureOut">
              <a:rPr lang="en-IN" smtClean="0"/>
              <a:t>09-07-2023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3369320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A5A8EE-4E1D-457B-8FB0-10AC428044E6}" type="datetimeFigureOut">
              <a:rPr lang="en-IN" smtClean="0"/>
              <a:t>09-07-2023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4009859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A5A8EE-4E1D-457B-8FB0-10AC428044E6}" type="datetimeFigureOut">
              <a:rPr lang="en-IN" smtClean="0"/>
              <a:t>09-07-2023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309"/>
            <a:ext cx="1154151" cy="1090789"/>
          </a:xfrm>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1635229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A5A8EE-4E1D-457B-8FB0-10AC428044E6}" type="datetimeFigureOut">
              <a:rPr lang="en-IN" smtClean="0"/>
              <a:t>09-07-2023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615"/>
            <a:ext cx="1154151" cy="1090789"/>
          </a:xfrm>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2618686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A5A8EE-4E1D-457B-8FB0-10AC428044E6}" type="datetimeFigureOut">
              <a:rPr lang="en-IN" smtClean="0"/>
              <a:t>09-07-2023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6DF19240-8D61-442F-9BE5-9BEE05BE625C}" type="slidenum">
              <a:rPr lang="en-IN" smtClean="0"/>
              <a:t>‹#›</a:t>
            </a:fld>
            <a:endParaRPr lang="en-IN"/>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9415884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A5A8EE-4E1D-457B-8FB0-10AC428044E6}" type="datetimeFigureOut">
              <a:rPr lang="en-IN" smtClean="0"/>
              <a:t>09-07-2023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7724156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4A5A8EE-4E1D-457B-8FB0-10AC428044E6}" type="datetimeFigureOut">
              <a:rPr lang="en-IN" smtClean="0"/>
              <a:t>09-07-2023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8573818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4A5A8EE-4E1D-457B-8FB0-10AC428044E6}" type="datetimeFigureOut">
              <a:rPr lang="en-IN" smtClean="0"/>
              <a:t>09-07-2023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32812236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A5A8EE-4E1D-457B-8FB0-10AC428044E6}" type="datetimeFigureOut">
              <a:rPr lang="en-IN" smtClean="0"/>
              <a:t>09-07-2023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DF19240-8D61-442F-9BE5-9BEE05BE625C}" type="slidenum">
              <a:rPr lang="en-IN" smtClean="0"/>
              <a:t>‹#›</a:t>
            </a:fld>
            <a:endParaRPr lang="en-IN"/>
          </a:p>
        </p:txBody>
      </p:sp>
    </p:spTree>
    <p:extLst>
      <p:ext uri="{BB962C8B-B14F-4D97-AF65-F5344CB8AC3E}">
        <p14:creationId xmlns:p14="http://schemas.microsoft.com/office/powerpoint/2010/main" val="5870347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04A5A8EE-4E1D-457B-8FB0-10AC428044E6}" type="datetimeFigureOut">
              <a:rPr lang="en-IN" smtClean="0"/>
              <a:t>09-07-2023</a:t>
            </a:fld>
            <a:endParaRPr lang="en-IN"/>
          </a:p>
        </p:txBody>
      </p:sp>
      <p:sp>
        <p:nvSpPr>
          <p:cNvPr id="5" name="Footer Placeholder 4"/>
          <p:cNvSpPr>
            <a:spLocks noGrp="1"/>
          </p:cNvSpPr>
          <p:nvPr>
            <p:ph type="ftr" sz="quarter" idx="11"/>
          </p:nvPr>
        </p:nvSpPr>
        <p:spPr>
          <a:xfrm>
            <a:off x="680321" y="5936188"/>
            <a:ext cx="6126805" cy="365125"/>
          </a:xfrm>
        </p:spPr>
        <p:txBody>
          <a:bodyPr/>
          <a:lstStyle/>
          <a:p>
            <a:endParaRPr lang="en-IN"/>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F19240-8D61-442F-9BE5-9BEE05BE625C}" type="slidenum">
              <a:rPr lang="en-IN" smtClean="0"/>
              <a:t>‹#›</a:t>
            </a:fld>
            <a:endParaRPr lang="en-IN"/>
          </a:p>
        </p:txBody>
      </p:sp>
    </p:spTree>
    <p:extLst>
      <p:ext uri="{BB962C8B-B14F-4D97-AF65-F5344CB8AC3E}">
        <p14:creationId xmlns:p14="http://schemas.microsoft.com/office/powerpoint/2010/main" val="2736270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4A5A8EE-4E1D-457B-8FB0-10AC428044E6}" type="datetimeFigureOut">
              <a:rPr lang="en-IN" smtClean="0"/>
              <a:t>09-07-2023</a:t>
            </a:fld>
            <a:endParaRPr lang="en-IN"/>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F19240-8D61-442F-9BE5-9BEE05BE625C}" type="slidenum">
              <a:rPr lang="en-IN" smtClean="0"/>
              <a:t>‹#›</a:t>
            </a:fld>
            <a:endParaRPr lang="en-IN"/>
          </a:p>
        </p:txBody>
      </p:sp>
    </p:spTree>
    <p:extLst>
      <p:ext uri="{BB962C8B-B14F-4D97-AF65-F5344CB8AC3E}">
        <p14:creationId xmlns:p14="http://schemas.microsoft.com/office/powerpoint/2010/main" val="416026760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8" Type="http://schemas.openxmlformats.org/officeDocument/2006/relationships/hyperlink" Target="#_Toc138848654"/><Relationship Id="rId13" Type="http://schemas.openxmlformats.org/officeDocument/2006/relationships/hyperlink" Target="#_Toc138848659"/><Relationship Id="rId18" Type="http://schemas.openxmlformats.org/officeDocument/2006/relationships/hyperlink" Target="#_Toc138848664"/><Relationship Id="rId3" Type="http://schemas.openxmlformats.org/officeDocument/2006/relationships/hyperlink" Target="#_Toc138848649"/><Relationship Id="rId7" Type="http://schemas.openxmlformats.org/officeDocument/2006/relationships/hyperlink" Target="#_Toc138848653"/><Relationship Id="rId12" Type="http://schemas.openxmlformats.org/officeDocument/2006/relationships/hyperlink" Target="#_Toc138848658"/><Relationship Id="rId17" Type="http://schemas.openxmlformats.org/officeDocument/2006/relationships/hyperlink" Target="#_Toc138848663"/><Relationship Id="rId2" Type="http://schemas.openxmlformats.org/officeDocument/2006/relationships/hyperlink" Target="#_Toc138848648"/><Relationship Id="rId16" Type="http://schemas.openxmlformats.org/officeDocument/2006/relationships/hyperlink" Target="#_Toc138848662"/><Relationship Id="rId1" Type="http://schemas.openxmlformats.org/officeDocument/2006/relationships/slideLayout" Target="../slideLayouts/slideLayout2.xml"/><Relationship Id="rId6" Type="http://schemas.openxmlformats.org/officeDocument/2006/relationships/hyperlink" Target="#_Toc138848652"/><Relationship Id="rId11" Type="http://schemas.openxmlformats.org/officeDocument/2006/relationships/hyperlink" Target="#_Toc138848657"/><Relationship Id="rId5" Type="http://schemas.openxmlformats.org/officeDocument/2006/relationships/hyperlink" Target="#_Toc138848651"/><Relationship Id="rId15" Type="http://schemas.openxmlformats.org/officeDocument/2006/relationships/hyperlink" Target="#_Toc138848661"/><Relationship Id="rId10" Type="http://schemas.openxmlformats.org/officeDocument/2006/relationships/hyperlink" Target="#_Toc138848656"/><Relationship Id="rId4" Type="http://schemas.openxmlformats.org/officeDocument/2006/relationships/hyperlink" Target="#_Toc138848650"/><Relationship Id="rId9" Type="http://schemas.openxmlformats.org/officeDocument/2006/relationships/hyperlink" Target="#_Toc138848655"/><Relationship Id="rId14" Type="http://schemas.openxmlformats.org/officeDocument/2006/relationships/hyperlink" Target="#_Toc138848660"/></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cn/english/" TargetMode="External"/><Relationship Id="rId2" Type="http://schemas.openxmlformats.org/officeDocument/2006/relationships/hyperlink" Target="https://www.cnpc.com.cn/en/2014enbvfgr/201907/c9318a5301b1471dba8122de3a63f6d9/files/124e79a378e44857a392ccdee63af9c6.pdf" TargetMode="External"/><Relationship Id="rId1" Type="http://schemas.openxmlformats.org/officeDocument/2006/relationships/slideLayout" Target="../slideLayouts/slideLayout2.xml"/><Relationship Id="rId4" Type="http://schemas.openxmlformats.org/officeDocument/2006/relationships/hyperlink" Target="https://www.usa.gov/filing-taxes-top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E22A2-91CB-6E8E-35D5-DBC83BCF3FFD}"/>
              </a:ext>
            </a:extLst>
          </p:cNvPr>
          <p:cNvSpPr>
            <a:spLocks noGrp="1"/>
          </p:cNvSpPr>
          <p:nvPr>
            <p:ph type="title"/>
          </p:nvPr>
        </p:nvSpPr>
        <p:spPr/>
        <p:txBody>
          <a:bodyPr>
            <a:normAutofit fontScale="90000"/>
          </a:bodyPr>
          <a:lstStyle/>
          <a:p>
            <a:pPr>
              <a:lnSpc>
                <a:spcPct val="107000"/>
              </a:lnSpc>
              <a:spcAft>
                <a:spcPts val="800"/>
              </a:spcAft>
            </a:pPr>
            <a:r>
              <a:rPr lang="en-IN" sz="3100" b="1" kern="100" dirty="0">
                <a:effectLst/>
                <a:latin typeface="Arial" panose="020B0604020202020204" pitchFamily="34" charset="0"/>
                <a:ea typeface="Calibri" panose="020F0502020204030204" pitchFamily="34" charset="0"/>
                <a:cs typeface="Times New Roman" panose="02020603050405020304" pitchFamily="18" charset="0"/>
              </a:rPr>
              <a:t>Developing Relationships and Workplace Achievement</a:t>
            </a:r>
            <a:b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graphicFrame>
        <p:nvGraphicFramePr>
          <p:cNvPr id="5" name="Content Placeholder 2">
            <a:extLst>
              <a:ext uri="{FF2B5EF4-FFF2-40B4-BE49-F238E27FC236}">
                <a16:creationId xmlns:a16="http://schemas.microsoft.com/office/drawing/2014/main" id="{38EDE1FE-C3D6-36B5-1ADA-9A8DBF9DB6E4}"/>
              </a:ext>
            </a:extLst>
          </p:cNvPr>
          <p:cNvGraphicFramePr>
            <a:graphicFrameLocks noGrp="1"/>
          </p:cNvGraphicFramePr>
          <p:nvPr>
            <p:ph idx="1"/>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2735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endParaRPr lang="en-IN" dirty="0"/>
          </a:p>
        </p:txBody>
      </p:sp>
      <p:sp>
        <p:nvSpPr>
          <p:cNvPr id="4" name="Rectangle 1">
            <a:extLst>
              <a:ext uri="{FF2B5EF4-FFF2-40B4-BE49-F238E27FC236}">
                <a16:creationId xmlns:a16="http://schemas.microsoft.com/office/drawing/2014/main" id="{BDA2A353-21DA-AF74-5A0E-D6E614DEEEAA}"/>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7700" algn="r"/>
              </a:tabLst>
              <a:defRPr>
                <a:solidFill>
                  <a:schemeClr val="tx1"/>
                </a:solidFill>
                <a:latin typeface="Arial" panose="020B0604020202020204" pitchFamily="34" charset="0"/>
              </a:defRPr>
            </a:lvl1pPr>
            <a:lvl2pPr eaLnBrk="0" fontAlgn="base" hangingPunct="0">
              <a:spcBef>
                <a:spcPct val="0"/>
              </a:spcBef>
              <a:spcAft>
                <a:spcPct val="0"/>
              </a:spcAft>
              <a:tabLst>
                <a:tab pos="5727700" algn="r"/>
              </a:tabLst>
              <a:defRPr>
                <a:solidFill>
                  <a:schemeClr val="tx1"/>
                </a:solidFill>
                <a:latin typeface="Arial" panose="020B0604020202020204" pitchFamily="34" charset="0"/>
              </a:defRPr>
            </a:lvl2pPr>
            <a:lvl3pPr eaLnBrk="0" fontAlgn="base" hangingPunct="0">
              <a:spcBef>
                <a:spcPct val="0"/>
              </a:spcBef>
              <a:spcAft>
                <a:spcPct val="0"/>
              </a:spcAft>
              <a:tabLst>
                <a:tab pos="5727700" algn="r"/>
              </a:tabLst>
              <a:defRPr>
                <a:solidFill>
                  <a:schemeClr val="tx1"/>
                </a:solidFill>
                <a:latin typeface="Arial" panose="020B0604020202020204" pitchFamily="34" charset="0"/>
              </a:defRPr>
            </a:lvl3pPr>
            <a:lvl4pPr eaLnBrk="0" fontAlgn="base" hangingPunct="0">
              <a:spcBef>
                <a:spcPct val="0"/>
              </a:spcBef>
              <a:spcAft>
                <a:spcPct val="0"/>
              </a:spcAft>
              <a:tabLst>
                <a:tab pos="5727700" algn="r"/>
              </a:tabLst>
              <a:defRPr>
                <a:solidFill>
                  <a:schemeClr val="tx1"/>
                </a:solidFill>
                <a:latin typeface="Arial" panose="020B0604020202020204" pitchFamily="34" charset="0"/>
              </a:defRPr>
            </a:lvl4pPr>
            <a:lvl5pPr eaLnBrk="0" fontAlgn="base" hangingPunct="0">
              <a:spcBef>
                <a:spcPct val="0"/>
              </a:spcBef>
              <a:spcAft>
                <a:spcPct val="0"/>
              </a:spcAft>
              <a:tabLst>
                <a:tab pos="5727700" algn="r"/>
              </a:tabLst>
              <a:defRPr>
                <a:solidFill>
                  <a:schemeClr val="tx1"/>
                </a:solidFill>
                <a:latin typeface="Arial" panose="020B0604020202020204" pitchFamily="34" charset="0"/>
              </a:defRPr>
            </a:lvl5pPr>
            <a:lvl6pPr eaLnBrk="0" fontAlgn="base" hangingPunct="0">
              <a:spcBef>
                <a:spcPct val="0"/>
              </a:spcBef>
              <a:spcAft>
                <a:spcPct val="0"/>
              </a:spcAft>
              <a:tabLst>
                <a:tab pos="5727700" algn="r"/>
              </a:tabLst>
              <a:defRPr>
                <a:solidFill>
                  <a:schemeClr val="tx1"/>
                </a:solidFill>
                <a:latin typeface="Arial" panose="020B0604020202020204" pitchFamily="34" charset="0"/>
              </a:defRPr>
            </a:lvl6pPr>
            <a:lvl7pPr eaLnBrk="0" fontAlgn="base" hangingPunct="0">
              <a:spcBef>
                <a:spcPct val="0"/>
              </a:spcBef>
              <a:spcAft>
                <a:spcPct val="0"/>
              </a:spcAft>
              <a:tabLst>
                <a:tab pos="5727700" algn="r"/>
              </a:tabLst>
              <a:defRPr>
                <a:solidFill>
                  <a:schemeClr val="tx1"/>
                </a:solidFill>
                <a:latin typeface="Arial" panose="020B0604020202020204" pitchFamily="34" charset="0"/>
              </a:defRPr>
            </a:lvl7pPr>
            <a:lvl8pPr eaLnBrk="0" fontAlgn="base" hangingPunct="0">
              <a:spcBef>
                <a:spcPct val="0"/>
              </a:spcBef>
              <a:spcAft>
                <a:spcPct val="0"/>
              </a:spcAft>
              <a:tabLst>
                <a:tab pos="5727700" algn="r"/>
              </a:tabLst>
              <a:defRPr>
                <a:solidFill>
                  <a:schemeClr val="tx1"/>
                </a:solidFill>
                <a:latin typeface="Arial" panose="020B0604020202020204" pitchFamily="34" charset="0"/>
              </a:defRPr>
            </a:lvl8pPr>
            <a:lvl9pPr eaLnBrk="0" fontAlgn="base" hangingPunct="0">
              <a:spcBef>
                <a:spcPct val="0"/>
              </a:spcBef>
              <a:spcAft>
                <a:spcPct val="0"/>
              </a:spcAft>
              <a:tabLst>
                <a:tab pos="572770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2"/>
              </a:rPr>
              <a:t>1. Introduction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3"/>
              </a:rPr>
              <a:t>2. Impact of Culture and organisational life</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4"/>
              </a:rPr>
              <a:t>2.1 Impact of Culture</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5"/>
              </a:rPr>
              <a:t>2.2 Impact of Organisational Life</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6"/>
              </a:rPr>
              <a:t>2.3 Impact of the political factors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7"/>
              </a:rPr>
              <a:t>2.4 Impact of Economic Factors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8"/>
              </a:rPr>
              <a:t>3. Key areas of Similarities and Differences between HR practices in China and the US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9"/>
              </a:rPr>
              <a:t>3.1 Difference in HR practices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10"/>
              </a:rPr>
              <a:t>3.2 Similarities in HR Practices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11"/>
              </a:rPr>
              <a:t>4. Role of IHRM in implementing effective Merger and Acquisition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12"/>
              </a:rPr>
              <a:t>4.1 Pre-merger</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13"/>
              </a:rPr>
              <a:t>4.2 post-merger</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14"/>
              </a:rPr>
              <a:t>4.3 Post-merger Integration Strategies and Challenges of HR</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15"/>
              </a:rPr>
              <a:t>5. Recommendation and Conclusion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16"/>
              </a:rPr>
              <a:t>5.1 Recommendation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17"/>
              </a:rPr>
              <a:t>5.2 Conclusion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r>
              <a:rPr kumimoji="0" lang="en-GB" altLang="en-US" sz="1200" b="0" i="0" u="none" strike="noStrike" cap="none" normalizeH="0" baseline="0">
                <a:ln>
                  <a:noFill/>
                </a:ln>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hlinkClick r:id="rId18"/>
              </a:rPr>
              <a:t>Reference</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7700" algn="r"/>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92866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endParaRPr lang="en-IN" b="1" dirty="0"/>
          </a:p>
        </p:txBody>
      </p:sp>
      <p:sp>
        <p:nvSpPr>
          <p:cNvPr id="3" name="Content Placeholder 2"/>
          <p:cNvSpPr>
            <a:spLocks noGrp="1"/>
          </p:cNvSpPr>
          <p:nvPr>
            <p:ph idx="1"/>
          </p:nvPr>
        </p:nvSpPr>
        <p:spPr>
          <a:xfrm>
            <a:off x="680321" y="2336873"/>
            <a:ext cx="7039481" cy="3599316"/>
          </a:xfrm>
        </p:spPr>
        <p:txBody>
          <a:bodyPr>
            <a:normAutofit fontScale="92500"/>
          </a:bodyPr>
          <a:lstStyle/>
          <a:p>
            <a:pPr marL="342900" lvl="0" indent="-342900" algn="just">
              <a:lnSpc>
                <a:spcPct val="200000"/>
              </a:lnSpc>
              <a:buFont typeface="Arial" panose="020B0604020202020204" pitchFamily="34" charset="0"/>
              <a:buChar char="●"/>
            </a:pPr>
            <a:r>
              <a:rPr lang="en-GB" sz="1800" u="none" strike="noStrike" dirty="0">
                <a:effectLst/>
                <a:latin typeface="Times" panose="02020603050405020304" pitchFamily="18" charset="0"/>
                <a:ea typeface="Times" panose="02020603050405020304" pitchFamily="18" charset="0"/>
              </a:rPr>
              <a:t>China National Petrol Corporation is one of the large oil and gas </a:t>
            </a:r>
            <a:r>
              <a:rPr lang="en-GB" sz="1800" u="none" strike="noStrike" dirty="0">
                <a:effectLst/>
                <a:latin typeface="Arial" panose="020B0604020202020204" pitchFamily="34" charset="0"/>
                <a:ea typeface="Times" panose="02020603050405020304" pitchFamily="18" charset="0"/>
                <a:cs typeface="Arial" panose="020B0604020202020204" pitchFamily="34" charset="0"/>
              </a:rPr>
              <a:t>corporations in China</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Murphy Oil Corporation is an independent energy company, which is committed to producing oil and natural gas in the United States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This study focuses on understanding the role of HRM during the Merger and Acquisition of CNPC and Murphy Oil</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p:txBody>
      </p:sp>
      <p:sp>
        <p:nvSpPr>
          <p:cNvPr id="5" name="Rectangle 4"/>
          <p:cNvSpPr/>
          <p:nvPr/>
        </p:nvSpPr>
        <p:spPr>
          <a:xfrm>
            <a:off x="8317245" y="6270698"/>
            <a:ext cx="3400675" cy="369332"/>
          </a:xfrm>
          <a:prstGeom prst="rect">
            <a:avLst/>
          </a:prstGeom>
        </p:spPr>
        <p:txBody>
          <a:bodyPr wrap="none">
            <a:spAutoFit/>
          </a:bodyPr>
          <a:lstStyle/>
          <a:p>
            <a:pPr lvl="0"/>
            <a:r>
              <a:rPr lang="en-GB" dirty="0">
                <a:latin typeface="Times" panose="02020603050405020304" pitchFamily="18" charset="0"/>
                <a:cs typeface="Times" panose="02020603050405020304" pitchFamily="18" charset="0"/>
              </a:rPr>
              <a:t>Source: (</a:t>
            </a:r>
            <a:r>
              <a:rPr lang="en-GB" sz="1800" dirty="0">
                <a:effectLst/>
                <a:latin typeface="Times" panose="02020603050405020304" pitchFamily="18" charset="0"/>
                <a:ea typeface="Times New Roman" panose="02020603050405020304" pitchFamily="18" charset="0"/>
                <a:cs typeface="Times" panose="02020603050405020304" pitchFamily="18" charset="0"/>
              </a:rPr>
              <a:t>Petri and Plummer, 2020</a:t>
            </a:r>
            <a:r>
              <a:rPr lang="en-GB" dirty="0">
                <a:latin typeface="Times" panose="02020603050405020304" pitchFamily="18" charset="0"/>
                <a:cs typeface="Times" panose="02020603050405020304" pitchFamily="18" charset="0"/>
              </a:rPr>
              <a:t>)</a:t>
            </a:r>
            <a:endParaRPr lang="en-IN" dirty="0">
              <a:latin typeface="Times" panose="02020603050405020304" pitchFamily="18" charset="0"/>
              <a:cs typeface="Times" panose="02020603050405020304" pitchFamily="18" charset="0"/>
            </a:endParaRPr>
          </a:p>
        </p:txBody>
      </p:sp>
      <p:pic>
        <p:nvPicPr>
          <p:cNvPr id="1026" name="Picture 2" descr="PDF] Determinants of Cross-Border Mergers and Acquisitions: A Comprehensive  Review and Future Direction | Semantic Scholar">
            <a:extLst>
              <a:ext uri="{FF2B5EF4-FFF2-40B4-BE49-F238E27FC236}">
                <a16:creationId xmlns:a16="http://schemas.microsoft.com/office/drawing/2014/main" id="{0BA6A0EA-AC01-EA46-6E80-C498D9CD92D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48765" y="2336872"/>
            <a:ext cx="3754619" cy="35993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4483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kern="0" dirty="0">
                <a:effectLst/>
                <a:latin typeface="Times New Roman" panose="02020603050405020304" pitchFamily="18" charset="0"/>
                <a:cs typeface="Arial" panose="020B0604020202020204" pitchFamily="34" charset="0"/>
              </a:rPr>
              <a:t>2. Impact of Culture and organisational life</a:t>
            </a:r>
            <a:br>
              <a:rPr lang="en-IN" sz="1800" b="1" kern="0" dirty="0">
                <a:effectLst/>
                <a:latin typeface="Times New Roman" panose="02020603050405020304" pitchFamily="18" charset="0"/>
                <a:cs typeface="Arial" panose="020B0604020202020204" pitchFamily="34" charset="0"/>
              </a:rPr>
            </a:br>
            <a:endParaRPr lang="en-IN" b="1" dirty="0"/>
          </a:p>
        </p:txBody>
      </p:sp>
      <p:sp>
        <p:nvSpPr>
          <p:cNvPr id="3" name="Content Placeholder 2"/>
          <p:cNvSpPr>
            <a:spLocks noGrp="1"/>
          </p:cNvSpPr>
          <p:nvPr>
            <p:ph idx="1"/>
          </p:nvPr>
        </p:nvSpPr>
        <p:spPr>
          <a:xfrm>
            <a:off x="4863314" y="2160573"/>
            <a:ext cx="7112898" cy="4468575"/>
          </a:xfrm>
        </p:spPr>
        <p:txBody>
          <a:bodyPr>
            <a:normAutofit fontScale="92500"/>
          </a:bodyPr>
          <a:lstStyle/>
          <a:p>
            <a:pPr algn="just">
              <a:lnSpc>
                <a:spcPct val="200000"/>
              </a:lnSpc>
              <a:spcBef>
                <a:spcPts val="1800"/>
              </a:spcBef>
              <a:spcAft>
                <a:spcPts val="600"/>
              </a:spcAft>
            </a:pPr>
            <a:r>
              <a:rPr lang="en-GB" sz="1800" b="1" dirty="0">
                <a:effectLst/>
                <a:latin typeface="Arial" panose="020B0604020202020204" pitchFamily="34" charset="0"/>
                <a:cs typeface="Arial" panose="020B0604020202020204" pitchFamily="34" charset="0"/>
              </a:rPr>
              <a:t>2.1 Impact of Culture</a:t>
            </a:r>
            <a:endParaRPr lang="en-IN" sz="1800" b="1" dirty="0">
              <a:effectLst/>
              <a:latin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Chinese culture is all about the group, and American celebrates individualism (</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Wei, 2019</a:t>
            </a: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Hofstede’s cultural dimension theory can be applied to understanding the cultural difference between China and America</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Chinese people always show respect while talking, while American use rude and offensive language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IN"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418" y="2160573"/>
            <a:ext cx="4195515" cy="36128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280449" y="5804075"/>
            <a:ext cx="2707729" cy="369332"/>
          </a:xfrm>
          <a:prstGeom prst="rect">
            <a:avLst/>
          </a:prstGeom>
        </p:spPr>
        <p:txBody>
          <a:bodyPr wrap="none">
            <a:spAutoFit/>
          </a:bodyPr>
          <a:lstStyle/>
          <a:p>
            <a:pPr lvl="0"/>
            <a:r>
              <a:rPr lang="en-GB" dirty="0">
                <a:latin typeface="Times" panose="02020603050405020304" pitchFamily="18" charset="0"/>
                <a:cs typeface="Times" panose="02020603050405020304" pitchFamily="18" charset="0"/>
              </a:rPr>
              <a:t>Source: (</a:t>
            </a:r>
            <a:r>
              <a:rPr lang="en-GB" sz="1800" dirty="0" err="1">
                <a:effectLst/>
                <a:latin typeface="Times New Roman" panose="02020603050405020304" pitchFamily="18" charset="0"/>
                <a:ea typeface="Times New Roman" panose="02020603050405020304" pitchFamily="18" charset="0"/>
              </a:rPr>
              <a:t>Tarba</a:t>
            </a:r>
            <a:r>
              <a:rPr lang="en-GB" sz="1800" dirty="0">
                <a:effectLst/>
                <a:latin typeface="Times New Roman" panose="02020603050405020304" pitchFamily="18" charset="0"/>
                <a:ea typeface="Times New Roman" panose="02020603050405020304" pitchFamily="18" charset="0"/>
              </a:rPr>
              <a:t> et al.,</a:t>
            </a:r>
            <a:r>
              <a:rPr lang="en-GB" sz="1800" i="1"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2020</a:t>
            </a:r>
            <a:r>
              <a:rPr lang="en-GB" dirty="0">
                <a:latin typeface="Times" panose="02020603050405020304" pitchFamily="18" charset="0"/>
                <a:cs typeface="Times" panose="02020603050405020304" pitchFamily="18" charset="0"/>
              </a:rPr>
              <a:t>)</a:t>
            </a:r>
            <a:endParaRPr lang="en-IN" dirty="0">
              <a:latin typeface="Times" panose="02020603050405020304" pitchFamily="18" charset="0"/>
              <a:cs typeface="Times" panose="02020603050405020304" pitchFamily="18" charset="0"/>
            </a:endParaRPr>
          </a:p>
        </p:txBody>
      </p:sp>
    </p:spTree>
    <p:extLst>
      <p:ext uri="{BB962C8B-B14F-4D97-AF65-F5344CB8AC3E}">
        <p14:creationId xmlns:p14="http://schemas.microsoft.com/office/powerpoint/2010/main" val="3869976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dirty="0">
                <a:effectLst/>
                <a:latin typeface="Times New Roman" panose="02020603050405020304" pitchFamily="18" charset="0"/>
                <a:cs typeface="Arial" panose="020B0604020202020204" pitchFamily="34" charset="0"/>
              </a:rPr>
              <a:t>2.2 Impact of Organisational Life</a:t>
            </a:r>
            <a:br>
              <a:rPr lang="en-IN" sz="1800" b="1" dirty="0">
                <a:effectLst/>
                <a:latin typeface="Times New Roman" panose="02020603050405020304" pitchFamily="18" charset="0"/>
                <a:cs typeface="Arial" panose="020B0604020202020204" pitchFamily="34" charset="0"/>
              </a:rPr>
            </a:br>
            <a:endParaRPr lang="en-IN" dirty="0"/>
          </a:p>
        </p:txBody>
      </p:sp>
      <p:sp>
        <p:nvSpPr>
          <p:cNvPr id="3" name="Content Placeholder 2"/>
          <p:cNvSpPr>
            <a:spLocks noGrp="1"/>
          </p:cNvSpPr>
          <p:nvPr>
            <p:ph idx="1"/>
          </p:nvPr>
        </p:nvSpPr>
        <p:spPr>
          <a:xfrm>
            <a:off x="307497" y="2336872"/>
            <a:ext cx="6530273" cy="3686175"/>
          </a:xfrm>
        </p:spPr>
        <p:txBody>
          <a:bodyPr>
            <a:normAutofit fontScale="85000" lnSpcReduction="10000"/>
          </a:bodyPr>
          <a:lstStyle/>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Hierarchy organisational structure is vital for the Chinese Organisation</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American companies have a more flattened organisational structure</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Elder people hold a high position in Chinese companies (</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Liu, 2020</a:t>
            </a: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American companies focus on speed, quality and time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lvl="0"/>
            <a:endParaRPr lang="en-IN" dirty="0"/>
          </a:p>
        </p:txBody>
      </p:sp>
      <p:pic>
        <p:nvPicPr>
          <p:cNvPr id="4" name="Picture 2"/>
          <p:cNvPicPr>
            <a:picLocks noChangeAspect="1" noChangeArrowheads="1"/>
          </p:cNvPicPr>
          <p:nvPr/>
        </p:nvPicPr>
        <p:blipFill>
          <a:blip r:embed="rId3"/>
          <a:srcRect/>
          <a:stretch>
            <a:fillRect/>
          </a:stretch>
        </p:blipFill>
        <p:spPr bwMode="auto">
          <a:xfrm>
            <a:off x="7162800" y="2336873"/>
            <a:ext cx="4329113" cy="36861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7748790" y="6104772"/>
            <a:ext cx="2755946" cy="369332"/>
          </a:xfrm>
          <a:prstGeom prst="rect">
            <a:avLst/>
          </a:prstGeom>
        </p:spPr>
        <p:txBody>
          <a:bodyPr wrap="none">
            <a:spAutoFit/>
          </a:bodyPr>
          <a:lstStyle/>
          <a:p>
            <a:pPr lvl="0"/>
            <a:r>
              <a:rPr lang="en-GB" dirty="0">
                <a:latin typeface="Times" panose="02020603050405020304" pitchFamily="18" charset="0"/>
                <a:cs typeface="Times" panose="02020603050405020304" pitchFamily="18" charset="0"/>
              </a:rPr>
              <a:t>Source: (</a:t>
            </a:r>
            <a:r>
              <a:rPr lang="en-GB" sz="1800" dirty="0" err="1">
                <a:effectLst/>
                <a:latin typeface="Times New Roman" panose="02020603050405020304" pitchFamily="18" charset="0"/>
                <a:ea typeface="Times New Roman" panose="02020603050405020304" pitchFamily="18" charset="0"/>
              </a:rPr>
              <a:t>Tarba</a:t>
            </a:r>
            <a:r>
              <a:rPr lang="en-GB" sz="1800" dirty="0">
                <a:effectLst/>
                <a:latin typeface="Times New Roman" panose="02020603050405020304" pitchFamily="18" charset="0"/>
                <a:ea typeface="Times New Roman" panose="02020603050405020304" pitchFamily="18" charset="0"/>
              </a:rPr>
              <a:t> et al.,</a:t>
            </a:r>
            <a:r>
              <a:rPr lang="en-GB" sz="1800" i="1"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2020</a:t>
            </a:r>
            <a:r>
              <a:rPr lang="en-GB" dirty="0">
                <a:latin typeface="Times" panose="02020603050405020304" pitchFamily="18" charset="0"/>
                <a:cs typeface="Times" panose="02020603050405020304" pitchFamily="18" charset="0"/>
              </a:rPr>
              <a:t>)</a:t>
            </a:r>
            <a:endParaRPr lang="en-IN" dirty="0">
              <a:latin typeface="Times" panose="02020603050405020304" pitchFamily="18" charset="0"/>
              <a:cs typeface="Times" panose="02020603050405020304" pitchFamily="18" charset="0"/>
            </a:endParaRPr>
          </a:p>
        </p:txBody>
      </p:sp>
    </p:spTree>
    <p:extLst>
      <p:ext uri="{BB962C8B-B14F-4D97-AF65-F5344CB8AC3E}">
        <p14:creationId xmlns:p14="http://schemas.microsoft.com/office/powerpoint/2010/main" val="3392047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087" y="796079"/>
            <a:ext cx="9613861" cy="1080938"/>
          </a:xfrm>
        </p:spPr>
        <p:txBody>
          <a:bodyPr/>
          <a:lstStyle/>
          <a:p>
            <a:r>
              <a:rPr lang="en-GB" sz="1800" b="1" dirty="0">
                <a:effectLst/>
                <a:latin typeface="Times" panose="02020603050405020304" pitchFamily="18" charset="0"/>
                <a:ea typeface="Times" panose="02020603050405020304" pitchFamily="18" charset="0"/>
                <a:cs typeface="Arial" panose="020B0604020202020204" pitchFamily="34" charset="0"/>
              </a:rPr>
              <a:t>Hofstede’s cross-cultural theory</a:t>
            </a:r>
            <a:br>
              <a:rPr lang="en-IN" sz="1800" dirty="0">
                <a:effectLst/>
                <a:latin typeface="Times New Roman" panose="02020603050405020304" pitchFamily="18" charset="0"/>
                <a:ea typeface="Arial" panose="020B0604020202020204" pitchFamily="34" charset="0"/>
                <a:cs typeface="Arial" panose="020B0604020202020204" pitchFamily="34" charset="0"/>
              </a:rPr>
            </a:b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p:cNvSpPr>
            <a:spLocks noGrp="1"/>
          </p:cNvSpPr>
          <p:nvPr>
            <p:ph idx="1"/>
          </p:nvPr>
        </p:nvSpPr>
        <p:spPr>
          <a:xfrm>
            <a:off x="5948854" y="2347383"/>
            <a:ext cx="5841241" cy="4190982"/>
          </a:xfrm>
        </p:spPr>
        <p:txBody>
          <a:bodyPr>
            <a:normAutofit fontScale="85000" lnSpcReduction="10000"/>
          </a:bodyPr>
          <a:lstStyle/>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According to </a:t>
            </a:r>
            <a:r>
              <a:rPr lang="en-GB" sz="1800" b="1" i="1" u="none" strike="noStrike" dirty="0">
                <a:effectLst/>
                <a:latin typeface="Arial" panose="020B0604020202020204" pitchFamily="34" charset="0"/>
                <a:ea typeface="Times" panose="02020603050405020304" pitchFamily="18" charset="0"/>
                <a:cs typeface="Arial" panose="020B0604020202020204" pitchFamily="34" charset="0"/>
              </a:rPr>
              <a:t>Hofstede’s cross-cultural theory</a:t>
            </a:r>
            <a:r>
              <a:rPr lang="en-GB" sz="1800" u="none" strike="noStrike" dirty="0">
                <a:effectLst/>
                <a:latin typeface="Arial" panose="020B0604020202020204" pitchFamily="34" charset="0"/>
                <a:ea typeface="Times" panose="02020603050405020304" pitchFamily="18" charset="0"/>
                <a:cs typeface="Arial" panose="020B0604020202020204" pitchFamily="34" charset="0"/>
              </a:rPr>
              <a:t>, different culture shows different way of communication (</a:t>
            </a:r>
            <a:r>
              <a:rPr lang="en-GB" sz="1800" u="none" strike="noStrike" dirty="0" err="1">
                <a:effectLst/>
                <a:latin typeface="Arial" panose="020B0604020202020204" pitchFamily="34" charset="0"/>
                <a:ea typeface="Times New Roman" panose="02020603050405020304" pitchFamily="18" charset="0"/>
                <a:cs typeface="Arial" panose="020B0604020202020204" pitchFamily="34" charset="0"/>
              </a:rPr>
              <a:t>Christofi</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 et al., 2019</a:t>
            </a: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According to this theory, China has a social hierarchy and use normally use verbally unsaid communication</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United States has lower power of distance compared to China</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China has 20% of individualism and United States has 91% individualism</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endParaRPr lang="en-IN" dirty="0"/>
          </a:p>
        </p:txBody>
      </p:sp>
      <p:sp>
        <p:nvSpPr>
          <p:cNvPr id="5" name="Rectangle 4"/>
          <p:cNvSpPr/>
          <p:nvPr/>
        </p:nvSpPr>
        <p:spPr>
          <a:xfrm>
            <a:off x="1245143" y="5779738"/>
            <a:ext cx="2183034"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a:t>
            </a:r>
            <a:r>
              <a:rPr lang="en-GB" dirty="0">
                <a:latin typeface="Times New Roman" panose="02020603050405020304" pitchFamily="18" charset="0"/>
                <a:ea typeface="Times New Roman" panose="02020603050405020304" pitchFamily="18" charset="0"/>
              </a:rPr>
              <a:t>Gov.cn, 2023</a:t>
            </a:r>
            <a:endParaRPr lang="en-IN" dirty="0">
              <a:latin typeface="Times New Roman" panose="02020603050405020304" pitchFamily="18" charset="0"/>
              <a:cs typeface="Times New Roman" panose="02020603050405020304" pitchFamily="18" charset="0"/>
            </a:endParaRPr>
          </a:p>
        </p:txBody>
      </p:sp>
      <p:pic>
        <p:nvPicPr>
          <p:cNvPr id="4" name="Picture 3" descr="1 Chinese culture in six cultural dimensions in comparison with United... |  Download Scientific Diagram">
            <a:extLst>
              <a:ext uri="{FF2B5EF4-FFF2-40B4-BE49-F238E27FC236}">
                <a16:creationId xmlns:a16="http://schemas.microsoft.com/office/drawing/2014/main" id="{B0A915B5-9E6A-CBF9-9863-00EB8089060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4669" y="2347383"/>
            <a:ext cx="5637852" cy="32280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06926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dirty="0">
                <a:effectLst/>
                <a:latin typeface="Times New Roman" panose="02020603050405020304" pitchFamily="18" charset="0"/>
                <a:cs typeface="Arial" panose="020B0604020202020204" pitchFamily="34" charset="0"/>
              </a:rPr>
              <a:t>2.3 Impact of the political factors</a:t>
            </a:r>
            <a:br>
              <a:rPr lang="en-IN" sz="1800" b="1" dirty="0">
                <a:effectLst/>
                <a:latin typeface="Times New Roman" panose="02020603050405020304" pitchFamily="18" charset="0"/>
                <a:cs typeface="Arial" panose="020B0604020202020204" pitchFamily="34" charset="0"/>
              </a:rPr>
            </a:br>
            <a:endParaRPr lang="en-IN" dirty="0"/>
          </a:p>
        </p:txBody>
      </p:sp>
      <p:sp>
        <p:nvSpPr>
          <p:cNvPr id="3" name="Content Placeholder 2"/>
          <p:cNvSpPr>
            <a:spLocks noGrp="1"/>
          </p:cNvSpPr>
          <p:nvPr>
            <p:ph idx="1"/>
          </p:nvPr>
        </p:nvSpPr>
        <p:spPr>
          <a:xfrm>
            <a:off x="350945" y="1964320"/>
            <a:ext cx="5491505" cy="4344422"/>
          </a:xfrm>
        </p:spPr>
        <p:txBody>
          <a:bodyPr>
            <a:normAutofit/>
          </a:bodyPr>
          <a:lstStyle/>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The community party leadership is followed in China</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 democratic agenda is followed in the US (</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Usa.gov, 2023</a:t>
            </a: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China and US both use dollars as currency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lvl="0"/>
            <a:endParaRPr lang="en-IN" dirty="0"/>
          </a:p>
        </p:txBody>
      </p:sp>
      <p:pic>
        <p:nvPicPr>
          <p:cNvPr id="4" name="Picture 3"/>
          <p:cNvPicPr>
            <a:picLocks noChangeAspect="1"/>
          </p:cNvPicPr>
          <p:nvPr/>
        </p:nvPicPr>
        <p:blipFill>
          <a:blip r:embed="rId3"/>
          <a:stretch>
            <a:fillRect/>
          </a:stretch>
        </p:blipFill>
        <p:spPr>
          <a:xfrm>
            <a:off x="5950233" y="1964320"/>
            <a:ext cx="5890822" cy="43444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8312402" y="6254230"/>
            <a:ext cx="2272803"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a:t>
            </a:r>
            <a:r>
              <a:rPr lang="en-IN" dirty="0" err="1">
                <a:latin typeface="Times New Roman" panose="02020603050405020304" pitchFamily="18" charset="0"/>
                <a:cs typeface="Times New Roman" panose="02020603050405020304" pitchFamily="18" charset="0"/>
              </a:rPr>
              <a:t>Usa,gov</a:t>
            </a:r>
            <a:r>
              <a:rPr lang="en-IN" dirty="0">
                <a:latin typeface="Times New Roman" panose="02020603050405020304" pitchFamily="18" charset="0"/>
                <a:cs typeface="Times New Roman" panose="02020603050405020304" pitchFamily="18" charset="0"/>
              </a:rPr>
              <a:t>, 2023</a:t>
            </a:r>
          </a:p>
        </p:txBody>
      </p:sp>
    </p:spTree>
    <p:extLst>
      <p:ext uri="{BB962C8B-B14F-4D97-AF65-F5344CB8AC3E}">
        <p14:creationId xmlns:p14="http://schemas.microsoft.com/office/powerpoint/2010/main" val="2073224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dirty="0">
                <a:effectLst/>
                <a:latin typeface="Times New Roman" panose="02020603050405020304" pitchFamily="18" charset="0"/>
                <a:cs typeface="Arial" panose="020B0604020202020204" pitchFamily="34" charset="0"/>
              </a:rPr>
              <a:t>2.4 Impact of Economic Factors</a:t>
            </a:r>
            <a:br>
              <a:rPr lang="en-IN" sz="1800" b="1" dirty="0">
                <a:effectLst/>
                <a:latin typeface="Times New Roman" panose="02020603050405020304" pitchFamily="18" charset="0"/>
                <a:cs typeface="Arial" panose="020B0604020202020204" pitchFamily="34" charset="0"/>
              </a:rPr>
            </a:br>
            <a:endParaRPr lang="en-IN" dirty="0"/>
          </a:p>
        </p:txBody>
      </p:sp>
      <p:sp>
        <p:nvSpPr>
          <p:cNvPr id="3" name="Content Placeholder 2"/>
          <p:cNvSpPr>
            <a:spLocks noGrp="1"/>
          </p:cNvSpPr>
          <p:nvPr>
            <p:ph idx="1"/>
          </p:nvPr>
        </p:nvSpPr>
        <p:spPr>
          <a:xfrm>
            <a:off x="361344" y="2166752"/>
            <a:ext cx="6500702" cy="4139456"/>
          </a:xfrm>
        </p:spPr>
        <p:txBody>
          <a:bodyPr/>
          <a:lstStyle/>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Both China and US are economically stable</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The US holds the highest rank among the richest countries in the world with the highest GDP rates (</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Usa.gov, 2023</a:t>
            </a: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China has the second-highest GDP just after the US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IN" dirty="0"/>
          </a:p>
        </p:txBody>
      </p:sp>
      <p:pic>
        <p:nvPicPr>
          <p:cNvPr id="4" name="Picture 3"/>
          <p:cNvPicPr>
            <a:picLocks noChangeAspect="1"/>
          </p:cNvPicPr>
          <p:nvPr/>
        </p:nvPicPr>
        <p:blipFill>
          <a:blip r:embed="rId3"/>
          <a:stretch>
            <a:fillRect/>
          </a:stretch>
        </p:blipFill>
        <p:spPr>
          <a:xfrm>
            <a:off x="7172303" y="2081049"/>
            <a:ext cx="4809490" cy="42251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p:cNvSpPr/>
          <p:nvPr/>
        </p:nvSpPr>
        <p:spPr>
          <a:xfrm>
            <a:off x="8131780" y="6306207"/>
            <a:ext cx="2852063" cy="369332"/>
          </a:xfrm>
          <a:prstGeom prst="rect">
            <a:avLst/>
          </a:prstGeom>
        </p:spPr>
        <p:txBody>
          <a:bodyPr wrap="none">
            <a:spAutoFit/>
          </a:bodyPr>
          <a:lstStyle/>
          <a:p>
            <a:r>
              <a:rPr lang="en-IN" dirty="0">
                <a:solidFill>
                  <a:schemeClr val="tx1"/>
                </a:solidFill>
                <a:latin typeface="Times New Roman" panose="02020603050405020304" pitchFamily="18" charset="0"/>
                <a:cs typeface="Times New Roman" panose="02020603050405020304" pitchFamily="18" charset="0"/>
              </a:rPr>
              <a:t>Source</a:t>
            </a:r>
            <a:r>
              <a:rPr lang="en-US" dirty="0">
                <a:solidFill>
                  <a:schemeClr val="tx1"/>
                </a:solidFill>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Zahoor</a:t>
            </a:r>
            <a:r>
              <a:rPr lang="en-GB" dirty="0">
                <a:latin typeface="Times New Roman" panose="02020603050405020304" pitchFamily="18" charset="0"/>
                <a:cs typeface="Times New Roman" panose="02020603050405020304" pitchFamily="18" charset="0"/>
              </a:rPr>
              <a:t> et. al., 2022)</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7719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kern="0" dirty="0">
                <a:effectLst/>
                <a:latin typeface="Times New Roman" panose="02020603050405020304" pitchFamily="18" charset="0"/>
                <a:cs typeface="Arial" panose="020B0604020202020204" pitchFamily="34" charset="0"/>
              </a:rPr>
              <a:t>3. Key areas of Similarities and Differences between HR practices in China and the US</a:t>
            </a:r>
            <a:br>
              <a:rPr lang="en-IN" sz="1800" b="1" kern="0" dirty="0">
                <a:effectLst/>
                <a:latin typeface="Times New Roman" panose="02020603050405020304" pitchFamily="18" charset="0"/>
                <a:cs typeface="Arial" panose="020B0604020202020204" pitchFamily="34" charset="0"/>
              </a:rPr>
            </a:br>
            <a:endParaRPr lang="en-IN" b="1" dirty="0"/>
          </a:p>
        </p:txBody>
      </p:sp>
      <p:sp>
        <p:nvSpPr>
          <p:cNvPr id="3" name="Content Placeholder 2"/>
          <p:cNvSpPr>
            <a:spLocks noGrp="1"/>
          </p:cNvSpPr>
          <p:nvPr>
            <p:ph idx="1"/>
          </p:nvPr>
        </p:nvSpPr>
        <p:spPr>
          <a:xfrm>
            <a:off x="5487251" y="2149748"/>
            <a:ext cx="6586066" cy="4187989"/>
          </a:xfrm>
        </p:spPr>
        <p:txBody>
          <a:bodyPr>
            <a:normAutofit fontScale="85000" lnSpcReduction="20000"/>
          </a:bodyPr>
          <a:lstStyle/>
          <a:p>
            <a:pPr marL="0" indent="0">
              <a:buNone/>
            </a:pPr>
            <a:r>
              <a:rPr lang="en-GB" sz="1800" b="1" dirty="0">
                <a:effectLst/>
                <a:latin typeface="Arial" panose="020B0604020202020204" pitchFamily="34" charset="0"/>
                <a:cs typeface="Arial" panose="020B0604020202020204" pitchFamily="34" charset="0"/>
              </a:rPr>
              <a:t>3.1 Difference in HR practices</a:t>
            </a:r>
            <a:endParaRPr lang="en-IN" sz="1800" b="1" dirty="0">
              <a:effectLst/>
              <a:latin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China and US have different employment systems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According to existing literature, China widely uses an insourcing strategy for employment and the US uses outsourcing strategies (</a:t>
            </a:r>
            <a:r>
              <a:rPr lang="en-GB" sz="1800" u="none" strike="noStrike" dirty="0" err="1">
                <a:effectLst/>
                <a:latin typeface="Arial" panose="020B0604020202020204" pitchFamily="34" charset="0"/>
                <a:ea typeface="Times New Roman" panose="02020603050405020304" pitchFamily="18" charset="0"/>
                <a:cs typeface="Arial" panose="020B0604020202020204" pitchFamily="34" charset="0"/>
              </a:rPr>
              <a:t>Paudyal</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 et al.,</a:t>
            </a:r>
            <a:r>
              <a:rPr lang="en-GB" sz="1800" i="1"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2021</a:t>
            </a: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China Recruits employees based on academic qualifications and interview</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The US recruits employees based on academic and technical qualifications along with several stages of interviews </a:t>
            </a:r>
            <a:r>
              <a:rPr lang="en-GB" sz="1800" u="none" strike="noStrike" dirty="0">
                <a:effectLst/>
                <a:latin typeface="Times" panose="02020603050405020304" pitchFamily="18" charset="0"/>
                <a:ea typeface="Times" panose="02020603050405020304" pitchFamily="18" charset="0"/>
              </a:rPr>
              <a:t>(</a:t>
            </a:r>
            <a:r>
              <a:rPr lang="en-GB" sz="1800" u="none" strike="noStrike" dirty="0">
                <a:effectLst/>
                <a:latin typeface="Times New Roman" panose="02020603050405020304" pitchFamily="18" charset="0"/>
                <a:ea typeface="Times New Roman" panose="02020603050405020304" pitchFamily="18" charset="0"/>
              </a:rPr>
              <a:t>Zhang et al., 2020</a:t>
            </a:r>
            <a:r>
              <a:rPr lang="en-GB" sz="1800" u="none" strike="noStrike" dirty="0">
                <a:effectLst/>
                <a:latin typeface="Times" panose="02020603050405020304" pitchFamily="18" charset="0"/>
                <a:ea typeface="Times"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IN" dirty="0"/>
          </a:p>
        </p:txBody>
      </p:sp>
      <p:pic>
        <p:nvPicPr>
          <p:cNvPr id="4" name="Picture 3"/>
          <p:cNvPicPr>
            <a:picLocks noChangeAspect="1"/>
          </p:cNvPicPr>
          <p:nvPr/>
        </p:nvPicPr>
        <p:blipFill>
          <a:blip r:embed="rId3"/>
          <a:stretch>
            <a:fillRect/>
          </a:stretch>
        </p:blipFill>
        <p:spPr>
          <a:xfrm>
            <a:off x="189515" y="2149748"/>
            <a:ext cx="5097188" cy="41879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1336598" y="6337737"/>
            <a:ext cx="2823145"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Source: (</a:t>
            </a:r>
            <a:r>
              <a:rPr lang="en-GB" dirty="0" err="1">
                <a:latin typeface="Times New Roman" panose="02020603050405020304" pitchFamily="18" charset="0"/>
                <a:cs typeface="Times New Roman" panose="02020603050405020304" pitchFamily="18" charset="0"/>
              </a:rPr>
              <a:t>Tarba</a:t>
            </a:r>
            <a:r>
              <a:rPr lang="en-GB" dirty="0">
                <a:latin typeface="Times New Roman" panose="02020603050405020304" pitchFamily="18" charset="0"/>
                <a:cs typeface="Times New Roman" panose="02020603050405020304" pitchFamily="18" charset="0"/>
              </a:rPr>
              <a:t> et. al., 2020)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5727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dirty="0">
                <a:effectLst/>
                <a:latin typeface="Times New Roman" panose="02020603050405020304" pitchFamily="18" charset="0"/>
                <a:cs typeface="Arial" panose="020B0604020202020204" pitchFamily="34" charset="0"/>
              </a:rPr>
              <a:t>3.2 Similarities in HR Practices</a:t>
            </a:r>
            <a:br>
              <a:rPr lang="en-IN" sz="1800" b="1" dirty="0">
                <a:effectLst/>
                <a:latin typeface="Times New Roman" panose="02020603050405020304" pitchFamily="18" charset="0"/>
                <a:cs typeface="Arial" panose="020B0604020202020204" pitchFamily="34" charset="0"/>
              </a:rPr>
            </a:br>
            <a:endParaRPr lang="en-IN" dirty="0"/>
          </a:p>
        </p:txBody>
      </p:sp>
      <p:sp>
        <p:nvSpPr>
          <p:cNvPr id="3" name="Content Placeholder 2"/>
          <p:cNvSpPr>
            <a:spLocks noGrp="1"/>
          </p:cNvSpPr>
          <p:nvPr>
            <p:ph idx="1"/>
          </p:nvPr>
        </p:nvSpPr>
        <p:spPr>
          <a:xfrm>
            <a:off x="6474372" y="2026367"/>
            <a:ext cx="5039010" cy="4025435"/>
          </a:xfrm>
        </p:spPr>
        <p:txBody>
          <a:bodyPr>
            <a:normAutofit fontScale="92500" lnSpcReduction="10000"/>
          </a:bodyPr>
          <a:lstStyle/>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The process of Requirement is almost similar in both the countries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Both China and US hire employees using company websites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Almost 32% workforce in China is Women (</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Gov.cn, 2023</a:t>
            </a: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r>
              <a:rPr lang="en-GB" sz="1800" dirty="0">
                <a:effectLst/>
                <a:latin typeface="Arial" panose="020B0604020202020204" pitchFamily="34" charset="0"/>
                <a:ea typeface="Times" panose="02020603050405020304" pitchFamily="18" charset="0"/>
                <a:cs typeface="Arial" panose="020B0604020202020204" pitchFamily="34" charset="0"/>
              </a:rPr>
              <a:t>International labour law of the US ensures gender equality </a:t>
            </a:r>
            <a:endParaRPr lang="en-IN"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327845" y="2026367"/>
            <a:ext cx="5660000" cy="38941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a:extLst>
              <a:ext uri="{FF2B5EF4-FFF2-40B4-BE49-F238E27FC236}">
                <a16:creationId xmlns:a16="http://schemas.microsoft.com/office/drawing/2014/main" id="{0B34C33A-B207-1DAA-484A-A66D762A609C}"/>
              </a:ext>
            </a:extLst>
          </p:cNvPr>
          <p:cNvSpPr/>
          <p:nvPr/>
        </p:nvSpPr>
        <p:spPr>
          <a:xfrm>
            <a:off x="1631186" y="6104772"/>
            <a:ext cx="2272803"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a:t>
            </a:r>
            <a:r>
              <a:rPr lang="en-IN" dirty="0" err="1">
                <a:latin typeface="Times New Roman" panose="02020603050405020304" pitchFamily="18" charset="0"/>
                <a:cs typeface="Times New Roman" panose="02020603050405020304" pitchFamily="18" charset="0"/>
              </a:rPr>
              <a:t>Usa,gov</a:t>
            </a:r>
            <a:r>
              <a:rPr lang="en-IN" dirty="0">
                <a:latin typeface="Times New Roman" panose="02020603050405020304" pitchFamily="18" charset="0"/>
                <a:cs typeface="Times New Roman" panose="02020603050405020304" pitchFamily="18" charset="0"/>
              </a:rPr>
              <a:t>, 2023</a:t>
            </a:r>
          </a:p>
        </p:txBody>
      </p:sp>
    </p:spTree>
    <p:extLst>
      <p:ext uri="{BB962C8B-B14F-4D97-AF65-F5344CB8AC3E}">
        <p14:creationId xmlns:p14="http://schemas.microsoft.com/office/powerpoint/2010/main" val="244420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kern="0" dirty="0">
                <a:effectLst/>
                <a:latin typeface="Times New Roman" panose="02020603050405020304" pitchFamily="18" charset="0"/>
                <a:cs typeface="Arial" panose="020B0604020202020204" pitchFamily="34" charset="0"/>
              </a:rPr>
              <a:t>4. Role of IHRM in implementing effective Merger and Acquisition</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p:cNvSpPr>
            <a:spLocks noGrp="1"/>
          </p:cNvSpPr>
          <p:nvPr>
            <p:ph idx="1"/>
          </p:nvPr>
        </p:nvSpPr>
        <p:spPr>
          <a:xfrm>
            <a:off x="373039" y="2129051"/>
            <a:ext cx="5623159" cy="3807138"/>
          </a:xfrm>
        </p:spPr>
        <p:txBody>
          <a:bodyPr>
            <a:normAutofit lnSpcReduction="10000"/>
          </a:bodyPr>
          <a:lstStyle/>
          <a:p>
            <a:pPr algn="just">
              <a:lnSpc>
                <a:spcPct val="200000"/>
              </a:lnSpc>
              <a:spcBef>
                <a:spcPts val="1800"/>
              </a:spcBef>
              <a:spcAft>
                <a:spcPts val="600"/>
              </a:spcAft>
            </a:pPr>
            <a:r>
              <a:rPr lang="en-GB" sz="1800" b="1" dirty="0">
                <a:effectLst/>
                <a:latin typeface="Arial" panose="020B0604020202020204" pitchFamily="34" charset="0"/>
                <a:cs typeface="Arial" panose="020B0604020202020204" pitchFamily="34" charset="0"/>
              </a:rPr>
              <a:t>4.1 Pre-merger</a:t>
            </a:r>
            <a:endParaRPr lang="en-IN" sz="1800" b="1" dirty="0">
              <a:effectLst/>
              <a:latin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IHRM ensure that both company culture come together</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IHRM reduces the risk of cultural clash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Understand the need for training and development for both companies to fit into a different culture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lvl="0"/>
            <a:endParaRPr lang="en-IN" dirty="0"/>
          </a:p>
        </p:txBody>
      </p:sp>
      <p:pic>
        <p:nvPicPr>
          <p:cNvPr id="4" name="Picture 3"/>
          <p:cNvPicPr>
            <a:picLocks noChangeAspect="1"/>
          </p:cNvPicPr>
          <p:nvPr/>
        </p:nvPicPr>
        <p:blipFill>
          <a:blip r:embed="rId3"/>
          <a:stretch>
            <a:fillRect/>
          </a:stretch>
        </p:blipFill>
        <p:spPr>
          <a:xfrm>
            <a:off x="6112627" y="2129051"/>
            <a:ext cx="5706334" cy="38071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Rectangle 6">
            <a:extLst>
              <a:ext uri="{FF2B5EF4-FFF2-40B4-BE49-F238E27FC236}">
                <a16:creationId xmlns:a16="http://schemas.microsoft.com/office/drawing/2014/main" id="{7083AF47-7709-6A09-2149-BC8F37432672}"/>
              </a:ext>
            </a:extLst>
          </p:cNvPr>
          <p:cNvSpPr/>
          <p:nvPr/>
        </p:nvSpPr>
        <p:spPr>
          <a:xfrm>
            <a:off x="8312402" y="6254230"/>
            <a:ext cx="2272803"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a:t>
            </a:r>
            <a:r>
              <a:rPr lang="en-IN" dirty="0" err="1">
                <a:latin typeface="Times New Roman" panose="02020603050405020304" pitchFamily="18" charset="0"/>
                <a:cs typeface="Times New Roman" panose="02020603050405020304" pitchFamily="18" charset="0"/>
              </a:rPr>
              <a:t>Usa,gov</a:t>
            </a:r>
            <a:r>
              <a:rPr lang="en-IN" dirty="0">
                <a:latin typeface="Times New Roman" panose="02020603050405020304" pitchFamily="18" charset="0"/>
                <a:cs typeface="Times New Roman" panose="02020603050405020304" pitchFamily="18" charset="0"/>
              </a:rPr>
              <a:t>, 2023</a:t>
            </a:r>
          </a:p>
        </p:txBody>
      </p:sp>
    </p:spTree>
    <p:extLst>
      <p:ext uri="{BB962C8B-B14F-4D97-AF65-F5344CB8AC3E}">
        <p14:creationId xmlns:p14="http://schemas.microsoft.com/office/powerpoint/2010/main" val="2502603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dirty="0">
                <a:effectLst/>
                <a:latin typeface="Times New Roman" panose="02020603050405020304" pitchFamily="18" charset="0"/>
                <a:cs typeface="Arial" panose="020B0604020202020204" pitchFamily="34" charset="0"/>
              </a:rPr>
              <a:t>4.2 post-merger</a:t>
            </a:r>
            <a:br>
              <a:rPr lang="en-IN" sz="1800" b="1" dirty="0">
                <a:effectLst/>
                <a:latin typeface="Times New Roman" panose="02020603050405020304" pitchFamily="18" charset="0"/>
                <a:cs typeface="Arial" panose="020B0604020202020204" pitchFamily="34" charset="0"/>
              </a:rPr>
            </a:br>
            <a:endParaRPr lang="en-IN" dirty="0"/>
          </a:p>
        </p:txBody>
      </p:sp>
      <p:sp>
        <p:nvSpPr>
          <p:cNvPr id="3" name="Content Placeholder 2"/>
          <p:cNvSpPr>
            <a:spLocks noGrp="1"/>
          </p:cNvSpPr>
          <p:nvPr>
            <p:ph idx="1"/>
          </p:nvPr>
        </p:nvSpPr>
        <p:spPr>
          <a:xfrm>
            <a:off x="5318234" y="2052448"/>
            <a:ext cx="5602014" cy="4449056"/>
          </a:xfrm>
        </p:spPr>
        <p:txBody>
          <a:bodyPr>
            <a:normAutofit fontScale="92500"/>
          </a:bodyPr>
          <a:lstStyle/>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IHRM plays a vital role in merging two cross-cultural companies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HR team plays an important role in communicating challenges (</a:t>
            </a:r>
            <a:r>
              <a:rPr lang="en-GB" sz="1800" u="none" strike="noStrike" dirty="0" err="1">
                <a:effectLst/>
                <a:latin typeface="Arial" panose="020B0604020202020204" pitchFamily="34" charset="0"/>
                <a:ea typeface="Times New Roman" panose="02020603050405020304" pitchFamily="18" charset="0"/>
                <a:cs typeface="Arial" panose="020B0604020202020204" pitchFamily="34" charset="0"/>
              </a:rPr>
              <a:t>Tarba</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 et al.,</a:t>
            </a:r>
            <a:r>
              <a:rPr lang="en-GB" sz="1800" i="1" u="none" strike="noStrike" dirty="0">
                <a:effectLst/>
                <a:latin typeface="Arial" panose="020B0604020202020204" pitchFamily="34" charset="0"/>
                <a:ea typeface="Times New Roman" panose="02020603050405020304" pitchFamily="18" charset="0"/>
                <a:cs typeface="Arial" panose="020B0604020202020204" pitchFamily="34" charset="0"/>
              </a:rPr>
              <a:t> </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2020</a:t>
            </a: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Gathering feedback from employees and sending it to the upper management for implementing and smoother transition between Murphy Oil and CNPC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IN" dirty="0"/>
          </a:p>
        </p:txBody>
      </p:sp>
      <p:pic>
        <p:nvPicPr>
          <p:cNvPr id="4" name="Picture 2" descr="Cross Border Mergers and Acquisitions - ppt video online download"/>
          <p:cNvPicPr>
            <a:picLocks noChangeAspect="1" noChangeArrowheads="1"/>
          </p:cNvPicPr>
          <p:nvPr/>
        </p:nvPicPr>
        <p:blipFill>
          <a:blip r:embed="rId3"/>
          <a:srcRect/>
          <a:stretch>
            <a:fillRect/>
          </a:stretch>
        </p:blipFill>
        <p:spPr bwMode="auto">
          <a:xfrm>
            <a:off x="196447" y="2052448"/>
            <a:ext cx="5003349" cy="44490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a:extLst>
              <a:ext uri="{FF2B5EF4-FFF2-40B4-BE49-F238E27FC236}">
                <a16:creationId xmlns:a16="http://schemas.microsoft.com/office/drawing/2014/main" id="{4B04B86B-80CB-7EDB-6097-CB2166DA84CD}"/>
              </a:ext>
            </a:extLst>
          </p:cNvPr>
          <p:cNvSpPr/>
          <p:nvPr/>
        </p:nvSpPr>
        <p:spPr>
          <a:xfrm>
            <a:off x="1725200" y="6488668"/>
            <a:ext cx="2621230"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Zhang et al., 2020</a:t>
            </a:r>
          </a:p>
        </p:txBody>
      </p:sp>
    </p:spTree>
    <p:extLst>
      <p:ext uri="{BB962C8B-B14F-4D97-AF65-F5344CB8AC3E}">
        <p14:creationId xmlns:p14="http://schemas.microsoft.com/office/powerpoint/2010/main" val="2057925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dirty="0">
                <a:effectLst/>
                <a:latin typeface="Times New Roman" panose="02020603050405020304" pitchFamily="18" charset="0"/>
                <a:cs typeface="Arial" panose="020B0604020202020204" pitchFamily="34" charset="0"/>
              </a:rPr>
              <a:t>4.3 Post-merger Integration Strategies and Challenges of HR </a:t>
            </a:r>
            <a:br>
              <a:rPr lang="en-IN" sz="1800" b="1" dirty="0">
                <a:effectLst/>
                <a:latin typeface="Times New Roman" panose="02020603050405020304" pitchFamily="18" charset="0"/>
                <a:cs typeface="Arial" panose="020B0604020202020204" pitchFamily="34" charset="0"/>
              </a:rPr>
            </a:br>
            <a:endParaRPr lang="en-IN" dirty="0"/>
          </a:p>
        </p:txBody>
      </p:sp>
      <p:sp>
        <p:nvSpPr>
          <p:cNvPr id="3" name="Content Placeholder 2"/>
          <p:cNvSpPr>
            <a:spLocks noGrp="1"/>
          </p:cNvSpPr>
          <p:nvPr>
            <p:ph idx="1"/>
          </p:nvPr>
        </p:nvSpPr>
        <p:spPr>
          <a:xfrm>
            <a:off x="364142" y="2160572"/>
            <a:ext cx="6230867" cy="4276835"/>
          </a:xfrm>
        </p:spPr>
        <p:txBody>
          <a:bodyPr>
            <a:normAutofit lnSpcReduction="10000"/>
          </a:bodyPr>
          <a:lstStyle/>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Managing post-merging integration activities is one of the key factors for implementing a smooth transition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An integration team should be selected for developing an effective plan for merger and Acquisition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Integration activities should be divided into different categories such as manufacturing, sales and finance</a:t>
            </a:r>
          </a:p>
          <a:p>
            <a:pPr marL="34290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Creating an internal communication plan </a:t>
            </a:r>
            <a:r>
              <a:rPr lang="en-GB" sz="1800" u="none" strike="noStrike" dirty="0">
                <a:effectLst/>
                <a:latin typeface="Times" panose="02020603050405020304" pitchFamily="18" charset="0"/>
                <a:ea typeface="Times" panose="02020603050405020304" pitchFamily="18" charset="0"/>
              </a:rPr>
              <a:t>(</a:t>
            </a:r>
            <a:r>
              <a:rPr lang="en-GB" sz="1800" u="none" strike="noStrike" dirty="0">
                <a:effectLst/>
                <a:latin typeface="Times New Roman" panose="02020603050405020304" pitchFamily="18" charset="0"/>
                <a:ea typeface="Times New Roman" panose="02020603050405020304" pitchFamily="18" charset="0"/>
              </a:rPr>
              <a:t>Liu, 2020</a:t>
            </a:r>
            <a:r>
              <a:rPr lang="en-GB" sz="1800" u="none" strike="noStrike" dirty="0">
                <a:effectLst/>
                <a:latin typeface="Times" panose="02020603050405020304" pitchFamily="18" charset="0"/>
                <a:ea typeface="Times"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200000"/>
              </a:lnSpc>
              <a:buFont typeface="Arial" panose="020B0604020202020204" pitchFamily="34" charset="0"/>
              <a:buChar char="●"/>
            </a:pPr>
            <a:endParaRPr lang="en-IN" sz="1800" u="none" strike="noStrike" dirty="0">
              <a:effectLst/>
              <a:latin typeface="Arial" panose="020B0604020202020204" pitchFamily="34" charset="0"/>
              <a:ea typeface="Arial" panose="020B0604020202020204" pitchFamily="34" charset="0"/>
            </a:endParaRPr>
          </a:p>
          <a:p>
            <a:pPr lvl="0"/>
            <a:endParaRPr lang="en-IN" dirty="0"/>
          </a:p>
        </p:txBody>
      </p:sp>
      <p:pic>
        <p:nvPicPr>
          <p:cNvPr id="4" name="Picture 2" descr="Country-specific determinants of cross-border mergers and acquisitions: A  comprehensive review and future research directions - ScienceDirect"/>
          <p:cNvPicPr>
            <a:picLocks noChangeAspect="1" noChangeArrowheads="1"/>
          </p:cNvPicPr>
          <p:nvPr/>
        </p:nvPicPr>
        <p:blipFill>
          <a:blip r:embed="rId3"/>
          <a:srcRect/>
          <a:stretch>
            <a:fillRect/>
          </a:stretch>
        </p:blipFill>
        <p:spPr bwMode="auto">
          <a:xfrm>
            <a:off x="6726622" y="2224586"/>
            <a:ext cx="5235709" cy="42128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a:extLst>
              <a:ext uri="{FF2B5EF4-FFF2-40B4-BE49-F238E27FC236}">
                <a16:creationId xmlns:a16="http://schemas.microsoft.com/office/drawing/2014/main" id="{26CDE60F-F909-BF8B-9FAA-FC06015F5BC8}"/>
              </a:ext>
            </a:extLst>
          </p:cNvPr>
          <p:cNvSpPr/>
          <p:nvPr/>
        </p:nvSpPr>
        <p:spPr>
          <a:xfrm>
            <a:off x="8223536" y="6437408"/>
            <a:ext cx="2621230"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Zhang et al., 2020</a:t>
            </a:r>
          </a:p>
        </p:txBody>
      </p:sp>
    </p:spTree>
    <p:extLst>
      <p:ext uri="{BB962C8B-B14F-4D97-AF65-F5344CB8AC3E}">
        <p14:creationId xmlns:p14="http://schemas.microsoft.com/office/powerpoint/2010/main" val="2196035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endParaRPr lang="en-IN" dirty="0"/>
          </a:p>
        </p:txBody>
      </p:sp>
      <p:sp>
        <p:nvSpPr>
          <p:cNvPr id="3" name="Content Placeholder 2"/>
          <p:cNvSpPr>
            <a:spLocks noGrp="1"/>
          </p:cNvSpPr>
          <p:nvPr>
            <p:ph idx="1"/>
          </p:nvPr>
        </p:nvSpPr>
        <p:spPr>
          <a:xfrm>
            <a:off x="5470217" y="2204688"/>
            <a:ext cx="5496628" cy="4043481"/>
          </a:xfrm>
        </p:spPr>
        <p:txBody>
          <a:bodyPr>
            <a:normAutofit/>
          </a:bodyPr>
          <a:lstStyle/>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Post-merger Integration helps to develop clear exit criteria</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Exit criteria would help Murphy Oil and CNPC to know when it completes (</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Cnpc.com.cn, 2023</a:t>
            </a: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It defines key processes including legal, finance, human resources and other information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lvl="0"/>
            <a:endParaRPr lang="en-IN" dirty="0"/>
          </a:p>
        </p:txBody>
      </p:sp>
      <p:pic>
        <p:nvPicPr>
          <p:cNvPr id="4" name="Picture 2" descr="Mergers and Acquisitions in India - Process, Types - Corpbiz"/>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9215" y="2204688"/>
            <a:ext cx="3851275" cy="385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089215" y="6248169"/>
            <a:ext cx="3246786" cy="369332"/>
          </a:xfrm>
          <a:prstGeom prst="rect">
            <a:avLst/>
          </a:prstGeom>
        </p:spPr>
        <p:txBody>
          <a:bodyPr wrap="none">
            <a:spAutoFit/>
          </a:bodyPr>
          <a:lstStyle/>
          <a:p>
            <a:pPr lvl="0"/>
            <a:r>
              <a:rPr lang="en-GB" dirty="0">
                <a:latin typeface="Times" panose="02020603050405020304" pitchFamily="18" charset="0"/>
                <a:cs typeface="Times" panose="02020603050405020304" pitchFamily="18" charset="0"/>
              </a:rPr>
              <a:t>Source: (</a:t>
            </a:r>
            <a:r>
              <a:rPr lang="en-GB" sz="1800" dirty="0">
                <a:effectLst/>
                <a:latin typeface="Times" panose="02020603050405020304" pitchFamily="18" charset="0"/>
                <a:ea typeface="Times New Roman" panose="02020603050405020304" pitchFamily="18" charset="0"/>
                <a:cs typeface="Times" panose="02020603050405020304" pitchFamily="18" charset="0"/>
              </a:rPr>
              <a:t>Petri &amp; Plummer, 2020</a:t>
            </a:r>
            <a:r>
              <a:rPr lang="en-GB" dirty="0">
                <a:latin typeface="Times" panose="02020603050405020304" pitchFamily="18" charset="0"/>
                <a:cs typeface="Times" panose="02020603050405020304" pitchFamily="18" charset="0"/>
              </a:rPr>
              <a:t>)</a:t>
            </a:r>
            <a:endParaRPr lang="en-IN" dirty="0">
              <a:latin typeface="Times" panose="02020603050405020304" pitchFamily="18" charset="0"/>
              <a:cs typeface="Times" panose="02020603050405020304" pitchFamily="18" charset="0"/>
            </a:endParaRPr>
          </a:p>
        </p:txBody>
      </p:sp>
    </p:spTree>
    <p:extLst>
      <p:ext uri="{BB962C8B-B14F-4D97-AF65-F5344CB8AC3E}">
        <p14:creationId xmlns:p14="http://schemas.microsoft.com/office/powerpoint/2010/main" val="3038241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b="1" kern="0" dirty="0">
                <a:effectLst/>
                <a:latin typeface="Times New Roman" panose="02020603050405020304" pitchFamily="18" charset="0"/>
                <a:cs typeface="Arial" panose="020B0604020202020204" pitchFamily="34" charset="0"/>
              </a:rPr>
              <a:t>5. Recommendation and Conclusion </a:t>
            </a:r>
            <a:br>
              <a:rPr lang="en-IN" sz="1800" b="1" kern="0" dirty="0">
                <a:effectLst/>
                <a:latin typeface="Times New Roman" panose="02020603050405020304" pitchFamily="18" charset="0"/>
                <a:cs typeface="Arial" panose="020B0604020202020204" pitchFamily="34" charset="0"/>
              </a:rPr>
            </a:br>
            <a:endParaRPr lang="en-IN" b="1" dirty="0"/>
          </a:p>
        </p:txBody>
      </p:sp>
      <p:sp>
        <p:nvSpPr>
          <p:cNvPr id="3" name="Content Placeholder 2"/>
          <p:cNvSpPr>
            <a:spLocks noGrp="1"/>
          </p:cNvSpPr>
          <p:nvPr>
            <p:ph idx="1"/>
          </p:nvPr>
        </p:nvSpPr>
        <p:spPr>
          <a:xfrm>
            <a:off x="680321" y="1974456"/>
            <a:ext cx="5550546" cy="4130315"/>
          </a:xfrm>
        </p:spPr>
        <p:txBody>
          <a:bodyPr>
            <a:normAutofit/>
          </a:bodyPr>
          <a:lstStyle/>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The HR team should develop secured third-party services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Identify an effective integration team for the transition</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 clearly defined exit plan should be developed </a:t>
            </a:r>
            <a:r>
              <a:rPr lang="en-GB" sz="1800" u="none" strike="noStrike" dirty="0">
                <a:effectLst/>
                <a:latin typeface="Times" panose="02020603050405020304" pitchFamily="18" charset="0"/>
                <a:ea typeface="Times" panose="02020603050405020304" pitchFamily="18" charset="0"/>
              </a:rPr>
              <a:t>(</a:t>
            </a:r>
            <a:r>
              <a:rPr lang="en-GB" sz="1800" u="none" strike="noStrike" dirty="0" err="1">
                <a:effectLst/>
                <a:latin typeface="Times New Roman" panose="02020603050405020304" pitchFamily="18" charset="0"/>
                <a:ea typeface="Times New Roman" panose="02020603050405020304" pitchFamily="18" charset="0"/>
              </a:rPr>
              <a:t>Tarba</a:t>
            </a:r>
            <a:r>
              <a:rPr lang="en-GB" sz="1800" u="none" strike="noStrike" dirty="0">
                <a:effectLst/>
                <a:latin typeface="Times New Roman" panose="02020603050405020304" pitchFamily="18" charset="0"/>
                <a:ea typeface="Times New Roman" panose="02020603050405020304" pitchFamily="18" charset="0"/>
              </a:rPr>
              <a:t> et al.,</a:t>
            </a:r>
            <a:r>
              <a:rPr lang="en-GB" sz="1800" i="1" u="none" strike="noStrike" dirty="0">
                <a:effectLst/>
                <a:latin typeface="Times New Roman" panose="02020603050405020304" pitchFamily="18" charset="0"/>
                <a:ea typeface="Times New Roman" panose="02020603050405020304" pitchFamily="18" charset="0"/>
              </a:rPr>
              <a:t> </a:t>
            </a:r>
            <a:r>
              <a:rPr lang="en-GB" sz="1800" u="none" strike="noStrike" dirty="0">
                <a:effectLst/>
                <a:latin typeface="Times New Roman" panose="02020603050405020304" pitchFamily="18" charset="0"/>
                <a:ea typeface="Times New Roman" panose="02020603050405020304" pitchFamily="18" charset="0"/>
              </a:rPr>
              <a:t>2020</a:t>
            </a:r>
            <a:r>
              <a:rPr lang="en-GB" sz="1800" u="none" strike="noStrike" dirty="0">
                <a:effectLst/>
                <a:latin typeface="Times" panose="02020603050405020304" pitchFamily="18" charset="0"/>
                <a:ea typeface="Times"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lvl="0"/>
            <a:endParaRPr lang="en-IN" dirty="0"/>
          </a:p>
        </p:txBody>
      </p:sp>
      <p:pic>
        <p:nvPicPr>
          <p:cNvPr id="4" name="Picture 2" descr="Finance &amp; Development, March 2001 - Cross-Border Mergers and Acquisitions  in East Asia: Trends and Implications"/>
          <p:cNvPicPr>
            <a:picLocks noChangeAspect="1" noChangeArrowheads="1"/>
          </p:cNvPicPr>
          <p:nvPr/>
        </p:nvPicPr>
        <p:blipFill>
          <a:blip r:embed="rId3"/>
          <a:srcRect/>
          <a:stretch>
            <a:fillRect/>
          </a:stretch>
        </p:blipFill>
        <p:spPr bwMode="auto">
          <a:xfrm>
            <a:off x="6673755" y="1687029"/>
            <a:ext cx="4909167" cy="44298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a:extLst>
              <a:ext uri="{FF2B5EF4-FFF2-40B4-BE49-F238E27FC236}">
                <a16:creationId xmlns:a16="http://schemas.microsoft.com/office/drawing/2014/main" id="{D4A29C78-7A42-0DAC-1CED-28C26D4AD9CB}"/>
              </a:ext>
            </a:extLst>
          </p:cNvPr>
          <p:cNvSpPr/>
          <p:nvPr/>
        </p:nvSpPr>
        <p:spPr>
          <a:xfrm>
            <a:off x="7817723" y="6317980"/>
            <a:ext cx="2621230" cy="369332"/>
          </a:xfrm>
          <a:prstGeom prst="rect">
            <a:avLst/>
          </a:prstGeom>
        </p:spPr>
        <p:txBody>
          <a:bodyPr wrap="none">
            <a:spAutoFit/>
          </a:bodyPr>
          <a:lstStyle/>
          <a:p>
            <a:pPr algn="ctr">
              <a:defRPr/>
            </a:pPr>
            <a:r>
              <a:rPr lang="en-IN" dirty="0">
                <a:latin typeface="Times New Roman" panose="02020603050405020304" pitchFamily="18" charset="0"/>
                <a:cs typeface="Times New Roman" panose="02020603050405020304" pitchFamily="18" charset="0"/>
              </a:rPr>
              <a:t>Source: Zhang et al., 2020</a:t>
            </a:r>
          </a:p>
        </p:txBody>
      </p:sp>
    </p:spTree>
    <p:extLst>
      <p:ext uri="{BB962C8B-B14F-4D97-AF65-F5344CB8AC3E}">
        <p14:creationId xmlns:p14="http://schemas.microsoft.com/office/powerpoint/2010/main" val="1058495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Contd</a:t>
            </a:r>
            <a:r>
              <a:rPr lang="en-US" dirty="0"/>
              <a:t>…</a:t>
            </a:r>
            <a:endParaRPr lang="en-IN" dirty="0"/>
          </a:p>
        </p:txBody>
      </p:sp>
      <p:sp>
        <p:nvSpPr>
          <p:cNvPr id="3" name="Content Placeholder 2"/>
          <p:cNvSpPr>
            <a:spLocks noGrp="1"/>
          </p:cNvSpPr>
          <p:nvPr>
            <p:ph idx="1"/>
          </p:nvPr>
        </p:nvSpPr>
        <p:spPr>
          <a:xfrm>
            <a:off x="5025154" y="1901628"/>
            <a:ext cx="5695398" cy="4389990"/>
          </a:xfrm>
        </p:spPr>
        <p:txBody>
          <a:bodyPr>
            <a:normAutofit/>
          </a:bodyPr>
          <a:lstStyle/>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Create a new policy for guiding the newly merged organisation</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Increase the retention of existing and key employees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A compensation strategy should be developed </a:t>
            </a:r>
            <a:r>
              <a:rPr lang="en-GB" sz="1800" u="none" strike="noStrike" dirty="0">
                <a:effectLst/>
                <a:latin typeface="Times" panose="02020603050405020304" pitchFamily="18" charset="0"/>
                <a:ea typeface="Times" panose="02020603050405020304" pitchFamily="18" charset="0"/>
              </a:rPr>
              <a:t>(</a:t>
            </a:r>
            <a:r>
              <a:rPr lang="en-GB" sz="1800" u="none" strike="noStrike" dirty="0">
                <a:effectLst/>
                <a:latin typeface="Times New Roman" panose="02020603050405020304" pitchFamily="18" charset="0"/>
                <a:ea typeface="Times New Roman" panose="02020603050405020304" pitchFamily="18" charset="0"/>
              </a:rPr>
              <a:t>Petri and Plummer, 2020</a:t>
            </a:r>
            <a:r>
              <a:rPr lang="en-GB" sz="1800" u="none" strike="noStrike" dirty="0">
                <a:effectLst/>
                <a:latin typeface="Times" panose="02020603050405020304" pitchFamily="18" charset="0"/>
                <a:ea typeface="Times"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lvl="0"/>
            <a:endParaRPr lang="en-IN" dirty="0"/>
          </a:p>
        </p:txBody>
      </p:sp>
      <p:pic>
        <p:nvPicPr>
          <p:cNvPr id="4" name="Picture 2" descr="Cross-Border Mergers, Acquisitions, and Valuation - ppt video online  download"/>
          <p:cNvPicPr>
            <a:picLocks noChangeAspect="1" noChangeArrowheads="1"/>
          </p:cNvPicPr>
          <p:nvPr/>
        </p:nvPicPr>
        <p:blipFill>
          <a:blip r:embed="rId3"/>
          <a:srcRect/>
          <a:stretch>
            <a:fillRect/>
          </a:stretch>
        </p:blipFill>
        <p:spPr bwMode="auto">
          <a:xfrm>
            <a:off x="272006" y="1834166"/>
            <a:ext cx="4395527" cy="44574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4"/>
          <p:cNvSpPr/>
          <p:nvPr/>
        </p:nvSpPr>
        <p:spPr>
          <a:xfrm>
            <a:off x="1175184" y="6291618"/>
            <a:ext cx="3433953" cy="369332"/>
          </a:xfrm>
          <a:prstGeom prst="rect">
            <a:avLst/>
          </a:prstGeom>
        </p:spPr>
        <p:txBody>
          <a:bodyPr wrap="none">
            <a:spAutoFit/>
          </a:bodyPr>
          <a:lstStyle/>
          <a:p>
            <a:pPr lvl="0"/>
            <a:r>
              <a:rPr lang="en-GB" dirty="0"/>
              <a:t>Source: (</a:t>
            </a:r>
            <a:r>
              <a:rPr lang="en-GB" dirty="0" err="1"/>
              <a:t>Christofi</a:t>
            </a:r>
            <a:r>
              <a:rPr lang="en-GB" dirty="0"/>
              <a:t> et. al., 2019)</a:t>
            </a:r>
            <a:endParaRPr lang="en-IN" dirty="0"/>
          </a:p>
        </p:txBody>
      </p:sp>
    </p:spTree>
    <p:extLst>
      <p:ext uri="{BB962C8B-B14F-4D97-AF65-F5344CB8AC3E}">
        <p14:creationId xmlns:p14="http://schemas.microsoft.com/office/powerpoint/2010/main" val="11904446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IN" b="1" dirty="0"/>
          </a:p>
        </p:txBody>
      </p:sp>
      <p:sp>
        <p:nvSpPr>
          <p:cNvPr id="3" name="Content Placeholder 2"/>
          <p:cNvSpPr>
            <a:spLocks noGrp="1"/>
          </p:cNvSpPr>
          <p:nvPr>
            <p:ph idx="1"/>
          </p:nvPr>
        </p:nvSpPr>
        <p:spPr>
          <a:xfrm>
            <a:off x="168322" y="1932836"/>
            <a:ext cx="5811692" cy="4171936"/>
          </a:xfrm>
        </p:spPr>
        <p:txBody>
          <a:bodyPr>
            <a:normAutofit/>
          </a:bodyPr>
          <a:lstStyle/>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IHRM plays a vital role in developing cross-cultural merger and acquisition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For an effective transition between Murphy and CNPC, an existing plan should be developed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200000"/>
              </a:lnSpc>
              <a:buFont typeface="Arial" panose="020B0604020202020204" pitchFamily="34" charset="0"/>
              <a:buChar char="●"/>
            </a:pPr>
            <a:r>
              <a:rPr lang="en-GB" sz="1800" u="none" strike="noStrike" dirty="0">
                <a:effectLst/>
                <a:latin typeface="Arial" panose="020B0604020202020204" pitchFamily="34" charset="0"/>
                <a:ea typeface="Times" panose="02020603050405020304" pitchFamily="18" charset="0"/>
                <a:cs typeface="Arial" panose="020B0604020202020204" pitchFamily="34" charset="0"/>
              </a:rPr>
              <a:t>integration team plays a vital role in eliminating the challenges of HR</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lvl="0"/>
            <a:endParaRPr lang="en-IN" dirty="0"/>
          </a:p>
        </p:txBody>
      </p:sp>
      <p:pic>
        <p:nvPicPr>
          <p:cNvPr id="4" name="Picture 2" descr="Cross Border Mergers and Acquisitions: A Complete Analysis"/>
          <p:cNvPicPr>
            <a:picLocks noChangeAspect="1" noChangeArrowheads="1"/>
          </p:cNvPicPr>
          <p:nvPr/>
        </p:nvPicPr>
        <p:blipFill>
          <a:blip r:embed="rId3"/>
          <a:srcRect/>
          <a:stretch>
            <a:fillRect/>
          </a:stretch>
        </p:blipFill>
        <p:spPr bwMode="auto">
          <a:xfrm>
            <a:off x="6484884" y="917071"/>
            <a:ext cx="5538794" cy="52088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p:cNvSpPr/>
          <p:nvPr/>
        </p:nvSpPr>
        <p:spPr>
          <a:xfrm>
            <a:off x="8195337" y="6289721"/>
            <a:ext cx="3344570" cy="369332"/>
          </a:xfrm>
          <a:prstGeom prst="rect">
            <a:avLst/>
          </a:prstGeom>
        </p:spPr>
        <p:txBody>
          <a:bodyPr wrap="none">
            <a:spAutoFit/>
          </a:bodyPr>
          <a:lstStyle/>
          <a:p>
            <a:pPr lvl="0"/>
            <a:r>
              <a:rPr lang="en-GB" dirty="0">
                <a:latin typeface="Times" panose="02020603050405020304" pitchFamily="18" charset="0"/>
                <a:cs typeface="Times" panose="02020603050405020304" pitchFamily="18" charset="0"/>
              </a:rPr>
              <a:t>Source: (</a:t>
            </a:r>
            <a:r>
              <a:rPr lang="en-GB" sz="1800" dirty="0">
                <a:effectLst/>
                <a:latin typeface="Times" panose="02020603050405020304" pitchFamily="18" charset="0"/>
                <a:ea typeface="Times New Roman" panose="02020603050405020304" pitchFamily="18" charset="0"/>
                <a:cs typeface="Times" panose="02020603050405020304" pitchFamily="18" charset="0"/>
              </a:rPr>
              <a:t>Petri &amp; Plummer, 2020</a:t>
            </a:r>
            <a:r>
              <a:rPr lang="en-GB" dirty="0">
                <a:latin typeface="Times" panose="02020603050405020304" pitchFamily="18" charset="0"/>
                <a:cs typeface="Times" panose="02020603050405020304" pitchFamily="18" charset="0"/>
              </a:rPr>
              <a:t>)</a:t>
            </a:r>
            <a:endParaRPr lang="en-IN" dirty="0">
              <a:latin typeface="Times" panose="02020603050405020304" pitchFamily="18" charset="0"/>
              <a:cs typeface="Times" panose="02020603050405020304" pitchFamily="18" charset="0"/>
            </a:endParaRPr>
          </a:p>
        </p:txBody>
      </p:sp>
    </p:spTree>
    <p:extLst>
      <p:ext uri="{BB962C8B-B14F-4D97-AF65-F5344CB8AC3E}">
        <p14:creationId xmlns:p14="http://schemas.microsoft.com/office/powerpoint/2010/main" val="1732152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3389" y="232367"/>
            <a:ext cx="9613861" cy="1080938"/>
          </a:xfrm>
        </p:spPr>
        <p:txBody>
          <a:bodyPr/>
          <a:lstStyle/>
          <a:p>
            <a:r>
              <a:rPr lang="en-GB" b="1" dirty="0"/>
              <a:t>References</a:t>
            </a:r>
            <a:endParaRPr lang="en-IN" b="1" dirty="0"/>
          </a:p>
        </p:txBody>
      </p:sp>
      <p:sp>
        <p:nvSpPr>
          <p:cNvPr id="3" name="Content Placeholder 2"/>
          <p:cNvSpPr>
            <a:spLocks noGrp="1"/>
          </p:cNvSpPr>
          <p:nvPr>
            <p:ph idx="1"/>
          </p:nvPr>
        </p:nvSpPr>
        <p:spPr>
          <a:xfrm>
            <a:off x="0" y="1468772"/>
            <a:ext cx="11968222" cy="5389228"/>
          </a:xfrm>
        </p:spPr>
        <p:txBody>
          <a:bodyPr>
            <a:noAutofit/>
          </a:bodyPr>
          <a:lstStyle/>
          <a:p>
            <a:r>
              <a:rPr lang="en-GB" sz="1000" dirty="0"/>
              <a:t>Choudhury, D., 2021. Examining Human Resource Management Techniques for Cross-Border Mergers and Acquisitions. </a:t>
            </a:r>
            <a:r>
              <a:rPr lang="en-IN" sz="1000" i="1" dirty="0"/>
              <a:t>Law Essentials J.</a:t>
            </a:r>
            <a:r>
              <a:rPr lang="en-IN" sz="1000" dirty="0"/>
              <a:t>, </a:t>
            </a:r>
            <a:r>
              <a:rPr lang="en-IN" sz="1000" i="1" dirty="0"/>
              <a:t>2</a:t>
            </a:r>
            <a:r>
              <a:rPr lang="en-IN" sz="1000" dirty="0"/>
              <a:t>, p.343.</a:t>
            </a:r>
          </a:p>
          <a:p>
            <a:r>
              <a:rPr lang="en-GB" sz="1000" dirty="0" err="1"/>
              <a:t>Christofi</a:t>
            </a:r>
            <a:r>
              <a:rPr lang="en-GB" sz="1000" dirty="0"/>
              <a:t>, M., </a:t>
            </a:r>
            <a:r>
              <a:rPr lang="en-GB" sz="1000" dirty="0" err="1"/>
              <a:t>Vrontis</a:t>
            </a:r>
            <a:r>
              <a:rPr lang="en-GB" sz="1000" dirty="0"/>
              <a:t>, D., </a:t>
            </a:r>
            <a:r>
              <a:rPr lang="en-GB" sz="1000" dirty="0" err="1"/>
              <a:t>Thrassou</a:t>
            </a:r>
            <a:r>
              <a:rPr lang="en-GB" sz="1000" dirty="0"/>
              <a:t>, A. and Shams, S.R., 2019. Triggering technological innovation through cross-border mergers and acquisitions: A micro-foundational perspective. </a:t>
            </a:r>
            <a:r>
              <a:rPr lang="en-IN" sz="1000" i="1" dirty="0"/>
              <a:t>Technological Forecasting and Social Change</a:t>
            </a:r>
            <a:r>
              <a:rPr lang="en-IN" sz="1000" dirty="0"/>
              <a:t>, </a:t>
            </a:r>
            <a:r>
              <a:rPr lang="en-IN" sz="1000" i="1" dirty="0"/>
              <a:t>146</a:t>
            </a:r>
            <a:r>
              <a:rPr lang="en-IN" sz="1000" dirty="0"/>
              <a:t>, pp.148-166.</a:t>
            </a:r>
          </a:p>
          <a:p>
            <a:r>
              <a:rPr lang="en-GB" sz="1000" dirty="0" err="1"/>
              <a:t>Cioli</a:t>
            </a:r>
            <a:r>
              <a:rPr lang="en-GB" sz="1000" dirty="0"/>
              <a:t>, V., </a:t>
            </a:r>
            <a:r>
              <a:rPr lang="en-GB" sz="1000" dirty="0" err="1"/>
              <a:t>Giannozzi</a:t>
            </a:r>
            <a:r>
              <a:rPr lang="en-GB" sz="1000" dirty="0"/>
              <a:t>, A., </a:t>
            </a:r>
            <a:r>
              <a:rPr lang="en-GB" sz="1000" dirty="0" err="1"/>
              <a:t>Ippoliti</a:t>
            </a:r>
            <a:r>
              <a:rPr lang="en-GB" sz="1000" dirty="0"/>
              <a:t>, V. and </a:t>
            </a:r>
            <a:r>
              <a:rPr lang="en-GB" sz="1000" dirty="0" err="1"/>
              <a:t>Roggi</a:t>
            </a:r>
            <a:r>
              <a:rPr lang="en-GB" sz="1000" dirty="0"/>
              <a:t>, O., 2020. Cross-border M&amp;A and financial performance: empirical evidence on bidder/target companies. </a:t>
            </a:r>
            <a:r>
              <a:rPr lang="en-IN" sz="1000" i="1" dirty="0"/>
              <a:t>International Journal of Business and Management</a:t>
            </a:r>
            <a:r>
              <a:rPr lang="en-IN" sz="1000" dirty="0"/>
              <a:t>, </a:t>
            </a:r>
            <a:r>
              <a:rPr lang="en-IN" sz="1000" i="1" dirty="0"/>
              <a:t>15</a:t>
            </a:r>
            <a:r>
              <a:rPr lang="en-IN" sz="1000" dirty="0"/>
              <a:t>(4), pp.67-86.</a:t>
            </a:r>
          </a:p>
          <a:p>
            <a:r>
              <a:rPr lang="en-GB" sz="1000" dirty="0"/>
              <a:t>Cnpc.com.cn, 2023 </a:t>
            </a:r>
            <a:r>
              <a:rPr lang="en-GB" sz="1000" i="1" dirty="0"/>
              <a:t>China National Petrol Corporation</a:t>
            </a:r>
            <a:r>
              <a:rPr lang="en-GB" sz="1000" dirty="0"/>
              <a:t> [online] Available at: </a:t>
            </a:r>
            <a:r>
              <a:rPr lang="en-GB" sz="1000" u="sng" dirty="0">
                <a:hlinkClick r:id="rId2"/>
              </a:rPr>
              <a:t>https://www.cnpc.com.cn/en/2014enbvfgr/201907/c9318a5301b1471dba8122de3a63f6d9/files/124e79a378e44857a392ccdee63af9c6.pdf</a:t>
            </a:r>
            <a:r>
              <a:rPr lang="en-GB" sz="1000" dirty="0"/>
              <a:t> [Accessed on 28th June 2023]</a:t>
            </a:r>
            <a:endParaRPr lang="en-IN" sz="1000" dirty="0"/>
          </a:p>
          <a:p>
            <a:r>
              <a:rPr lang="en-GB" sz="1000" dirty="0"/>
              <a:t>Gov.cn, 2023 </a:t>
            </a:r>
            <a:r>
              <a:rPr lang="en-GB" sz="1000" i="1" dirty="0"/>
              <a:t>China Government</a:t>
            </a:r>
            <a:r>
              <a:rPr lang="en-GB" sz="1000" dirty="0"/>
              <a:t> [online] Available at: </a:t>
            </a:r>
            <a:r>
              <a:rPr lang="en-GB" sz="1000" u="sng" dirty="0">
                <a:hlinkClick r:id="rId3"/>
              </a:rPr>
              <a:t>https://www.gov.cn/english/</a:t>
            </a:r>
            <a:r>
              <a:rPr lang="en-GB" sz="1000" dirty="0"/>
              <a:t> [Accessed on 28th June 2023]</a:t>
            </a:r>
            <a:endParaRPr lang="en-IN" sz="1000" dirty="0"/>
          </a:p>
          <a:p>
            <a:r>
              <a:rPr lang="en-GB" sz="1000" dirty="0"/>
              <a:t>Hughes, P., Hughes, M., Stokes, P., Lee, H., Rodgers, P. and </a:t>
            </a:r>
            <a:r>
              <a:rPr lang="en-GB" sz="1000" dirty="0" err="1"/>
              <a:t>Degbey</a:t>
            </a:r>
            <a:r>
              <a:rPr lang="en-GB" sz="1000" dirty="0"/>
              <a:t>, W.Y., 2020. Micro-foundations of organizational ambidexterity in the context of cross-border mergers and acquisitions. </a:t>
            </a:r>
            <a:r>
              <a:rPr lang="en-IN" sz="1000" i="1" dirty="0"/>
              <a:t>Technological Forecasting and Social Change</a:t>
            </a:r>
            <a:r>
              <a:rPr lang="en-IN" sz="1000" dirty="0"/>
              <a:t>, </a:t>
            </a:r>
            <a:r>
              <a:rPr lang="en-IN" sz="1000" i="1" dirty="0"/>
              <a:t>153</a:t>
            </a:r>
            <a:r>
              <a:rPr lang="en-IN" sz="1000" dirty="0"/>
              <a:t>, p.119932.</a:t>
            </a:r>
          </a:p>
          <a:p>
            <a:r>
              <a:rPr lang="en-GB" sz="1000" dirty="0" err="1"/>
              <a:t>Kiessling</a:t>
            </a:r>
            <a:r>
              <a:rPr lang="en-GB" sz="1000" dirty="0"/>
              <a:t>, T., </a:t>
            </a:r>
            <a:r>
              <a:rPr lang="en-GB" sz="1000" dirty="0" err="1"/>
              <a:t>Vlačić</a:t>
            </a:r>
            <a:r>
              <a:rPr lang="en-GB" sz="1000" dirty="0"/>
              <a:t>, B. and </a:t>
            </a:r>
            <a:r>
              <a:rPr lang="en-GB" sz="1000" dirty="0" err="1"/>
              <a:t>Dabić</a:t>
            </a:r>
            <a:r>
              <a:rPr lang="en-GB" sz="1000" dirty="0"/>
              <a:t>, M., 2019. Mapping the future of cross-border mergers and acquisitions: a review and research agenda. </a:t>
            </a:r>
            <a:r>
              <a:rPr lang="en-IN" sz="1000" i="1" dirty="0"/>
              <a:t>IEEE Transactions on Engineering Management</a:t>
            </a:r>
            <a:r>
              <a:rPr lang="en-IN" sz="1000" dirty="0"/>
              <a:t>, </a:t>
            </a:r>
            <a:r>
              <a:rPr lang="en-IN" sz="1000" i="1" dirty="0"/>
              <a:t>68</a:t>
            </a:r>
            <a:r>
              <a:rPr lang="en-IN" sz="1000" dirty="0"/>
              <a:t>(1), pp.212-222.</a:t>
            </a:r>
          </a:p>
          <a:p>
            <a:r>
              <a:rPr lang="en-GB" sz="1000" dirty="0"/>
              <a:t>Liu, K., 2020. China’s policy response to the China US trade war: An initial assessment. </a:t>
            </a:r>
            <a:r>
              <a:rPr lang="en-IN" sz="1000" i="1" dirty="0"/>
              <a:t>The Chinese Economy</a:t>
            </a:r>
            <a:r>
              <a:rPr lang="en-IN" sz="1000" dirty="0"/>
              <a:t>, </a:t>
            </a:r>
            <a:r>
              <a:rPr lang="en-IN" sz="1000" i="1" dirty="0"/>
              <a:t>53</a:t>
            </a:r>
            <a:r>
              <a:rPr lang="en-IN" sz="1000" dirty="0"/>
              <a:t>(2), pp.158-176.</a:t>
            </a:r>
          </a:p>
          <a:p>
            <a:r>
              <a:rPr lang="en-GB" sz="1000" dirty="0" err="1"/>
              <a:t>Murphyoilcorp</a:t>
            </a:r>
            <a:r>
              <a:rPr lang="en-GB" sz="1000" dirty="0"/>
              <a:t>, 2023 </a:t>
            </a:r>
            <a:r>
              <a:rPr lang="en-GB" sz="1000" i="1" dirty="0"/>
              <a:t>Murphy Oil corporation</a:t>
            </a:r>
            <a:r>
              <a:rPr lang="en-GB" sz="1000" dirty="0"/>
              <a:t> [online] Available at: https://www.murphyoilcorp.com/ [Accessed on 28th June 2023]</a:t>
            </a:r>
            <a:endParaRPr lang="en-IN" sz="1000" dirty="0"/>
          </a:p>
          <a:p>
            <a:r>
              <a:rPr lang="en-GB" sz="1000" dirty="0" err="1"/>
              <a:t>Paudyal</a:t>
            </a:r>
            <a:r>
              <a:rPr lang="en-GB" sz="1000" dirty="0"/>
              <a:t>, K., </a:t>
            </a:r>
            <a:r>
              <a:rPr lang="en-GB" sz="1000" dirty="0" err="1"/>
              <a:t>Thapa</a:t>
            </a:r>
            <a:r>
              <a:rPr lang="en-GB" sz="1000" dirty="0"/>
              <a:t>, C., </a:t>
            </a:r>
            <a:r>
              <a:rPr lang="en-GB" sz="1000" dirty="0" err="1"/>
              <a:t>Koirala</a:t>
            </a:r>
            <a:r>
              <a:rPr lang="en-GB" sz="1000" dirty="0"/>
              <a:t>, S. and </a:t>
            </a:r>
            <a:r>
              <a:rPr lang="en-GB" sz="1000" dirty="0" err="1"/>
              <a:t>Aldhawyan</a:t>
            </a:r>
            <a:r>
              <a:rPr lang="en-GB" sz="1000" dirty="0"/>
              <a:t>, S., 2021. Economic policy uncertainty and cross-border mergers and acquisitions. </a:t>
            </a:r>
            <a:r>
              <a:rPr lang="en-IN" sz="1000" i="1" dirty="0"/>
              <a:t>Journal of Financial Stability</a:t>
            </a:r>
            <a:r>
              <a:rPr lang="en-IN" sz="1000" dirty="0"/>
              <a:t>, </a:t>
            </a:r>
            <a:r>
              <a:rPr lang="en-IN" sz="1000" i="1" dirty="0"/>
              <a:t>56</a:t>
            </a:r>
            <a:r>
              <a:rPr lang="en-IN" sz="1000" dirty="0"/>
              <a:t>, p.100926.</a:t>
            </a:r>
          </a:p>
          <a:p>
            <a:r>
              <a:rPr lang="en-GB" sz="1000" dirty="0"/>
              <a:t>Petri, P.A. and Plummer, M.G., 2020. </a:t>
            </a:r>
            <a:r>
              <a:rPr lang="en-IN" sz="1000" i="1" dirty="0"/>
              <a:t>East Asia decouples from the United States: Trade war, COVID-19, and East Asia's new trade blocs</a:t>
            </a:r>
            <a:r>
              <a:rPr lang="en-IN" sz="1000" dirty="0"/>
              <a:t> (No. WP20-09).</a:t>
            </a:r>
          </a:p>
          <a:p>
            <a:r>
              <a:rPr lang="en-GB" sz="1000" dirty="0"/>
              <a:t>Rao-Nicholson, R., Khan, Z., Akhtar, P. and </a:t>
            </a:r>
            <a:r>
              <a:rPr lang="en-GB" sz="1000" dirty="0" err="1"/>
              <a:t>Tarba</a:t>
            </a:r>
            <a:r>
              <a:rPr lang="en-GB" sz="1000" dirty="0"/>
              <a:t>, S.Y., 2020. The contingent role of distributed leadership in the relationship between HR practices and organizational ambidexterity in the cross-border M&amp;As of emerging market multinationals. </a:t>
            </a:r>
            <a:r>
              <a:rPr lang="en-IN" sz="1000" i="1" dirty="0"/>
              <a:t>The International Journal of Human Resource Management</a:t>
            </a:r>
            <a:r>
              <a:rPr lang="en-IN" sz="1000" dirty="0"/>
              <a:t>, </a:t>
            </a:r>
            <a:r>
              <a:rPr lang="en-IN" sz="1000" i="1" dirty="0"/>
              <a:t>31</a:t>
            </a:r>
            <a:r>
              <a:rPr lang="en-IN" sz="1000" dirty="0"/>
              <a:t>(2), pp.232-253.</a:t>
            </a:r>
          </a:p>
          <a:p>
            <a:r>
              <a:rPr lang="en-GB" sz="1000" dirty="0" err="1"/>
              <a:t>Tarba</a:t>
            </a:r>
            <a:r>
              <a:rPr lang="en-GB" sz="1000" dirty="0"/>
              <a:t>, S.Y., Cooke, F.L., Weber, Y., Ahlstrom, D., Cooper, C.L. and Collings, D.G., 2020. Mergers and acquisitions in the global context: The role of human resource management. </a:t>
            </a:r>
            <a:r>
              <a:rPr lang="en-IN" sz="1000" i="1" dirty="0"/>
              <a:t>Journal of World Business</a:t>
            </a:r>
            <a:r>
              <a:rPr lang="en-IN" sz="1000" dirty="0"/>
              <a:t>, </a:t>
            </a:r>
            <a:r>
              <a:rPr lang="en-IN" sz="1000" i="1" dirty="0"/>
              <a:t>55</a:t>
            </a:r>
            <a:r>
              <a:rPr lang="en-IN" sz="1000" dirty="0"/>
              <a:t>(2), p.101048.</a:t>
            </a:r>
          </a:p>
          <a:p>
            <a:r>
              <a:rPr lang="en-GB" sz="1000" dirty="0"/>
              <a:t>Usa.gov, 2023 </a:t>
            </a:r>
            <a:r>
              <a:rPr lang="en-GB" sz="1000" i="1" dirty="0"/>
              <a:t>Government of United States</a:t>
            </a:r>
            <a:r>
              <a:rPr lang="en-GB" sz="1000" dirty="0"/>
              <a:t> [online] Available at: </a:t>
            </a:r>
            <a:r>
              <a:rPr lang="en-GB" sz="1000" u="sng" dirty="0">
                <a:hlinkClick r:id="rId4"/>
              </a:rPr>
              <a:t>https://www.usa.gov/filing-taxes-topics</a:t>
            </a:r>
            <a:r>
              <a:rPr lang="en-GB" sz="1000" dirty="0"/>
              <a:t> [Accessed on 28th June 2023]</a:t>
            </a:r>
            <a:endParaRPr lang="en-IN" sz="1000" dirty="0"/>
          </a:p>
          <a:p>
            <a:r>
              <a:rPr lang="en-GB" sz="1000" dirty="0"/>
              <a:t>Wei, L., 2019. Towards economic decoupling? Mapping Chinese discourse on the China–US trade war. </a:t>
            </a:r>
            <a:r>
              <a:rPr lang="en-IN" sz="1000" i="1" dirty="0"/>
              <a:t>The Chinese Journal of International Politics</a:t>
            </a:r>
            <a:r>
              <a:rPr lang="en-IN" sz="1000" dirty="0"/>
              <a:t>, </a:t>
            </a:r>
            <a:r>
              <a:rPr lang="en-IN" sz="1000" i="1" dirty="0"/>
              <a:t>12</a:t>
            </a:r>
            <a:r>
              <a:rPr lang="en-IN" sz="1000" dirty="0"/>
              <a:t>(4), pp.519-556.</a:t>
            </a:r>
          </a:p>
          <a:p>
            <a:r>
              <a:rPr lang="en-GB" sz="1000" dirty="0"/>
              <a:t>Zhang, Z., Lyles, M.A. and Wu, C., 2020. The stock market performance of exploration-oriented and exploitation-oriented cross-border mergers and acquisitions: Evidence from emerging market enterprises. </a:t>
            </a:r>
            <a:r>
              <a:rPr lang="en-IN" sz="1000" i="1" dirty="0"/>
              <a:t>International Business Review</a:t>
            </a:r>
            <a:r>
              <a:rPr lang="en-IN" sz="1000" dirty="0"/>
              <a:t>, </a:t>
            </a:r>
            <a:r>
              <a:rPr lang="en-IN" sz="1000" i="1" dirty="0"/>
              <a:t>29</a:t>
            </a:r>
            <a:r>
              <a:rPr lang="en-IN" sz="1000" dirty="0"/>
              <a:t>(4), p.101707.</a:t>
            </a:r>
          </a:p>
        </p:txBody>
      </p:sp>
    </p:spTree>
    <p:extLst>
      <p:ext uri="{BB962C8B-B14F-4D97-AF65-F5344CB8AC3E}">
        <p14:creationId xmlns:p14="http://schemas.microsoft.com/office/powerpoint/2010/main" val="99201094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181</TotalTime>
  <Words>3254</Words>
  <Application>Microsoft Office PowerPoint</Application>
  <PresentationFormat>Widescreen</PresentationFormat>
  <Paragraphs>153</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Times</vt:lpstr>
      <vt:lpstr>Times New Roman</vt:lpstr>
      <vt:lpstr>Trebuchet MS</vt:lpstr>
      <vt:lpstr>Berlin</vt:lpstr>
      <vt:lpstr>Developing Relationships and Workplace Achievement </vt:lpstr>
      <vt:lpstr>Table of Contents</vt:lpstr>
      <vt:lpstr>Introduction</vt:lpstr>
      <vt:lpstr>2. Impact of Culture and organisational life </vt:lpstr>
      <vt:lpstr>2.2 Impact of Organisational Life </vt:lpstr>
      <vt:lpstr>Hofstede’s cross-cultural theory  </vt:lpstr>
      <vt:lpstr>2.3 Impact of the political factors </vt:lpstr>
      <vt:lpstr>2.4 Impact of Economic Factors </vt:lpstr>
      <vt:lpstr>3. Key areas of Similarities and Differences between HR practices in China and the US </vt:lpstr>
      <vt:lpstr>3.2 Similarities in HR Practices </vt:lpstr>
      <vt:lpstr>4. Role of IHRM in implementing effective Merger and Acquisition </vt:lpstr>
      <vt:lpstr>4.2 post-merger </vt:lpstr>
      <vt:lpstr>4.3 Post-merger Integration Strategies and Challenges of HR  </vt:lpstr>
      <vt:lpstr>Contd…</vt:lpstr>
      <vt:lpstr>5. Recommendation and Conclusion  </vt:lpstr>
      <vt:lpstr>Contd…</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 and Workplace Achievements</dc:title>
  <dc:creator/>
  <cp:lastModifiedBy>Cristian Dumitru (2108821)</cp:lastModifiedBy>
  <cp:revision>34</cp:revision>
  <dcterms:created xsi:type="dcterms:W3CDTF">2023-03-13T07:36:08Z</dcterms:created>
  <dcterms:modified xsi:type="dcterms:W3CDTF">2023-07-09T08:48:00Z</dcterms:modified>
</cp:coreProperties>
</file>