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703" r:id="rId2"/>
    <p:sldId id="334" r:id="rId3"/>
    <p:sldId id="637" r:id="rId4"/>
    <p:sldId id="668" r:id="rId5"/>
    <p:sldId id="669" r:id="rId6"/>
    <p:sldId id="670" r:id="rId7"/>
    <p:sldId id="671" r:id="rId8"/>
    <p:sldId id="672" r:id="rId9"/>
    <p:sldId id="673" r:id="rId10"/>
    <p:sldId id="674" r:id="rId11"/>
    <p:sldId id="675" r:id="rId12"/>
    <p:sldId id="676" r:id="rId13"/>
    <p:sldId id="677" r:id="rId14"/>
    <p:sldId id="678" r:id="rId15"/>
    <p:sldId id="679" r:id="rId16"/>
    <p:sldId id="680" r:id="rId17"/>
    <p:sldId id="681" r:id="rId18"/>
    <p:sldId id="682" r:id="rId19"/>
    <p:sldId id="683" r:id="rId20"/>
    <p:sldId id="699" r:id="rId21"/>
    <p:sldId id="697" r:id="rId22"/>
    <p:sldId id="698" r:id="rId23"/>
    <p:sldId id="701" r:id="rId24"/>
    <p:sldId id="700" r:id="rId25"/>
    <p:sldId id="518" r:id="rId26"/>
    <p:sldId id="686" r:id="rId27"/>
    <p:sldId id="687" r:id="rId28"/>
    <p:sldId id="689" r:id="rId29"/>
    <p:sldId id="690" r:id="rId30"/>
    <p:sldId id="688" r:id="rId31"/>
    <p:sldId id="692" r:id="rId32"/>
    <p:sldId id="693" r:id="rId33"/>
    <p:sldId id="695" r:id="rId34"/>
    <p:sldId id="696" r:id="rId35"/>
    <p:sldId id="694" r:id="rId36"/>
    <p:sldId id="691"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3BABA43-0439-AF94-399A-704485BA6581}" name="Christopher Wilkin" initials="CW" userId="S::c.wilkin@uwtsd.ac.uk::10363294-769d-46d1-9962-1839b2820248" providerId="AD"/>
  <p188:author id="{5E2C6981-00D0-720C-AFB0-468F5A5EDB7E}" name="Helen Evans (Institute of Management and Health)" initials="HE(oMaH" userId="S::h.evans1@uwtsd.ac.uk::d9a8b39e-a9d4-4d81-a719-001f6364ef6d" providerId="AD"/>
  <p188:author id="{51D3DEE7-25C9-028C-41A2-87B6CE667C1C}" name="Kathryn Roberts" initials="KR" userId="S::k.roberts@uwtsd.ac.uk::2a6d605b-2b21-4ebe-bf92-690f56d7b04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CAE6298-F819-486A-BBB6-A4DA28C30DFA}" v="6" dt="2026-03-23T10:36:55.4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5895" autoAdjust="0"/>
  </p:normalViewPr>
  <p:slideViewPr>
    <p:cSldViewPr snapToGrid="0">
      <p:cViewPr varScale="1">
        <p:scale>
          <a:sx n="94" d="100"/>
          <a:sy n="94" d="100"/>
        </p:scale>
        <p:origin x="119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45" Type="http://schemas.microsoft.com/office/2018/10/relationships/authors" Targe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mma Smith" userId="c43517b7-c020-487a-a609-e5dcac601652" providerId="ADAL" clId="{62912DD0-F69B-404B-9F03-3D9501D39358}"/>
    <pc:docChg chg="custSel addSld delSld modSld">
      <pc:chgData name="Jemma Smith" userId="c43517b7-c020-487a-a609-e5dcac601652" providerId="ADAL" clId="{62912DD0-F69B-404B-9F03-3D9501D39358}" dt="2026-03-23T10:37:00.551" v="68" actId="1076"/>
      <pc:docMkLst>
        <pc:docMk/>
      </pc:docMkLst>
      <pc:sldChg chg="add del setBg">
        <pc:chgData name="Jemma Smith" userId="c43517b7-c020-487a-a609-e5dcac601652" providerId="ADAL" clId="{62912DD0-F69B-404B-9F03-3D9501D39358}" dt="2026-03-23T10:22:49.821" v="6" actId="47"/>
        <pc:sldMkLst>
          <pc:docMk/>
          <pc:sldMk cId="522070710" sldId="284"/>
        </pc:sldMkLst>
      </pc:sldChg>
      <pc:sldChg chg="modSp mod">
        <pc:chgData name="Jemma Smith" userId="c43517b7-c020-487a-a609-e5dcac601652" providerId="ADAL" clId="{62912DD0-F69B-404B-9F03-3D9501D39358}" dt="2026-03-23T10:24:16.642" v="53" actId="20577"/>
        <pc:sldMkLst>
          <pc:docMk/>
          <pc:sldMk cId="0" sldId="637"/>
        </pc:sldMkLst>
        <pc:spChg chg="mod">
          <ac:chgData name="Jemma Smith" userId="c43517b7-c020-487a-a609-e5dcac601652" providerId="ADAL" clId="{62912DD0-F69B-404B-9F03-3D9501D39358}" dt="2026-03-23T10:24:16.642" v="53" actId="20577"/>
          <ac:spMkLst>
            <pc:docMk/>
            <pc:sldMk cId="0" sldId="637"/>
            <ac:spMk id="2" creationId="{BCC4601D-EA26-857D-E4DD-097DB326CC68}"/>
          </ac:spMkLst>
        </pc:spChg>
      </pc:sldChg>
      <pc:sldChg chg="modSp mod">
        <pc:chgData name="Jemma Smith" userId="c43517b7-c020-487a-a609-e5dcac601652" providerId="ADAL" clId="{62912DD0-F69B-404B-9F03-3D9501D39358}" dt="2026-03-23T10:30:01.704" v="57" actId="20577"/>
        <pc:sldMkLst>
          <pc:docMk/>
          <pc:sldMk cId="0" sldId="678"/>
        </pc:sldMkLst>
        <pc:spChg chg="mod">
          <ac:chgData name="Jemma Smith" userId="c43517b7-c020-487a-a609-e5dcac601652" providerId="ADAL" clId="{62912DD0-F69B-404B-9F03-3D9501D39358}" dt="2026-03-23T10:29:55.804" v="55" actId="20577"/>
          <ac:spMkLst>
            <pc:docMk/>
            <pc:sldMk cId="0" sldId="678"/>
            <ac:spMk id="103426" creationId="{B3636146-4226-43F6-FCA8-C33681BEFC59}"/>
          </ac:spMkLst>
        </pc:spChg>
        <pc:spChg chg="mod">
          <ac:chgData name="Jemma Smith" userId="c43517b7-c020-487a-a609-e5dcac601652" providerId="ADAL" clId="{62912DD0-F69B-404B-9F03-3D9501D39358}" dt="2026-03-23T10:30:01.704" v="57" actId="20577"/>
          <ac:spMkLst>
            <pc:docMk/>
            <pc:sldMk cId="0" sldId="678"/>
            <ac:spMk id="103427" creationId="{78CB4093-C095-994C-8AC5-F39FF5C547D4}"/>
          </ac:spMkLst>
        </pc:spChg>
      </pc:sldChg>
      <pc:sldChg chg="addSp delSp modSp mod modAnim">
        <pc:chgData name="Jemma Smith" userId="c43517b7-c020-487a-a609-e5dcac601652" providerId="ADAL" clId="{62912DD0-F69B-404B-9F03-3D9501D39358}" dt="2026-03-23T10:37:00.551" v="68" actId="1076"/>
        <pc:sldMkLst>
          <pc:docMk/>
          <pc:sldMk cId="1268146848" sldId="701"/>
        </pc:sldMkLst>
        <pc:spChg chg="mod">
          <ac:chgData name="Jemma Smith" userId="c43517b7-c020-487a-a609-e5dcac601652" providerId="ADAL" clId="{62912DD0-F69B-404B-9F03-3D9501D39358}" dt="2026-03-23T10:33:02.558" v="63" actId="20577"/>
          <ac:spMkLst>
            <pc:docMk/>
            <pc:sldMk cId="1268146848" sldId="701"/>
            <ac:spMk id="2" creationId="{F0416693-D913-7CAF-635E-418391E546BB}"/>
          </ac:spMkLst>
        </pc:spChg>
        <pc:spChg chg="add mod">
          <ac:chgData name="Jemma Smith" userId="c43517b7-c020-487a-a609-e5dcac601652" providerId="ADAL" clId="{62912DD0-F69B-404B-9F03-3D9501D39358}" dt="2026-03-23T10:32:10.832" v="60" actId="1076"/>
          <ac:spMkLst>
            <pc:docMk/>
            <pc:sldMk cId="1268146848" sldId="701"/>
            <ac:spMk id="4" creationId="{BE7400D4-EAFC-DA07-3643-B6A7DF56B04F}"/>
          </ac:spMkLst>
        </pc:spChg>
        <pc:spChg chg="del">
          <ac:chgData name="Jemma Smith" userId="c43517b7-c020-487a-a609-e5dcac601652" providerId="ADAL" clId="{62912DD0-F69B-404B-9F03-3D9501D39358}" dt="2026-03-23T10:32:00.809" v="58" actId="21"/>
          <ac:spMkLst>
            <pc:docMk/>
            <pc:sldMk cId="1268146848" sldId="701"/>
            <ac:spMk id="7" creationId="{7B813C7C-2504-E7C3-2553-653071CACE5F}"/>
          </ac:spMkLst>
        </pc:spChg>
        <pc:spChg chg="add del">
          <ac:chgData name="Jemma Smith" userId="c43517b7-c020-487a-a609-e5dcac601652" providerId="ADAL" clId="{62912DD0-F69B-404B-9F03-3D9501D39358}" dt="2026-03-23T10:33:42.679" v="65" actId="21"/>
          <ac:spMkLst>
            <pc:docMk/>
            <pc:sldMk cId="1268146848" sldId="701"/>
            <ac:spMk id="8" creationId="{ED47FD1E-0431-7AD0-30F8-65440EDDFBB2}"/>
          </ac:spMkLst>
        </pc:spChg>
        <pc:picChg chg="del">
          <ac:chgData name="Jemma Smith" userId="c43517b7-c020-487a-a609-e5dcac601652" providerId="ADAL" clId="{62912DD0-F69B-404B-9F03-3D9501D39358}" dt="2026-03-23T10:33:00.069" v="61" actId="21"/>
          <ac:picMkLst>
            <pc:docMk/>
            <pc:sldMk cId="1268146848" sldId="701"/>
            <ac:picMk id="5" creationId="{ED663194-6EA7-0767-09AE-4150693328EF}"/>
          </ac:picMkLst>
        </pc:picChg>
        <pc:picChg chg="add mod">
          <ac:chgData name="Jemma Smith" userId="c43517b7-c020-487a-a609-e5dcac601652" providerId="ADAL" clId="{62912DD0-F69B-404B-9F03-3D9501D39358}" dt="2026-03-23T10:37:00.551" v="68" actId="1076"/>
          <ac:picMkLst>
            <pc:docMk/>
            <pc:sldMk cId="1268146848" sldId="701"/>
            <ac:picMk id="9" creationId="{723D28FE-5ADE-9184-87B7-23B15D4E6B8E}"/>
          </ac:picMkLst>
        </pc:picChg>
      </pc:sldChg>
      <pc:sldChg chg="del">
        <pc:chgData name="Jemma Smith" userId="c43517b7-c020-487a-a609-e5dcac601652" providerId="ADAL" clId="{62912DD0-F69B-404B-9F03-3D9501D39358}" dt="2026-03-23T10:23:34.672" v="38" actId="47"/>
        <pc:sldMkLst>
          <pc:docMk/>
          <pc:sldMk cId="461351498" sldId="702"/>
        </pc:sldMkLst>
      </pc:sldChg>
      <pc:sldChg chg="modSp add mod">
        <pc:chgData name="Jemma Smith" userId="c43517b7-c020-487a-a609-e5dcac601652" providerId="ADAL" clId="{62912DD0-F69B-404B-9F03-3D9501D39358}" dt="2026-03-23T10:23:30.669" v="37" actId="207"/>
        <pc:sldMkLst>
          <pc:docMk/>
          <pc:sldMk cId="2901618581" sldId="703"/>
        </pc:sldMkLst>
        <pc:spChg chg="mod">
          <ac:chgData name="Jemma Smith" userId="c43517b7-c020-487a-a609-e5dcac601652" providerId="ADAL" clId="{62912DD0-F69B-404B-9F03-3D9501D39358}" dt="2026-03-23T10:23:30.669" v="37" actId="207"/>
          <ac:spMkLst>
            <pc:docMk/>
            <pc:sldMk cId="2901618581" sldId="703"/>
            <ac:spMk id="6" creationId="{2DDBD4A8-0007-5EFA-628C-3A9FCA50BB6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5F8D1D-6C32-4D6B-AAF1-037AB3D39108}" type="datetimeFigureOut">
              <a:rPr lang="en-GB" smtClean="0"/>
              <a:t>23/03/2026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953D85-D4B4-4FA9-A353-DF8E4DAF69A1}" type="slidenum">
              <a:rPr lang="en-GB" smtClean="0"/>
              <a:t>‹#›</a:t>
            </a:fld>
            <a:endParaRPr lang="en-GB"/>
          </a:p>
        </p:txBody>
      </p:sp>
    </p:spTree>
    <p:extLst>
      <p:ext uri="{BB962C8B-B14F-4D97-AF65-F5344CB8AC3E}">
        <p14:creationId xmlns:p14="http://schemas.microsoft.com/office/powerpoint/2010/main" val="24250495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mdpi.com/2071-1050/15/4/3086#B26-sustainability-15-03086" TargetMode="External"/><Relationship Id="rId7" Type="http://schemas.openxmlformats.org/officeDocument/2006/relationships/hyperlink" Target="https://www.mdpi.com/2071-1050/15/4/3086#B31-sustainability-15-03086" TargetMode="External"/><Relationship Id="rId2" Type="http://schemas.openxmlformats.org/officeDocument/2006/relationships/slide" Target="../slides/slide20.xml"/><Relationship Id="rId1" Type="http://schemas.openxmlformats.org/officeDocument/2006/relationships/notesMaster" Target="../notesMasters/notesMaster1.xml"/><Relationship Id="rId6" Type="http://schemas.openxmlformats.org/officeDocument/2006/relationships/hyperlink" Target="https://www.mdpi.com/2071-1050/15/4/3086#B29-sustainability-15-03086" TargetMode="External"/><Relationship Id="rId5" Type="http://schemas.openxmlformats.org/officeDocument/2006/relationships/hyperlink" Target="https://www.mdpi.com/2071-1050/15/4/3086#B28-sustainability-15-03086" TargetMode="External"/><Relationship Id="rId4" Type="http://schemas.openxmlformats.org/officeDocument/2006/relationships/hyperlink" Target="https://www.mdpi.com/2071-1050/15/4/3086#B27-sustainability-15-03086" TargetMode="Externa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dictionary.apa.org/barnum-effect" TargetMode="External"/><Relationship Id="rId2" Type="http://schemas.openxmlformats.org/officeDocument/2006/relationships/slide" Target="../slides/slide30.xml"/><Relationship Id="rId1" Type="http://schemas.openxmlformats.org/officeDocument/2006/relationships/notesMaster" Target="../notesMasters/notesMaster1.xml"/><Relationship Id="rId4" Type="http://schemas.openxmlformats.org/officeDocument/2006/relationships/hyperlink" Target="https://www.discovermagazine.com/mind/why-are-people-so-into-astrology-all-of-a-sudden" TargetMode="External"/></Relationships>
</file>

<file path=ppt/notesSlides/_rels/notesSlide27.xml.rels><?xml version="1.0" encoding="UTF-8" standalone="yes"?>
<Relationships xmlns="http://schemas.openxmlformats.org/package/2006/relationships"><Relationship Id="rId8" Type="http://schemas.openxmlformats.org/officeDocument/2006/relationships/hyperlink" Target="https://www.capt.org/mbti-assessment/estimated-frequencies.htm" TargetMode="External"/><Relationship Id="rId13" Type="http://schemas.openxmlformats.org/officeDocument/2006/relationships/hyperlink" Target="https://www.verywellmind.com/estj-extraverted-sensing-thinking-judging-2795985" TargetMode="External"/><Relationship Id="rId18" Type="http://schemas.openxmlformats.org/officeDocument/2006/relationships/hyperlink" Target="https://www.verywellmind.com/the-entp-personality-type-and-characteristics-2795982" TargetMode="External"/><Relationship Id="rId3" Type="http://schemas.openxmlformats.org/officeDocument/2006/relationships/hyperlink" Target="https://www.verywellmind.com/istj-introversion-sensing-thinking-judgment-2795992" TargetMode="External"/><Relationship Id="rId7" Type="http://schemas.openxmlformats.org/officeDocument/2006/relationships/hyperlink" Target="https://www.verywellmind.com/infj-introverted-intuitive-feeling-judging-2795978" TargetMode="External"/><Relationship Id="rId12" Type="http://schemas.openxmlformats.org/officeDocument/2006/relationships/hyperlink" Target="https://www.verywellmind.com/estp-extraverted-sensing-thinking-perceiving-2795986" TargetMode="External"/><Relationship Id="rId17" Type="http://schemas.openxmlformats.org/officeDocument/2006/relationships/hyperlink" Target="https://www.verywellmind.com/enfj-extraverted-intuitive-feeling-judging-2795979" TargetMode="External"/><Relationship Id="rId2" Type="http://schemas.openxmlformats.org/officeDocument/2006/relationships/slide" Target="../slides/slide31.xml"/><Relationship Id="rId16" Type="http://schemas.openxmlformats.org/officeDocument/2006/relationships/hyperlink" Target="https://www.verywellmind.com/enfp-an-overview-of-the-champion-personality-type-2795980" TargetMode="External"/><Relationship Id="rId1" Type="http://schemas.openxmlformats.org/officeDocument/2006/relationships/notesMaster" Target="../notesMasters/notesMaster1.xml"/><Relationship Id="rId6" Type="http://schemas.openxmlformats.org/officeDocument/2006/relationships/hyperlink" Target="https://www.verywellmind.com/isfp-introverted-sensing-feeling-perceiving-2795991" TargetMode="External"/><Relationship Id="rId11" Type="http://schemas.openxmlformats.org/officeDocument/2006/relationships/hyperlink" Target="https://www.verywellmind.com/intp-introverted-intuitive-thinking-perceiving-2795989" TargetMode="External"/><Relationship Id="rId5" Type="http://schemas.openxmlformats.org/officeDocument/2006/relationships/hyperlink" Target="https://www.verywellmind.com/isfj-introverted-sensing-feeling-judging-2795990" TargetMode="External"/><Relationship Id="rId15" Type="http://schemas.openxmlformats.org/officeDocument/2006/relationships/hyperlink" Target="https://www.verywellmind.com/esfj-extraverted-sensing-feeling-judging-2795983" TargetMode="External"/><Relationship Id="rId10" Type="http://schemas.openxmlformats.org/officeDocument/2006/relationships/hyperlink" Target="https://www.verywellmind.com/intj-introverted-intuitive-thinking-judging-2795988" TargetMode="External"/><Relationship Id="rId19" Type="http://schemas.openxmlformats.org/officeDocument/2006/relationships/hyperlink" Target="https://www.verywellmind.com/entj-personality-type-2795981" TargetMode="External"/><Relationship Id="rId4" Type="http://schemas.openxmlformats.org/officeDocument/2006/relationships/hyperlink" Target="https://www.verywellmind.com/istp-introverted-sensing-thinking-perceiving-2795993" TargetMode="External"/><Relationship Id="rId9" Type="http://schemas.openxmlformats.org/officeDocument/2006/relationships/hyperlink" Target="https://www.verywellmind.com/infp-a-profile-of-the-idealist-personality-type-2795987" TargetMode="External"/><Relationship Id="rId14" Type="http://schemas.openxmlformats.org/officeDocument/2006/relationships/hyperlink" Target="https://www.verywellmind.com/esfp-extraverted-sensing-feeling-perceiving-2795984" TargetMode="Externa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www.indeed.com/career-advice/career-development/types-of-personality-test" TargetMode="External"/><Relationship Id="rId2" Type="http://schemas.openxmlformats.org/officeDocument/2006/relationships/slide" Target="../slides/slide35.xml"/><Relationship Id="rId1" Type="http://schemas.openxmlformats.org/officeDocument/2006/relationships/notesMaster" Target="../notesMasters/notesMaster1.xml"/><Relationship Id="rId5" Type="http://schemas.openxmlformats.org/officeDocument/2006/relationships/hyperlink" Target="https://www.indeed.com/career-advice/career-development/introverts-vs-extroverts" TargetMode="External"/><Relationship Id="rId4" Type="http://schemas.openxmlformats.org/officeDocument/2006/relationships/hyperlink" Target="https://www.indeed.com/career-advice/interviewing/emphasize-personal-strengths-during-interview"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8">
            <a:extLst>
              <a:ext uri="{FF2B5EF4-FFF2-40B4-BE49-F238E27FC236}">
                <a16:creationId xmlns:a16="http://schemas.microsoft.com/office/drawing/2014/main" id="{ECC80AA6-B75D-DB77-58CE-875FB9DD4B5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sz="1200" dirty="0"/>
          </a:p>
        </p:txBody>
      </p:sp>
      <p:sp>
        <p:nvSpPr>
          <p:cNvPr id="26627" name="Rectangle 2">
            <a:extLst>
              <a:ext uri="{FF2B5EF4-FFF2-40B4-BE49-F238E27FC236}">
                <a16:creationId xmlns:a16="http://schemas.microsoft.com/office/drawing/2014/main" id="{0C91BE96-7DD1-45AE-DB85-16A66F5FA83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8" name="Rectangle 3">
            <a:extLst>
              <a:ext uri="{FF2B5EF4-FFF2-40B4-BE49-F238E27FC236}">
                <a16:creationId xmlns:a16="http://schemas.microsoft.com/office/drawing/2014/main" id="{78BBC86B-21FD-6C77-E8EA-4972A3005BA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i="1" dirty="0">
                <a:cs typeface="Geneva" charset="0"/>
              </a:rPr>
              <a:t>After reading this chapter, you should be able to:</a:t>
            </a:r>
          </a:p>
          <a:p>
            <a:pPr eaLnBrk="1" hangingPunct="1">
              <a:spcBef>
                <a:spcPct val="0"/>
              </a:spcBef>
            </a:pPr>
            <a:r>
              <a:rPr lang="en-US" altLang="en-US" dirty="0">
                <a:cs typeface="Geneva" charset="0"/>
              </a:rPr>
              <a:t>Learning Objectives:</a:t>
            </a:r>
          </a:p>
          <a:p>
            <a:pPr marL="685800" lvl="1" indent="-228600" eaLnBrk="1" hangingPunct="1">
              <a:lnSpc>
                <a:spcPct val="80000"/>
              </a:lnSpc>
              <a:buFont typeface="Calibri" panose="020F0502020204030204" pitchFamily="34" charset="0"/>
              <a:buAutoNum type="arabicPeriod"/>
            </a:pPr>
            <a:r>
              <a:rPr lang="en-US" altLang="en-US" noProof="1">
                <a:ea typeface="ＭＳ Ｐゴシック" panose="020B0600070205080204" pitchFamily="34" charset="-128"/>
                <a:cs typeface="Geneva" charset="0"/>
              </a:rPr>
              <a:t>Identify recent changes that have caused companies to expand into international markets. </a:t>
            </a:r>
          </a:p>
          <a:p>
            <a:pPr marL="685800" lvl="1" indent="-228600" eaLnBrk="1" hangingPunct="1">
              <a:lnSpc>
                <a:spcPct val="80000"/>
              </a:lnSpc>
              <a:buFont typeface="Calibri" panose="020F0502020204030204" pitchFamily="34" charset="0"/>
              <a:buAutoNum type="arabicPeriod"/>
            </a:pPr>
            <a:r>
              <a:rPr lang="en-US" altLang="en-US" noProof="1">
                <a:ea typeface="ＭＳ Ｐゴシック" panose="020B0600070205080204" pitchFamily="34" charset="-128"/>
                <a:cs typeface="Geneva" charset="0"/>
              </a:rPr>
              <a:t>Discuss four factors that most strongly influence HRM in international markets.</a:t>
            </a:r>
            <a:endParaRPr lang="en-US" altLang="en-US" dirty="0">
              <a:ea typeface="ＭＳ Ｐゴシック" panose="020B0600070205080204" pitchFamily="34" charset="-128"/>
              <a:cs typeface="Geneva" charset="0"/>
            </a:endParaRPr>
          </a:p>
          <a:p>
            <a:pPr marL="685800" lvl="1" indent="-228600" eaLnBrk="1" hangingPunct="1">
              <a:lnSpc>
                <a:spcPct val="80000"/>
              </a:lnSpc>
              <a:buFont typeface="Calibri" panose="020F0502020204030204" pitchFamily="34" charset="0"/>
              <a:buAutoNum type="arabicPeriod"/>
            </a:pPr>
            <a:r>
              <a:rPr lang="en-US" altLang="en-US" noProof="1">
                <a:ea typeface="ＭＳ Ｐゴシック" panose="020B0600070205080204" pitchFamily="34" charset="-128"/>
                <a:cs typeface="Geneva" charset="0"/>
              </a:rPr>
              <a:t>List different categories of international employees.</a:t>
            </a:r>
          </a:p>
          <a:p>
            <a:pPr marL="685800" lvl="1" indent="-228600" eaLnBrk="1" hangingPunct="1">
              <a:lnSpc>
                <a:spcPct val="80000"/>
              </a:lnSpc>
              <a:buFont typeface="Calibri" panose="020F0502020204030204" pitchFamily="34" charset="0"/>
              <a:buAutoNum type="arabicPeriod"/>
            </a:pPr>
            <a:r>
              <a:rPr lang="en-US" altLang="en-US" noProof="1">
                <a:ea typeface="ＭＳ Ｐゴシック" panose="020B0600070205080204" pitchFamily="34" charset="-128"/>
                <a:cs typeface="Geneva" charset="0"/>
              </a:rPr>
              <a:t>Identify four levels of global participation and HRM issues faced within each level.</a:t>
            </a:r>
          </a:p>
          <a:p>
            <a:pPr marL="685800" lvl="1" indent="-228600" eaLnBrk="1" hangingPunct="1">
              <a:lnSpc>
                <a:spcPct val="80000"/>
              </a:lnSpc>
              <a:buFont typeface="Calibri" panose="020F0502020204030204" pitchFamily="34" charset="0"/>
              <a:buAutoNum type="arabicPeriod"/>
            </a:pPr>
            <a:r>
              <a:rPr lang="en-US" altLang="en-US" dirty="0">
                <a:ea typeface="ＭＳ Ｐゴシック" panose="020B0600070205080204" pitchFamily="34" charset="-128"/>
                <a:cs typeface="Geneva" charset="0"/>
              </a:rPr>
              <a:t>Discuss ways companies select, train, compensate and reintegrate expatriate managers.</a:t>
            </a:r>
          </a:p>
          <a:p>
            <a:pPr marL="685800" lvl="1" indent="-228600" eaLnBrk="1" hangingPunct="1">
              <a:spcBef>
                <a:spcPct val="0"/>
              </a:spcBef>
              <a:buFont typeface="Calibri" panose="020F0502020204030204" pitchFamily="34" charset="0"/>
              <a:buAutoNum type="arabicPeriod"/>
            </a:pPr>
            <a:endParaRPr lang="en-US" altLang="en-US" dirty="0">
              <a:ea typeface="ＭＳ Ｐゴシック" panose="020B0600070205080204" pitchFamily="34" charset="-128"/>
              <a:cs typeface="Geneva" charset="0"/>
            </a:endParaRPr>
          </a:p>
          <a:p>
            <a:pPr marL="685800" lvl="1" indent="-228600" eaLnBrk="1" hangingPunct="1">
              <a:lnSpc>
                <a:spcPct val="80000"/>
              </a:lnSpc>
              <a:spcBef>
                <a:spcPct val="0"/>
              </a:spcBef>
              <a:buFont typeface="Calibri" panose="020F0502020204030204" pitchFamily="34" charset="0"/>
              <a:buAutoNum type="arabicPeriod"/>
            </a:pPr>
            <a:endParaRPr lang="en-US" altLang="en-US" dirty="0">
              <a:ea typeface="ＭＳ Ｐゴシック" panose="020B0600070205080204" pitchFamily="34" charset="-128"/>
              <a:cs typeface="Geneva"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C18A8765-47E4-09A9-416C-AC3DC6E153F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Slide Number Placeholder 3">
            <a:extLst>
              <a:ext uri="{FF2B5EF4-FFF2-40B4-BE49-F238E27FC236}">
                <a16:creationId xmlns:a16="http://schemas.microsoft.com/office/drawing/2014/main" id="{4CE1EE9C-45B0-044C-2300-9CBBF65EAE4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F32CDBA-0253-45A6-A481-DD92229C15B3}" type="slidenum">
              <a:rPr lang="en-US" altLang="en-US" sz="1200">
                <a:solidFill>
                  <a:srgbClr val="000000"/>
                </a:solidFill>
              </a:rPr>
              <a:pPr/>
              <a:t>3</a:t>
            </a:fld>
            <a:endParaRPr lang="en-US" altLang="en-US" sz="1200" dirty="0">
              <a:solidFill>
                <a:srgbClr val="000000"/>
              </a:solidFill>
            </a:endParaRPr>
          </a:p>
        </p:txBody>
      </p:sp>
      <p:sp>
        <p:nvSpPr>
          <p:cNvPr id="28676" name="Notes Placeholder 1">
            <a:extLst>
              <a:ext uri="{FF2B5EF4-FFF2-40B4-BE49-F238E27FC236}">
                <a16:creationId xmlns:a16="http://schemas.microsoft.com/office/drawing/2014/main" id="{F4C2F043-DA92-E0B4-0B69-6350864AA6C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55600" indent="-355600" eaLnBrk="1" hangingPunct="1">
              <a:spcBef>
                <a:spcPct val="0"/>
              </a:spcBef>
            </a:pPr>
            <a:r>
              <a:rPr lang="en-US" altLang="en-US" dirty="0">
                <a:cs typeface="Geneva" charset="0"/>
              </a:rPr>
              <a:t>Organizations function in a global economy.  U.S. businesses are entering international markets, and at the same time, foreign companies are entering the U.S. market. International expansion can provide a competitive advantage. A number of key factors must be addressed in order to strategically manage HR in an international context.  International competition is #1 factor affecting HRM.</a:t>
            </a:r>
          </a:p>
          <a:p>
            <a:pPr marL="628650" lvl="1" indent="-171450" eaLnBrk="1" hangingPunct="1">
              <a:spcBef>
                <a:spcPct val="0"/>
              </a:spcBef>
              <a:buFontTx/>
              <a:buChar char="•"/>
            </a:pPr>
            <a:r>
              <a:rPr lang="en-US" altLang="en-US" dirty="0">
                <a:ea typeface="ＭＳ Ｐゴシック" panose="020B0600070205080204" pitchFamily="34" charset="-128"/>
                <a:cs typeface="Geneva" charset="0"/>
              </a:rPr>
              <a:t>	Entering different countries may provide large numbers of potential customers.</a:t>
            </a:r>
          </a:p>
          <a:p>
            <a:pPr marL="628650" lvl="1" indent="-171450" eaLnBrk="1" hangingPunct="1">
              <a:spcBef>
                <a:spcPct val="0"/>
              </a:spcBef>
              <a:buFontTx/>
              <a:buChar char="•"/>
            </a:pPr>
            <a:r>
              <a:rPr lang="en-US" altLang="en-US" dirty="0">
                <a:ea typeface="ＭＳ Ｐゴシック" panose="020B0600070205080204" pitchFamily="34" charset="-128"/>
                <a:cs typeface="Geneva" charset="0"/>
              </a:rPr>
              <a:t>	Building production facilities in countries with low‑cost labor may prove cost‑efficient. </a:t>
            </a:r>
            <a:r>
              <a:rPr lang="en-US" altLang="en-US" b="1" dirty="0">
                <a:ea typeface="ＭＳ Ｐゴシック" panose="020B0600070205080204" pitchFamily="34" charset="-128"/>
                <a:cs typeface="Geneva" charset="0"/>
              </a:rPr>
              <a:t>Maquiladora plants (foreign-owned plants</a:t>
            </a:r>
            <a:r>
              <a:rPr lang="en-US" altLang="en-US" dirty="0">
                <a:ea typeface="ＭＳ Ｐゴシック" panose="020B0600070205080204" pitchFamily="34" charset="-128"/>
                <a:cs typeface="Geneva" charset="0"/>
              </a:rPr>
              <a:t> located in Mexico that employ Mexican laborers) provide low‑skilled labor below the cost in U.S. Telecommunications and information technology enables work to be done more rapidly, efficiently, and effectively around the globe.</a:t>
            </a:r>
          </a:p>
          <a:p>
            <a:pPr marL="355600" indent="-355600" eaLnBrk="1" hangingPunct="1">
              <a:spcBef>
                <a:spcPct val="0"/>
              </a:spcBef>
            </a:pPr>
            <a:endParaRPr lang="en-US" altLang="en-US" dirty="0">
              <a:cs typeface="Geneva" charset="0"/>
            </a:endParaRPr>
          </a:p>
          <a:p>
            <a:pPr marL="355600" indent="-355600" eaLnBrk="1" hangingPunct="1">
              <a:spcBef>
                <a:spcPct val="0"/>
              </a:spcBef>
            </a:pPr>
            <a:r>
              <a:rPr lang="en-US" altLang="en-US" dirty="0">
                <a:cs typeface="Geneva" charset="0"/>
              </a:rPr>
              <a:t>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856479B7-9F73-48E9-C8EE-61B99500506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435E0E83-F942-DF5C-BEC4-6C41588D5BE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spcBef>
                <a:spcPct val="0"/>
              </a:spcBef>
            </a:pPr>
            <a:r>
              <a:rPr lang="en-US" altLang="en-US" sz="1100" dirty="0">
                <a:cs typeface="Geneva" charset="0"/>
              </a:rPr>
              <a:t>Recent social and political changes have accelerated the movement towards international competition.</a:t>
            </a:r>
          </a:p>
          <a:p>
            <a:pPr marL="685800" lvl="1" indent="-228600" eaLnBrk="1" hangingPunct="1">
              <a:lnSpc>
                <a:spcPct val="90000"/>
              </a:lnSpc>
              <a:spcBef>
                <a:spcPct val="0"/>
              </a:spcBef>
              <a:buFont typeface="Calibri" panose="020F0502020204030204" pitchFamily="34" charset="0"/>
              <a:buAutoNum type="arabicPeriod"/>
            </a:pPr>
            <a:r>
              <a:rPr lang="en-US" altLang="en-US" sz="1100" b="1" dirty="0">
                <a:ea typeface="ＭＳ Ｐゴシック" panose="020B0600070205080204" pitchFamily="34" charset="-128"/>
                <a:cs typeface="Geneva" charset="0"/>
              </a:rPr>
              <a:t>European Economic Community (EEC) </a:t>
            </a:r>
            <a:r>
              <a:rPr lang="en-US" altLang="en-US" sz="1100" dirty="0">
                <a:ea typeface="ＭＳ Ｐゴシック" panose="020B0600070205080204" pitchFamily="34" charset="-128"/>
                <a:cs typeface="Geneva" charset="0"/>
              </a:rPr>
              <a:t>is a confederation of most of the European nations that agree to engage in free trade with one another, with commerce regulated by the European Commission (EC). Under the EEC, legal regulation in the participating countries has become more, although not completely, uniform. Assuming the EEC’s trend toward free trade among members continues, Europe has become one of the largest free markets in the world.</a:t>
            </a:r>
          </a:p>
          <a:p>
            <a:pPr marL="685800" lvl="1" indent="-228600" eaLnBrk="1" hangingPunct="1">
              <a:lnSpc>
                <a:spcPct val="90000"/>
              </a:lnSpc>
              <a:spcBef>
                <a:spcPct val="0"/>
              </a:spcBef>
              <a:buFont typeface="Calibri" panose="020F0502020204030204" pitchFamily="34" charset="0"/>
              <a:buAutoNum type="arabicPeriod"/>
            </a:pPr>
            <a:r>
              <a:rPr lang="en-US" altLang="en-US" sz="1100" b="1" dirty="0">
                <a:ea typeface="ＭＳ Ｐゴシック" panose="020B0600070205080204" pitchFamily="34" charset="-128"/>
                <a:cs typeface="Geneva" charset="0"/>
              </a:rPr>
              <a:t>North American Free Trade Agreement (NAFTA)</a:t>
            </a:r>
            <a:r>
              <a:rPr lang="en-US" altLang="en-US" sz="1100" dirty="0">
                <a:ea typeface="ＭＳ Ｐゴシック" panose="020B0600070205080204" pitchFamily="34" charset="-128"/>
                <a:cs typeface="Geneva" charset="0"/>
              </a:rPr>
              <a:t>—agreement between Canada, the U.S., and Mexico provides an even larger free market than the EEC. NAFTA increased U.S. investment in Mexico because of Mexico’s substantially lower labor costs for low-skilled employees. This has had two effects on employment in U.S. First, many low-skilled jobs went south, decreasing employment opportunities for U.S. citizens who lack higher-level skills. Second, it increased employment opportunities for Americans with higher-level skills beyond those already being observed</a:t>
            </a:r>
          </a:p>
          <a:p>
            <a:pPr marL="685800" lvl="1" indent="-228600" eaLnBrk="1" hangingPunct="1">
              <a:lnSpc>
                <a:spcPct val="90000"/>
              </a:lnSpc>
              <a:spcBef>
                <a:spcPct val="0"/>
              </a:spcBef>
              <a:buFont typeface="Calibri" panose="020F0502020204030204" pitchFamily="34" charset="0"/>
              <a:buAutoNum type="arabicPeriod"/>
            </a:pPr>
            <a:r>
              <a:rPr lang="en-US" altLang="en-US" sz="1100" b="1" dirty="0">
                <a:ea typeface="ＭＳ Ｐゴシック" panose="020B0600070205080204" pitchFamily="34" charset="-128"/>
                <a:cs typeface="Geneva" charset="0"/>
              </a:rPr>
              <a:t>Asia </a:t>
            </a:r>
            <a:r>
              <a:rPr lang="en-US" altLang="en-US" sz="1100" dirty="0">
                <a:ea typeface="ＭＳ Ｐゴシック" panose="020B0600070205080204" pitchFamily="34" charset="-128"/>
                <a:cs typeface="Geneva" charset="0"/>
              </a:rPr>
              <a:t>provides a growth market for many firms. Japan, China, Singapore, Hong Kong, and Malaysia are significant economic forces.  China presents a tremendous potential market for goods.</a:t>
            </a:r>
          </a:p>
          <a:p>
            <a:pPr marL="685800" lvl="1" indent="-228600" eaLnBrk="1" hangingPunct="1">
              <a:lnSpc>
                <a:spcPct val="90000"/>
              </a:lnSpc>
              <a:spcBef>
                <a:spcPct val="0"/>
              </a:spcBef>
              <a:buFont typeface="Calibri" panose="020F0502020204030204" pitchFamily="34" charset="0"/>
              <a:buAutoNum type="arabicPeriod"/>
            </a:pPr>
            <a:r>
              <a:rPr lang="en-US" altLang="en-US" sz="1100" b="1" dirty="0">
                <a:ea typeface="ＭＳ Ｐゴシック" panose="020B0600070205080204" pitchFamily="34" charset="-128"/>
                <a:cs typeface="Geneva" charset="0"/>
              </a:rPr>
              <a:t>GATT</a:t>
            </a:r>
            <a:r>
              <a:rPr lang="en-US" altLang="en-US" sz="1100" dirty="0">
                <a:ea typeface="ＭＳ Ｐゴシック" panose="020B0600070205080204" pitchFamily="34" charset="-128"/>
                <a:cs typeface="Geneva" charset="0"/>
              </a:rPr>
              <a:t> is an international framework of rules and principles for reducing trade barriers across countries around the world. It consists of over 100 member nations. The most recent round of GATT negotiations resulted in an agreement to cut tariffs (taxes on imports) by 40%, reduce government subsidies to businesses, expand protection of intellectual property such as copyrights and patents, and establish rules for investing and trading in services.</a:t>
            </a:r>
          </a:p>
        </p:txBody>
      </p:sp>
      <p:sp>
        <p:nvSpPr>
          <p:cNvPr id="30724" name="Slide Number Placeholder 3">
            <a:extLst>
              <a:ext uri="{FF2B5EF4-FFF2-40B4-BE49-F238E27FC236}">
                <a16:creationId xmlns:a16="http://schemas.microsoft.com/office/drawing/2014/main" id="{EDBBCB7C-DE02-108C-A108-34EB6E75E42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7219619-6AE0-4F2F-B0AD-5F9BFE1F7422}" type="slidenum">
              <a:rPr lang="en-US" altLang="en-US" sz="1200">
                <a:solidFill>
                  <a:srgbClr val="000000"/>
                </a:solidFill>
              </a:rPr>
              <a:pPr/>
              <a:t>4</a:t>
            </a:fld>
            <a:endParaRPr lang="en-US" altLang="en-US" sz="1200" dirty="0">
              <a:solidFill>
                <a:srgbClr val="000000"/>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B12C536B-7EF2-D870-18DC-AD315133F8C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Slide Number Placeholder 3">
            <a:extLst>
              <a:ext uri="{FF2B5EF4-FFF2-40B4-BE49-F238E27FC236}">
                <a16:creationId xmlns:a16="http://schemas.microsoft.com/office/drawing/2014/main" id="{E41ED263-401D-35BE-6A62-B914A44A336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19B57F26-57F8-4925-8663-88105B13D924}" type="slidenum">
              <a:rPr lang="en-US" altLang="en-US" sz="1200">
                <a:solidFill>
                  <a:srgbClr val="000000"/>
                </a:solidFill>
              </a:rPr>
              <a:pPr/>
              <a:t>5</a:t>
            </a:fld>
            <a:endParaRPr lang="en-US" altLang="en-US" sz="1200" dirty="0">
              <a:solidFill>
                <a:srgbClr val="000000"/>
              </a:solidFill>
            </a:endParaRPr>
          </a:p>
        </p:txBody>
      </p:sp>
      <p:sp>
        <p:nvSpPr>
          <p:cNvPr id="62468" name="Notes Placeholder 1">
            <a:extLst>
              <a:ext uri="{FF2B5EF4-FFF2-40B4-BE49-F238E27FC236}">
                <a16:creationId xmlns:a16="http://schemas.microsoft.com/office/drawing/2014/main" id="{47352651-8192-CCEF-990B-E2F5BBF50D05}"/>
              </a:ext>
            </a:extLst>
          </p:cNvPr>
          <p:cNvSpPr>
            <a:spLocks noGrp="1"/>
          </p:cNvSpPr>
          <p:nvPr>
            <p:ph type="body" idx="1"/>
          </p:nvPr>
        </p:nvSpPr>
        <p:spPr bwMode="auto"/>
        <p:txBody>
          <a:bodyPr/>
          <a:lstStyle/>
          <a:p>
            <a:pPr eaLnBrk="1" hangingPunct="1">
              <a:spcBef>
                <a:spcPct val="0"/>
              </a:spcBef>
              <a:defRPr/>
            </a:pPr>
            <a:r>
              <a:rPr lang="en-US" dirty="0">
                <a:cs typeface="Geneva" charset="0"/>
              </a:rPr>
              <a:t>Figure 15.1</a:t>
            </a:r>
          </a:p>
          <a:p>
            <a:pPr marL="355600" indent="-355600" eaLnBrk="1" hangingPunct="1">
              <a:spcBef>
                <a:spcPct val="0"/>
              </a:spcBef>
              <a:defRPr/>
            </a:pPr>
            <a:r>
              <a:rPr lang="en-US" dirty="0"/>
              <a:t>Companies that enter global markets must recognize that these markets are not simply mirror images of their home country. These differences may have a particularly strong impact on the HRM function.  A number of factors can affect HRM in global markets, and four factors,  culture, education/ human capital, the political, legal system, and the economic system</a:t>
            </a:r>
          </a:p>
          <a:p>
            <a:pPr marL="355600" indent="-355600" eaLnBrk="1" hangingPunct="1">
              <a:spcBef>
                <a:spcPct val="0"/>
              </a:spcBef>
              <a:defRPr/>
            </a:pPr>
            <a:r>
              <a:rPr lang="en-US" b="1" dirty="0"/>
              <a:t>		     Culture </a:t>
            </a:r>
            <a:r>
              <a:rPr lang="en-US" dirty="0"/>
              <a:t>is defined as the set of important assumptions (often unstated) that members of a community share.  Culture is the most important factor influencing international HRM. Culture is important to HRM because it often determines laws, education, and economic systems affecting HRM in global markets and the effectiveness of various HRM practices.</a:t>
            </a:r>
          </a:p>
          <a:p>
            <a:pPr marL="355600" indent="-355600" eaLnBrk="1" hangingPunct="1">
              <a:spcBef>
                <a:spcPct val="0"/>
              </a:spcBef>
              <a:defRPr/>
            </a:pPr>
            <a:r>
              <a:rPr lang="en-US" dirty="0"/>
              <a:t>		     Practices effective in U.S. may not be effective in a culture that has different beliefs and values.  For example, U.S. companies rely heavily on individual performance appraisal, and rewards are tied to individual performance.</a:t>
            </a:r>
          </a:p>
          <a:p>
            <a:pPr marL="355600" indent="-355600" eaLnBrk="1" hangingPunct="1">
              <a:spcBef>
                <a:spcPct val="0"/>
              </a:spcBef>
              <a:defRPr/>
            </a:pPr>
            <a:endParaRPr lang="en-US" dirty="0"/>
          </a:p>
          <a:p>
            <a:pPr>
              <a:defRPr/>
            </a:pPr>
            <a:endParaRPr lang="en-US" dirty="0">
              <a:cs typeface="Geneva"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3E4CFFED-472A-CABF-45F6-D8F1271C5A7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Slide Number Placeholder 3">
            <a:extLst>
              <a:ext uri="{FF2B5EF4-FFF2-40B4-BE49-F238E27FC236}">
                <a16:creationId xmlns:a16="http://schemas.microsoft.com/office/drawing/2014/main" id="{5935EBD3-E594-D9DE-3381-143C6C7A06D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052361E-585C-448B-876C-909787EB2C1F}" type="slidenum">
              <a:rPr lang="en-US" altLang="en-US" sz="1200">
                <a:solidFill>
                  <a:srgbClr val="000000"/>
                </a:solidFill>
              </a:rPr>
              <a:pPr/>
              <a:t>6</a:t>
            </a:fld>
            <a:endParaRPr lang="en-US" altLang="en-US" sz="1200" dirty="0">
              <a:solidFill>
                <a:srgbClr val="000000"/>
              </a:solidFill>
            </a:endParaRPr>
          </a:p>
        </p:txBody>
      </p:sp>
      <p:sp>
        <p:nvSpPr>
          <p:cNvPr id="34820" name="Notes Placeholder 1">
            <a:extLst>
              <a:ext uri="{FF2B5EF4-FFF2-40B4-BE49-F238E27FC236}">
                <a16:creationId xmlns:a16="http://schemas.microsoft.com/office/drawing/2014/main" id="{C3A2B3CA-A473-620E-006B-5A3A7BEFAC07}"/>
              </a:ext>
            </a:extLst>
          </p:cNvPr>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92500" lnSpcReduction="10000"/>
          </a:bodyPr>
          <a:lstStyle/>
          <a:p>
            <a:pPr marL="266700" indent="-266700" eaLnBrk="1" hangingPunct="1">
              <a:spcBef>
                <a:spcPct val="0"/>
              </a:spcBef>
              <a:defRPr/>
            </a:pPr>
            <a:r>
              <a:rPr lang="en-US" altLang="en-US" dirty="0">
                <a:cs typeface="Geneva" charset="0"/>
              </a:rPr>
              <a:t>Geert Hofstede identified </a:t>
            </a:r>
            <a:r>
              <a:rPr lang="en-US" altLang="en-US" b="1" dirty="0">
                <a:cs typeface="Geneva" charset="0"/>
              </a:rPr>
              <a:t> five dimensions on which </a:t>
            </a:r>
            <a:r>
              <a:rPr lang="en-US" altLang="en-US" dirty="0">
                <a:cs typeface="Geneva" charset="0"/>
              </a:rPr>
              <a:t>various cultures could be classified or characterized.  </a:t>
            </a:r>
            <a:r>
              <a:rPr lang="en-US" altLang="en-US" b="1" dirty="0">
                <a:cs typeface="Geneva" charset="0"/>
              </a:rPr>
              <a:t>(see Table 15.2 in the text for scores of ten various countries).</a:t>
            </a:r>
            <a:endParaRPr lang="en-US" altLang="en-US" dirty="0">
              <a:cs typeface="Geneva" charset="0"/>
            </a:endParaRPr>
          </a:p>
          <a:p>
            <a:pPr marL="723900" lvl="1" indent="-266700" eaLnBrk="1" hangingPunct="1">
              <a:spcBef>
                <a:spcPct val="0"/>
              </a:spcBef>
              <a:buFont typeface="Calibri" panose="020F0502020204030204" pitchFamily="34" charset="0"/>
              <a:buAutoNum type="arabicPeriod"/>
              <a:defRPr/>
            </a:pPr>
            <a:r>
              <a:rPr lang="en-US" altLang="en-US" b="1" dirty="0">
                <a:ea typeface="ＭＳ Ｐゴシック" panose="020B0600070205080204" pitchFamily="34" charset="-128"/>
                <a:cs typeface="Geneva" charset="0"/>
              </a:rPr>
              <a:t>Individualism/collectivism </a:t>
            </a:r>
            <a:r>
              <a:rPr lang="en-US" altLang="en-US" dirty="0">
                <a:ea typeface="ＭＳ Ｐゴシック" panose="020B0600070205080204" pitchFamily="34" charset="-128"/>
                <a:cs typeface="Geneva" charset="0"/>
              </a:rPr>
              <a:t>is the strength of the relation between an individual and other individuals in the society, that is, the degree to which people act as individuals rather than as members of a group.</a:t>
            </a:r>
          </a:p>
          <a:p>
            <a:pPr marL="723900" lvl="1" indent="-266700" eaLnBrk="1" hangingPunct="1">
              <a:spcBef>
                <a:spcPct val="0"/>
              </a:spcBef>
              <a:buFont typeface="Calibri" panose="020F0502020204030204" pitchFamily="34" charset="0"/>
              <a:buAutoNum type="arabicPeriod"/>
              <a:defRPr/>
            </a:pPr>
            <a:r>
              <a:rPr lang="en-US" altLang="en-US" b="1" dirty="0">
                <a:ea typeface="ＭＳ Ｐゴシック" panose="020B0600070205080204" pitchFamily="34" charset="-128"/>
                <a:cs typeface="Geneva" charset="0"/>
              </a:rPr>
              <a:t>Power distance </a:t>
            </a:r>
            <a:r>
              <a:rPr lang="en-US" altLang="en-US" dirty="0">
                <a:ea typeface="ＭＳ Ｐゴシック" panose="020B0600070205080204" pitchFamily="34" charset="-128"/>
                <a:cs typeface="Geneva" charset="0"/>
              </a:rPr>
              <a:t>describes how a culture deals with hierarchical power relationships.</a:t>
            </a:r>
          </a:p>
          <a:p>
            <a:pPr marL="723900" lvl="1" indent="-266700" eaLnBrk="1" hangingPunct="1">
              <a:spcBef>
                <a:spcPct val="0"/>
              </a:spcBef>
              <a:buFont typeface="Calibri" panose="020F0502020204030204" pitchFamily="34" charset="0"/>
              <a:buAutoNum type="arabicPeriod"/>
              <a:defRPr/>
            </a:pPr>
            <a:r>
              <a:rPr lang="en-US" altLang="en-US" b="1" dirty="0">
                <a:ea typeface="ＭＳ Ｐゴシック" panose="020B0600070205080204" pitchFamily="34" charset="-128"/>
                <a:cs typeface="Geneva" charset="0"/>
              </a:rPr>
              <a:t>Uncertainty avoidance </a:t>
            </a:r>
            <a:r>
              <a:rPr lang="en-US" altLang="en-US" dirty="0">
                <a:ea typeface="ＭＳ Ｐゴシック" panose="020B0600070205080204" pitchFamily="34" charset="-128"/>
                <a:cs typeface="Geneva" charset="0"/>
              </a:rPr>
              <a:t>is  how cultures seek to deal with the fact that the future is not perfectly predictable, and the degree to which people in a culture prefer structured over unstructured situations.</a:t>
            </a:r>
          </a:p>
          <a:p>
            <a:pPr marL="723900" lvl="1" indent="-266700" eaLnBrk="1" hangingPunct="1">
              <a:spcBef>
                <a:spcPct val="0"/>
              </a:spcBef>
              <a:buFont typeface="Calibri" panose="020F0502020204030204" pitchFamily="34" charset="0"/>
              <a:buAutoNum type="arabicPeriod"/>
              <a:defRPr/>
            </a:pPr>
            <a:r>
              <a:rPr lang="en-US" altLang="en-US" b="1" dirty="0">
                <a:ea typeface="ＭＳ Ｐゴシック" panose="020B0600070205080204" pitchFamily="34" charset="-128"/>
                <a:cs typeface="Geneva" charset="0"/>
              </a:rPr>
              <a:t>Masculinity‑femininity </a:t>
            </a:r>
            <a:r>
              <a:rPr lang="en-US" altLang="en-US" dirty="0">
                <a:ea typeface="ＭＳ Ｐゴシック" panose="020B0600070205080204" pitchFamily="34" charset="-128"/>
                <a:cs typeface="Geneva" charset="0"/>
              </a:rPr>
              <a:t>is the division of roles between the sexes within a society.</a:t>
            </a:r>
          </a:p>
          <a:p>
            <a:pPr marL="266700" indent="-266700">
              <a:defRPr/>
            </a:pPr>
            <a:r>
              <a:rPr lang="en-US" altLang="en-US" b="1" dirty="0">
                <a:cs typeface="Geneva" charset="0"/>
              </a:rPr>
              <a:t>Long‑term/short‑term </a:t>
            </a:r>
            <a:r>
              <a:rPr lang="en-US" altLang="en-US" dirty="0">
                <a:cs typeface="Geneva" charset="0"/>
              </a:rPr>
              <a:t>orientation</a:t>
            </a:r>
            <a:r>
              <a:rPr lang="en-US" altLang="en-US" b="1" dirty="0">
                <a:cs typeface="Geneva" charset="0"/>
              </a:rPr>
              <a:t> </a:t>
            </a:r>
            <a:r>
              <a:rPr lang="en-US" altLang="en-US" dirty="0">
                <a:cs typeface="Geneva" charset="0"/>
              </a:rPr>
              <a:t>is the tendency of a culture to focus on long‑term benefit or short‑term outcomes. These five dimensions help us understand the potential problems of managing employees from different cultures. these differences can</a:t>
            </a:r>
          </a:p>
          <a:p>
            <a:pPr marL="266700" indent="-266700">
              <a:defRPr/>
            </a:pPr>
            <a:r>
              <a:rPr lang="en-US" altLang="en-US" dirty="0">
                <a:cs typeface="Geneva" charset="0"/>
              </a:rPr>
              <a:t>have a profound influence on whether a company chooses to enter a given country. One interesting finding of Hofstede’s research was the impact of culture on a country’s economic health. He found that countries with individualist cultures were more wealthy. Collectivist cultures with high power distance were all poor. Cultures seem to affect a country’s economy through their promotion of individual work ethics and incentives for individuals to increase their human capital.</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17889981-1B5C-9BF0-6A77-5B7529BF968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Slide Number Placeholder 3">
            <a:extLst>
              <a:ext uri="{FF2B5EF4-FFF2-40B4-BE49-F238E27FC236}">
                <a16:creationId xmlns:a16="http://schemas.microsoft.com/office/drawing/2014/main" id="{1005D7B5-FC8B-5771-100A-D8762806E04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3DB8E22-547E-4CA9-8F01-2A965416AB44}" type="slidenum">
              <a:rPr lang="en-US" altLang="en-US" sz="1200">
                <a:solidFill>
                  <a:srgbClr val="000000"/>
                </a:solidFill>
              </a:rPr>
              <a:pPr/>
              <a:t>7</a:t>
            </a:fld>
            <a:endParaRPr lang="en-US" altLang="en-US" sz="1200" dirty="0">
              <a:solidFill>
                <a:srgbClr val="000000"/>
              </a:solidFill>
            </a:endParaRPr>
          </a:p>
        </p:txBody>
      </p:sp>
      <p:sp>
        <p:nvSpPr>
          <p:cNvPr id="36868" name="Notes Placeholder 2">
            <a:extLst>
              <a:ext uri="{FF2B5EF4-FFF2-40B4-BE49-F238E27FC236}">
                <a16:creationId xmlns:a16="http://schemas.microsoft.com/office/drawing/2014/main" id="{62CB614C-E012-3F7D-FDBF-4C605AF56B6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66700" indent="-266700" eaLnBrk="1" hangingPunct="1">
              <a:spcBef>
                <a:spcPct val="0"/>
              </a:spcBef>
            </a:pPr>
            <a:r>
              <a:rPr lang="en-US" altLang="en-US" b="1" dirty="0">
                <a:cs typeface="Geneva" charset="0"/>
              </a:rPr>
              <a:t>Implications of Culture for HRM:</a:t>
            </a:r>
          </a:p>
          <a:p>
            <a:pPr marL="723900" lvl="1" indent="-266700" eaLnBrk="1" hangingPunct="1">
              <a:buFont typeface="Calibri" panose="020F0502020204030204" pitchFamily="34" charset="0"/>
              <a:buAutoNum type="arabicPeriod"/>
            </a:pPr>
            <a:r>
              <a:rPr lang="en-US" altLang="en-US" dirty="0">
                <a:ea typeface="ＭＳ Ｐゴシック" panose="020B0600070205080204" pitchFamily="34" charset="-128"/>
                <a:cs typeface="Geneva" charset="0"/>
              </a:rPr>
              <a:t>Culture has an impact on approaches to managing people.</a:t>
            </a:r>
          </a:p>
          <a:p>
            <a:pPr marL="723900" lvl="1" indent="-266700" eaLnBrk="1" hangingPunct="1">
              <a:buFont typeface="Calibri" panose="020F0502020204030204" pitchFamily="34" charset="0"/>
              <a:buAutoNum type="arabicPeriod"/>
            </a:pPr>
            <a:r>
              <a:rPr lang="en-US" altLang="en-US" dirty="0">
                <a:ea typeface="ＭＳ Ｐゴシック" panose="020B0600070205080204" pitchFamily="34" charset="-128"/>
                <a:cs typeface="Geneva" charset="0"/>
              </a:rPr>
              <a:t>Culture differs on how employees expect leaders to lead, how decisions are handled within the hierarchy and what motivates individuals.</a:t>
            </a:r>
          </a:p>
          <a:p>
            <a:pPr marL="723900" lvl="1" indent="-266700" eaLnBrk="1" hangingPunct="1">
              <a:buFont typeface="Calibri" panose="020F0502020204030204" pitchFamily="34" charset="0"/>
              <a:buAutoNum type="arabicPeriod"/>
            </a:pPr>
            <a:r>
              <a:rPr lang="en-US" altLang="en-US" dirty="0">
                <a:ea typeface="ＭＳ Ｐゴシック" panose="020B0600070205080204" pitchFamily="34" charset="-128"/>
                <a:cs typeface="Geneva" charset="0"/>
              </a:rPr>
              <a:t>Culture may influence appropriateness of HRM practices. </a:t>
            </a:r>
          </a:p>
          <a:p>
            <a:pPr marL="266700" indent="-266700"/>
            <a:r>
              <a:rPr lang="en-US" altLang="en-US" dirty="0">
                <a:cs typeface="Geneva" charset="0"/>
              </a:rPr>
              <a:t>	As Hofstede found, culture has a profound impact on a country’s economic health by promoting certain values that either aid or inhibit economic growth. Cultural characteristics influence the ways managers behave in relation to subordinates, as well as the perceptions of the appropriateness of various HRM practices. Cultures can influence compensation systems and communication and coordination processes. Cultural diversity programs foster understanding of other cultures to better communicate with them.</a:t>
            </a:r>
          </a:p>
          <a:p>
            <a:pPr marL="266700" indent="-266700" eaLnBrk="1" hangingPunct="1">
              <a:spcBef>
                <a:spcPct val="0"/>
              </a:spcBef>
            </a:pPr>
            <a:endParaRPr lang="en-US" altLang="en-US" dirty="0">
              <a:cs typeface="Geneva"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4E2A792D-4DDA-B3AD-984A-BF16310271D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Slide Number Placeholder 3">
            <a:extLst>
              <a:ext uri="{FF2B5EF4-FFF2-40B4-BE49-F238E27FC236}">
                <a16:creationId xmlns:a16="http://schemas.microsoft.com/office/drawing/2014/main" id="{CFD8BD30-42F9-D42B-7A7A-71879377CEA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B5D68A5-E534-4274-8288-DB8FBB29F89B}" type="slidenum">
              <a:rPr lang="en-US" altLang="en-US" sz="1200">
                <a:solidFill>
                  <a:srgbClr val="000000"/>
                </a:solidFill>
              </a:rPr>
              <a:pPr/>
              <a:t>8</a:t>
            </a:fld>
            <a:endParaRPr lang="en-US" altLang="en-US" sz="1200" dirty="0">
              <a:solidFill>
                <a:srgbClr val="000000"/>
              </a:solidFill>
            </a:endParaRPr>
          </a:p>
        </p:txBody>
      </p:sp>
      <p:sp>
        <p:nvSpPr>
          <p:cNvPr id="38916" name="Notes Placeholder 1">
            <a:extLst>
              <a:ext uri="{FF2B5EF4-FFF2-40B4-BE49-F238E27FC236}">
                <a16:creationId xmlns:a16="http://schemas.microsoft.com/office/drawing/2014/main" id="{0E34D038-60E1-5456-2596-55B95EF0C75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66700" indent="-266700" eaLnBrk="1" hangingPunct="1">
              <a:spcBef>
                <a:spcPct val="0"/>
              </a:spcBef>
              <a:buFontTx/>
              <a:buChar char="•"/>
            </a:pPr>
            <a:r>
              <a:rPr lang="en-US" altLang="en-US" b="1" dirty="0">
                <a:cs typeface="Geneva" charset="0"/>
              </a:rPr>
              <a:t>Human capital </a:t>
            </a:r>
            <a:r>
              <a:rPr lang="en-US" altLang="en-US" dirty="0">
                <a:cs typeface="Geneva" charset="0"/>
              </a:rPr>
              <a:t>refers to the productive capabilities of individuals, that is, the knowledge, skills, and experience that have economic value. A company's potential for finding and maintaining a qualified work force is a critical element of any decision to expand internationally.</a:t>
            </a:r>
          </a:p>
          <a:p>
            <a:pPr marL="266700" indent="-266700" eaLnBrk="1" hangingPunct="1">
              <a:spcBef>
                <a:spcPct val="0"/>
              </a:spcBef>
              <a:buFontTx/>
              <a:buChar char="•"/>
            </a:pPr>
            <a:r>
              <a:rPr lang="en-US" altLang="en-US" dirty="0">
                <a:cs typeface="Geneva" charset="0"/>
              </a:rPr>
              <a:t>Countries differ in their levels of human capital. </a:t>
            </a:r>
          </a:p>
          <a:p>
            <a:pPr marL="266700" indent="-266700" eaLnBrk="1" hangingPunct="1">
              <a:spcBef>
                <a:spcPct val="0"/>
              </a:spcBef>
              <a:buFontTx/>
              <a:buChar char="•"/>
            </a:pPr>
            <a:r>
              <a:rPr lang="en-US" altLang="en-US" dirty="0">
                <a:cs typeface="Geneva" charset="0"/>
              </a:rPr>
              <a:t>A country's human capital is determined by a number of variables, primarily, educational opportunity.</a:t>
            </a:r>
          </a:p>
          <a:p>
            <a:pPr marL="266700" indent="-266700" eaLnBrk="1" hangingPunct="1">
              <a:spcBef>
                <a:spcPct val="0"/>
              </a:spcBef>
              <a:buFontTx/>
              <a:buChar char="•"/>
            </a:pPr>
            <a:r>
              <a:rPr lang="en-US" altLang="en-US" dirty="0">
                <a:cs typeface="Geneva" charset="0"/>
              </a:rPr>
              <a:t>Countries with low human capital attract facilities that require low skills and low wage levels.</a:t>
            </a:r>
          </a:p>
          <a:p>
            <a:pPr marL="266700" indent="-266700" eaLnBrk="1" hangingPunct="1">
              <a:spcBef>
                <a:spcPct val="0"/>
              </a:spcBef>
              <a:buFontTx/>
              <a:buChar char="•"/>
            </a:pPr>
            <a:r>
              <a:rPr lang="en-US" altLang="en-US" dirty="0">
                <a:cs typeface="Geneva" charset="0"/>
              </a:rPr>
              <a:t>Countries with high human capital are attractive sites for direct foreign investment that creates high‑skill jobs.</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B55FC3E1-9E62-633C-B654-76431EFCB20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Slide Number Placeholder 3">
            <a:extLst>
              <a:ext uri="{FF2B5EF4-FFF2-40B4-BE49-F238E27FC236}">
                <a16:creationId xmlns:a16="http://schemas.microsoft.com/office/drawing/2014/main" id="{5248BA00-7CD5-3D8A-4CB0-8A241B87DA8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AE0556B-5FC3-4E82-9FD3-781D5645F393}" type="slidenum">
              <a:rPr lang="en-US" altLang="en-US" sz="1200">
                <a:solidFill>
                  <a:srgbClr val="000000"/>
                </a:solidFill>
              </a:rPr>
              <a:pPr/>
              <a:t>9</a:t>
            </a:fld>
            <a:endParaRPr lang="en-US" altLang="en-US" sz="1200" dirty="0">
              <a:solidFill>
                <a:srgbClr val="000000"/>
              </a:solidFill>
            </a:endParaRPr>
          </a:p>
        </p:txBody>
      </p:sp>
      <p:sp>
        <p:nvSpPr>
          <p:cNvPr id="40964" name="Notes Placeholder 2">
            <a:extLst>
              <a:ext uri="{FF2B5EF4-FFF2-40B4-BE49-F238E27FC236}">
                <a16:creationId xmlns:a16="http://schemas.microsoft.com/office/drawing/2014/main" id="{06A928F8-8F85-B465-7980-D921C83F38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cs typeface="Geneva" charset="0"/>
              </a:rPr>
              <a:t>The political/legal system often dictates the requirements of certain HRM practices, such as training, compensation, hiring, firing, and layoffs. The legal system is an outgrowth of the culture, reflecting societal norms. The United States has led the world in eliminating discrimination in the workplace. Federal regulations control the process of labor management negotiations. EEC's Community Charter provides the fundamental social rights of workers: freedom of movement, freedom to choose one's occupation and be fairly compensated.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006D1390-E614-6546-CC18-937655B57E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9F0F2FDD-71B5-A298-A5A5-AB03CFA3189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cs typeface="Geneva" charset="0"/>
              </a:rPr>
              <a:t>A country's culture is integrally tied to its economic system, which provides many of the incentives for developing its human capital. Under socialist economies, there is little economic incentive to develop human capital, but ample opportunity because education is free.  In capitalist systems, the opposite situation exists, with higher tuitions at state universities but with economic incentives through individual salary differences. Those who invest in their individual human capital, particularly through education, are more able to reap monetary rewards, thus providing more incentive for such investment. In the U.S., individuals’ salaries usually reflect differences in human capital (high-skill workers receive higher compensation than low-skill workers) Research estimates that an individual’s wages increase by between 10% and 16% for each additional year of schooling </a:t>
            </a:r>
            <a:r>
              <a:rPr lang="en-US" altLang="en-US" sz="1300" dirty="0">
                <a:cs typeface="Geneva" charset="0"/>
              </a:rPr>
              <a:t>Every country varies in terms of culture, human capital and their legal, political and economic systems.</a:t>
            </a:r>
          </a:p>
          <a:p>
            <a:r>
              <a:rPr lang="en-US" altLang="en-US" sz="1300" dirty="0">
                <a:cs typeface="Geneva" charset="0"/>
              </a:rPr>
              <a:t>	</a:t>
            </a:r>
            <a:r>
              <a:rPr lang="en-US" altLang="en-US" dirty="0">
                <a:cs typeface="Geneva" charset="0"/>
              </a:rPr>
              <a:t>An economic system also affects HRM directly through its taxes on compensation packages. Differential labor costs do not always reflect the actual take-home pay of employees These variations directly influence types of HRM systems that must be developed to accommodate the particular situation. </a:t>
            </a:r>
            <a:endParaRPr lang="en-US" altLang="en-US" sz="1300" dirty="0">
              <a:cs typeface="Geneva" charset="0"/>
            </a:endParaRPr>
          </a:p>
        </p:txBody>
      </p:sp>
      <p:sp>
        <p:nvSpPr>
          <p:cNvPr id="43012" name="Slide Number Placeholder 3">
            <a:extLst>
              <a:ext uri="{FF2B5EF4-FFF2-40B4-BE49-F238E27FC236}">
                <a16:creationId xmlns:a16="http://schemas.microsoft.com/office/drawing/2014/main" id="{BCC1911F-16DB-3BB0-3B22-39E23FF5655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DD93E91-B40C-4B66-BA36-2458ADF3C39C}" type="slidenum">
              <a:rPr lang="en-US" altLang="en-US" sz="1200">
                <a:solidFill>
                  <a:srgbClr val="000000"/>
                </a:solidFill>
              </a:rPr>
              <a:pPr/>
              <a:t>10</a:t>
            </a:fld>
            <a:endParaRPr lang="en-US" altLang="en-US" sz="1200" dirty="0">
              <a:solidFill>
                <a:srgbClr val="000000"/>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99857F10-8931-0EE1-EC0B-E3AE7A29C2E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DA879513-123F-8CEB-6EA8-81E4AA10E3C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cs typeface="Geneva" charset="0"/>
              </a:rPr>
              <a:t>Before discussing the levels of global participation, let’s distinguish between parent countries, host countries, and third countries.</a:t>
            </a:r>
          </a:p>
          <a:p>
            <a:pPr marL="628650" lvl="1" indent="-171450">
              <a:buFontTx/>
              <a:buChar char="•"/>
            </a:pPr>
            <a:r>
              <a:rPr lang="en-US" altLang="en-US" dirty="0">
                <a:ea typeface="ＭＳ Ｐゴシック" panose="020B0600070205080204" pitchFamily="34" charset="-128"/>
                <a:cs typeface="Geneva" charset="0"/>
              </a:rPr>
              <a:t> A </a:t>
            </a:r>
            <a:r>
              <a:rPr lang="en-US" altLang="en-US" b="1" dirty="0">
                <a:ea typeface="ＭＳ Ｐゴシック" panose="020B0600070205080204" pitchFamily="34" charset="-128"/>
                <a:cs typeface="Geneva" charset="0"/>
              </a:rPr>
              <a:t>parent country</a:t>
            </a:r>
            <a:r>
              <a:rPr lang="en-US" altLang="en-US" dirty="0">
                <a:ea typeface="ＭＳ Ｐゴシック" panose="020B0600070205080204" pitchFamily="34" charset="-128"/>
                <a:cs typeface="Geneva" charset="0"/>
              </a:rPr>
              <a:t> is the country in which the company's corporate headquarters is located.</a:t>
            </a:r>
          </a:p>
          <a:p>
            <a:pPr marL="628650" lvl="1" indent="-171450" eaLnBrk="1" hangingPunct="1">
              <a:spcBef>
                <a:spcPct val="0"/>
              </a:spcBef>
              <a:buFontTx/>
              <a:buChar char="•"/>
            </a:pPr>
            <a:r>
              <a:rPr lang="en-US" altLang="en-US" dirty="0">
                <a:ea typeface="ＭＳ Ｐゴシック" panose="020B0600070205080204" pitchFamily="34" charset="-128"/>
                <a:cs typeface="Geneva" charset="0"/>
              </a:rPr>
              <a:t>A </a:t>
            </a:r>
            <a:r>
              <a:rPr lang="en-US" altLang="en-US" b="1" dirty="0">
                <a:ea typeface="ＭＳ Ｐゴシック" panose="020B0600070205080204" pitchFamily="34" charset="-128"/>
                <a:cs typeface="Geneva" charset="0"/>
              </a:rPr>
              <a:t>host country</a:t>
            </a:r>
            <a:r>
              <a:rPr lang="en-US" altLang="en-US" dirty="0">
                <a:ea typeface="ＭＳ Ｐゴシック" panose="020B0600070205080204" pitchFamily="34" charset="-128"/>
                <a:cs typeface="Geneva" charset="0"/>
              </a:rPr>
              <a:t> is the country in which the parent country organization seeks to locate (or has already located) a facility.</a:t>
            </a:r>
          </a:p>
          <a:p>
            <a:r>
              <a:rPr lang="en-US" altLang="en-US" dirty="0">
                <a:cs typeface="Geneva" charset="0"/>
              </a:rPr>
              <a:t>A </a:t>
            </a:r>
            <a:r>
              <a:rPr lang="en-US" altLang="en-US" b="1" dirty="0">
                <a:cs typeface="Geneva" charset="0"/>
              </a:rPr>
              <a:t>third country </a:t>
            </a:r>
            <a:r>
              <a:rPr lang="en-US" altLang="en-US" dirty="0">
                <a:cs typeface="Geneva" charset="0"/>
              </a:rPr>
              <a:t>is a country other than the host country or parent country. Every country varies in terms of its culture, human capital, legal system, and economic system.</a:t>
            </a:r>
          </a:p>
        </p:txBody>
      </p:sp>
      <p:sp>
        <p:nvSpPr>
          <p:cNvPr id="45060" name="Slide Number Placeholder 3">
            <a:extLst>
              <a:ext uri="{FF2B5EF4-FFF2-40B4-BE49-F238E27FC236}">
                <a16:creationId xmlns:a16="http://schemas.microsoft.com/office/drawing/2014/main" id="{53642655-4163-738E-9AB3-396F92F6E5C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63FDF39F-E1FD-44F2-B3A6-A6A259E6B6D6}" type="slidenum">
              <a:rPr lang="en-US" altLang="en-US" sz="1200">
                <a:solidFill>
                  <a:srgbClr val="000000"/>
                </a:solidFill>
              </a:rPr>
              <a:pPr/>
              <a:t>11</a:t>
            </a:fld>
            <a:endParaRPr lang="en-US" altLang="en-US" sz="1200" dirty="0">
              <a:solidFill>
                <a:srgbClr val="000000"/>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1752F4BD-0665-9705-E3EF-9B4CE104F3B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a:extLst>
              <a:ext uri="{FF2B5EF4-FFF2-40B4-BE49-F238E27FC236}">
                <a16:creationId xmlns:a16="http://schemas.microsoft.com/office/drawing/2014/main" id="{20340DE1-67B6-F0BB-CCC0-4254C97C48A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dirty="0">
                <a:cs typeface="Geneva" charset="0"/>
              </a:rPr>
              <a:t>Types of International Employees</a:t>
            </a:r>
            <a:r>
              <a:rPr lang="en-US" altLang="en-US" noProof="1">
                <a:cs typeface="Geneva" charset="0"/>
              </a:rPr>
              <a:t>  An </a:t>
            </a:r>
            <a:r>
              <a:rPr lang="en-US" altLang="en-US" b="1" noProof="1">
                <a:cs typeface="Geneva" charset="0"/>
              </a:rPr>
              <a:t>expatriate</a:t>
            </a:r>
            <a:r>
              <a:rPr lang="en-US" altLang="en-US" noProof="1">
                <a:cs typeface="Geneva" charset="0"/>
              </a:rPr>
              <a:t> is an employee sent by a company in one country to manage operations in a different country. </a:t>
            </a:r>
            <a:r>
              <a:rPr lang="en-US" altLang="en-US" b="1" noProof="1">
                <a:cs typeface="Geneva" charset="0"/>
              </a:rPr>
              <a:t>Three types of expatriates:</a:t>
            </a:r>
            <a:endParaRPr lang="en-US" altLang="en-US" b="1" dirty="0">
              <a:cs typeface="Geneva" charset="0"/>
            </a:endParaRPr>
          </a:p>
          <a:p>
            <a:pPr marL="685800" lvl="1" indent="-228600" eaLnBrk="1" hangingPunct="1">
              <a:spcBef>
                <a:spcPct val="0"/>
              </a:spcBef>
              <a:buFont typeface="Calibri" panose="020F0502020204030204" pitchFamily="34" charset="0"/>
              <a:buAutoNum type="arabicPeriod"/>
            </a:pPr>
            <a:r>
              <a:rPr lang="en-US" altLang="en-US" b="1" dirty="0">
                <a:ea typeface="ＭＳ Ｐゴシック" panose="020B0600070205080204" pitchFamily="34" charset="-128"/>
                <a:cs typeface="Geneva" charset="0"/>
              </a:rPr>
              <a:t>Parent‑ country nationals</a:t>
            </a:r>
            <a:r>
              <a:rPr lang="en-US" altLang="en-US" dirty="0">
                <a:ea typeface="ＭＳ Ｐゴシック" panose="020B0600070205080204" pitchFamily="34" charset="-128"/>
                <a:cs typeface="Geneva" charset="0"/>
              </a:rPr>
              <a:t> (PCNs) are employees who were born and live in a parent country.</a:t>
            </a:r>
            <a:endParaRPr lang="en-US" altLang="en-US" b="1" dirty="0">
              <a:ea typeface="ＭＳ Ｐゴシック" panose="020B0600070205080204" pitchFamily="34" charset="-128"/>
              <a:cs typeface="Geneva" charset="0"/>
            </a:endParaRPr>
          </a:p>
          <a:p>
            <a:pPr marL="685800" lvl="1" indent="-228600" eaLnBrk="1" hangingPunct="1">
              <a:spcBef>
                <a:spcPct val="0"/>
              </a:spcBef>
              <a:buFont typeface="Calibri" panose="020F0502020204030204" pitchFamily="34" charset="0"/>
              <a:buAutoNum type="arabicPeriod"/>
            </a:pPr>
            <a:r>
              <a:rPr lang="en-US" altLang="en-US" b="1" dirty="0">
                <a:ea typeface="ＭＳ Ｐゴシック" panose="020B0600070205080204" pitchFamily="34" charset="-128"/>
                <a:cs typeface="Geneva" charset="0"/>
              </a:rPr>
              <a:t>Host‑country nationals </a:t>
            </a:r>
            <a:r>
              <a:rPr lang="en-US" altLang="en-US" dirty="0">
                <a:ea typeface="ＭＳ Ｐゴシック" panose="020B0600070205080204" pitchFamily="34" charset="-128"/>
                <a:cs typeface="Geneva" charset="0"/>
              </a:rPr>
              <a:t>(HCNs) are those employees who were born and raised in the host country, as opposed to the parent country.</a:t>
            </a:r>
            <a:endParaRPr lang="en-US" altLang="en-US" b="1" dirty="0">
              <a:ea typeface="ＭＳ Ｐゴシック" panose="020B0600070205080204" pitchFamily="34" charset="-128"/>
              <a:cs typeface="Geneva" charset="0"/>
            </a:endParaRPr>
          </a:p>
          <a:p>
            <a:pPr marL="685800" lvl="1" indent="-228600" eaLnBrk="1" hangingPunct="1">
              <a:spcBef>
                <a:spcPct val="0"/>
              </a:spcBef>
              <a:buFont typeface="Calibri" panose="020F0502020204030204" pitchFamily="34" charset="0"/>
              <a:buAutoNum type="arabicPeriod"/>
            </a:pPr>
            <a:r>
              <a:rPr lang="en-US" altLang="en-US" b="1" dirty="0">
                <a:ea typeface="ＭＳ Ｐゴシック" panose="020B0600070205080204" pitchFamily="34" charset="-128"/>
                <a:cs typeface="Geneva" charset="0"/>
              </a:rPr>
              <a:t>Third‑</a:t>
            </a:r>
            <a:r>
              <a:rPr lang="en-US" altLang="en-US" dirty="0">
                <a:ea typeface="ＭＳ Ｐゴシック" panose="020B0600070205080204" pitchFamily="34" charset="-128"/>
                <a:cs typeface="Geneva" charset="0"/>
              </a:rPr>
              <a:t>country nationals (TCNs) are employees born in a country other than the parent country or host country but who work in the host country.</a:t>
            </a:r>
          </a:p>
          <a:p>
            <a:r>
              <a:rPr lang="en-US" altLang="en-US" dirty="0">
                <a:cs typeface="Geneva" charset="0"/>
              </a:rPr>
              <a:t>	“</a:t>
            </a:r>
            <a:r>
              <a:rPr lang="en-US" altLang="ja-JP" b="1" dirty="0">
                <a:cs typeface="Geneva" charset="0"/>
              </a:rPr>
              <a:t>Inpatriates</a:t>
            </a:r>
            <a:r>
              <a:rPr lang="en-US" altLang="en-US" b="1" dirty="0">
                <a:cs typeface="Geneva" charset="0"/>
              </a:rPr>
              <a:t>”</a:t>
            </a:r>
            <a:r>
              <a:rPr lang="en-US" altLang="ja-JP" dirty="0">
                <a:cs typeface="Geneva" charset="0"/>
              </a:rPr>
              <a:t> refers to managers from different countries who become part of the corporate headquarters staff</a:t>
            </a:r>
            <a:endParaRPr lang="en-US" altLang="en-US" dirty="0">
              <a:cs typeface="Geneva" charset="0"/>
            </a:endParaRPr>
          </a:p>
        </p:txBody>
      </p:sp>
      <p:sp>
        <p:nvSpPr>
          <p:cNvPr id="47108" name="Slide Number Placeholder 3">
            <a:extLst>
              <a:ext uri="{FF2B5EF4-FFF2-40B4-BE49-F238E27FC236}">
                <a16:creationId xmlns:a16="http://schemas.microsoft.com/office/drawing/2014/main" id="{94CE52FB-25B5-DAE1-4554-D0132B0FA00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F9A02D0-CF75-45E8-A89D-1989F0F787B2}" type="slidenum">
              <a:rPr lang="en-US" altLang="en-US" sz="1200"/>
              <a:pPr/>
              <a:t>12</a:t>
            </a:fld>
            <a:endParaRPr lang="en-US" altLang="en-US" sz="1200"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AEF003BB-13BB-DEB3-D8F4-F6D4190EFD6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Slide Number Placeholder 3">
            <a:extLst>
              <a:ext uri="{FF2B5EF4-FFF2-40B4-BE49-F238E27FC236}">
                <a16:creationId xmlns:a16="http://schemas.microsoft.com/office/drawing/2014/main" id="{E7771143-4FBB-1553-4EB7-811BE7E6963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BA3D02C-D02E-4CAE-8CD6-832EC1F66A46}" type="slidenum">
              <a:rPr lang="en-US" altLang="en-US" sz="1200">
                <a:solidFill>
                  <a:srgbClr val="000000"/>
                </a:solidFill>
              </a:rPr>
              <a:pPr/>
              <a:t>13</a:t>
            </a:fld>
            <a:endParaRPr lang="en-US" altLang="en-US" sz="1200" dirty="0">
              <a:solidFill>
                <a:srgbClr val="000000"/>
              </a:solidFill>
            </a:endParaRPr>
          </a:p>
        </p:txBody>
      </p:sp>
      <p:sp>
        <p:nvSpPr>
          <p:cNvPr id="62468" name="Notes Placeholder 1">
            <a:extLst>
              <a:ext uri="{FF2B5EF4-FFF2-40B4-BE49-F238E27FC236}">
                <a16:creationId xmlns:a16="http://schemas.microsoft.com/office/drawing/2014/main" id="{5B7F84CA-2999-9B2F-3AC4-0354EA11F71A}"/>
              </a:ext>
            </a:extLst>
          </p:cNvPr>
          <p:cNvSpPr>
            <a:spLocks noGrp="1"/>
          </p:cNvSpPr>
          <p:nvPr>
            <p:ph type="body" idx="1"/>
          </p:nvPr>
        </p:nvSpPr>
        <p:spPr bwMode="auto"/>
        <p:txBody>
          <a:bodyPr/>
          <a:lstStyle/>
          <a:p>
            <a:pPr eaLnBrk="1" hangingPunct="1">
              <a:spcBef>
                <a:spcPct val="0"/>
              </a:spcBef>
              <a:defRPr/>
            </a:pPr>
            <a:r>
              <a:rPr lang="en-US" dirty="0">
                <a:cs typeface="Geneva" charset="0"/>
              </a:rPr>
              <a:t>Figure 15.3</a:t>
            </a:r>
          </a:p>
          <a:p>
            <a:pPr marL="355600" indent="-355600" eaLnBrk="1" hangingPunct="1">
              <a:spcBef>
                <a:spcPct val="0"/>
              </a:spcBef>
              <a:defRPr/>
            </a:pPr>
            <a:r>
              <a:rPr lang="en-US" dirty="0"/>
              <a:t>Figure 15.3 depicts the level of international participation from which an organization can choose. Most companies begin by operating within a domestic</a:t>
            </a:r>
            <a:r>
              <a:rPr lang="en-US" b="1" dirty="0"/>
              <a:t> </a:t>
            </a:r>
            <a:r>
              <a:rPr lang="en-US" dirty="0"/>
              <a:t>marketplace. International participation occurs as companies seek new markets for their products through exporting and ultimately by building production facilities in other countries. Whereas international companies build one or a few facilities in another country, they become multinational</a:t>
            </a:r>
            <a:r>
              <a:rPr lang="en-US" b="1" dirty="0"/>
              <a:t> </a:t>
            </a:r>
            <a:r>
              <a:rPr lang="en-US" dirty="0"/>
              <a:t>when they build facilities in a number of different countries, attempting to capitalize on lower production and distribution costs in different locations.  Global organizations compete on state‑of‑the‑art, top‑quality products and services with the lowest possible costs. </a:t>
            </a:r>
            <a:endParaRPr lang="en-US" dirty="0">
              <a:cs typeface="Geneva"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AA43A58B-4DBB-D8DC-3198-12FA1DF9830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id="{CBC625E8-1711-22E7-FF8E-0448E47EFC4F}"/>
              </a:ext>
            </a:extLst>
          </p:cNvPr>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92500" lnSpcReduction="10000"/>
          </a:bodyPr>
          <a:lstStyle/>
          <a:p>
            <a:pPr eaLnBrk="1" hangingPunct="1">
              <a:spcBef>
                <a:spcPct val="0"/>
              </a:spcBef>
              <a:defRPr/>
            </a:pPr>
            <a:r>
              <a:rPr lang="en-US" altLang="en-US" dirty="0">
                <a:cs typeface="Geneva" charset="0"/>
              </a:rPr>
              <a:t>Global companies increasingly emphasize flexibility and mass customization of products to meet the needs of particular clients. HRM systems must encourage flexible production and must be responsive to the many systems that they operate. </a:t>
            </a:r>
          </a:p>
          <a:p>
            <a:pPr marL="723900" lvl="1" indent="-266700" eaLnBrk="1" hangingPunct="1">
              <a:spcBef>
                <a:spcPct val="0"/>
              </a:spcBef>
              <a:buFont typeface="Calibri" panose="020F0502020204030204" pitchFamily="34" charset="0"/>
              <a:buAutoNum type="arabicPeriod"/>
              <a:defRPr/>
            </a:pPr>
            <a:r>
              <a:rPr lang="en-US" altLang="en-US" b="1" dirty="0">
                <a:ea typeface="ＭＳ Ｐゴシック" panose="020B0600070205080204" pitchFamily="34" charset="-128"/>
                <a:cs typeface="Geneva" charset="0"/>
              </a:rPr>
              <a:t>Transnational scope - </a:t>
            </a:r>
            <a:r>
              <a:rPr lang="en-US" altLang="en-US" dirty="0">
                <a:ea typeface="ＭＳ Ｐゴシック" panose="020B0600070205080204" pitchFamily="34" charset="-128"/>
                <a:cs typeface="Geneva" charset="0"/>
              </a:rPr>
              <a:t>HR decisions must be made from a global rather than a national or regional perspective. </a:t>
            </a:r>
          </a:p>
          <a:p>
            <a:pPr marL="723900" lvl="1" indent="-266700" eaLnBrk="1" hangingPunct="1">
              <a:spcBef>
                <a:spcPct val="0"/>
              </a:spcBef>
              <a:buFont typeface="Calibri" panose="020F0502020204030204" pitchFamily="34" charset="0"/>
              <a:buAutoNum type="arabicPeriod"/>
              <a:defRPr/>
            </a:pPr>
            <a:r>
              <a:rPr lang="en-US" altLang="en-US" b="1" dirty="0">
                <a:ea typeface="ＭＳ Ｐゴシック" panose="020B0600070205080204" pitchFamily="34" charset="-128"/>
                <a:cs typeface="Geneva" charset="0"/>
              </a:rPr>
              <a:t>Transnational representation </a:t>
            </a:r>
            <a:r>
              <a:rPr lang="en-US" altLang="en-US" dirty="0">
                <a:ea typeface="ＭＳ Ｐゴシック" panose="020B0600070205080204" pitchFamily="34" charset="-128"/>
                <a:cs typeface="Geneva" charset="0"/>
              </a:rPr>
              <a:t>- multinational composition of a company's managers. </a:t>
            </a:r>
          </a:p>
          <a:p>
            <a:pPr marL="723900" lvl="1" indent="-266700" eaLnBrk="1" hangingPunct="1">
              <a:spcBef>
                <a:spcPct val="0"/>
              </a:spcBef>
              <a:buFont typeface="Calibri" panose="020F0502020204030204" pitchFamily="34" charset="0"/>
              <a:buAutoNum type="arabicPeriod"/>
              <a:defRPr/>
            </a:pPr>
            <a:r>
              <a:rPr lang="en-US" altLang="en-US" b="1" dirty="0">
                <a:ea typeface="ＭＳ Ｐゴシック" panose="020B0600070205080204" pitchFamily="34" charset="-128"/>
                <a:cs typeface="Geneva" charset="0"/>
              </a:rPr>
              <a:t>Transnational process </a:t>
            </a:r>
            <a:r>
              <a:rPr lang="en-US" altLang="en-US" dirty="0">
                <a:ea typeface="ＭＳ Ｐゴシック" panose="020B0600070205080204" pitchFamily="34" charset="-128"/>
                <a:cs typeface="Geneva" charset="0"/>
              </a:rPr>
              <a:t>- extent to which the company's planning and decision‑making processes include representatives and ideas from a variety of cultures. These three characteristics are necessary for cultural synergy. Companies must manage employees who are sent to foreign countries (expatriates and third country nationals). This causes the need to shift from focusing only on the culture, human capital, political–legal, and economic influences of the host country to examining ways to manage the expatriate managers who must be located there.</a:t>
            </a:r>
          </a:p>
          <a:p>
            <a:pPr>
              <a:defRPr/>
            </a:pPr>
            <a:r>
              <a:rPr lang="en-US" altLang="en-US" dirty="0">
                <a:cs typeface="Geneva" charset="0"/>
              </a:rPr>
              <a:t>	 Selection systems must be developed that allow the company to identify managers capable of functioning in a new culture. These managers must be trained to identify the important aspects of the new culture in which they will live as well as the relevant legal–political and economic systems and must be compensated to offset the costs of uprooting themselves and their families to move to a new situation vastly different from their previous lives.</a:t>
            </a:r>
          </a:p>
          <a:p>
            <a:pPr marL="723900" lvl="1" indent="-266700" eaLnBrk="1" hangingPunct="1">
              <a:spcBef>
                <a:spcPct val="0"/>
              </a:spcBef>
              <a:defRPr/>
            </a:pPr>
            <a:r>
              <a:rPr lang="en-US" altLang="en-US" dirty="0">
                <a:ea typeface="ＭＳ Ｐゴシック" panose="020B0600070205080204" pitchFamily="34" charset="-128"/>
                <a:cs typeface="Geneva" charset="0"/>
              </a:rPr>
              <a:t>Source: www.nirb.gov/publications/engulp.html</a:t>
            </a:r>
          </a:p>
        </p:txBody>
      </p:sp>
      <p:sp>
        <p:nvSpPr>
          <p:cNvPr id="51204" name="Slide Number Placeholder 3">
            <a:extLst>
              <a:ext uri="{FF2B5EF4-FFF2-40B4-BE49-F238E27FC236}">
                <a16:creationId xmlns:a16="http://schemas.microsoft.com/office/drawing/2014/main" id="{E85CB6C2-7AE5-84DF-78AA-827D258B7DA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6219536C-C83E-4432-8F45-CD9D678245C1}" type="slidenum">
              <a:rPr lang="en-US" altLang="en-US" sz="1200">
                <a:solidFill>
                  <a:srgbClr val="000000"/>
                </a:solidFill>
              </a:rPr>
              <a:pPr/>
              <a:t>14</a:t>
            </a:fld>
            <a:endParaRPr lang="en-US" altLang="en-US" sz="1200" dirty="0">
              <a:solidFill>
                <a:srgbClr val="000000"/>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DE778501-7964-0303-B84C-7BA676BBF0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Slide Number Placeholder 3">
            <a:extLst>
              <a:ext uri="{FF2B5EF4-FFF2-40B4-BE49-F238E27FC236}">
                <a16:creationId xmlns:a16="http://schemas.microsoft.com/office/drawing/2014/main" id="{493BDD09-3778-3562-F896-802C4745BEE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2D19BB5-36B6-44A9-A2E5-8E60D8AFCFC2}" type="slidenum">
              <a:rPr lang="en-US" altLang="en-US" sz="1200">
                <a:solidFill>
                  <a:srgbClr val="000000"/>
                </a:solidFill>
              </a:rPr>
              <a:pPr/>
              <a:t>15</a:t>
            </a:fld>
            <a:endParaRPr lang="en-US" altLang="en-US" sz="1200" dirty="0">
              <a:solidFill>
                <a:srgbClr val="000000"/>
              </a:solidFill>
            </a:endParaRPr>
          </a:p>
        </p:txBody>
      </p:sp>
      <p:sp>
        <p:nvSpPr>
          <p:cNvPr id="53252" name="Notes Placeholder 1">
            <a:extLst>
              <a:ext uri="{FF2B5EF4-FFF2-40B4-BE49-F238E27FC236}">
                <a16:creationId xmlns:a16="http://schemas.microsoft.com/office/drawing/2014/main" id="{03D2D856-677C-BB2B-AFD7-78A46095DD7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100" dirty="0">
                <a:cs typeface="Geneva" charset="0"/>
              </a:rPr>
              <a:t>As companies internationalize, use of expatriates becomes more frequent. One of the major problems in managing expatriate managers is determining which individuals in the organization are most capable of handling an assignment in a different culture.  Successful expatriates have technical competence and an ability to adjust to, and be sensitive to, a new culture. These adaptive skills have been categorized into three dimensions:  (1) the self dimension (the skills that enable a manager to maintain a positive self-image and psychological well-being), (2) the relationship dimension (the skills required to foster relationships with the host-country nationals), and (3) the perception dimension (those skills that enable a manager to accurately perceive and evaluate the host environment). Five factors considered to be important in descending order of importance include family situation, flexibility and adaptability, job knowledge and motivation, relational skills, and </a:t>
            </a:r>
            <a:r>
              <a:rPr lang="en-US" altLang="en-US" sz="1100" dirty="0" err="1">
                <a:cs typeface="Geneva" charset="0"/>
              </a:rPr>
              <a:t>extracultural</a:t>
            </a:r>
            <a:r>
              <a:rPr lang="en-US" altLang="en-US" sz="1100" dirty="0">
                <a:cs typeface="Geneva" charset="0"/>
              </a:rPr>
              <a:t> openness.</a:t>
            </a:r>
          </a:p>
          <a:p>
            <a:r>
              <a:rPr lang="en-US" altLang="en-US" sz="1100" dirty="0">
                <a:cs typeface="Geneva" charset="0"/>
              </a:rPr>
              <a:t>	Use of women in expatriate assignments has proven beneficial for companies; recent evidence men and women can perform equally well even in countries that have a predisposition to women in management.</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CE6366CB-BA7F-0604-F6BB-5E7FB2C0577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a:extLst>
              <a:ext uri="{FF2B5EF4-FFF2-40B4-BE49-F238E27FC236}">
                <a16:creationId xmlns:a16="http://schemas.microsoft.com/office/drawing/2014/main" id="{E4196EE4-DFA1-D377-4C2F-50B4FDF63E13}"/>
              </a:ext>
            </a:extLst>
          </p:cNvPr>
          <p:cNvSpPr>
            <a:spLocks noGrp="1"/>
          </p:cNvSpPr>
          <p:nvPr>
            <p:ph type="body" idx="1"/>
          </p:nvPr>
        </p:nvSpPr>
        <p:spPr bwMode="auto">
          <a:xfrm>
            <a:off x="685800" y="4648200"/>
            <a:ext cx="51816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a:cs typeface="Geneva" charset="0"/>
              </a:rPr>
              <a:t>Cultural intelligence (CQ) </a:t>
            </a:r>
            <a:r>
              <a:rPr lang="en-US" altLang="en-US">
                <a:cs typeface="Geneva" charset="0"/>
              </a:rPr>
              <a:t>refers to an individual’s ability to adapt across cultures through sensing the different cues regarding appropriate behavior across cultural settings or in multicultural settings. In fact, one set of researchers found that CQ was related to cultural adjustment and task performance among a sample of international executives.</a:t>
            </a:r>
          </a:p>
        </p:txBody>
      </p:sp>
      <p:sp>
        <p:nvSpPr>
          <p:cNvPr id="55300" name="Slide Number Placeholder 3">
            <a:extLst>
              <a:ext uri="{FF2B5EF4-FFF2-40B4-BE49-F238E27FC236}">
                <a16:creationId xmlns:a16="http://schemas.microsoft.com/office/drawing/2014/main" id="{B5A7DDE9-7E2C-9B2C-B4CE-F9EB4D31C0D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753D6449-29A8-456F-ADA3-903AC08D22BC}" type="slidenum">
              <a:rPr lang="en-US" altLang="en-US" sz="1200">
                <a:solidFill>
                  <a:srgbClr val="000000"/>
                </a:solidFill>
              </a:rPr>
              <a:pPr/>
              <a:t>16</a:t>
            </a:fld>
            <a:endParaRPr lang="en-US" altLang="en-US" sz="1200">
              <a:solidFill>
                <a:srgbClr val="000000"/>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BF924A28-FFB7-B79E-3848-C87110BEF41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Slide Number Placeholder 3">
            <a:extLst>
              <a:ext uri="{FF2B5EF4-FFF2-40B4-BE49-F238E27FC236}">
                <a16:creationId xmlns:a16="http://schemas.microsoft.com/office/drawing/2014/main" id="{7FE156A6-4ED8-1E60-1AB8-414969D6681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9485DDE-C6B0-408B-81A4-B1BEE72C8C59}" type="slidenum">
              <a:rPr lang="en-US" altLang="en-US" sz="1200">
                <a:solidFill>
                  <a:srgbClr val="000000"/>
                </a:solidFill>
              </a:rPr>
              <a:pPr/>
              <a:t>17</a:t>
            </a:fld>
            <a:endParaRPr lang="en-US" altLang="en-US" sz="1200">
              <a:solidFill>
                <a:srgbClr val="000000"/>
              </a:solidFill>
            </a:endParaRPr>
          </a:p>
        </p:txBody>
      </p:sp>
      <p:sp>
        <p:nvSpPr>
          <p:cNvPr id="57348" name="Notes Placeholder 1">
            <a:extLst>
              <a:ext uri="{FF2B5EF4-FFF2-40B4-BE49-F238E27FC236}">
                <a16:creationId xmlns:a16="http://schemas.microsoft.com/office/drawing/2014/main" id="{01E76DED-46C6-F6E9-FDBC-A03B1AF7BC3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b="1">
                <a:cs typeface="Geneva" charset="0"/>
              </a:rPr>
              <a:t>Cross Cultural Training</a:t>
            </a:r>
            <a:r>
              <a:rPr lang="en-US" altLang="en-US">
                <a:cs typeface="Geneva" charset="0"/>
              </a:rPr>
              <a:t> creates an appreciation of the host country’s culture so that expatriates can behave appropriately</a:t>
            </a:r>
          </a:p>
          <a:p>
            <a:pPr marL="628650" lvl="1" indent="-171450" eaLnBrk="1" hangingPunct="1">
              <a:spcBef>
                <a:spcPct val="0"/>
              </a:spcBef>
              <a:buFontTx/>
              <a:buChar char="•"/>
            </a:pPr>
            <a:r>
              <a:rPr lang="en-US" altLang="en-US" b="1">
                <a:ea typeface="ＭＳ Ｐゴシック" panose="020B0600070205080204" pitchFamily="34" charset="-128"/>
                <a:cs typeface="Geneva" charset="0"/>
              </a:rPr>
              <a:t>Behavior in Meetings and Social Settings </a:t>
            </a:r>
            <a:r>
              <a:rPr lang="en-US" altLang="en-US">
                <a:ea typeface="ＭＳ Ｐゴシック" panose="020B0600070205080204" pitchFamily="34" charset="-128"/>
                <a:cs typeface="Geneva" charset="0"/>
              </a:rPr>
              <a:t>Expatriates must be clear about their own cultural background, particularly as it is perceived by host nationals to modify their behavior to accentuate the effective characteristics while minimizing those that are dysfunctional.</a:t>
            </a:r>
          </a:p>
          <a:p>
            <a:pPr marL="628650" lvl="1" indent="-171450" eaLnBrk="1" hangingPunct="1">
              <a:spcBef>
                <a:spcPct val="0"/>
              </a:spcBef>
              <a:buFontTx/>
              <a:buChar char="•"/>
            </a:pPr>
            <a:r>
              <a:rPr lang="en-US" altLang="en-US" b="1">
                <a:ea typeface="ＭＳ Ｐゴシック" panose="020B0600070205080204" pitchFamily="34" charset="-128"/>
                <a:cs typeface="Geneva" charset="0"/>
              </a:rPr>
              <a:t>Interpersonal and Communication Skills </a:t>
            </a:r>
            <a:r>
              <a:rPr lang="en-US" altLang="en-US">
                <a:ea typeface="ＭＳ Ｐゴシック" panose="020B0600070205080204" pitchFamily="34" charset="-128"/>
                <a:cs typeface="Geneva" charset="0"/>
              </a:rPr>
              <a:t>to identify the types of behaviors and interpersonal styles that are considered acceptable in both business meetings and social gatherings.</a:t>
            </a:r>
          </a:p>
          <a:p>
            <a:pPr marL="628650" lvl="1" indent="-171450" eaLnBrk="1" hangingPunct="1">
              <a:spcBef>
                <a:spcPct val="0"/>
              </a:spcBef>
              <a:buFontTx/>
              <a:buChar char="•"/>
            </a:pPr>
            <a:r>
              <a:rPr lang="en-US" altLang="en-US" b="1">
                <a:ea typeface="ＭＳ Ｐゴシック" panose="020B0600070205080204" pitchFamily="34" charset="-128"/>
                <a:cs typeface="Geneva" charset="0"/>
              </a:rPr>
              <a:t>Culture in the New Work Environment</a:t>
            </a:r>
            <a:r>
              <a:rPr lang="en-US" altLang="en-US">
                <a:ea typeface="ＭＳ Ｐゴシック" panose="020B0600070205080204" pitchFamily="34" charset="-128"/>
                <a:cs typeface="Geneva" charset="0"/>
              </a:rPr>
              <a:t> to communicate with others when language barriers exist.</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3C5539DE-9B41-056C-F5D5-F1A2393163F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a:extLst>
              <a:ext uri="{FF2B5EF4-FFF2-40B4-BE49-F238E27FC236}">
                <a16:creationId xmlns:a16="http://schemas.microsoft.com/office/drawing/2014/main" id="{ED003509-FE53-5CAE-3DFE-673C6409CC15}"/>
              </a:ext>
            </a:extLst>
          </p:cNvPr>
          <p:cNvSpPr>
            <a:spLocks noGrp="1"/>
          </p:cNvSpPr>
          <p:nvPr>
            <p:ph type="body" idx="1"/>
          </p:nvPr>
        </p:nvSpPr>
        <p:spPr bwMode="auto"/>
        <p:txBody>
          <a:bodyPr/>
          <a:lstStyle/>
          <a:p>
            <a:pPr>
              <a:defRPr/>
            </a:pPr>
            <a:r>
              <a:rPr lang="en-US" dirty="0"/>
              <a:t>The cost of a U.S. expatriate working in another country is approximately three to four times that of a comparable U.S. employee. Careful balancing must occur to assure that expatriates are rewarded in an equitable manner. Allowances for housing, taxes, moving costs, and children's schooling are part of the package.</a:t>
            </a:r>
          </a:p>
          <a:p>
            <a:pPr>
              <a:defRPr/>
            </a:pPr>
            <a:r>
              <a:rPr lang="en-US" b="1" dirty="0"/>
              <a:t>Total pay packages </a:t>
            </a:r>
            <a:r>
              <a:rPr lang="en-US" dirty="0"/>
              <a:t>have four components:</a:t>
            </a:r>
          </a:p>
          <a:p>
            <a:pPr marL="723900" lvl="1" indent="-266700" eaLnBrk="1" hangingPunct="1">
              <a:spcBef>
                <a:spcPct val="0"/>
              </a:spcBef>
              <a:buFont typeface="Calibri" pitchFamily="34" charset="0"/>
              <a:buAutoNum type="arabicPeriod"/>
              <a:defRPr/>
            </a:pPr>
            <a:r>
              <a:rPr lang="en-US" b="1" dirty="0">
                <a:ea typeface="ＭＳ Ｐゴシック" pitchFamily="34" charset="-128"/>
              </a:rPr>
              <a:t>Base Salary</a:t>
            </a:r>
            <a:r>
              <a:rPr lang="en-US" dirty="0">
                <a:ea typeface="ＭＳ Ｐゴシック" pitchFamily="34" charset="-128"/>
              </a:rPr>
              <a:t>—Annual salary, unadjusted.</a:t>
            </a:r>
          </a:p>
          <a:p>
            <a:pPr marL="723900" lvl="1" indent="-266700" eaLnBrk="1" hangingPunct="1">
              <a:spcBef>
                <a:spcPct val="0"/>
              </a:spcBef>
              <a:buFont typeface="Calibri" pitchFamily="34" charset="0"/>
              <a:buAutoNum type="arabicPeriod"/>
              <a:defRPr/>
            </a:pPr>
            <a:r>
              <a:rPr lang="en-US" b="1" dirty="0">
                <a:ea typeface="ＭＳ Ｐゴシック" pitchFamily="34" charset="-128"/>
              </a:rPr>
              <a:t>Tax Equalization allowances</a:t>
            </a:r>
            <a:r>
              <a:rPr lang="en-US" dirty="0">
                <a:ea typeface="ＭＳ Ｐゴシック" pitchFamily="34" charset="-128"/>
              </a:rPr>
              <a:t>—Payments for higher tax rates of other countries.</a:t>
            </a:r>
          </a:p>
          <a:p>
            <a:pPr marL="723900" lvl="1" indent="-266700" eaLnBrk="1" hangingPunct="1">
              <a:spcBef>
                <a:spcPct val="0"/>
              </a:spcBef>
              <a:buFont typeface="Calibri" pitchFamily="34" charset="0"/>
              <a:buAutoNum type="arabicPeriod"/>
              <a:defRPr/>
            </a:pPr>
            <a:r>
              <a:rPr lang="en-US" b="1" dirty="0">
                <a:ea typeface="ＭＳ Ｐゴシック" pitchFamily="34" charset="-128"/>
              </a:rPr>
              <a:t>Benefits</a:t>
            </a:r>
            <a:r>
              <a:rPr lang="en-US" dirty="0">
                <a:ea typeface="ＭＳ Ｐゴシック" pitchFamily="34" charset="-128"/>
              </a:rPr>
              <a:t>—Continuation of, or substitute for, home benefits package.</a:t>
            </a:r>
          </a:p>
          <a:p>
            <a:pPr marL="723900" lvl="1" indent="-266700" eaLnBrk="1" hangingPunct="1">
              <a:spcBef>
                <a:spcPct val="0"/>
              </a:spcBef>
              <a:buFont typeface="Calibri" pitchFamily="34" charset="0"/>
              <a:buAutoNum type="arabicPeriod"/>
              <a:defRPr/>
            </a:pPr>
            <a:r>
              <a:rPr lang="en-US" b="1" dirty="0">
                <a:ea typeface="ＭＳ Ｐゴシック" pitchFamily="34" charset="-128"/>
              </a:rPr>
              <a:t>Allowances</a:t>
            </a:r>
            <a:r>
              <a:rPr lang="en-US" dirty="0">
                <a:ea typeface="ＭＳ Ｐゴシック" pitchFamily="34" charset="-128"/>
              </a:rPr>
              <a:t>—Cost‑</a:t>
            </a:r>
            <a:r>
              <a:rPr lang="en-US" dirty="0" err="1">
                <a:ea typeface="ＭＳ Ｐゴシック" pitchFamily="34" charset="-128"/>
              </a:rPr>
              <a:t>of</a:t>
            </a:r>
            <a:r>
              <a:rPr lang="en-US" dirty="0">
                <a:ea typeface="ＭＳ Ｐゴシック" pitchFamily="34" charset="-128"/>
              </a:rPr>
              <a:t>‑</a:t>
            </a:r>
            <a:r>
              <a:rPr lang="en-US" dirty="0" err="1">
                <a:ea typeface="ＭＳ Ｐゴシック" pitchFamily="34" charset="-128"/>
              </a:rPr>
              <a:t>living</a:t>
            </a:r>
            <a:r>
              <a:rPr lang="en-US" dirty="0">
                <a:ea typeface="ＭＳ Ｐゴシック" pitchFamily="34" charset="-128"/>
              </a:rPr>
              <a:t>, housing, education, and relo­cation payments to make the assignment more attractive.</a:t>
            </a:r>
          </a:p>
          <a:p>
            <a:pPr>
              <a:defRPr/>
            </a:pPr>
            <a:endParaRPr lang="en-US" dirty="0"/>
          </a:p>
          <a:p>
            <a:pPr marL="628650" lvl="1" indent="-171450" eaLnBrk="1" hangingPunct="1">
              <a:spcBef>
                <a:spcPct val="0"/>
              </a:spcBef>
              <a:buFontTx/>
              <a:buChar char="•"/>
              <a:defRPr/>
            </a:pPr>
            <a:endParaRPr lang="en-US" dirty="0">
              <a:ea typeface="ＭＳ Ｐゴシック" pitchFamily="34" charset="-128"/>
              <a:cs typeface="Geneva" charset="0"/>
            </a:endParaRPr>
          </a:p>
        </p:txBody>
      </p:sp>
      <p:sp>
        <p:nvSpPr>
          <p:cNvPr id="59396" name="Slide Number Placeholder 3">
            <a:extLst>
              <a:ext uri="{FF2B5EF4-FFF2-40B4-BE49-F238E27FC236}">
                <a16:creationId xmlns:a16="http://schemas.microsoft.com/office/drawing/2014/main" id="{377F1865-44C6-BEEE-B902-5572062136B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3F213E7-B8E6-4FC5-8053-2AF30B83067F}" type="slidenum">
              <a:rPr lang="en-US" altLang="en-US" sz="1200"/>
              <a:pPr/>
              <a:t>18</a:t>
            </a:fld>
            <a:endParaRPr lang="en-US" altLang="en-US" sz="12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a:extLst>
              <a:ext uri="{FF2B5EF4-FFF2-40B4-BE49-F238E27FC236}">
                <a16:creationId xmlns:a16="http://schemas.microsoft.com/office/drawing/2014/main" id="{031A6040-1B7A-AACF-B78E-16A42F242A0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Slide Number Placeholder 3">
            <a:extLst>
              <a:ext uri="{FF2B5EF4-FFF2-40B4-BE49-F238E27FC236}">
                <a16:creationId xmlns:a16="http://schemas.microsoft.com/office/drawing/2014/main" id="{3EB59865-FFBE-8BBC-EE2C-B7E559CD4E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D10D6A8E-EC25-4120-83FE-F5CFD0F109F4}" type="slidenum">
              <a:rPr lang="en-US" altLang="en-US" sz="1200">
                <a:solidFill>
                  <a:srgbClr val="000000"/>
                </a:solidFill>
              </a:rPr>
              <a:pPr/>
              <a:t>19</a:t>
            </a:fld>
            <a:endParaRPr lang="en-US" altLang="en-US" sz="1200">
              <a:solidFill>
                <a:srgbClr val="000000"/>
              </a:solidFill>
            </a:endParaRPr>
          </a:p>
        </p:txBody>
      </p:sp>
      <p:sp>
        <p:nvSpPr>
          <p:cNvPr id="61444" name="Notes Placeholder 2">
            <a:extLst>
              <a:ext uri="{FF2B5EF4-FFF2-40B4-BE49-F238E27FC236}">
                <a16:creationId xmlns:a16="http://schemas.microsoft.com/office/drawing/2014/main" id="{1D84CC01-3345-4FB0-52D3-C8DCD7C0ED3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cs typeface="Geneva" charset="0"/>
              </a:rPr>
              <a:t>Reentry may result in culture shock in reverse. The individual changed, company changed, and the culture changed while the expatriate was overseas.</a:t>
            </a:r>
            <a:r>
              <a:rPr lang="en-US" altLang="en-US" b="1" dirty="0">
                <a:cs typeface="Geneva" charset="0"/>
              </a:rPr>
              <a:t>60 to 70%</a:t>
            </a:r>
            <a:r>
              <a:rPr lang="en-US" altLang="en-US" dirty="0">
                <a:cs typeface="Geneva" charset="0"/>
              </a:rPr>
              <a:t> of expatriates do not know what their position will be upon their return.  25% leave the company within one year upon returning. Transition process necessitates communication of corporate changes while the expatriate is overseas and validation of the importance of the expatriate's international work. Training and rewards beyond salary and benefits are key.</a:t>
            </a:r>
          </a:p>
          <a:p>
            <a:r>
              <a:rPr lang="en-US" altLang="en-US" dirty="0">
                <a:cs typeface="Geneva" charset="0"/>
              </a:rPr>
              <a:t>	Companies are increasingly making efforts to help expatriates through </a:t>
            </a:r>
            <a:r>
              <a:rPr lang="en-US" altLang="en-US" b="1" dirty="0" err="1">
                <a:cs typeface="Geneva" charset="0"/>
              </a:rPr>
              <a:t>reacculturation</a:t>
            </a:r>
            <a:r>
              <a:rPr lang="en-US" altLang="en-US" dirty="0">
                <a:cs typeface="Geneva" charset="0"/>
              </a:rPr>
              <a:t>. Two characteristics help in this transition process: </a:t>
            </a:r>
            <a:r>
              <a:rPr lang="en-US" altLang="en-US" b="1" dirty="0">
                <a:cs typeface="Geneva" charset="0"/>
              </a:rPr>
              <a:t>communication </a:t>
            </a:r>
            <a:r>
              <a:rPr lang="en-US" altLang="en-US" dirty="0">
                <a:cs typeface="Geneva" charset="0"/>
              </a:rPr>
              <a:t>and v</a:t>
            </a:r>
            <a:r>
              <a:rPr lang="en-US" altLang="en-US" b="1" dirty="0">
                <a:cs typeface="Geneva" charset="0"/>
              </a:rPr>
              <a:t>alidation</a:t>
            </a:r>
            <a:r>
              <a:rPr lang="en-US" altLang="en-US" dirty="0">
                <a:cs typeface="Geneva" charset="0"/>
              </a:rPr>
              <a:t>. </a:t>
            </a:r>
            <a:r>
              <a:rPr lang="en-US" altLang="en-US" b="1" dirty="0">
                <a:cs typeface="Geneva" charset="0"/>
              </a:rPr>
              <a:t>Communication</a:t>
            </a:r>
            <a:r>
              <a:rPr lang="en-US" altLang="en-US" i="1" dirty="0">
                <a:cs typeface="Geneva" charset="0"/>
              </a:rPr>
              <a:t> </a:t>
            </a:r>
            <a:r>
              <a:rPr lang="en-US" altLang="en-US" dirty="0">
                <a:cs typeface="Geneva" charset="0"/>
              </a:rPr>
              <a:t>refers to the extent to which the expatriate receives information and recognizes changes while abroad. The closer the contact with the home organization while abroad, the more proactive, effective, and satisfied the expatriate will be upon reentry. </a:t>
            </a:r>
            <a:r>
              <a:rPr lang="en-US" altLang="en-US" b="1" dirty="0">
                <a:cs typeface="Geneva" charset="0"/>
              </a:rPr>
              <a:t>Validation</a:t>
            </a:r>
            <a:r>
              <a:rPr lang="en-US" altLang="en-US" i="1" dirty="0">
                <a:cs typeface="Geneva" charset="0"/>
              </a:rPr>
              <a:t> </a:t>
            </a:r>
            <a:r>
              <a:rPr lang="en-US" altLang="en-US" dirty="0">
                <a:cs typeface="Geneva" charset="0"/>
              </a:rPr>
              <a:t>refers to the amount of recognition received by the expatriate upon return home. Expatriates who receive recognition from their peers and their bosses for their foreign work and their future potential contribution to the company have fewer troubles with reentry compared with those who are treated as if they were “out of the loop.” and satisfied the expatriate will be upon reentry. </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222222"/>
                </a:solidFill>
                <a:effectLst/>
                <a:latin typeface="Arial" panose="020B0604020202020204" pitchFamily="34" charset="0"/>
              </a:rPr>
              <a:t>Hybrid work in the current context involves a mixture of on-site work and remote work, with the latter predominantly related to work-from-home. In many cases, the pandemic context shifted thinking around remote work from the question of whether remote work was beneficial to employees and </a:t>
            </a:r>
            <a:r>
              <a:rPr lang="en-US" b="0" i="0" dirty="0" err="1">
                <a:solidFill>
                  <a:srgbClr val="222222"/>
                </a:solidFill>
                <a:effectLst/>
                <a:latin typeface="Arial" panose="020B0604020202020204" pitchFamily="34" charset="0"/>
              </a:rPr>
              <a:t>organisations</a:t>
            </a:r>
            <a:r>
              <a:rPr lang="en-US" b="0" i="0" dirty="0">
                <a:solidFill>
                  <a:srgbClr val="222222"/>
                </a:solidFill>
                <a:effectLst/>
                <a:latin typeface="Arial" panose="020B0604020202020204" pitchFamily="34" charset="0"/>
              </a:rPr>
              <a:t> to the question of the appropriate mix of remote and on-site work, which justifies the focus on hybrid work arrangements.</a:t>
            </a:r>
          </a:p>
          <a:p>
            <a:endParaRPr lang="en-US" b="0" i="0" dirty="0">
              <a:solidFill>
                <a:srgbClr val="222222"/>
              </a:solidFill>
              <a:effectLst/>
              <a:latin typeface="Arial" panose="020B0604020202020204" pitchFamily="34" charset="0"/>
            </a:endParaRPr>
          </a:p>
          <a:p>
            <a:pPr algn="just"/>
            <a:r>
              <a:rPr lang="en-US" b="0" i="0" dirty="0">
                <a:solidFill>
                  <a:srgbClr val="000000"/>
                </a:solidFill>
                <a:effectLst/>
                <a:latin typeface="Arial" panose="020B0604020202020204" pitchFamily="34" charset="0"/>
              </a:rPr>
              <a:t>2.1.3. Third Places</a:t>
            </a:r>
          </a:p>
          <a:p>
            <a:pPr algn="just"/>
            <a:r>
              <a:rPr lang="en-US" b="0" i="0" dirty="0">
                <a:solidFill>
                  <a:srgbClr val="222222"/>
                </a:solidFill>
                <a:effectLst/>
                <a:latin typeface="Arial" panose="020B0604020202020204" pitchFamily="34" charset="0"/>
              </a:rPr>
              <a:t>The concept of ‘third places’ is attributed to sociologist Ray Oldenburg, who introduced it as a term to describe the places where people spend time between home and work—“locations where we exchange ideas, have a good time, and build relationships” [</a:t>
            </a:r>
            <a:r>
              <a:rPr lang="en-US" b="1" i="0" u="none" strike="noStrike" dirty="0">
                <a:solidFill>
                  <a:srgbClr val="4F5671"/>
                </a:solidFill>
                <a:effectLst/>
                <a:latin typeface="Arial" panose="020B0604020202020204" pitchFamily="34" charset="0"/>
                <a:hlinkClick r:id="rId3"/>
              </a:rPr>
              <a:t>26</a:t>
            </a:r>
            <a:r>
              <a:rPr lang="en-US" b="0" i="0" dirty="0">
                <a:solidFill>
                  <a:srgbClr val="222222"/>
                </a:solidFill>
                <a:effectLst/>
                <a:latin typeface="Arial" panose="020B0604020202020204" pitchFamily="34" charset="0"/>
              </a:rPr>
              <a:t>]. In urban planning, third places are viewed as an important ingredient in community building, and for stabilizing </a:t>
            </a:r>
            <a:r>
              <a:rPr lang="en-US" b="0" i="0" dirty="0" err="1">
                <a:solidFill>
                  <a:srgbClr val="222222"/>
                </a:solidFill>
                <a:effectLst/>
                <a:latin typeface="Arial" panose="020B0604020202020204" pitchFamily="34" charset="0"/>
              </a:rPr>
              <a:t>neighbourhoods</a:t>
            </a:r>
            <a:r>
              <a:rPr lang="en-US" b="0" i="0" dirty="0">
                <a:solidFill>
                  <a:srgbClr val="222222"/>
                </a:solidFill>
                <a:effectLst/>
                <a:latin typeface="Arial" panose="020B0604020202020204" pitchFamily="34" charset="0"/>
              </a:rPr>
              <a:t>. They are defined as social surroundings, separate from the two usual social environments of home—“the first place”, and work—“the second place” [</a:t>
            </a:r>
            <a:r>
              <a:rPr lang="en-US" b="1" i="0" u="none" strike="noStrike" dirty="0">
                <a:solidFill>
                  <a:srgbClr val="4F5671"/>
                </a:solidFill>
                <a:effectLst/>
                <a:latin typeface="Arial" panose="020B0604020202020204" pitchFamily="34" charset="0"/>
                <a:hlinkClick r:id="rId4"/>
              </a:rPr>
              <a:t>27</a:t>
            </a:r>
            <a:r>
              <a:rPr lang="en-US" b="0" i="0" dirty="0">
                <a:solidFill>
                  <a:srgbClr val="222222"/>
                </a:solidFill>
                <a:effectLst/>
                <a:latin typeface="Arial" panose="020B0604020202020204" pitchFamily="34" charset="0"/>
              </a:rPr>
              <a:t>,</a:t>
            </a:r>
            <a:r>
              <a:rPr lang="en-US" b="1" i="0" u="none" strike="noStrike" dirty="0">
                <a:solidFill>
                  <a:srgbClr val="4F5671"/>
                </a:solidFill>
                <a:effectLst/>
                <a:latin typeface="Arial" panose="020B0604020202020204" pitchFamily="34" charset="0"/>
                <a:hlinkClick r:id="rId5"/>
              </a:rPr>
              <a:t>28</a:t>
            </a:r>
            <a:r>
              <a:rPr lang="en-US" b="0" i="0" dirty="0">
                <a:solidFill>
                  <a:srgbClr val="222222"/>
                </a:solidFill>
                <a:effectLst/>
                <a:latin typeface="Arial" panose="020B0604020202020204" pitchFamily="34" charset="0"/>
              </a:rPr>
              <a:t>]. Examples of these third places might include cafes, libraries, bookstores, restaurants, or parks.</a:t>
            </a:r>
          </a:p>
          <a:p>
            <a:endParaRPr lang="en-GB" dirty="0"/>
          </a:p>
          <a:p>
            <a:pPr algn="just"/>
            <a:r>
              <a:rPr lang="en-US" b="0" i="0" dirty="0">
                <a:solidFill>
                  <a:srgbClr val="000000"/>
                </a:solidFill>
                <a:effectLst/>
                <a:latin typeface="Arial" panose="020B0604020202020204" pitchFamily="34" charset="0"/>
              </a:rPr>
              <a:t>2.1.4. Working from Home</a:t>
            </a:r>
          </a:p>
          <a:p>
            <a:pPr algn="just"/>
            <a:r>
              <a:rPr lang="en-US" b="0" i="0" dirty="0">
                <a:solidFill>
                  <a:srgbClr val="222222"/>
                </a:solidFill>
                <a:effectLst/>
                <a:latin typeface="Arial" panose="020B0604020202020204" pitchFamily="34" charset="0"/>
              </a:rPr>
              <a:t>Bloom et al. [</a:t>
            </a:r>
            <a:r>
              <a:rPr lang="en-US" b="1" i="0" u="none" strike="noStrike" dirty="0">
                <a:solidFill>
                  <a:srgbClr val="4F5671"/>
                </a:solidFill>
                <a:effectLst/>
                <a:latin typeface="Arial" panose="020B0604020202020204" pitchFamily="34" charset="0"/>
                <a:hlinkClick r:id="rId6"/>
              </a:rPr>
              <a:t>29</a:t>
            </a:r>
            <a:r>
              <a:rPr lang="en-US" b="0" i="0" dirty="0">
                <a:solidFill>
                  <a:srgbClr val="222222"/>
                </a:solidFill>
                <a:effectLst/>
                <a:latin typeface="Arial" panose="020B0604020202020204" pitchFamily="34" charset="0"/>
              </a:rPr>
              <a:t>] define working from home as “also called telecommuting or telework”, but the authors disagree with this for the reason that working from home is, by definition, limited to just the home. Telework is not limited to the home, telework can be conducted from pretty much anywhere, so working from home is a form of telework but not the exact same thing.</a:t>
            </a:r>
          </a:p>
          <a:p>
            <a:endParaRPr lang="en-GB" dirty="0"/>
          </a:p>
          <a:p>
            <a:pPr algn="just"/>
            <a:r>
              <a:rPr lang="en-US" b="0" i="0" dirty="0">
                <a:solidFill>
                  <a:srgbClr val="000000"/>
                </a:solidFill>
                <a:effectLst/>
                <a:latin typeface="Arial" panose="020B0604020202020204" pitchFamily="34" charset="0"/>
              </a:rPr>
              <a:t>2.1.5. Remote Work</a:t>
            </a:r>
          </a:p>
          <a:p>
            <a:pPr algn="just"/>
            <a:r>
              <a:rPr lang="en-US" b="0" i="0" dirty="0">
                <a:solidFill>
                  <a:srgbClr val="222222"/>
                </a:solidFill>
                <a:effectLst/>
                <a:latin typeface="Arial" panose="020B0604020202020204" pitchFamily="34" charset="0"/>
              </a:rPr>
              <a:t>Remote work describes the “organization and/or performance of work, whereby an employee can carry out work that could also be carried out at the employer’s premises regularly out of these premises through the use of information technology” [</a:t>
            </a:r>
            <a:r>
              <a:rPr lang="en-US" b="1" i="0" u="none" strike="noStrike" dirty="0">
                <a:solidFill>
                  <a:srgbClr val="4F5671"/>
                </a:solidFill>
                <a:effectLst/>
                <a:latin typeface="Arial" panose="020B0604020202020204" pitchFamily="34" charset="0"/>
                <a:hlinkClick r:id="rId7"/>
              </a:rPr>
              <a:t>31</a:t>
            </a:r>
            <a:r>
              <a:rPr lang="en-US" b="0" i="0" dirty="0">
                <a:solidFill>
                  <a:srgbClr val="222222"/>
                </a:solidFill>
                <a:effectLst/>
                <a:latin typeface="Arial" panose="020B0604020202020204" pitchFamily="34" charset="0"/>
              </a:rPr>
              <a:t>]. The key difference here is the inclusion of the word </a:t>
            </a:r>
            <a:r>
              <a:rPr lang="en-US" b="0" i="1" dirty="0">
                <a:solidFill>
                  <a:srgbClr val="222222"/>
                </a:solidFill>
                <a:effectLst/>
                <a:latin typeface="Arial" panose="020B0604020202020204" pitchFamily="34" charset="0"/>
              </a:rPr>
              <a:t>regularly</a:t>
            </a:r>
            <a:r>
              <a:rPr lang="en-US" b="0" i="0" dirty="0">
                <a:solidFill>
                  <a:srgbClr val="222222"/>
                </a:solidFill>
                <a:effectLst/>
                <a:latin typeface="Arial" panose="020B0604020202020204" pitchFamily="34" charset="0"/>
              </a:rPr>
              <a:t>, and remote workers are often regarded as spending the majority of their time, or in many cases </a:t>
            </a:r>
            <a:r>
              <a:rPr lang="en-US" b="0" i="1" dirty="0">
                <a:solidFill>
                  <a:srgbClr val="222222"/>
                </a:solidFill>
                <a:effectLst/>
                <a:latin typeface="Arial" panose="020B0604020202020204" pitchFamily="34" charset="0"/>
              </a:rPr>
              <a:t>all</a:t>
            </a:r>
            <a:r>
              <a:rPr lang="en-US" b="0" i="0" dirty="0">
                <a:solidFill>
                  <a:srgbClr val="222222"/>
                </a:solidFill>
                <a:effectLst/>
                <a:latin typeface="Arial" panose="020B0604020202020204" pitchFamily="34" charset="0"/>
              </a:rPr>
              <a:t> their time, working away from the employer’s premises.</a:t>
            </a:r>
          </a:p>
          <a:p>
            <a:endParaRPr lang="en-GB" dirty="0"/>
          </a:p>
        </p:txBody>
      </p:sp>
      <p:sp>
        <p:nvSpPr>
          <p:cNvPr id="4" name="Slide Number Placeholder 3"/>
          <p:cNvSpPr>
            <a:spLocks noGrp="1"/>
          </p:cNvSpPr>
          <p:nvPr>
            <p:ph type="sldNum" sz="quarter" idx="5"/>
          </p:nvPr>
        </p:nvSpPr>
        <p:spPr/>
        <p:txBody>
          <a:bodyPr/>
          <a:lstStyle/>
          <a:p>
            <a:fld id="{24953D85-D4B4-4FA9-A353-DF8E4DAF69A1}" type="slidenum">
              <a:rPr lang="en-GB" smtClean="0"/>
              <a:t>20</a:t>
            </a:fld>
            <a:endParaRPr lang="en-GB"/>
          </a:p>
        </p:txBody>
      </p:sp>
    </p:spTree>
    <p:extLst>
      <p:ext uri="{BB962C8B-B14F-4D97-AF65-F5344CB8AC3E}">
        <p14:creationId xmlns:p14="http://schemas.microsoft.com/office/powerpoint/2010/main" val="10625239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Hybrid work is a relatively new term, gaining popularity during the pandemic to define a working arrangement where an employee divides their time between working at a traditional workplace and working remotely (typically at home, or from ‘third places’ such as a coworking space, library, or local café, etc.), which attempts to combine the best parts of both telework and office-based work [1,11]. It describes an employee’s ability to have some level of autonomy and flexibility over the location where they perform their work tasks, and builds upon Halford’s research into hybrid workplaces, which investigated the use of ICT to “maintain workloads and relationships across both domestic and </a:t>
            </a:r>
            <a:r>
              <a:rPr lang="en-US" dirty="0" err="1"/>
              <a:t>organisational</a:t>
            </a:r>
            <a:r>
              <a:rPr lang="en-US" dirty="0"/>
              <a:t> spaces. (where) individuals work at home and engage in embodied </a:t>
            </a:r>
            <a:r>
              <a:rPr lang="en-US" dirty="0" err="1"/>
              <a:t>organisational</a:t>
            </a:r>
            <a:r>
              <a:rPr lang="en-US" dirty="0"/>
              <a:t> spaces” almost 20 years ago [20].</a:t>
            </a:r>
            <a:endParaRPr lang="en-GB" dirty="0"/>
          </a:p>
          <a:p>
            <a:endParaRPr lang="en-GB" dirty="0"/>
          </a:p>
          <a:p>
            <a:r>
              <a:rPr lang="en-US" dirty="0"/>
              <a:t>2.1.4. Working from Home Bloom et al. [29] define working from home as “also called telecommuting or telework”, but the authors disagree with this for the reason that working from home is, by definition, limited to just the home. Telework is not limited to the home, telework can be conducted from pretty much anywhere, so working from home is a form of telework but not the exact same thing</a:t>
            </a:r>
            <a:endParaRPr lang="en-GB" dirty="0"/>
          </a:p>
        </p:txBody>
      </p:sp>
      <p:sp>
        <p:nvSpPr>
          <p:cNvPr id="4" name="Slide Number Placeholder 3"/>
          <p:cNvSpPr>
            <a:spLocks noGrp="1"/>
          </p:cNvSpPr>
          <p:nvPr>
            <p:ph type="sldNum" sz="quarter" idx="5"/>
          </p:nvPr>
        </p:nvSpPr>
        <p:spPr/>
        <p:txBody>
          <a:bodyPr/>
          <a:lstStyle/>
          <a:p>
            <a:fld id="{24953D85-D4B4-4FA9-A353-DF8E4DAF69A1}" type="slidenum">
              <a:rPr lang="en-GB" smtClean="0"/>
              <a:t>21</a:t>
            </a:fld>
            <a:endParaRPr lang="en-GB"/>
          </a:p>
        </p:txBody>
      </p:sp>
    </p:spTree>
    <p:extLst>
      <p:ext uri="{BB962C8B-B14F-4D97-AF65-F5344CB8AC3E}">
        <p14:creationId xmlns:p14="http://schemas.microsoft.com/office/powerpoint/2010/main" val="10518329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buFont typeface="Arial" panose="020B0604020202020204" pitchFamily="34" charset="0"/>
              <a:buNone/>
            </a:pPr>
            <a:r>
              <a:rPr lang="en-US" b="0" i="0" dirty="0">
                <a:solidFill>
                  <a:srgbClr val="222222"/>
                </a:solidFill>
                <a:effectLst/>
                <a:latin typeface="Arial" panose="020B0604020202020204" pitchFamily="34" charset="0"/>
              </a:rPr>
              <a:t>1. Operations</a:t>
            </a:r>
          </a:p>
          <a:p>
            <a:pPr algn="just"/>
            <a:r>
              <a:rPr lang="en-US" b="0" i="0" dirty="0">
                <a:solidFill>
                  <a:srgbClr val="222222"/>
                </a:solidFill>
                <a:effectLst/>
                <a:latin typeface="Arial" panose="020B0604020202020204" pitchFamily="34" charset="0"/>
              </a:rPr>
              <a:t>It was clear from the interviews that, whatever work arrangements were going to be adopted, they needed to align with and support the existing focus, vision, and mission of the </a:t>
            </a:r>
            <a:r>
              <a:rPr lang="en-US" b="0" i="0" dirty="0" err="1">
                <a:solidFill>
                  <a:srgbClr val="222222"/>
                </a:solidFill>
                <a:effectLst/>
                <a:latin typeface="Arial" panose="020B0604020202020204" pitchFamily="34" charset="0"/>
              </a:rPr>
              <a:t>organisation</a:t>
            </a:r>
            <a:r>
              <a:rPr lang="en-US" b="0" i="0" dirty="0">
                <a:solidFill>
                  <a:srgbClr val="222222"/>
                </a:solidFill>
                <a:effectLst/>
                <a:latin typeface="Arial" panose="020B0604020202020204" pitchFamily="34" charset="0"/>
              </a:rPr>
              <a:t>. The key focus of any </a:t>
            </a:r>
            <a:r>
              <a:rPr lang="en-US" b="0" i="0" dirty="0" err="1">
                <a:solidFill>
                  <a:srgbClr val="222222"/>
                </a:solidFill>
                <a:effectLst/>
                <a:latin typeface="Arial" panose="020B0604020202020204" pitchFamily="34" charset="0"/>
              </a:rPr>
              <a:t>organisation</a:t>
            </a:r>
            <a:r>
              <a:rPr lang="en-US" b="0" i="0" dirty="0">
                <a:solidFill>
                  <a:srgbClr val="222222"/>
                </a:solidFill>
                <a:effectLst/>
                <a:latin typeface="Arial" panose="020B0604020202020204" pitchFamily="34" charset="0"/>
              </a:rPr>
              <a:t> is to deliver value to customers, so that had to be maintained or improved upon.</a:t>
            </a:r>
          </a:p>
          <a:p>
            <a:pPr algn="just"/>
            <a:r>
              <a:rPr lang="en-US" b="0" i="0" dirty="0">
                <a:solidFill>
                  <a:srgbClr val="222222"/>
                </a:solidFill>
                <a:effectLst/>
                <a:latin typeface="Arial" panose="020B0604020202020204" pitchFamily="34" charset="0"/>
              </a:rPr>
              <a:t>A number of the participants talked about the office as being a ‘place of purpose’, and that it would be difficult to attract workers into an office to simply conduct tasks they have been comfortably performing at home for nearly two years.  </a:t>
            </a:r>
          </a:p>
          <a:p>
            <a:pPr algn="just"/>
            <a:endParaRPr lang="en-US" b="0" i="0" dirty="0">
              <a:solidFill>
                <a:srgbClr val="222222"/>
              </a:solidFill>
              <a:effectLst/>
              <a:latin typeface="Arial" panose="020B0604020202020204" pitchFamily="34" charset="0"/>
            </a:endParaRPr>
          </a:p>
          <a:p>
            <a:r>
              <a:rPr lang="en-US" dirty="0"/>
              <a:t>2.</a:t>
            </a:r>
            <a:r>
              <a:rPr lang="en-US" dirty="0">
                <a:effectLst/>
              </a:rPr>
              <a:t>Culture</a:t>
            </a:r>
          </a:p>
          <a:p>
            <a:pPr algn="just"/>
            <a:r>
              <a:rPr lang="en-US" b="0" i="0" dirty="0">
                <a:solidFill>
                  <a:srgbClr val="222222"/>
                </a:solidFill>
                <a:effectLst/>
                <a:latin typeface="Arial" panose="020B0604020202020204" pitchFamily="34" charset="0"/>
              </a:rPr>
              <a:t>Another theme arising from the semi-structured interviews was the importance of establishing and maintaining an aligned workplace culture in a hybrid setting.</a:t>
            </a:r>
          </a:p>
          <a:p>
            <a:pPr algn="just"/>
            <a:endParaRPr lang="en-US" b="0" i="0" dirty="0">
              <a:solidFill>
                <a:srgbClr val="222222"/>
              </a:solidFill>
              <a:effectLst/>
              <a:latin typeface="Arial" panose="020B0604020202020204" pitchFamily="34" charset="0"/>
            </a:endParaRPr>
          </a:p>
          <a:p>
            <a:r>
              <a:rPr lang="en-US" dirty="0"/>
              <a:t>3.</a:t>
            </a:r>
            <a:r>
              <a:rPr lang="en-US" dirty="0">
                <a:effectLst/>
              </a:rPr>
              <a:t>Communication</a:t>
            </a:r>
          </a:p>
          <a:p>
            <a:pPr algn="just"/>
            <a:r>
              <a:rPr lang="en-US" b="0" i="0" dirty="0">
                <a:solidFill>
                  <a:srgbClr val="222222"/>
                </a:solidFill>
                <a:effectLst/>
                <a:latin typeface="Arial" panose="020B0604020202020204" pitchFamily="34" charset="0"/>
              </a:rPr>
              <a:t>The ways in which </a:t>
            </a:r>
            <a:r>
              <a:rPr lang="en-US" b="0" i="0" dirty="0" err="1">
                <a:solidFill>
                  <a:srgbClr val="222222"/>
                </a:solidFill>
                <a:effectLst/>
                <a:latin typeface="Arial" panose="020B0604020202020204" pitchFamily="34" charset="0"/>
              </a:rPr>
              <a:t>organisations</a:t>
            </a:r>
            <a:r>
              <a:rPr lang="en-US" b="0" i="0" dirty="0">
                <a:solidFill>
                  <a:srgbClr val="222222"/>
                </a:solidFill>
                <a:effectLst/>
                <a:latin typeface="Arial" panose="020B0604020202020204" pitchFamily="34" charset="0"/>
              </a:rPr>
              <a:t> communicate in a hybrid work arrangement, having some employees at the office and others working remotely at any one time, requires different tools and processes. The importance of videoconferencing software was frequently </a:t>
            </a:r>
            <a:r>
              <a:rPr lang="en-US" b="0" i="0" dirty="0" err="1">
                <a:solidFill>
                  <a:srgbClr val="222222"/>
                </a:solidFill>
                <a:effectLst/>
                <a:latin typeface="Arial" panose="020B0604020202020204" pitchFamily="34" charset="0"/>
              </a:rPr>
              <a:t>emphasised</a:t>
            </a:r>
            <a:r>
              <a:rPr lang="en-US" b="0" i="0" dirty="0">
                <a:solidFill>
                  <a:srgbClr val="222222"/>
                </a:solidFill>
                <a:effectLst/>
                <a:latin typeface="Arial" panose="020B0604020202020204" pitchFamily="34" charset="0"/>
              </a:rPr>
              <a:t>, in addition to online collaboration tools, such as Miro and Mural, and asynchronous communication platforms such as Slack.</a:t>
            </a:r>
          </a:p>
          <a:p>
            <a:pPr algn="just"/>
            <a:endParaRPr lang="en-US" b="0" i="0" dirty="0">
              <a:solidFill>
                <a:srgbClr val="222222"/>
              </a:solidFill>
              <a:effectLst/>
              <a:latin typeface="Arial" panose="020B0604020202020204" pitchFamily="34" charset="0"/>
            </a:endParaRPr>
          </a:p>
          <a:p>
            <a:r>
              <a:rPr lang="en-US" dirty="0"/>
              <a:t>4.</a:t>
            </a:r>
            <a:r>
              <a:rPr lang="en-US" dirty="0">
                <a:effectLst/>
              </a:rPr>
              <a:t>Wellbeing</a:t>
            </a:r>
          </a:p>
          <a:p>
            <a:pPr algn="just"/>
            <a:r>
              <a:rPr lang="en-US" b="0" i="0" dirty="0">
                <a:solidFill>
                  <a:srgbClr val="222222"/>
                </a:solidFill>
                <a:effectLst/>
                <a:latin typeface="Arial" panose="020B0604020202020204" pitchFamily="34" charset="0"/>
              </a:rPr>
              <a:t>One of the most prominent themes to emerge from our interviews, was the increased focus on the health and wellbeing of staff, in alignment with SDG3 targets.</a:t>
            </a:r>
          </a:p>
          <a:p>
            <a:pPr algn="just"/>
            <a:endParaRPr lang="en-US" b="0" i="0" dirty="0">
              <a:solidFill>
                <a:srgbClr val="222222"/>
              </a:solidFill>
              <a:effectLst/>
              <a:latin typeface="Arial" panose="020B0604020202020204" pitchFamily="34" charset="0"/>
            </a:endParaRPr>
          </a:p>
          <a:p>
            <a:r>
              <a:rPr lang="en-US" dirty="0"/>
              <a:t>5.</a:t>
            </a:r>
            <a:r>
              <a:rPr lang="en-US" dirty="0">
                <a:effectLst/>
              </a:rPr>
              <a:t>Future Skills</a:t>
            </a:r>
          </a:p>
          <a:p>
            <a:pPr algn="just"/>
            <a:r>
              <a:rPr lang="en-US" b="0" i="0" dirty="0">
                <a:solidFill>
                  <a:srgbClr val="222222"/>
                </a:solidFill>
                <a:effectLst/>
                <a:latin typeface="Arial" panose="020B0604020202020204" pitchFamily="34" charset="0"/>
              </a:rPr>
              <a:t>The talent and skills requirements for operating as a hybrid workforce are predicted to be different than those of a traditional face-to-face office environment. In particular, the roles and responsibilities of line managers/supervisors have changed, and these new ways of working require different leadership skills. Managers now need to deal with more emotional issues than before, requiring different communication styles, and new coordination issues with distributed teams.</a:t>
            </a:r>
          </a:p>
          <a:p>
            <a:pPr algn="just"/>
            <a:endParaRPr lang="en-US" b="0" i="0" dirty="0">
              <a:solidFill>
                <a:srgbClr val="222222"/>
              </a:solidFill>
              <a:effectLst/>
              <a:latin typeface="Arial" panose="020B0604020202020204" pitchFamily="34" charset="0"/>
            </a:endParaRPr>
          </a:p>
          <a:p>
            <a:pPr algn="just"/>
            <a:endParaRPr lang="en-US" b="0" i="0" dirty="0">
              <a:solidFill>
                <a:srgbClr val="222222"/>
              </a:solidFill>
              <a:effectLst/>
              <a:latin typeface="Arial" panose="020B0604020202020204" pitchFamily="34" charset="0"/>
            </a:endParaRPr>
          </a:p>
          <a:p>
            <a:pPr algn="just"/>
            <a:endParaRPr lang="en-US" b="0" i="0" dirty="0">
              <a:solidFill>
                <a:srgbClr val="222222"/>
              </a:solidFill>
              <a:effectLst/>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24953D85-D4B4-4FA9-A353-DF8E4DAF69A1}" type="slidenum">
              <a:rPr lang="en-GB" smtClean="0"/>
              <a:t>22</a:t>
            </a:fld>
            <a:endParaRPr lang="en-GB"/>
          </a:p>
        </p:txBody>
      </p:sp>
    </p:spTree>
    <p:extLst>
      <p:ext uri="{BB962C8B-B14F-4D97-AF65-F5344CB8AC3E}">
        <p14:creationId xmlns:p14="http://schemas.microsoft.com/office/powerpoint/2010/main" val="25059569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4953D85-D4B4-4FA9-A353-DF8E4DAF69A1}" type="slidenum">
              <a:rPr lang="en-GB" smtClean="0"/>
              <a:t>23</a:t>
            </a:fld>
            <a:endParaRPr lang="en-GB"/>
          </a:p>
        </p:txBody>
      </p:sp>
    </p:spTree>
    <p:extLst>
      <p:ext uri="{BB962C8B-B14F-4D97-AF65-F5344CB8AC3E}">
        <p14:creationId xmlns:p14="http://schemas.microsoft.com/office/powerpoint/2010/main" val="32655377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a:extLst>
              <a:ext uri="{FF2B5EF4-FFF2-40B4-BE49-F238E27FC236}">
                <a16:creationId xmlns:a16="http://schemas.microsoft.com/office/drawing/2014/main" id="{D472E8A6-D029-1BBA-0815-9902C4FFBBD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a:extLst>
              <a:ext uri="{FF2B5EF4-FFF2-40B4-BE49-F238E27FC236}">
                <a16:creationId xmlns:a16="http://schemas.microsoft.com/office/drawing/2014/main" id="{B150D1A6-71FB-B94F-17C0-04B1F0F6808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a:cs typeface="Geneva" charset="0"/>
              </a:rPr>
              <a:t>Today organizations are more involved in international commerce than ever before, and the trend will continue. The development of the EEC, NAFTA, the economic growth of Asia, and GATT have accelerated the movement toward a global market. Companies competing in the global marketplace require top-quality people to compete successfully. This requires that managers be aware of the many factors that significantly affect HRM in a global environment, such as culture, human capital, and the political/l, legal, and economic systems, that they understand how these factors come into play in the various levels of global participation and that they be adept at developing HRM systems that maximize the effectiveness of all human resources, particularly with regard to expatriate managers. </a:t>
            </a:r>
          </a:p>
        </p:txBody>
      </p:sp>
      <p:sp>
        <p:nvSpPr>
          <p:cNvPr id="63492" name="Slide Number Placeholder 3">
            <a:extLst>
              <a:ext uri="{FF2B5EF4-FFF2-40B4-BE49-F238E27FC236}">
                <a16:creationId xmlns:a16="http://schemas.microsoft.com/office/drawing/2014/main" id="{65E700A0-E559-1F32-7FEF-45ACFA1843A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55295438-E60C-4A43-90FA-AF69F170ACF8}" type="slidenum">
              <a:rPr lang="en-US" altLang="en-US" sz="1200"/>
              <a:pPr/>
              <a:t>25</a:t>
            </a:fld>
            <a:endParaRPr lang="en-US" altLang="en-US" sz="120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4953D85-D4B4-4FA9-A353-DF8E4DAF69A1}" type="slidenum">
              <a:rPr lang="en-GB" smtClean="0"/>
              <a:t>26</a:t>
            </a:fld>
            <a:endParaRPr lang="en-GB"/>
          </a:p>
        </p:txBody>
      </p:sp>
    </p:spTree>
    <p:extLst>
      <p:ext uri="{BB962C8B-B14F-4D97-AF65-F5344CB8AC3E}">
        <p14:creationId xmlns:p14="http://schemas.microsoft.com/office/powerpoint/2010/main" val="20376023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4953D85-D4B4-4FA9-A353-DF8E4DAF69A1}" type="slidenum">
              <a:rPr lang="en-GB" smtClean="0"/>
              <a:t>27</a:t>
            </a:fld>
            <a:endParaRPr lang="en-GB"/>
          </a:p>
        </p:txBody>
      </p:sp>
    </p:spTree>
    <p:extLst>
      <p:ext uri="{BB962C8B-B14F-4D97-AF65-F5344CB8AC3E}">
        <p14:creationId xmlns:p14="http://schemas.microsoft.com/office/powerpoint/2010/main" val="12659372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F1F1F"/>
                </a:solidFill>
                <a:effectLst/>
                <a:latin typeface="ElsevierGulliver"/>
              </a:rPr>
              <a:t>Myers–Briggs Type Indicator (MBTI)</a:t>
            </a:r>
          </a:p>
          <a:p>
            <a:pPr algn="l"/>
            <a:r>
              <a:rPr lang="en-US" b="0" i="0" dirty="0">
                <a:solidFill>
                  <a:srgbClr val="1F1F1F"/>
                </a:solidFill>
                <a:effectLst/>
                <a:latin typeface="ElsevierGulliver"/>
              </a:rPr>
              <a:t>(Myers et al., 1998).</a:t>
            </a:r>
          </a:p>
          <a:p>
            <a:pPr algn="l"/>
            <a:r>
              <a:rPr lang="en-US" b="0" i="0" dirty="0">
                <a:solidFill>
                  <a:srgbClr val="1F1F1F"/>
                </a:solidFill>
                <a:effectLst/>
                <a:latin typeface="ElsevierGulliver"/>
              </a:rPr>
              <a:t>The MBTI has been developed to measure the assignment of individuals into one of 16 personality types (derived from the combination of four dichotomous attitudes or functioning styles: Extraversion–Introversion, Judgment–Perception, Thinking–Feeling, and Sensing–Intuition) inspired from Jung’s (1921/1971) theory. </a:t>
            </a:r>
          </a:p>
          <a:p>
            <a:pPr algn="l"/>
            <a:r>
              <a:rPr lang="en-US" b="0" i="0" dirty="0">
                <a:solidFill>
                  <a:srgbClr val="000000"/>
                </a:solidFill>
                <a:effectLst/>
                <a:latin typeface="Nunito Sans" panose="020F0502020204030204" pitchFamily="2" charset="0"/>
              </a:rPr>
              <a:t>Personality tests can be appealing because the questions encourage individuals to evaluate themselves, helping them to assess their own qualities and validate their self-concept.</a:t>
            </a:r>
          </a:p>
          <a:p>
            <a:pPr algn="l"/>
            <a:r>
              <a:rPr lang="en-US" b="0" i="0" dirty="0">
                <a:solidFill>
                  <a:srgbClr val="000000"/>
                </a:solidFill>
                <a:effectLst/>
                <a:latin typeface="Nunito Sans" panose="020F0502020204030204" pitchFamily="2" charset="0"/>
              </a:rPr>
              <a:t>“Tests like the MBTI help us to organize our self-perceptions and experiences into coherent wholes,” says Stephen Benning, director of the Psychophysiology of Emotion and Personality Laboratory at the University of Nevada, Las Vegas. “The MBTI promises rich narratives to describe a respondent's personality, whereas other descriptions may feel more fragmented.”</a:t>
            </a:r>
          </a:p>
          <a:p>
            <a:pPr algn="l"/>
            <a:r>
              <a:rPr lang="en-US" b="0" i="0" dirty="0">
                <a:solidFill>
                  <a:srgbClr val="000000"/>
                </a:solidFill>
                <a:effectLst/>
                <a:latin typeface="Nunito Sans" panose="020F0502020204030204" pitchFamily="2" charset="0"/>
              </a:rPr>
              <a:t>Even though personality profiles are generic, people often feel that the descriptions accurately portray the image they have of themselves. This fallacy of personal validation is called the </a:t>
            </a:r>
            <a:r>
              <a:rPr lang="en-US" b="1" i="0" u="sng" strike="noStrike" dirty="0">
                <a:solidFill>
                  <a:srgbClr val="D83C31"/>
                </a:solidFill>
                <a:effectLst/>
                <a:latin typeface="Nunito Sans" panose="020F0502020204030204" pitchFamily="2" charset="0"/>
                <a:hlinkClick r:id="rId3"/>
              </a:rPr>
              <a:t>Barnum effect</a:t>
            </a:r>
            <a:r>
              <a:rPr lang="en-US" b="0" i="0" dirty="0">
                <a:solidFill>
                  <a:srgbClr val="000000"/>
                </a:solidFill>
                <a:effectLst/>
                <a:latin typeface="Nunito Sans" panose="020F0502020204030204" pitchFamily="2" charset="0"/>
              </a:rPr>
              <a:t>, which describes a person’s tendency to believe that vague personality descriptions are specifically tailored to them. The psychological phenomenon may also explain the appeal of </a:t>
            </a:r>
            <a:r>
              <a:rPr lang="en-US" b="1" i="0" u="sng" strike="noStrike" dirty="0">
                <a:solidFill>
                  <a:srgbClr val="D83C31"/>
                </a:solidFill>
                <a:effectLst/>
                <a:latin typeface="Nunito Sans" panose="020F0502020204030204" pitchFamily="2" charset="0"/>
                <a:hlinkClick r:id="rId4"/>
              </a:rPr>
              <a:t>astrology</a:t>
            </a:r>
            <a:r>
              <a:rPr lang="en-US" b="0" i="0" dirty="0">
                <a:solidFill>
                  <a:srgbClr val="000000"/>
                </a:solidFill>
                <a:effectLst/>
                <a:latin typeface="Nunito Sans" panose="020F0502020204030204" pitchFamily="2" charset="0"/>
              </a:rPr>
              <a:t> and fortune-telling.</a:t>
            </a:r>
          </a:p>
          <a:p>
            <a:pPr algn="l"/>
            <a:r>
              <a:rPr lang="en-US" b="0" i="0" dirty="0">
                <a:solidFill>
                  <a:srgbClr val="000000"/>
                </a:solidFill>
                <a:effectLst/>
                <a:latin typeface="Nunito Sans" panose="020F0502020204030204" pitchFamily="2" charset="0"/>
              </a:rPr>
              <a:t>Aside from self-assessment, personality tests also allow individuals to identify with a particular label that encompasses who they are as a person, making them feel understood and fostering a sense of belongingness within that group.</a:t>
            </a:r>
          </a:p>
          <a:p>
            <a:pPr algn="l"/>
            <a:r>
              <a:rPr lang="en-US" b="0" i="0" dirty="0">
                <a:solidFill>
                  <a:srgbClr val="000000"/>
                </a:solidFill>
                <a:effectLst/>
                <a:latin typeface="Nunito Sans" panose="020F0502020204030204" pitchFamily="2" charset="0"/>
              </a:rPr>
              <a:t>“We are fundamentally driven to understand ourselves and others, and often seek that understanding in the form of labels that can stand in for complicated ideas,” says Jaime Lane Derringer, PhD, a psychologist at the University of Illinois, Urbana-Champaign. “The idea of being able to know a person from a single word or acronym is appealing because, if accurate, it would save us a lot of time. But we’re more complicated than that, and there are certainly more than 16 types of people in the world.”</a:t>
            </a:r>
          </a:p>
          <a:p>
            <a:endParaRPr lang="en-GB" dirty="0"/>
          </a:p>
        </p:txBody>
      </p:sp>
      <p:sp>
        <p:nvSpPr>
          <p:cNvPr id="4" name="Slide Number Placeholder 3"/>
          <p:cNvSpPr>
            <a:spLocks noGrp="1"/>
          </p:cNvSpPr>
          <p:nvPr>
            <p:ph type="sldNum" sz="quarter" idx="5"/>
          </p:nvPr>
        </p:nvSpPr>
        <p:spPr/>
        <p:txBody>
          <a:bodyPr/>
          <a:lstStyle/>
          <a:p>
            <a:fld id="{24953D85-D4B4-4FA9-A353-DF8E4DAF69A1}" type="slidenum">
              <a:rPr lang="en-GB" smtClean="0"/>
              <a:t>30</a:t>
            </a:fld>
            <a:endParaRPr lang="en-GB"/>
          </a:p>
        </p:txBody>
      </p:sp>
    </p:spTree>
    <p:extLst>
      <p:ext uri="{BB962C8B-B14F-4D97-AF65-F5344CB8AC3E}">
        <p14:creationId xmlns:p14="http://schemas.microsoft.com/office/powerpoint/2010/main" val="8402491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US" b="0" i="0" dirty="0">
                <a:solidFill>
                  <a:srgbClr val="212121"/>
                </a:solidFill>
                <a:effectLst/>
                <a:latin typeface="FS Albert Extra Bold"/>
              </a:rPr>
              <a:t>The Myers Briggs Types (16 types)</a:t>
            </a:r>
          </a:p>
          <a:p>
            <a:pPr algn="l" fontAlgn="base"/>
            <a:r>
              <a:rPr lang="en-US" b="0" i="0" dirty="0">
                <a:solidFill>
                  <a:srgbClr val="212121"/>
                </a:solidFill>
                <a:effectLst/>
                <a:latin typeface="Merriweather" panose="00000500000000000000" pitchFamily="2" charset="0"/>
              </a:rPr>
              <a:t>Each type is then listed by its four-letter code:</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3"/>
              </a:rPr>
              <a:t>ISTJ - The Inspector</a:t>
            </a:r>
            <a:r>
              <a:rPr lang="en-US" b="0" i="0" dirty="0">
                <a:solidFill>
                  <a:srgbClr val="212121"/>
                </a:solidFill>
                <a:effectLst/>
                <a:latin typeface="Merriweather" panose="00000500000000000000" pitchFamily="2" charset="0"/>
              </a:rPr>
              <a:t>: Reserved and practical, they tend to be loyal, orderly, and traditional.</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4"/>
              </a:rPr>
              <a:t>ISTP - The Crafter</a:t>
            </a:r>
            <a:r>
              <a:rPr lang="en-US" b="0" i="0" dirty="0">
                <a:solidFill>
                  <a:srgbClr val="212121"/>
                </a:solidFill>
                <a:effectLst/>
                <a:latin typeface="Merriweather" panose="00000500000000000000" pitchFamily="2" charset="0"/>
              </a:rPr>
              <a:t>: Highly independent, they enjoy new experiences that provide first-hand learning.</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5"/>
              </a:rPr>
              <a:t>ISFJ - The Protector</a:t>
            </a:r>
            <a:r>
              <a:rPr lang="en-US" b="0" i="0" dirty="0">
                <a:solidFill>
                  <a:srgbClr val="212121"/>
                </a:solidFill>
                <a:effectLst/>
                <a:latin typeface="Merriweather" panose="00000500000000000000" pitchFamily="2" charset="0"/>
              </a:rPr>
              <a:t>: Warm-hearted and dedicated, they are always ready to protect the people they care about.</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6"/>
              </a:rPr>
              <a:t>ISFP - The Artist</a:t>
            </a:r>
            <a:r>
              <a:rPr lang="en-US" b="0" i="0" dirty="0">
                <a:solidFill>
                  <a:srgbClr val="212121"/>
                </a:solidFill>
                <a:effectLst/>
                <a:latin typeface="Merriweather" panose="00000500000000000000" pitchFamily="2" charset="0"/>
              </a:rPr>
              <a:t>: Easy-going and flexible, they tend to be reserved and artistic.</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7"/>
              </a:rPr>
              <a:t>INFJ - The Advocate</a:t>
            </a:r>
            <a:r>
              <a:rPr lang="en-US" b="0" i="0" dirty="0">
                <a:solidFill>
                  <a:srgbClr val="212121"/>
                </a:solidFill>
                <a:effectLst/>
                <a:latin typeface="Merriweather" panose="00000500000000000000" pitchFamily="2" charset="0"/>
              </a:rPr>
              <a:t>: Creative and analytical, they are considered one of the rarest Myers-Briggs types.</a:t>
            </a:r>
            <a:r>
              <a:rPr lang="en-US" b="0" i="0" u="none" strike="noStrike" baseline="30000" dirty="0">
                <a:solidFill>
                  <a:srgbClr val="0000EE"/>
                </a:solidFill>
                <a:effectLst/>
                <a:latin typeface="Merriweather" panose="00000500000000000000" pitchFamily="2" charset="0"/>
              </a:rPr>
              <a:t>3</a:t>
            </a:r>
            <a:r>
              <a:rPr lang="en-US" b="0" i="0" u="none" strike="noStrike" baseline="30000" dirty="0">
                <a:solidFill>
                  <a:srgbClr val="212121"/>
                </a:solidFill>
                <a:effectLst/>
                <a:latin typeface="Merriweather" panose="00000500000000000000" pitchFamily="2" charset="0"/>
              </a:rPr>
              <a:t>Center for Applications of Psychological Type. </a:t>
            </a:r>
            <a:r>
              <a:rPr lang="en-US" b="0" i="0" u="sng" strike="noStrike" baseline="30000" dirty="0">
                <a:solidFill>
                  <a:srgbClr val="1A55AD"/>
                </a:solidFill>
                <a:effectLst/>
                <a:latin typeface="Merriweather" panose="00000500000000000000" pitchFamily="2" charset="0"/>
                <a:hlinkClick r:id="rId8"/>
              </a:rPr>
              <a:t>Estimated frequencies of the types in the United States population</a:t>
            </a:r>
            <a:r>
              <a:rPr lang="en-US" b="0" i="0" u="none" strike="noStrike" baseline="30000" dirty="0">
                <a:solidFill>
                  <a:srgbClr val="212121"/>
                </a:solidFill>
                <a:effectLst/>
                <a:latin typeface="Merriweather" panose="00000500000000000000" pitchFamily="2" charset="0"/>
              </a:rPr>
              <a:t>.</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9"/>
              </a:rPr>
              <a:t>INFP - The Mediator</a:t>
            </a:r>
            <a:r>
              <a:rPr lang="en-US" b="0" i="0" dirty="0">
                <a:solidFill>
                  <a:srgbClr val="212121"/>
                </a:solidFill>
                <a:effectLst/>
                <a:latin typeface="Merriweather" panose="00000500000000000000" pitchFamily="2" charset="0"/>
              </a:rPr>
              <a:t>: Idealistic with high values, they strive to make the world a better place.</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10"/>
              </a:rPr>
              <a:t>INTJ - The Architect</a:t>
            </a:r>
            <a:r>
              <a:rPr lang="en-US" b="0" i="0" dirty="0">
                <a:solidFill>
                  <a:srgbClr val="212121"/>
                </a:solidFill>
                <a:effectLst/>
                <a:latin typeface="Merriweather" panose="00000500000000000000" pitchFamily="2" charset="0"/>
              </a:rPr>
              <a:t>: High logical, they are both very creative and analytical.</a:t>
            </a:r>
            <a:r>
              <a:rPr lang="en-US" b="0" i="0" u="none" strike="noStrike" baseline="30000" dirty="0">
                <a:solidFill>
                  <a:srgbClr val="0000EE"/>
                </a:solidFill>
                <a:effectLst/>
                <a:latin typeface="Merriweather" panose="00000500000000000000" pitchFamily="2" charset="0"/>
              </a:rPr>
              <a:t>4</a:t>
            </a:r>
            <a:endParaRPr lang="en-US" b="0" i="0" dirty="0">
              <a:solidFill>
                <a:srgbClr val="212121"/>
              </a:solidFill>
              <a:effectLst/>
              <a:latin typeface="Merriweather" panose="00000500000000000000" pitchFamily="2" charset="0"/>
            </a:endParaRP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11"/>
              </a:rPr>
              <a:t>INTP - The Thinker</a:t>
            </a:r>
            <a:r>
              <a:rPr lang="en-US" b="0" i="0" dirty="0">
                <a:solidFill>
                  <a:srgbClr val="212121"/>
                </a:solidFill>
                <a:effectLst/>
                <a:latin typeface="Merriweather" panose="00000500000000000000" pitchFamily="2" charset="0"/>
              </a:rPr>
              <a:t>: Quiet and introverted, they are known for having a rich inner world.</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12"/>
              </a:rPr>
              <a:t>ESTP - The Persuader</a:t>
            </a:r>
            <a:r>
              <a:rPr lang="en-US" b="0" i="0" dirty="0">
                <a:solidFill>
                  <a:srgbClr val="212121"/>
                </a:solidFill>
                <a:effectLst/>
                <a:latin typeface="Merriweather" panose="00000500000000000000" pitchFamily="2" charset="0"/>
              </a:rPr>
              <a:t>: Out-going and dramatic, they enjoy spending time with others and focusing on the here-and-now.</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13"/>
              </a:rPr>
              <a:t>ESTJ - The Director</a:t>
            </a:r>
            <a:r>
              <a:rPr lang="en-US" b="0" i="0" dirty="0">
                <a:solidFill>
                  <a:srgbClr val="212121"/>
                </a:solidFill>
                <a:effectLst/>
                <a:latin typeface="Merriweather" panose="00000500000000000000" pitchFamily="2" charset="0"/>
              </a:rPr>
              <a:t>: Assertive and rule-oriented, they have high principles and a tendency to take charge.</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14"/>
              </a:rPr>
              <a:t>ESFP - The Performer</a:t>
            </a:r>
            <a:r>
              <a:rPr lang="en-US" b="0" i="0" dirty="0">
                <a:solidFill>
                  <a:srgbClr val="212121"/>
                </a:solidFill>
                <a:effectLst/>
                <a:latin typeface="Merriweather" panose="00000500000000000000" pitchFamily="2" charset="0"/>
              </a:rPr>
              <a:t>: Outgoing and spontaneous, they enjoy taking center stage.</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15"/>
              </a:rPr>
              <a:t>ESFJ - The Caregiver</a:t>
            </a:r>
            <a:r>
              <a:rPr lang="en-US" b="0" i="0" dirty="0">
                <a:solidFill>
                  <a:srgbClr val="212121"/>
                </a:solidFill>
                <a:effectLst/>
                <a:latin typeface="Merriweather" panose="00000500000000000000" pitchFamily="2" charset="0"/>
              </a:rPr>
              <a:t>: Soft-hearted and outgoing, they tend to believe the best about other people.</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16"/>
              </a:rPr>
              <a:t>ENFP - The Champion</a:t>
            </a:r>
            <a:r>
              <a:rPr lang="en-US" b="0" i="0" dirty="0">
                <a:solidFill>
                  <a:srgbClr val="212121"/>
                </a:solidFill>
                <a:effectLst/>
                <a:latin typeface="Merriweather" panose="00000500000000000000" pitchFamily="2" charset="0"/>
              </a:rPr>
              <a:t>: Charismatic and energetic, they enjoy situations where they can put their creativity to work. </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17"/>
              </a:rPr>
              <a:t>ENFJ - The Giver</a:t>
            </a:r>
            <a:r>
              <a:rPr lang="en-US" b="0" i="0" dirty="0">
                <a:solidFill>
                  <a:srgbClr val="212121"/>
                </a:solidFill>
                <a:effectLst/>
                <a:latin typeface="Merriweather" panose="00000500000000000000" pitchFamily="2" charset="0"/>
              </a:rPr>
              <a:t>: Loyal and sensitive, they are known for being understanding and generous.</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18"/>
              </a:rPr>
              <a:t>ENTP - The Debater</a:t>
            </a:r>
            <a:r>
              <a:rPr lang="en-US" b="0" i="0" dirty="0">
                <a:solidFill>
                  <a:srgbClr val="212121"/>
                </a:solidFill>
                <a:effectLst/>
                <a:latin typeface="Merriweather" panose="00000500000000000000" pitchFamily="2" charset="0"/>
              </a:rPr>
              <a:t>: Highly inventive, they love being surrounded by ideas and tend to start many projects (but may struggle to finish them).</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19"/>
              </a:rPr>
              <a:t>ENTJ - The Commander</a:t>
            </a:r>
            <a:r>
              <a:rPr lang="en-US" b="0" i="0" dirty="0">
                <a:solidFill>
                  <a:srgbClr val="212121"/>
                </a:solidFill>
                <a:effectLst/>
                <a:latin typeface="Merriweather" panose="00000500000000000000" pitchFamily="2" charset="0"/>
              </a:rPr>
              <a:t>: Outspoken and confident, they are great at making plans and organizing projects.</a:t>
            </a:r>
          </a:p>
          <a:p>
            <a:endParaRPr lang="en-GB" dirty="0"/>
          </a:p>
        </p:txBody>
      </p:sp>
      <p:sp>
        <p:nvSpPr>
          <p:cNvPr id="4" name="Slide Number Placeholder 3"/>
          <p:cNvSpPr>
            <a:spLocks noGrp="1"/>
          </p:cNvSpPr>
          <p:nvPr>
            <p:ph type="sldNum" sz="quarter" idx="5"/>
          </p:nvPr>
        </p:nvSpPr>
        <p:spPr/>
        <p:txBody>
          <a:bodyPr/>
          <a:lstStyle/>
          <a:p>
            <a:fld id="{24953D85-D4B4-4FA9-A353-DF8E4DAF69A1}" type="slidenum">
              <a:rPr lang="en-GB" smtClean="0"/>
              <a:t>31</a:t>
            </a:fld>
            <a:endParaRPr lang="en-GB"/>
          </a:p>
        </p:txBody>
      </p:sp>
    </p:spTree>
    <p:extLst>
      <p:ext uri="{BB962C8B-B14F-4D97-AF65-F5344CB8AC3E}">
        <p14:creationId xmlns:p14="http://schemas.microsoft.com/office/powerpoint/2010/main" val="6134915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4953D85-D4B4-4FA9-A353-DF8E4DAF69A1}" type="slidenum">
              <a:rPr lang="en-GB" smtClean="0"/>
              <a:t>32</a:t>
            </a:fld>
            <a:endParaRPr lang="en-GB"/>
          </a:p>
        </p:txBody>
      </p:sp>
    </p:spTree>
    <p:extLst>
      <p:ext uri="{BB962C8B-B14F-4D97-AF65-F5344CB8AC3E}">
        <p14:creationId xmlns:p14="http://schemas.microsoft.com/office/powerpoint/2010/main" val="35364041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hlinkClick r:id="rId3"/>
            </a:endParaRPr>
          </a:p>
          <a:p>
            <a:endParaRPr lang="en-US" dirty="0">
              <a:hlinkClick r:id="rId3"/>
            </a:endParaRPr>
          </a:p>
          <a:p>
            <a:pPr algn="l">
              <a:buFont typeface="Arial" panose="020B0604020202020204" pitchFamily="34" charset="0"/>
              <a:buChar char="•"/>
            </a:pPr>
            <a:r>
              <a:rPr lang="en-US" b="1" i="0" dirty="0">
                <a:solidFill>
                  <a:srgbClr val="2D2D2D"/>
                </a:solidFill>
                <a:effectLst/>
                <a:latin typeface="Noto Sans" panose="020B0502040504020204" pitchFamily="34" charset="0"/>
              </a:rPr>
              <a:t>Understand your own skills and interests: </a:t>
            </a:r>
            <a:r>
              <a:rPr lang="en-US" b="0" i="0" dirty="0">
                <a:solidFill>
                  <a:srgbClr val="2D2D2D"/>
                </a:solidFill>
                <a:effectLst/>
                <a:latin typeface="Noto Sans" panose="020B0502040504020204" pitchFamily="34" charset="0"/>
              </a:rPr>
              <a:t>Having insight into your personality type will </a:t>
            </a:r>
            <a:r>
              <a:rPr lang="en-US" b="0" i="0" u="none" strike="noStrike" dirty="0">
                <a:solidFill>
                  <a:srgbClr val="2557A7"/>
                </a:solidFill>
                <a:effectLst/>
                <a:latin typeface="Noto Sans" panose="020B0502040504020204" pitchFamily="34" charset="0"/>
                <a:hlinkClick r:id="rId4"/>
              </a:rPr>
              <a:t>shine a light on strengths</a:t>
            </a:r>
            <a:r>
              <a:rPr lang="en-US" b="0" i="0" dirty="0">
                <a:solidFill>
                  <a:srgbClr val="2D2D2D"/>
                </a:solidFill>
                <a:effectLst/>
                <a:latin typeface="Noto Sans" panose="020B0502040504020204" pitchFamily="34" charset="0"/>
              </a:rPr>
              <a:t> you can highlight on your resume while also surfacing skills you could potentially improve.</a:t>
            </a:r>
          </a:p>
          <a:p>
            <a:pPr algn="l">
              <a:buFont typeface="Arial" panose="020B0604020202020204" pitchFamily="34" charset="0"/>
              <a:buChar char="•"/>
            </a:pPr>
            <a:r>
              <a:rPr lang="en-US" b="1" i="0" dirty="0">
                <a:solidFill>
                  <a:srgbClr val="2D2D2D"/>
                </a:solidFill>
                <a:effectLst/>
                <a:latin typeface="Noto Sans" panose="020B0502040504020204" pitchFamily="34" charset="0"/>
              </a:rPr>
              <a:t>Identify promising career paths: </a:t>
            </a:r>
            <a:r>
              <a:rPr lang="en-US" b="0" i="0" dirty="0">
                <a:solidFill>
                  <a:srgbClr val="2D2D2D"/>
                </a:solidFill>
                <a:effectLst/>
                <a:latin typeface="Noto Sans" panose="020B0502040504020204" pitchFamily="34" charset="0"/>
              </a:rPr>
              <a:t>When considering potential training or college majors or possible career shifts, a personality test can be helpful in guiding your vocational development.</a:t>
            </a:r>
          </a:p>
          <a:p>
            <a:pPr algn="l">
              <a:buFont typeface="Arial" panose="020B0604020202020204" pitchFamily="34" charset="0"/>
              <a:buChar char="•"/>
            </a:pPr>
            <a:r>
              <a:rPr lang="en-US" b="1" i="0" dirty="0">
                <a:solidFill>
                  <a:srgbClr val="2D2D2D"/>
                </a:solidFill>
                <a:effectLst/>
                <a:latin typeface="Noto Sans" panose="020B0502040504020204" pitchFamily="34" charset="0"/>
              </a:rPr>
              <a:t>Present yourself positively to employers:</a:t>
            </a:r>
            <a:r>
              <a:rPr lang="en-US" b="0" i="0" dirty="0">
                <a:solidFill>
                  <a:srgbClr val="2D2D2D"/>
                </a:solidFill>
                <a:effectLst/>
                <a:latin typeface="Noto Sans" panose="020B0502040504020204" pitchFamily="34" charset="0"/>
              </a:rPr>
              <a:t> Personality assessments may come up during the interview process. It could be beneficial to know your personality type beforehand so you're prepared to discuss it with your interviewer.</a:t>
            </a:r>
          </a:p>
          <a:p>
            <a:pPr algn="l">
              <a:buFont typeface="Arial" panose="020B0604020202020204" pitchFamily="34" charset="0"/>
              <a:buChar char="•"/>
            </a:pPr>
            <a:r>
              <a:rPr lang="en-US" b="1" i="0" dirty="0">
                <a:solidFill>
                  <a:srgbClr val="2D2D2D"/>
                </a:solidFill>
                <a:effectLst/>
                <a:latin typeface="Noto Sans" panose="020B0502040504020204" pitchFamily="34" charset="0"/>
              </a:rPr>
              <a:t>Identify ideal work environments and relationships:</a:t>
            </a:r>
            <a:r>
              <a:rPr lang="en-US" b="0" i="0" dirty="0">
                <a:solidFill>
                  <a:srgbClr val="2D2D2D"/>
                </a:solidFill>
                <a:effectLst/>
                <a:latin typeface="Noto Sans" panose="020B0502040504020204" pitchFamily="34" charset="0"/>
              </a:rPr>
              <a:t> In a broader context, you're probably already aware if you're more </a:t>
            </a:r>
            <a:r>
              <a:rPr lang="en-US" b="0" i="0" u="none" strike="noStrike" dirty="0">
                <a:solidFill>
                  <a:srgbClr val="2557A7"/>
                </a:solidFill>
                <a:effectLst/>
                <a:latin typeface="Noto Sans" panose="020B0502040504020204" pitchFamily="34" charset="0"/>
                <a:hlinkClick r:id="rId5"/>
              </a:rPr>
              <a:t>introverted or extroverted</a:t>
            </a:r>
            <a:r>
              <a:rPr lang="en-US" b="0" i="0" dirty="0">
                <a:solidFill>
                  <a:srgbClr val="2D2D2D"/>
                </a:solidFill>
                <a:effectLst/>
                <a:latin typeface="Noto Sans" panose="020B0502040504020204" pitchFamily="34" charset="0"/>
              </a:rPr>
              <a:t>, but having a more thorough view into how your personality classifies can help you understand what environments or relationships are most likely to help you thrive.</a:t>
            </a:r>
          </a:p>
          <a:p>
            <a:pPr algn="l">
              <a:buFont typeface="Arial" panose="020B0604020202020204" pitchFamily="34" charset="0"/>
              <a:buChar char="•"/>
            </a:pPr>
            <a:r>
              <a:rPr lang="en-US" b="1" i="0" dirty="0">
                <a:solidFill>
                  <a:srgbClr val="2D2D2D"/>
                </a:solidFill>
                <a:effectLst/>
                <a:latin typeface="Noto Sans" panose="020B0502040504020204" pitchFamily="34" charset="0"/>
              </a:rPr>
              <a:t>Be aware of potential challenges in a given work role or environment: </a:t>
            </a:r>
            <a:r>
              <a:rPr lang="en-US" b="0" i="0" dirty="0">
                <a:solidFill>
                  <a:srgbClr val="2D2D2D"/>
                </a:solidFill>
                <a:effectLst/>
                <a:latin typeface="Noto Sans" panose="020B0502040504020204" pitchFamily="34" charset="0"/>
              </a:rPr>
              <a:t>Understanding what circumstances are likely to be more difficult can help you to prepare for them or avoid them entirely. You'll also be able to focus on self-improvement if you're aware of traits and situations more likely to pose obstacles for you.</a:t>
            </a:r>
          </a:p>
          <a:p>
            <a:r>
              <a:rPr lang="en-US" dirty="0">
                <a:hlinkClick r:id="rId3"/>
              </a:rPr>
              <a:t> </a:t>
            </a:r>
          </a:p>
          <a:p>
            <a:r>
              <a:rPr lang="en-US" dirty="0">
                <a:hlinkClick r:id="rId3"/>
              </a:rPr>
              <a:t>Source : 8 Personality Tests Used in Psychology (And by Employers) | Indeed.com</a:t>
            </a:r>
            <a:endParaRPr lang="en-GB" dirty="0"/>
          </a:p>
        </p:txBody>
      </p:sp>
      <p:sp>
        <p:nvSpPr>
          <p:cNvPr id="4" name="Slide Number Placeholder 3"/>
          <p:cNvSpPr>
            <a:spLocks noGrp="1"/>
          </p:cNvSpPr>
          <p:nvPr>
            <p:ph type="sldNum" sz="quarter" idx="5"/>
          </p:nvPr>
        </p:nvSpPr>
        <p:spPr/>
        <p:txBody>
          <a:bodyPr/>
          <a:lstStyle/>
          <a:p>
            <a:fld id="{24953D85-D4B4-4FA9-A353-DF8E4DAF69A1}" type="slidenum">
              <a:rPr lang="en-GB" smtClean="0"/>
              <a:t>35</a:t>
            </a:fld>
            <a:endParaRPr lang="en-GB"/>
          </a:p>
        </p:txBody>
      </p:sp>
    </p:spTree>
    <p:extLst>
      <p:ext uri="{BB962C8B-B14F-4D97-AF65-F5344CB8AC3E}">
        <p14:creationId xmlns:p14="http://schemas.microsoft.com/office/powerpoint/2010/main" val="1059795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BBC4154B-04FC-4633-BD43-0C1D80178E1C}" type="datetimeFigureOut">
              <a:rPr lang="en-GB" smtClean="0"/>
              <a:t>23/03/2026</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4354272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BBC4154B-04FC-4633-BD43-0C1D80178E1C}" type="datetimeFigureOut">
              <a:rPr lang="en-GB" smtClean="0"/>
              <a:t>23/03/2026</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320700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BBC4154B-04FC-4633-BD43-0C1D80178E1C}" type="datetimeFigureOut">
              <a:rPr lang="en-GB" smtClean="0"/>
              <a:t>23/03/2026</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676323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BBC4154B-04FC-4633-BD43-0C1D80178E1C}" type="datetimeFigureOut">
              <a:rPr lang="en-GB" smtClean="0"/>
              <a:t>23/03/2026</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851433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BBC4154B-04FC-4633-BD43-0C1D80178E1C}" type="datetimeFigureOut">
              <a:rPr lang="en-GB" smtClean="0"/>
              <a:t>23/03/2026</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836799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BBC4154B-04FC-4633-BD43-0C1D80178E1C}" type="datetimeFigureOut">
              <a:rPr lang="en-GB" smtClean="0"/>
              <a:t>23/03/2026</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41555262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BBC4154B-04FC-4633-BD43-0C1D80178E1C}" type="datetimeFigureOut">
              <a:rPr lang="en-GB" smtClean="0"/>
              <a:t>23/03/2026</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081448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BBC4154B-04FC-4633-BD43-0C1D80178E1C}" type="datetimeFigureOut">
              <a:rPr lang="en-GB" smtClean="0"/>
              <a:t>23/03/2026</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595500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BBC4154B-04FC-4633-BD43-0C1D80178E1C}" type="datetimeFigureOut">
              <a:rPr lang="en-GB" smtClean="0"/>
              <a:t>23/03/2026</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6518676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BBC4154B-04FC-4633-BD43-0C1D80178E1C}" type="datetimeFigureOut">
              <a:rPr lang="en-GB" smtClean="0"/>
              <a:t>23/03/2026</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771568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BBC4154B-04FC-4633-BD43-0C1D80178E1C}" type="datetimeFigureOut">
              <a:rPr lang="en-GB" smtClean="0"/>
              <a:t>23/03/2026</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983276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C4154B-04FC-4633-BD43-0C1D80178E1C}" type="datetimeFigureOut">
              <a:rPr lang="en-GB" smtClean="0"/>
              <a:t>23/03/2026</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61792D-5A63-4B20-B82F-9B479457EE87}" type="slidenum">
              <a:rPr lang="en-GB" smtClean="0"/>
              <a:t>‹#›</a:t>
            </a:fld>
            <a:endParaRPr lang="en-GB"/>
          </a:p>
        </p:txBody>
      </p:sp>
    </p:spTree>
    <p:extLst>
      <p:ext uri="{BB962C8B-B14F-4D97-AF65-F5344CB8AC3E}">
        <p14:creationId xmlns:p14="http://schemas.microsoft.com/office/powerpoint/2010/main" val="7008494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hyperlink" Target="https://www.gartner.com/en/articles/employees-seek-personal-value-and-purpose-at-work-be-prepared-to-deliver"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video" Target="https://www.youtube.com/embed/wSISjKtCVTo?feature=oembed" TargetMode="External"/><Relationship Id="rId5" Type="http://schemas.openxmlformats.org/officeDocument/2006/relationships/image" Target="../media/image9.jpeg"/><Relationship Id="rId4" Type="http://schemas.openxmlformats.org/officeDocument/2006/relationships/hyperlink" Target="https://www.weforum.org/publications/the-future-of-jobs-report-2025/"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www.gartner.com/en/articles/employees-seek-personal-value-and-purpose-at-work-be-prepared-to-deliver" TargetMode="External"/><Relationship Id="rId2" Type="http://schemas.openxmlformats.org/officeDocument/2006/relationships/hyperlink" Target="https://www.adpri.org/mainstreet-macro-people-at-work-a-global-workforce-view/"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120.pn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hyperlink" Target="https://personality-quizzes.com/enneagram/?gad=1&amp;gclid=CjwKCAjw4P6oBhBsEiwAKYVkq-KYdA09L-S0y7JknQyTC-cJbFjKBuYj6LGJ2-FY-IR545P6FMhTGxoCSkoQAvD_BwE" TargetMode="Externa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personality-quizzes.com/enneagram/?gad=1&amp;gclid=CjwKCAjw4P6oBhBsEiwAKYVkq-KYdA09L-S0y7JknQyTC-cJbFjKBuYj6LGJ2-FY-IR545P6FMhTGxoCSkoQAvD_BwE" TargetMode="Externa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hyperlink" Target="https://practicalpie.com/myers-briggs-type-indicator/"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hyperlink" Target="https://www.verywellmind.com/esfj-extraverted-sensing-feeling-judging-2795983"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indeed.com/career-advice/career-development/types-of-personality-test" TargetMode="External"/><Relationship Id="rId2" Type="http://schemas.openxmlformats.org/officeDocument/2006/relationships/hyperlink" Target="https://doi.org/10.1016/0191-8869(96)00033-5"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66E66B9-5E97-9ABB-EF4B-9D37D0CF9BE5}"/>
              </a:ext>
            </a:extLst>
          </p:cNvPr>
          <p:cNvSpPr txBox="1"/>
          <p:nvPr/>
        </p:nvSpPr>
        <p:spPr>
          <a:xfrm>
            <a:off x="251596" y="650614"/>
            <a:ext cx="6840334" cy="175432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Professional Services</a:t>
            </a:r>
            <a:br>
              <a:rPr kumimoji="0" lang="en-GB" sz="5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r>
              <a:rPr kumimoji="0" lang="en-GB" sz="5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BMGM5005</a:t>
            </a:r>
          </a:p>
        </p:txBody>
      </p:sp>
      <p:sp>
        <p:nvSpPr>
          <p:cNvPr id="6" name="TextBox 5">
            <a:extLst>
              <a:ext uri="{FF2B5EF4-FFF2-40B4-BE49-F238E27FC236}">
                <a16:creationId xmlns:a16="http://schemas.microsoft.com/office/drawing/2014/main" id="{2DDBD4A8-0007-5EFA-628C-3A9FCA50BB6B}"/>
              </a:ext>
            </a:extLst>
          </p:cNvPr>
          <p:cNvSpPr txBox="1"/>
          <p:nvPr/>
        </p:nvSpPr>
        <p:spPr>
          <a:xfrm>
            <a:off x="175154" y="2707838"/>
            <a:ext cx="10773370" cy="1938992"/>
          </a:xfrm>
          <a:prstGeom prst="rect">
            <a:avLst/>
          </a:prstGeom>
          <a:noFill/>
        </p:spPr>
        <p:txBody>
          <a:bodyPr wrap="square" rtlCol="0">
            <a:spAutoFit/>
          </a:bodyPr>
          <a:lstStyle/>
          <a:p>
            <a:pPr lvl="0">
              <a:defRPr/>
            </a:pPr>
            <a:r>
              <a:rPr kumimoji="0" lang="en-GB"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Week 8 - </a:t>
            </a:r>
            <a:r>
              <a:rPr lang="en-US" sz="2400" dirty="0">
                <a:solidFill>
                  <a:schemeClr val="bg1"/>
                </a:solidFill>
                <a:ea typeface="Arial MT"/>
                <a:cs typeface="Arial MT"/>
              </a:rPr>
              <a:t>Managing Human Resources Globally </a:t>
            </a:r>
          </a:p>
          <a:p>
            <a:pPr lvl="0">
              <a:defRPr/>
            </a:pPr>
            <a:r>
              <a:rPr lang="en-US" sz="2400" dirty="0">
                <a:solidFill>
                  <a:schemeClr val="bg1"/>
                </a:solidFill>
                <a:ea typeface="Arial MT"/>
                <a:cs typeface="Arial MT"/>
              </a:rPr>
              <a:t>and Psychology Test for Work</a:t>
            </a:r>
            <a:endParaRPr kumimoji="0" lang="en-GB" sz="2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Jemma Smith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International Gastronomy Management  </a:t>
            </a:r>
          </a:p>
        </p:txBody>
      </p:sp>
      <p:pic>
        <p:nvPicPr>
          <p:cNvPr id="2" name="Picture 1">
            <a:extLst>
              <a:ext uri="{FF2B5EF4-FFF2-40B4-BE49-F238E27FC236}">
                <a16:creationId xmlns:a16="http://schemas.microsoft.com/office/drawing/2014/main" id="{F44BCC10-878F-3B67-C573-D98888F7647E}"/>
              </a:ext>
            </a:extLst>
          </p:cNvPr>
          <p:cNvPicPr>
            <a:picLocks noChangeAspect="1"/>
          </p:cNvPicPr>
          <p:nvPr/>
        </p:nvPicPr>
        <p:blipFill>
          <a:blip r:embed="rId3"/>
          <a:stretch>
            <a:fillRect/>
          </a:stretch>
        </p:blipFill>
        <p:spPr>
          <a:xfrm>
            <a:off x="7111945" y="545606"/>
            <a:ext cx="4828459" cy="3216961"/>
          </a:xfrm>
          <a:prstGeom prst="rect">
            <a:avLst/>
          </a:prstGeom>
        </p:spPr>
      </p:pic>
    </p:spTree>
    <p:extLst>
      <p:ext uri="{BB962C8B-B14F-4D97-AF65-F5344CB8AC3E}">
        <p14:creationId xmlns:p14="http://schemas.microsoft.com/office/powerpoint/2010/main" val="29016185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a:extLst>
              <a:ext uri="{FF2B5EF4-FFF2-40B4-BE49-F238E27FC236}">
                <a16:creationId xmlns:a16="http://schemas.microsoft.com/office/drawing/2014/main" id="{C191E702-A1A0-530E-5F22-11AC2AEDDCB6}"/>
              </a:ext>
            </a:extLst>
          </p:cNvPr>
          <p:cNvSpPr>
            <a:spLocks noGrp="1" noChangeArrowheads="1"/>
          </p:cNvSpPr>
          <p:nvPr>
            <p:ph type="title"/>
          </p:nvPr>
        </p:nvSpPr>
        <p:spPr>
          <a:xfrm>
            <a:off x="897255" y="933282"/>
            <a:ext cx="2167890" cy="808038"/>
          </a:xfrm>
        </p:spPr>
        <p:txBody>
          <a:bodyPr>
            <a:normAutofit/>
          </a:bodyPr>
          <a:lstStyle/>
          <a:p>
            <a:pPr>
              <a:defRPr/>
            </a:pPr>
            <a:r>
              <a:rPr lang="en-US" b="1" dirty="0">
                <a:latin typeface="Aptos Light" panose="020B0004020202020204" pitchFamily="34" charset="0"/>
                <a:ea typeface="ＭＳ Ｐゴシック" charset="0"/>
              </a:rPr>
              <a:t>Content </a:t>
            </a:r>
            <a:endParaRPr lang="en-US" sz="2400" b="1" dirty="0">
              <a:latin typeface="Aptos Light" panose="020B0004020202020204" pitchFamily="34" charset="0"/>
              <a:ea typeface="ＭＳ Ｐゴシック" charset="0"/>
            </a:endParaRPr>
          </a:p>
        </p:txBody>
      </p:sp>
      <p:sp>
        <p:nvSpPr>
          <p:cNvPr id="43010" name="Rectangle 3">
            <a:extLst>
              <a:ext uri="{FF2B5EF4-FFF2-40B4-BE49-F238E27FC236}">
                <a16:creationId xmlns:a16="http://schemas.microsoft.com/office/drawing/2014/main" id="{ADEBAF57-410D-BFAF-944F-8DE86C0F4A86}"/>
              </a:ext>
            </a:extLst>
          </p:cNvPr>
          <p:cNvSpPr>
            <a:spLocks noGrp="1" noChangeArrowheads="1"/>
          </p:cNvSpPr>
          <p:nvPr>
            <p:ph idx="1"/>
          </p:nvPr>
        </p:nvSpPr>
        <p:spPr>
          <a:xfrm>
            <a:off x="838200" y="1825625"/>
            <a:ext cx="10515600" cy="2483553"/>
          </a:xfrm>
        </p:spPr>
        <p:txBody>
          <a:bodyPr>
            <a:normAutofit fontScale="85000" lnSpcReduction="20000"/>
          </a:bodyPr>
          <a:lstStyle/>
          <a:p>
            <a:pPr>
              <a:buFont typeface="Wingdings" panose="05000000000000000000" pitchFamily="2" charset="2"/>
              <a:buChar char="Ø"/>
              <a:defRPr/>
            </a:pPr>
            <a:endParaRPr lang="en-US" sz="2400" dirty="0">
              <a:solidFill>
                <a:schemeClr val="accent1">
                  <a:lumMod val="75000"/>
                </a:schemeClr>
              </a:solidFill>
              <a:cs typeface="Calibri"/>
            </a:endParaRPr>
          </a:p>
          <a:p>
            <a:pPr>
              <a:buFont typeface="Wingdings" panose="05000000000000000000" pitchFamily="2" charset="2"/>
              <a:buChar char="Ø"/>
              <a:defRPr/>
            </a:pPr>
            <a:r>
              <a:rPr lang="en-US" sz="2400" dirty="0">
                <a:latin typeface="Aptos" panose="020B0004020202020204" pitchFamily="34" charset="0"/>
                <a:cs typeface="Calibri"/>
              </a:rPr>
              <a:t>Factors that most strongly influence HRM in international markets.</a:t>
            </a:r>
          </a:p>
          <a:p>
            <a:pPr>
              <a:buFont typeface="Wingdings" panose="05000000000000000000" pitchFamily="2" charset="2"/>
              <a:buChar char="Ø"/>
              <a:defRPr/>
            </a:pPr>
            <a:r>
              <a:rPr lang="en-US" sz="2400" dirty="0">
                <a:latin typeface="Aptos" panose="020B0004020202020204" pitchFamily="34" charset="0"/>
                <a:cs typeface="Calibri"/>
              </a:rPr>
              <a:t>Categories of international employees. </a:t>
            </a:r>
          </a:p>
          <a:p>
            <a:pPr>
              <a:buFont typeface="Wingdings" panose="05000000000000000000" pitchFamily="2" charset="2"/>
              <a:buChar char="Ø"/>
              <a:defRPr/>
            </a:pPr>
            <a:r>
              <a:rPr lang="en-US" sz="2400" dirty="0">
                <a:latin typeface="Aptos" panose="020B0004020202020204" pitchFamily="34" charset="0"/>
                <a:cs typeface="Calibri"/>
              </a:rPr>
              <a:t>Four levels of global participation and the HRM issues faced within each level.</a:t>
            </a:r>
          </a:p>
          <a:p>
            <a:pPr>
              <a:buFont typeface="Wingdings" panose="05000000000000000000" pitchFamily="2" charset="2"/>
              <a:buChar char="Ø"/>
              <a:defRPr/>
            </a:pPr>
            <a:r>
              <a:rPr lang="en-US" sz="2400" dirty="0">
                <a:latin typeface="Aptos" panose="020B0004020202020204" pitchFamily="34" charset="0"/>
                <a:cs typeface="Calibri"/>
              </a:rPr>
              <a:t>Hybrid work </a:t>
            </a:r>
          </a:p>
          <a:p>
            <a:pPr>
              <a:buFont typeface="Wingdings" panose="05000000000000000000" pitchFamily="2" charset="2"/>
              <a:buChar char="Ø"/>
              <a:defRPr/>
            </a:pPr>
            <a:r>
              <a:rPr lang="en-US" sz="2400" dirty="0">
                <a:latin typeface="Aptos" panose="020B0004020202020204" pitchFamily="34" charset="0"/>
                <a:cs typeface="Calibri"/>
              </a:rPr>
              <a:t>Psychology Personality Test for Work </a:t>
            </a:r>
          </a:p>
          <a:p>
            <a:pPr marL="0" indent="0">
              <a:buNone/>
              <a:defRPr/>
            </a:pPr>
            <a:r>
              <a:rPr lang="en-US" sz="2400" dirty="0">
                <a:solidFill>
                  <a:schemeClr val="accent1">
                    <a:lumMod val="75000"/>
                  </a:schemeClr>
                </a:solidFill>
                <a:cs typeface="Calibri"/>
              </a:rPr>
              <a:t> </a:t>
            </a:r>
          </a:p>
        </p:txBody>
      </p:sp>
      <p:sp>
        <p:nvSpPr>
          <p:cNvPr id="25604" name="Slide Number Placeholder 2">
            <a:extLst>
              <a:ext uri="{FF2B5EF4-FFF2-40B4-BE49-F238E27FC236}">
                <a16:creationId xmlns:a16="http://schemas.microsoft.com/office/drawing/2014/main" id="{66C8A8FA-6DA1-FAF6-0AB0-809CF6A63FFC}"/>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6CB479B3-2BCC-4082-9958-07B9481095F9}" type="slidenum">
              <a:rPr lang="en-US" altLang="en-US" sz="1200">
                <a:solidFill>
                  <a:schemeClr val="tx1"/>
                </a:solidFill>
                <a:latin typeface="Arial" panose="020B0604020202020204" pitchFamily="34" charset="0"/>
              </a:rPr>
              <a:pPr>
                <a:spcBef>
                  <a:spcPct val="0"/>
                </a:spcBef>
                <a:buFontTx/>
                <a:buNone/>
              </a:pPr>
              <a:t>2</a:t>
            </a:fld>
            <a:endParaRPr lang="en-US" altLang="en-US" sz="1200" dirty="0">
              <a:solidFill>
                <a:schemeClr val="tx1"/>
              </a:solidFill>
              <a:latin typeface="Arial" panose="020B0604020202020204" pitchFamily="34" charset="0"/>
            </a:endParaRPr>
          </a:p>
        </p:txBody>
      </p:sp>
      <p:sp>
        <p:nvSpPr>
          <p:cNvPr id="25605" name="Rectangle 6">
            <a:extLst>
              <a:ext uri="{FF2B5EF4-FFF2-40B4-BE49-F238E27FC236}">
                <a16:creationId xmlns:a16="http://schemas.microsoft.com/office/drawing/2014/main" id="{B93A253A-D0C8-1181-6C87-6830E1522B64}"/>
              </a:ext>
            </a:extLst>
          </p:cNvPr>
          <p:cNvSpPr txBox="1">
            <a:spLocks noChangeArrowheads="1"/>
          </p:cNvSpPr>
          <p:nvPr/>
        </p:nvSpPr>
        <p:spPr bwMode="auto">
          <a:xfrm>
            <a:off x="9810750" y="6381750"/>
            <a:ext cx="81915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r" eaLnBrk="1" hangingPunct="1">
              <a:spcBef>
                <a:spcPct val="0"/>
              </a:spcBef>
              <a:buFont typeface="Wingdings" panose="05000000000000000000" pitchFamily="2" charset="2"/>
              <a:buNone/>
            </a:pPr>
            <a:endParaRPr lang="en-US" altLang="en-US" sz="1000" dirty="0">
              <a:solidFill>
                <a:schemeClr val="tx1"/>
              </a:solidFill>
              <a:latin typeface="Times New Roman" panose="02020603050405020304" pitchFamily="18" charset="0"/>
              <a:cs typeface="Times New Roman" panose="02020603050405020304" pitchFamily="18" charset="0"/>
            </a:endParaRPr>
          </a:p>
        </p:txBody>
      </p:sp>
      <p:sp>
        <p:nvSpPr>
          <p:cNvPr id="25606" name="Rectangle 9">
            <a:extLst>
              <a:ext uri="{FF2B5EF4-FFF2-40B4-BE49-F238E27FC236}">
                <a16:creationId xmlns:a16="http://schemas.microsoft.com/office/drawing/2014/main" id="{36F896DB-9050-12D7-F6F6-71F2D4E690C1}"/>
              </a:ext>
            </a:extLst>
          </p:cNvPr>
          <p:cNvSpPr>
            <a:spLocks noGrp="1" noChangeArrowheads="1"/>
          </p:cNvSpPr>
          <p:nvPr>
            <p:ph type="ftr" sz="quarter" idx="10"/>
          </p:nvPr>
        </p:nvSpPr>
        <p:spPr bwMode="auto">
          <a:xfrm>
            <a:off x="1981200" y="5060324"/>
            <a:ext cx="7772400" cy="4603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r>
              <a:rPr lang="en-US" altLang="en-US" sz="1200" dirty="0">
                <a:solidFill>
                  <a:schemeClr val="tx1"/>
                </a:solidFill>
                <a:latin typeface="Arial" panose="020B0604020202020204" pitchFamily="34" charset="0"/>
              </a:rPr>
              <a:t>Copyright © 2016 McGraw-Hill Education. All rights reserved. No reproduction or distribution without </a:t>
            </a:r>
          </a:p>
          <a:p>
            <a:pPr>
              <a:spcBef>
                <a:spcPct val="0"/>
              </a:spcBef>
              <a:buFontTx/>
              <a:buNone/>
            </a:pPr>
            <a:r>
              <a:rPr lang="en-US" altLang="en-US" sz="1200" dirty="0">
                <a:solidFill>
                  <a:schemeClr val="tx1"/>
                </a:solidFill>
                <a:latin typeface="Arial" panose="020B0604020202020204" pitchFamily="34" charset="0"/>
              </a:rPr>
              <a:t>the prior written consent of McGraw-Hill Education.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a:extLst>
              <a:ext uri="{FF2B5EF4-FFF2-40B4-BE49-F238E27FC236}">
                <a16:creationId xmlns:a16="http://schemas.microsoft.com/office/drawing/2014/main" id="{6551F584-5FC1-305B-8F8D-E96BFE8254DD}"/>
              </a:ext>
            </a:extLst>
          </p:cNvPr>
          <p:cNvSpPr>
            <a:spLocks noGrp="1"/>
          </p:cNvSpPr>
          <p:nvPr>
            <p:ph type="title"/>
          </p:nvPr>
        </p:nvSpPr>
        <p:spPr/>
        <p:txBody>
          <a:bodyPr>
            <a:normAutofit/>
          </a:bodyPr>
          <a:lstStyle/>
          <a:p>
            <a:pPr>
              <a:defRPr/>
            </a:pPr>
            <a:r>
              <a:rPr lang="en-US" b="1" dirty="0">
                <a:latin typeface="Aptos Light" panose="020B0004020202020204" pitchFamily="34" charset="0"/>
                <a:ea typeface="ＭＳ Ｐゴシック" charset="0"/>
              </a:rPr>
              <a:t>Introduction</a:t>
            </a:r>
          </a:p>
        </p:txBody>
      </p:sp>
      <p:sp>
        <p:nvSpPr>
          <p:cNvPr id="2" name="Content Placeholder 1">
            <a:extLst>
              <a:ext uri="{FF2B5EF4-FFF2-40B4-BE49-F238E27FC236}">
                <a16:creationId xmlns:a16="http://schemas.microsoft.com/office/drawing/2014/main" id="{BCC4601D-EA26-857D-E4DD-097DB326CC68}"/>
              </a:ext>
            </a:extLst>
          </p:cNvPr>
          <p:cNvSpPr>
            <a:spLocks noGrp="1"/>
          </p:cNvSpPr>
          <p:nvPr>
            <p:ph idx="1"/>
          </p:nvPr>
        </p:nvSpPr>
        <p:spPr>
          <a:xfrm>
            <a:off x="1150620" y="1581151"/>
            <a:ext cx="9890760" cy="3665219"/>
          </a:xfrm>
        </p:spPr>
        <p:txBody>
          <a:bodyPr>
            <a:normAutofit/>
          </a:bodyPr>
          <a:lstStyle/>
          <a:p>
            <a:pPr>
              <a:lnSpc>
                <a:spcPct val="80000"/>
              </a:lnSpc>
              <a:defRPr/>
            </a:pPr>
            <a:r>
              <a:rPr lang="en-US" sz="2400" dirty="0" err="1">
                <a:latin typeface="Aptos" panose="020B0004020202020204" pitchFamily="34" charset="0"/>
              </a:rPr>
              <a:t>Organisations</a:t>
            </a:r>
            <a:r>
              <a:rPr lang="en-US" sz="2400" dirty="0">
                <a:latin typeface="Aptos" panose="020B0004020202020204" pitchFamily="34" charset="0"/>
              </a:rPr>
              <a:t> function in a global economy.</a:t>
            </a:r>
          </a:p>
          <a:p>
            <a:pPr>
              <a:lnSpc>
                <a:spcPct val="80000"/>
              </a:lnSpc>
              <a:defRPr/>
            </a:pPr>
            <a:r>
              <a:rPr lang="en-US" sz="2400" dirty="0">
                <a:latin typeface="Aptos" panose="020B0004020202020204" pitchFamily="34" charset="0"/>
              </a:rPr>
              <a:t>Cross-border mergers are increasing.</a:t>
            </a:r>
          </a:p>
          <a:p>
            <a:pPr>
              <a:lnSpc>
                <a:spcPct val="80000"/>
              </a:lnSpc>
              <a:defRPr/>
            </a:pPr>
            <a:r>
              <a:rPr lang="en-US" sz="2400" dirty="0">
                <a:latin typeface="Aptos" panose="020B0004020202020204" pitchFamily="34" charset="0"/>
              </a:rPr>
              <a:t>U.S. businesses are entering international markets, and foreign companies are entering the U.S. market.</a:t>
            </a:r>
          </a:p>
          <a:p>
            <a:pPr>
              <a:lnSpc>
                <a:spcPct val="80000"/>
              </a:lnSpc>
              <a:defRPr/>
            </a:pPr>
            <a:r>
              <a:rPr lang="en-US" sz="2400" dirty="0">
                <a:latin typeface="Aptos" panose="020B0004020202020204" pitchFamily="34" charset="0"/>
              </a:rPr>
              <a:t>International competition is #1 factor affecting HRM.</a:t>
            </a:r>
          </a:p>
          <a:p>
            <a:pPr>
              <a:lnSpc>
                <a:spcPct val="80000"/>
              </a:lnSpc>
              <a:defRPr/>
            </a:pPr>
            <a:r>
              <a:rPr lang="en-US" sz="2400" noProof="1">
                <a:latin typeface="Aptos" panose="020B0004020202020204" pitchFamily="34" charset="0"/>
              </a:rPr>
              <a:t>International expansion can provide a competitive advantage: </a:t>
            </a:r>
          </a:p>
          <a:p>
            <a:pPr marL="891540" lvl="2" indent="-342900">
              <a:lnSpc>
                <a:spcPct val="80000"/>
              </a:lnSpc>
              <a:buFont typeface="Courier New" panose="02070309020205020404" pitchFamily="49" charset="0"/>
              <a:buChar char="o"/>
              <a:defRPr/>
            </a:pPr>
            <a:r>
              <a:rPr lang="en-US" sz="2400" noProof="1">
                <a:latin typeface="Aptos" panose="020B0004020202020204" pitchFamily="34" charset="0"/>
              </a:rPr>
              <a:t>large numbers of potential customers</a:t>
            </a:r>
          </a:p>
          <a:p>
            <a:pPr marL="891540" lvl="2" indent="-342900">
              <a:lnSpc>
                <a:spcPct val="80000"/>
              </a:lnSpc>
              <a:buFont typeface="Courier New" panose="02070309020205020404" pitchFamily="49" charset="0"/>
              <a:buChar char="o"/>
              <a:defRPr/>
            </a:pPr>
            <a:r>
              <a:rPr lang="en-US" sz="2400" noProof="1">
                <a:latin typeface="Aptos" panose="020B0004020202020204" pitchFamily="34" charset="0"/>
              </a:rPr>
              <a:t>low-cost labour</a:t>
            </a:r>
          </a:p>
          <a:p>
            <a:pPr marL="891540" lvl="2" indent="-342900">
              <a:lnSpc>
                <a:spcPct val="80000"/>
              </a:lnSpc>
              <a:buFont typeface="Courier New" panose="02070309020205020404" pitchFamily="49" charset="0"/>
              <a:buChar char="o"/>
              <a:defRPr/>
            </a:pPr>
            <a:r>
              <a:rPr lang="en-US" sz="2400" noProof="1">
                <a:latin typeface="Aptos" panose="020B0004020202020204" pitchFamily="34" charset="0"/>
              </a:rPr>
              <a:t>Maquiladora</a:t>
            </a:r>
            <a:r>
              <a:rPr lang="en-US" sz="2400" b="1" noProof="1">
                <a:latin typeface="Aptos" panose="020B0004020202020204" pitchFamily="34" charset="0"/>
              </a:rPr>
              <a:t> </a:t>
            </a:r>
            <a:r>
              <a:rPr lang="en-US" sz="2400" noProof="1">
                <a:latin typeface="Aptos" panose="020B0004020202020204" pitchFamily="34" charset="0"/>
              </a:rPr>
              <a:t>plants</a:t>
            </a:r>
          </a:p>
        </p:txBody>
      </p:sp>
      <p:sp>
        <p:nvSpPr>
          <p:cNvPr id="27652" name="Slide Number Placeholder 3">
            <a:extLst>
              <a:ext uri="{FF2B5EF4-FFF2-40B4-BE49-F238E27FC236}">
                <a16:creationId xmlns:a16="http://schemas.microsoft.com/office/drawing/2014/main" id="{6BCDE9CF-EF2F-E9EC-7054-65971D8B52A7}"/>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84B132C6-D2A2-46BC-86BA-78D17F876057}" type="slidenum">
              <a:rPr lang="en-US" altLang="en-US" sz="1200">
                <a:solidFill>
                  <a:srgbClr val="000000"/>
                </a:solidFill>
                <a:latin typeface="Arial" panose="020B0604020202020204" pitchFamily="34" charset="0"/>
              </a:rPr>
              <a:pPr>
                <a:spcBef>
                  <a:spcPct val="0"/>
                </a:spcBef>
                <a:buFontTx/>
                <a:buNone/>
              </a:pPr>
              <a:t>3</a:t>
            </a:fld>
            <a:endParaRPr lang="en-US" altLang="en-US" sz="1200" dirty="0">
              <a:solidFill>
                <a:srgbClr val="000000"/>
              </a:solidFill>
              <a:latin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entagon 5">
            <a:extLst>
              <a:ext uri="{FF2B5EF4-FFF2-40B4-BE49-F238E27FC236}">
                <a16:creationId xmlns:a16="http://schemas.microsoft.com/office/drawing/2014/main" id="{0C1DC3A9-5EE8-A03F-9103-A79E1894C3FD}"/>
              </a:ext>
            </a:extLst>
          </p:cNvPr>
          <p:cNvSpPr/>
          <p:nvPr/>
        </p:nvSpPr>
        <p:spPr>
          <a:xfrm>
            <a:off x="2971800" y="1295400"/>
            <a:ext cx="2971800" cy="838200"/>
          </a:xfrm>
          <a:prstGeom prst="homePlate">
            <a:avLst/>
          </a:prstGeom>
          <a:solidFill>
            <a:srgbClr val="D8EEC0"/>
          </a:solidFill>
          <a:ln>
            <a:solidFill>
              <a:srgbClr val="0070C0"/>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dirty="0">
              <a:solidFill>
                <a:prstClr val="white"/>
              </a:solidFill>
            </a:endParaRPr>
          </a:p>
        </p:txBody>
      </p:sp>
      <p:sp>
        <p:nvSpPr>
          <p:cNvPr id="7" name="Pentagon 6">
            <a:extLst>
              <a:ext uri="{FF2B5EF4-FFF2-40B4-BE49-F238E27FC236}">
                <a16:creationId xmlns:a16="http://schemas.microsoft.com/office/drawing/2014/main" id="{0A9993F4-FF58-541A-F9EB-0B51F884AF7C}"/>
              </a:ext>
            </a:extLst>
          </p:cNvPr>
          <p:cNvSpPr/>
          <p:nvPr/>
        </p:nvSpPr>
        <p:spPr>
          <a:xfrm>
            <a:off x="2971800" y="2281238"/>
            <a:ext cx="2819400" cy="766762"/>
          </a:xfrm>
          <a:prstGeom prst="homePlate">
            <a:avLst/>
          </a:prstGeom>
          <a:solidFill>
            <a:srgbClr val="D8EEC0"/>
          </a:solidFill>
          <a:ln>
            <a:solidFill>
              <a:srgbClr val="0070C0"/>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dirty="0">
              <a:solidFill>
                <a:prstClr val="white"/>
              </a:solidFill>
            </a:endParaRPr>
          </a:p>
        </p:txBody>
      </p:sp>
      <p:sp>
        <p:nvSpPr>
          <p:cNvPr id="8" name="Pentagon 7">
            <a:extLst>
              <a:ext uri="{FF2B5EF4-FFF2-40B4-BE49-F238E27FC236}">
                <a16:creationId xmlns:a16="http://schemas.microsoft.com/office/drawing/2014/main" id="{A2349E82-3C3B-6FCE-C8D6-1E9AD2EA8810}"/>
              </a:ext>
            </a:extLst>
          </p:cNvPr>
          <p:cNvSpPr/>
          <p:nvPr/>
        </p:nvSpPr>
        <p:spPr>
          <a:xfrm>
            <a:off x="2971800" y="3144838"/>
            <a:ext cx="2895600" cy="741362"/>
          </a:xfrm>
          <a:prstGeom prst="homePlate">
            <a:avLst/>
          </a:prstGeom>
          <a:solidFill>
            <a:srgbClr val="D8EEC0"/>
          </a:solidFill>
          <a:ln>
            <a:solidFill>
              <a:srgbClr val="0070C0"/>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dirty="0">
              <a:solidFill>
                <a:prstClr val="white"/>
              </a:solidFill>
            </a:endParaRPr>
          </a:p>
        </p:txBody>
      </p:sp>
      <p:sp>
        <p:nvSpPr>
          <p:cNvPr id="9" name="Pentagon 8">
            <a:extLst>
              <a:ext uri="{FF2B5EF4-FFF2-40B4-BE49-F238E27FC236}">
                <a16:creationId xmlns:a16="http://schemas.microsoft.com/office/drawing/2014/main" id="{60770F41-4863-CDFB-C98B-2820128545A1}"/>
              </a:ext>
            </a:extLst>
          </p:cNvPr>
          <p:cNvSpPr/>
          <p:nvPr/>
        </p:nvSpPr>
        <p:spPr>
          <a:xfrm>
            <a:off x="2971800" y="4038600"/>
            <a:ext cx="2895600" cy="762000"/>
          </a:xfrm>
          <a:prstGeom prst="homePlate">
            <a:avLst/>
          </a:prstGeom>
          <a:solidFill>
            <a:srgbClr val="D8EEC0"/>
          </a:solidFill>
          <a:ln>
            <a:solidFill>
              <a:srgbClr val="0070C0"/>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dirty="0">
              <a:solidFill>
                <a:prstClr val="white"/>
              </a:solidFill>
            </a:endParaRPr>
          </a:p>
        </p:txBody>
      </p:sp>
      <p:sp>
        <p:nvSpPr>
          <p:cNvPr id="27655" name="Title 1">
            <a:extLst>
              <a:ext uri="{FF2B5EF4-FFF2-40B4-BE49-F238E27FC236}">
                <a16:creationId xmlns:a16="http://schemas.microsoft.com/office/drawing/2014/main" id="{3615618E-B82F-E67E-887F-456C57A12AB2}"/>
              </a:ext>
            </a:extLst>
          </p:cNvPr>
          <p:cNvSpPr>
            <a:spLocks noGrp="1"/>
          </p:cNvSpPr>
          <p:nvPr>
            <p:ph type="title"/>
          </p:nvPr>
        </p:nvSpPr>
        <p:spPr>
          <a:xfrm>
            <a:off x="6019800" y="914400"/>
            <a:ext cx="4191000" cy="1143000"/>
          </a:xfrm>
        </p:spPr>
        <p:txBody>
          <a:bodyPr/>
          <a:lstStyle/>
          <a:p>
            <a:pPr algn="ctr">
              <a:defRPr/>
            </a:pPr>
            <a:r>
              <a:rPr lang="en-US" altLang="en-US" sz="3200" b="1" dirty="0">
                <a:latin typeface="Aptos Light" panose="020B0004020202020204" pitchFamily="34" charset="0"/>
              </a:rPr>
              <a:t>Current Global Changes</a:t>
            </a:r>
            <a:endParaRPr lang="en-US" altLang="en-US" b="1" dirty="0">
              <a:latin typeface="Aptos Light" panose="020B0004020202020204" pitchFamily="34" charset="0"/>
            </a:endParaRPr>
          </a:p>
        </p:txBody>
      </p:sp>
      <p:sp>
        <p:nvSpPr>
          <p:cNvPr id="29703" name="Slide Number Placeholder 4">
            <a:extLst>
              <a:ext uri="{FF2B5EF4-FFF2-40B4-BE49-F238E27FC236}">
                <a16:creationId xmlns:a16="http://schemas.microsoft.com/office/drawing/2014/main" id="{0A1E7C45-93C2-D386-56B3-4A5048B19B73}"/>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368D765B-1F66-45E4-A32F-699E83755221}" type="slidenum">
              <a:rPr lang="en-US" altLang="en-US" sz="1200">
                <a:solidFill>
                  <a:srgbClr val="000000"/>
                </a:solidFill>
                <a:latin typeface="Arial" panose="020B0604020202020204" pitchFamily="34" charset="0"/>
              </a:rPr>
              <a:pPr>
                <a:spcBef>
                  <a:spcPct val="0"/>
                </a:spcBef>
                <a:buFontTx/>
                <a:buNone/>
              </a:pPr>
              <a:t>4</a:t>
            </a:fld>
            <a:endParaRPr lang="en-US" altLang="en-US" sz="1200" dirty="0">
              <a:solidFill>
                <a:srgbClr val="000000"/>
              </a:solidFill>
              <a:latin typeface="Arial" panose="020B0604020202020204" pitchFamily="34" charset="0"/>
            </a:endParaRPr>
          </a:p>
        </p:txBody>
      </p:sp>
      <p:sp>
        <p:nvSpPr>
          <p:cNvPr id="29705" name="Content Placeholder 2">
            <a:extLst>
              <a:ext uri="{FF2B5EF4-FFF2-40B4-BE49-F238E27FC236}">
                <a16:creationId xmlns:a16="http://schemas.microsoft.com/office/drawing/2014/main" id="{DB2B4AF4-8E2B-F001-E68F-C81833EC0E20}"/>
              </a:ext>
            </a:extLst>
          </p:cNvPr>
          <p:cNvSpPr>
            <a:spLocks noGrp="1"/>
          </p:cNvSpPr>
          <p:nvPr>
            <p:ph idx="1"/>
          </p:nvPr>
        </p:nvSpPr>
        <p:spPr>
          <a:xfrm>
            <a:off x="2971800" y="1524000"/>
            <a:ext cx="2895600" cy="4953000"/>
          </a:xfrm>
        </p:spPr>
        <p:txBody>
          <a:bodyPr/>
          <a:lstStyle/>
          <a:p>
            <a:pPr marL="0" lvl="4" indent="0">
              <a:buNone/>
            </a:pPr>
            <a:r>
              <a:rPr lang="en-US" altLang="en-US" sz="2400" b="1" dirty="0">
                <a:latin typeface="Aptos Light" panose="020B0004020202020204" pitchFamily="34" charset="0"/>
              </a:rPr>
              <a:t>European Union</a:t>
            </a:r>
          </a:p>
          <a:p>
            <a:pPr marL="0" lvl="4" indent="0">
              <a:buNone/>
            </a:pPr>
            <a:endParaRPr lang="en-US" altLang="en-US" sz="2400" dirty="0">
              <a:latin typeface="Aptos Light" panose="020B0004020202020204" pitchFamily="34" charset="0"/>
            </a:endParaRPr>
          </a:p>
          <a:p>
            <a:pPr marL="0" lvl="4" indent="0">
              <a:buNone/>
            </a:pPr>
            <a:r>
              <a:rPr lang="en-US" altLang="en-US" sz="2400" b="1" dirty="0">
                <a:latin typeface="Aptos Light" panose="020B0004020202020204" pitchFamily="34" charset="0"/>
              </a:rPr>
              <a:t>NAFTA</a:t>
            </a:r>
          </a:p>
          <a:p>
            <a:pPr marL="0" lvl="4" indent="0">
              <a:buNone/>
            </a:pPr>
            <a:endParaRPr lang="en-US" altLang="en-US" sz="2400" b="1" dirty="0">
              <a:latin typeface="Aptos Light" panose="020B0004020202020204" pitchFamily="34" charset="0"/>
            </a:endParaRPr>
          </a:p>
          <a:p>
            <a:pPr marL="0" lvl="4" indent="0">
              <a:buNone/>
            </a:pPr>
            <a:r>
              <a:rPr lang="en-US" altLang="en-US" sz="2400" b="1" dirty="0">
                <a:latin typeface="Aptos Light" panose="020B0004020202020204" pitchFamily="34" charset="0"/>
              </a:rPr>
              <a:t>Growth of Asia</a:t>
            </a:r>
          </a:p>
          <a:p>
            <a:pPr marL="0" lvl="4" indent="0">
              <a:buNone/>
            </a:pPr>
            <a:endParaRPr lang="en-US" altLang="en-US" sz="2400" b="1" dirty="0">
              <a:latin typeface="Aptos Light" panose="020B0004020202020204" pitchFamily="34" charset="0"/>
            </a:endParaRPr>
          </a:p>
          <a:p>
            <a:pPr marL="0" lvl="4" indent="0">
              <a:buNone/>
            </a:pPr>
            <a:endParaRPr lang="en-US" altLang="en-US" sz="2400" b="1" dirty="0">
              <a:latin typeface="Aptos Light" panose="020B0004020202020204" pitchFamily="34" charset="0"/>
            </a:endParaRPr>
          </a:p>
          <a:p>
            <a:pPr marL="0" lvl="4" indent="0">
              <a:buNone/>
            </a:pPr>
            <a:r>
              <a:rPr lang="en-US" altLang="en-US" sz="2400" b="1" dirty="0">
                <a:latin typeface="Aptos Light" panose="020B0004020202020204" pitchFamily="34" charset="0"/>
              </a:rPr>
              <a:t>GATT</a:t>
            </a:r>
            <a:endParaRPr lang="en-US" altLang="en-US" sz="2400" dirty="0">
              <a:latin typeface="Aptos Light" panose="020B0004020202020204" pitchFamily="34" charset="0"/>
            </a:endParaRPr>
          </a:p>
        </p:txBody>
      </p:sp>
      <p:sp>
        <p:nvSpPr>
          <p:cNvPr id="2" name="Rectangle 1">
            <a:extLst>
              <a:ext uri="{FF2B5EF4-FFF2-40B4-BE49-F238E27FC236}">
                <a16:creationId xmlns:a16="http://schemas.microsoft.com/office/drawing/2014/main" id="{7781E933-AB85-6C0D-5654-92C43D431692}"/>
              </a:ext>
            </a:extLst>
          </p:cNvPr>
          <p:cNvSpPr/>
          <p:nvPr/>
        </p:nvSpPr>
        <p:spPr>
          <a:xfrm>
            <a:off x="6532211" y="2200674"/>
            <a:ext cx="4303703" cy="61872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latin typeface="Aptos" panose="020B0004020202020204" pitchFamily="34" charset="0"/>
              </a:rPr>
              <a:t>North American Free Trade Agreement</a:t>
            </a:r>
          </a:p>
        </p:txBody>
      </p:sp>
      <p:sp>
        <p:nvSpPr>
          <p:cNvPr id="5" name="Rectangle 4">
            <a:extLst>
              <a:ext uri="{FF2B5EF4-FFF2-40B4-BE49-F238E27FC236}">
                <a16:creationId xmlns:a16="http://schemas.microsoft.com/office/drawing/2014/main" id="{6FC4B6FF-5895-2008-9BB6-93EA07A8A2FC}"/>
              </a:ext>
            </a:extLst>
          </p:cNvPr>
          <p:cNvSpPr/>
          <p:nvPr/>
        </p:nvSpPr>
        <p:spPr>
          <a:xfrm>
            <a:off x="6532211" y="4110237"/>
            <a:ext cx="4857635" cy="61872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0" i="0" dirty="0">
                <a:solidFill>
                  <a:schemeClr val="bg1">
                    <a:lumMod val="95000"/>
                  </a:schemeClr>
                </a:solidFill>
                <a:effectLst/>
                <a:latin typeface="Aptos Light" panose="020B0004020202020204" pitchFamily="34" charset="0"/>
              </a:rPr>
              <a:t>The General Agreement on Tariffs and Trade</a:t>
            </a:r>
            <a:endParaRPr lang="en-GB" dirty="0">
              <a:solidFill>
                <a:schemeClr val="bg1">
                  <a:lumMod val="95000"/>
                </a:schemeClr>
              </a:solidFill>
              <a:latin typeface="Aptos Light" panose="020B00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a:extLst>
              <a:ext uri="{FF2B5EF4-FFF2-40B4-BE49-F238E27FC236}">
                <a16:creationId xmlns:a16="http://schemas.microsoft.com/office/drawing/2014/main" id="{488AE03D-302E-6B89-00F5-E20F6C68A983}"/>
              </a:ext>
            </a:extLst>
          </p:cNvPr>
          <p:cNvSpPr>
            <a:spLocks noGrp="1"/>
          </p:cNvSpPr>
          <p:nvPr>
            <p:ph type="title"/>
          </p:nvPr>
        </p:nvSpPr>
        <p:spPr>
          <a:xfrm>
            <a:off x="1866900" y="1"/>
            <a:ext cx="8458200" cy="1143000"/>
          </a:xfrm>
        </p:spPr>
        <p:txBody>
          <a:bodyPr>
            <a:normAutofit/>
          </a:bodyPr>
          <a:lstStyle/>
          <a:p>
            <a:pPr algn="ctr">
              <a:defRPr/>
            </a:pPr>
            <a:r>
              <a:rPr lang="en-US" sz="3200" b="1" dirty="0">
                <a:latin typeface="Aptos Light" panose="020B0004020202020204" pitchFamily="34" charset="0"/>
                <a:ea typeface="ＭＳ Ｐゴシック" charset="0"/>
              </a:rPr>
              <a:t>Factors Affecting HRM in International Markets </a:t>
            </a:r>
          </a:p>
        </p:txBody>
      </p:sp>
      <p:sp>
        <p:nvSpPr>
          <p:cNvPr id="31747" name="Slide Number Placeholder 3">
            <a:extLst>
              <a:ext uri="{FF2B5EF4-FFF2-40B4-BE49-F238E27FC236}">
                <a16:creationId xmlns:a16="http://schemas.microsoft.com/office/drawing/2014/main" id="{C3AF8EE2-BE76-F6AA-5D69-6B298CDC9C35}"/>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EA426ED0-F854-44DD-8CE0-85CB5BC63B5D}" type="slidenum">
              <a:rPr lang="en-US" altLang="en-US" sz="1200">
                <a:solidFill>
                  <a:srgbClr val="000000"/>
                </a:solidFill>
                <a:latin typeface="Arial" panose="020B0604020202020204" pitchFamily="34" charset="0"/>
              </a:rPr>
              <a:pPr>
                <a:spcBef>
                  <a:spcPct val="0"/>
                </a:spcBef>
                <a:buFontTx/>
                <a:buNone/>
              </a:pPr>
              <a:t>5</a:t>
            </a:fld>
            <a:endParaRPr lang="en-US" altLang="en-US" sz="1200" dirty="0">
              <a:solidFill>
                <a:srgbClr val="000000"/>
              </a:solidFill>
              <a:latin typeface="Arial" panose="020B0604020202020204" pitchFamily="34" charset="0"/>
            </a:endParaRPr>
          </a:p>
        </p:txBody>
      </p:sp>
      <p:sp>
        <p:nvSpPr>
          <p:cNvPr id="31748" name="Rectangle 9">
            <a:extLst>
              <a:ext uri="{FF2B5EF4-FFF2-40B4-BE49-F238E27FC236}">
                <a16:creationId xmlns:a16="http://schemas.microsoft.com/office/drawing/2014/main" id="{4E3270BB-546F-5DD9-11B2-9D830E27E61B}"/>
              </a:ext>
            </a:extLst>
          </p:cNvPr>
          <p:cNvSpPr>
            <a:spLocks noChangeArrowheads="1"/>
          </p:cNvSpPr>
          <p:nvPr/>
        </p:nvSpPr>
        <p:spPr bwMode="auto">
          <a:xfrm>
            <a:off x="1905000" y="6248401"/>
            <a:ext cx="838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200" dirty="0">
                <a:solidFill>
                  <a:srgbClr val="000000"/>
                </a:solidFill>
                <a:latin typeface="Arial" panose="020B0604020202020204" pitchFamily="34" charset="0"/>
              </a:rPr>
              <a:t>Copyright © 2016 McGraw-Hill Education. All rights reserved. No reproduction or distribution without </a:t>
            </a:r>
          </a:p>
          <a:p>
            <a:pPr algn="ctr">
              <a:spcBef>
                <a:spcPct val="0"/>
              </a:spcBef>
              <a:buFontTx/>
              <a:buNone/>
            </a:pPr>
            <a:r>
              <a:rPr lang="en-US" altLang="en-US" sz="1200" dirty="0">
                <a:solidFill>
                  <a:srgbClr val="000000"/>
                </a:solidFill>
                <a:latin typeface="Arial" panose="020B0604020202020204" pitchFamily="34" charset="0"/>
              </a:rPr>
              <a:t>the prior written consent of McGraw-Hill Education. </a:t>
            </a:r>
          </a:p>
        </p:txBody>
      </p:sp>
      <p:pic>
        <p:nvPicPr>
          <p:cNvPr id="31749" name="Picture 2" descr="A chart displays the factors that affect HRM in international markets: culture, education-human capital, economic system, and political-legal system">
            <a:extLst>
              <a:ext uri="{FF2B5EF4-FFF2-40B4-BE49-F238E27FC236}">
                <a16:creationId xmlns:a16="http://schemas.microsoft.com/office/drawing/2014/main" id="{495DC803-9D34-C31E-26DD-AAAF051C597E}"/>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515834" y="783590"/>
            <a:ext cx="5160331" cy="4828851"/>
          </a:xfr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a:extLst>
              <a:ext uri="{FF2B5EF4-FFF2-40B4-BE49-F238E27FC236}">
                <a16:creationId xmlns:a16="http://schemas.microsoft.com/office/drawing/2014/main" id="{E727CCDD-D6FC-0228-AB7A-12CD38B4F05A}"/>
              </a:ext>
            </a:extLst>
          </p:cNvPr>
          <p:cNvSpPr>
            <a:spLocks noGrp="1"/>
          </p:cNvSpPr>
          <p:nvPr>
            <p:ph type="title"/>
          </p:nvPr>
        </p:nvSpPr>
        <p:spPr>
          <a:xfrm>
            <a:off x="2748915" y="166937"/>
            <a:ext cx="6694170" cy="821679"/>
          </a:xfrm>
        </p:spPr>
        <p:txBody>
          <a:bodyPr>
            <a:normAutofit fontScale="90000"/>
          </a:bodyPr>
          <a:lstStyle/>
          <a:p>
            <a:pPr>
              <a:defRPr/>
            </a:pPr>
            <a:r>
              <a:rPr lang="en-US" sz="4000" b="1" dirty="0">
                <a:latin typeface="Aptos Light" panose="020B0004020202020204" pitchFamily="34" charset="0"/>
                <a:ea typeface="ＭＳ Ｐゴシック" charset="0"/>
              </a:rPr>
              <a:t>Hofstede’s Cultural Dimensions</a:t>
            </a:r>
          </a:p>
        </p:txBody>
      </p:sp>
      <p:sp>
        <p:nvSpPr>
          <p:cNvPr id="2" name="Content Placeholder 1">
            <a:extLst>
              <a:ext uri="{FF2B5EF4-FFF2-40B4-BE49-F238E27FC236}">
                <a16:creationId xmlns:a16="http://schemas.microsoft.com/office/drawing/2014/main" id="{82481511-ADAC-37F9-DC0B-A889F8EE9E26}"/>
              </a:ext>
            </a:extLst>
          </p:cNvPr>
          <p:cNvSpPr>
            <a:spLocks noGrp="1"/>
          </p:cNvSpPr>
          <p:nvPr>
            <p:ph idx="1"/>
          </p:nvPr>
        </p:nvSpPr>
        <p:spPr>
          <a:xfrm>
            <a:off x="1981200" y="999727"/>
            <a:ext cx="8229600" cy="4525963"/>
          </a:xfrm>
        </p:spPr>
        <p:txBody>
          <a:bodyPr/>
          <a:lstStyle/>
          <a:p>
            <a:pPr eaLnBrk="1" hangingPunct="1">
              <a:defRPr/>
            </a:pPr>
            <a:r>
              <a:rPr lang="en-US" sz="2400" b="1" dirty="0">
                <a:latin typeface="Aptos Light" panose="020B0004020202020204" pitchFamily="34" charset="0"/>
              </a:rPr>
              <a:t>Individualism-Collectivism</a:t>
            </a:r>
          </a:p>
          <a:p>
            <a:pPr lvl="1" eaLnBrk="1" hangingPunct="1">
              <a:buFont typeface="Arial" panose="020B0604020202020204" pitchFamily="34" charset="0"/>
              <a:buChar char="•"/>
              <a:defRPr/>
            </a:pPr>
            <a:r>
              <a:rPr lang="en-US" sz="2000" i="1" dirty="0">
                <a:latin typeface="Aptos" panose="020B0004020202020204" pitchFamily="34" charset="0"/>
              </a:rPr>
              <a:t>degree which people act as individuals rather than members of group</a:t>
            </a:r>
            <a:endParaRPr lang="en-US" sz="2000" b="1" i="1" dirty="0">
              <a:latin typeface="Aptos" panose="020B0004020202020204" pitchFamily="34" charset="0"/>
            </a:endParaRPr>
          </a:p>
          <a:p>
            <a:pPr>
              <a:defRPr/>
            </a:pPr>
            <a:r>
              <a:rPr lang="en-US" sz="2400" b="1" dirty="0">
                <a:latin typeface="Aptos Light" panose="020B0004020202020204" pitchFamily="34" charset="0"/>
              </a:rPr>
              <a:t>Power Distance</a:t>
            </a:r>
          </a:p>
          <a:p>
            <a:pPr lvl="1" eaLnBrk="1" hangingPunct="1">
              <a:buFont typeface="Arial" panose="020B0604020202020204" pitchFamily="34" charset="0"/>
              <a:buChar char="•"/>
              <a:defRPr/>
            </a:pPr>
            <a:r>
              <a:rPr lang="en-US" sz="2000" i="1" dirty="0">
                <a:latin typeface="Aptos" panose="020B0004020202020204" pitchFamily="34" charset="0"/>
              </a:rPr>
              <a:t>how a culture deals with hierarchical power relationships</a:t>
            </a:r>
            <a:endParaRPr lang="en-US" sz="2000" b="1" i="1" dirty="0">
              <a:latin typeface="Aptos" panose="020B0004020202020204" pitchFamily="34" charset="0"/>
            </a:endParaRPr>
          </a:p>
          <a:p>
            <a:pPr>
              <a:defRPr/>
            </a:pPr>
            <a:r>
              <a:rPr lang="en-US" sz="2400" b="1" dirty="0">
                <a:latin typeface="Aptos Light" panose="020B0004020202020204" pitchFamily="34" charset="0"/>
              </a:rPr>
              <a:t>Uncertainty Avoidance</a:t>
            </a:r>
          </a:p>
          <a:p>
            <a:pPr lvl="1" eaLnBrk="1" hangingPunct="1">
              <a:buFont typeface="Arial" panose="020B0604020202020204" pitchFamily="34" charset="0"/>
              <a:buChar char="•"/>
              <a:defRPr/>
            </a:pPr>
            <a:r>
              <a:rPr lang="en-US" sz="2000" i="1" dirty="0">
                <a:latin typeface="Aptos" panose="020B0004020202020204" pitchFamily="34" charset="0"/>
              </a:rPr>
              <a:t>how cultures handle that the future is not perfectly predictable</a:t>
            </a:r>
            <a:endParaRPr lang="en-US" sz="2000" b="1" i="1" dirty="0">
              <a:latin typeface="Aptos" panose="020B0004020202020204" pitchFamily="34" charset="0"/>
            </a:endParaRPr>
          </a:p>
          <a:p>
            <a:pPr>
              <a:defRPr/>
            </a:pPr>
            <a:r>
              <a:rPr lang="en-US" sz="2400" b="1" dirty="0">
                <a:latin typeface="Aptos Light" panose="020B0004020202020204" pitchFamily="34" charset="0"/>
              </a:rPr>
              <a:t>Masculinity-Femininity</a:t>
            </a:r>
          </a:p>
          <a:p>
            <a:pPr lvl="1" eaLnBrk="1" hangingPunct="1">
              <a:buFont typeface="Arial" panose="020B0604020202020204" pitchFamily="34" charset="0"/>
              <a:buChar char="•"/>
              <a:defRPr/>
            </a:pPr>
            <a:r>
              <a:rPr lang="en-US" sz="2000" i="1" dirty="0">
                <a:latin typeface="Aptos" panose="020B0004020202020204" pitchFamily="34" charset="0"/>
              </a:rPr>
              <a:t>division of roles between the sexes within a society</a:t>
            </a:r>
          </a:p>
          <a:p>
            <a:pPr>
              <a:defRPr/>
            </a:pPr>
            <a:r>
              <a:rPr lang="en-US" sz="2400" b="1" dirty="0">
                <a:latin typeface="Aptos Light" panose="020B0004020202020204" pitchFamily="34" charset="0"/>
              </a:rPr>
              <a:t>Long-Term – Short-Term Orientation</a:t>
            </a:r>
          </a:p>
          <a:p>
            <a:pPr lvl="1" eaLnBrk="1" hangingPunct="1">
              <a:buFont typeface="Arial" panose="020B0604020202020204" pitchFamily="34" charset="0"/>
              <a:buChar char="•"/>
              <a:defRPr/>
            </a:pPr>
            <a:r>
              <a:rPr lang="en-US" sz="2000" i="1" dirty="0">
                <a:latin typeface="Aptos" panose="020B0004020202020204" pitchFamily="34" charset="0"/>
              </a:rPr>
              <a:t>tendency to focus on long-term benefit or short-term outcomes</a:t>
            </a:r>
            <a:endParaRPr lang="en-US" sz="1600" i="1" dirty="0">
              <a:latin typeface="Aptos" panose="020B0004020202020204" pitchFamily="34" charset="0"/>
            </a:endParaRPr>
          </a:p>
        </p:txBody>
      </p:sp>
      <p:sp>
        <p:nvSpPr>
          <p:cNvPr id="33796" name="Slide Number Placeholder 3">
            <a:extLst>
              <a:ext uri="{FF2B5EF4-FFF2-40B4-BE49-F238E27FC236}">
                <a16:creationId xmlns:a16="http://schemas.microsoft.com/office/drawing/2014/main" id="{E354CD75-22F1-8D9D-33DA-032778EDCD4B}"/>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D46FF44E-61DD-436D-89A7-7983BC9EAF29}" type="slidenum">
              <a:rPr lang="en-US" altLang="en-US" sz="1200">
                <a:solidFill>
                  <a:srgbClr val="000000"/>
                </a:solidFill>
                <a:latin typeface="Arial" panose="020B0604020202020204" pitchFamily="34" charset="0"/>
              </a:rPr>
              <a:pPr>
                <a:spcBef>
                  <a:spcPct val="0"/>
                </a:spcBef>
                <a:buFontTx/>
                <a:buNone/>
              </a:pPr>
              <a:t>6</a:t>
            </a:fld>
            <a:endParaRPr lang="en-US" altLang="en-US" sz="1200" dirty="0">
              <a:solidFill>
                <a:srgbClr val="000000"/>
              </a:solidFill>
              <a:latin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itle 1">
            <a:extLst>
              <a:ext uri="{FF2B5EF4-FFF2-40B4-BE49-F238E27FC236}">
                <a16:creationId xmlns:a16="http://schemas.microsoft.com/office/drawing/2014/main" id="{A5D377D5-A632-9AAC-1A9B-41CCD1BBB4BF}"/>
              </a:ext>
            </a:extLst>
          </p:cNvPr>
          <p:cNvSpPr>
            <a:spLocks noGrp="1"/>
          </p:cNvSpPr>
          <p:nvPr>
            <p:ph type="title"/>
          </p:nvPr>
        </p:nvSpPr>
        <p:spPr>
          <a:xfrm>
            <a:off x="2209801" y="228600"/>
            <a:ext cx="7737475" cy="1295400"/>
          </a:xfrm>
        </p:spPr>
        <p:txBody>
          <a:bodyPr>
            <a:normAutofit/>
          </a:bodyPr>
          <a:lstStyle/>
          <a:p>
            <a:pPr algn="ctr">
              <a:defRPr/>
            </a:pPr>
            <a:r>
              <a:rPr lang="en-US" sz="4000" b="1" dirty="0">
                <a:latin typeface="Aptos Light" panose="020B0004020202020204" pitchFamily="34" charset="0"/>
                <a:ea typeface="ＭＳ Ｐゴシック" charset="0"/>
              </a:rPr>
              <a:t>Implications of Culture for HRM</a:t>
            </a:r>
          </a:p>
        </p:txBody>
      </p:sp>
      <p:sp>
        <p:nvSpPr>
          <p:cNvPr id="88066" name="Content Placeholder 2">
            <a:extLst>
              <a:ext uri="{FF2B5EF4-FFF2-40B4-BE49-F238E27FC236}">
                <a16:creationId xmlns:a16="http://schemas.microsoft.com/office/drawing/2014/main" id="{0F5D513F-2233-C8C8-A20A-A0D9322ABA1D}"/>
              </a:ext>
            </a:extLst>
          </p:cNvPr>
          <p:cNvSpPr>
            <a:spLocks noGrp="1"/>
          </p:cNvSpPr>
          <p:nvPr>
            <p:ph idx="1"/>
          </p:nvPr>
        </p:nvSpPr>
        <p:spPr>
          <a:xfrm>
            <a:off x="1493203" y="1371600"/>
            <a:ext cx="9170670" cy="4114800"/>
          </a:xfrm>
          <a:solidFill>
            <a:schemeClr val="accent4">
              <a:lumMod val="20000"/>
              <a:lumOff val="80000"/>
            </a:schemeClr>
          </a:solidFill>
          <a:ln>
            <a:solidFill>
              <a:schemeClr val="accent4">
                <a:lumMod val="20000"/>
                <a:lumOff val="80000"/>
              </a:schemeClr>
            </a:solidFill>
          </a:ln>
          <a:extLst>
            <a:ext uri="{FAA26D3D-D897-4be2-8F04-BA451C77F1D7}"/>
          </a:extLst>
        </p:spPr>
        <p:style>
          <a:lnRef idx="1">
            <a:schemeClr val="accent5"/>
          </a:lnRef>
          <a:fillRef idx="2">
            <a:schemeClr val="accent5"/>
          </a:fillRef>
          <a:effectRef idx="1">
            <a:schemeClr val="accent5"/>
          </a:effectRef>
          <a:fontRef idx="minor">
            <a:schemeClr val="dk1"/>
          </a:fontRef>
        </p:style>
        <p:txBody>
          <a:bodyPr>
            <a:normAutofit/>
          </a:bodyPr>
          <a:lstStyle/>
          <a:p>
            <a:pPr>
              <a:defRPr/>
            </a:pPr>
            <a:r>
              <a:rPr lang="en-US" sz="2400" dirty="0">
                <a:solidFill>
                  <a:schemeClr val="tx1"/>
                </a:solidFill>
                <a:latin typeface="Aptos" panose="020B0004020202020204" pitchFamily="34" charset="0"/>
              </a:rPr>
              <a:t>Culture impacts approaches to managing people.</a:t>
            </a:r>
          </a:p>
          <a:p>
            <a:pPr>
              <a:defRPr/>
            </a:pPr>
            <a:r>
              <a:rPr lang="en-US" sz="2400" dirty="0">
                <a:solidFill>
                  <a:schemeClr val="tx1"/>
                </a:solidFill>
                <a:latin typeface="Aptos" panose="020B0004020202020204" pitchFamily="34" charset="0"/>
              </a:rPr>
              <a:t>Culture differs on how employees expect leaders to lead, how decisions are handled and what motivates individuals.</a:t>
            </a:r>
          </a:p>
          <a:p>
            <a:pPr>
              <a:defRPr/>
            </a:pPr>
            <a:r>
              <a:rPr lang="en-US" sz="2400" dirty="0">
                <a:solidFill>
                  <a:schemeClr val="tx1"/>
                </a:solidFill>
                <a:latin typeface="Aptos" panose="020B0004020202020204" pitchFamily="34" charset="0"/>
              </a:rPr>
              <a:t>Culture influences appropriateness of HRM practices.</a:t>
            </a:r>
          </a:p>
          <a:p>
            <a:pPr>
              <a:defRPr/>
            </a:pPr>
            <a:r>
              <a:rPr lang="en-US" sz="2400" dirty="0">
                <a:solidFill>
                  <a:schemeClr val="tx1"/>
                </a:solidFill>
                <a:latin typeface="Aptos" panose="020B0004020202020204" pitchFamily="34" charset="0"/>
              </a:rPr>
              <a:t>Cultures influences compensation systems and communication and coordination processes.</a:t>
            </a:r>
          </a:p>
          <a:p>
            <a:pPr>
              <a:defRPr/>
            </a:pPr>
            <a:r>
              <a:rPr lang="en-US" sz="2400" dirty="0">
                <a:solidFill>
                  <a:schemeClr val="tx1"/>
                </a:solidFill>
                <a:latin typeface="Aptos" panose="020B0004020202020204" pitchFamily="34" charset="0"/>
              </a:rPr>
              <a:t>Cultural diversity programs foster understanding of other cultures to better communicate.</a:t>
            </a:r>
          </a:p>
        </p:txBody>
      </p:sp>
      <p:sp>
        <p:nvSpPr>
          <p:cNvPr id="35844" name="Slide Number Placeholder 2">
            <a:extLst>
              <a:ext uri="{FF2B5EF4-FFF2-40B4-BE49-F238E27FC236}">
                <a16:creationId xmlns:a16="http://schemas.microsoft.com/office/drawing/2014/main" id="{4A5C7EFA-3C6F-342B-7975-40FA0A6E4EF4}"/>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B76FBB1F-16D5-47F8-9144-69E34F43F1B3}" type="slidenum">
              <a:rPr lang="en-US" altLang="en-US" sz="1200">
                <a:solidFill>
                  <a:srgbClr val="000000"/>
                </a:solidFill>
                <a:latin typeface="Arial" panose="020B0604020202020204" pitchFamily="34" charset="0"/>
              </a:rPr>
              <a:pPr>
                <a:spcBef>
                  <a:spcPct val="0"/>
                </a:spcBef>
                <a:buFontTx/>
                <a:buNone/>
              </a:pPr>
              <a:t>7</a:t>
            </a:fld>
            <a:endParaRPr lang="en-US" altLang="en-US" sz="1200" dirty="0">
              <a:solidFill>
                <a:srgbClr val="000000"/>
              </a:solidFill>
              <a:latin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a:extLst>
              <a:ext uri="{FF2B5EF4-FFF2-40B4-BE49-F238E27FC236}">
                <a16:creationId xmlns:a16="http://schemas.microsoft.com/office/drawing/2014/main" id="{A26E9700-6C39-24A2-A5B7-BF7FAB76A487}"/>
              </a:ext>
            </a:extLst>
          </p:cNvPr>
          <p:cNvSpPr>
            <a:spLocks noGrp="1"/>
          </p:cNvSpPr>
          <p:nvPr>
            <p:ph type="title"/>
          </p:nvPr>
        </p:nvSpPr>
        <p:spPr>
          <a:xfrm>
            <a:off x="2186940" y="192878"/>
            <a:ext cx="8100060" cy="919165"/>
          </a:xfrm>
        </p:spPr>
        <p:txBody>
          <a:bodyPr>
            <a:normAutofit/>
          </a:bodyPr>
          <a:lstStyle/>
          <a:p>
            <a:pPr algn="ctr">
              <a:defRPr/>
            </a:pPr>
            <a:r>
              <a:rPr lang="en-US" b="1" dirty="0">
                <a:latin typeface="Aptos Light" panose="020B0004020202020204" pitchFamily="34" charset="0"/>
                <a:ea typeface="ＭＳ Ｐゴシック" charset="0"/>
              </a:rPr>
              <a:t>Education – Human Capital</a:t>
            </a:r>
          </a:p>
        </p:txBody>
      </p:sp>
      <p:sp>
        <p:nvSpPr>
          <p:cNvPr id="2" name="Content Placeholder 1">
            <a:extLst>
              <a:ext uri="{FF2B5EF4-FFF2-40B4-BE49-F238E27FC236}">
                <a16:creationId xmlns:a16="http://schemas.microsoft.com/office/drawing/2014/main" id="{CCD8E6AD-EE17-425A-2710-233D7B4D9ABC}"/>
              </a:ext>
            </a:extLst>
          </p:cNvPr>
          <p:cNvSpPr>
            <a:spLocks noGrp="1"/>
          </p:cNvSpPr>
          <p:nvPr>
            <p:ph idx="1"/>
          </p:nvPr>
        </p:nvSpPr>
        <p:spPr>
          <a:xfrm>
            <a:off x="1013460" y="1166018"/>
            <a:ext cx="10241280" cy="4525963"/>
          </a:xfrm>
        </p:spPr>
        <p:txBody>
          <a:bodyPr/>
          <a:lstStyle/>
          <a:p>
            <a:pPr>
              <a:buFont typeface="Courier New" panose="02070309020205020404" pitchFamily="49" charset="0"/>
              <a:buChar char="o"/>
              <a:defRPr/>
            </a:pPr>
            <a:r>
              <a:rPr lang="en-US" sz="2400" dirty="0"/>
              <a:t>Countries differ in their levels of </a:t>
            </a:r>
            <a:r>
              <a:rPr lang="en-US" sz="2400" b="1" dirty="0"/>
              <a:t>human capital</a:t>
            </a:r>
          </a:p>
          <a:p>
            <a:pPr>
              <a:buFont typeface="Courier New" panose="02070309020205020404" pitchFamily="49" charset="0"/>
              <a:buChar char="o"/>
              <a:defRPr/>
            </a:pPr>
            <a:r>
              <a:rPr lang="en-US" sz="2400" b="1" dirty="0"/>
              <a:t>Human capital is </a:t>
            </a:r>
            <a:r>
              <a:rPr lang="en-US" sz="2400" dirty="0"/>
              <a:t>the productive capabilities of individuals— knowledge, skills, and experience that have economic value</a:t>
            </a:r>
          </a:p>
          <a:p>
            <a:pPr>
              <a:buFont typeface="Courier New" panose="02070309020205020404" pitchFamily="49" charset="0"/>
              <a:buChar char="o"/>
              <a:defRPr/>
            </a:pPr>
            <a:r>
              <a:rPr lang="en-US" sz="2400" dirty="0"/>
              <a:t>Determined primarily by </a:t>
            </a:r>
            <a:r>
              <a:rPr lang="en-US" sz="2400" b="1" dirty="0"/>
              <a:t>educational opportunity</a:t>
            </a:r>
          </a:p>
          <a:p>
            <a:pPr>
              <a:buFont typeface="Courier New" panose="02070309020205020404" pitchFamily="49" charset="0"/>
              <a:buChar char="o"/>
              <a:defRPr/>
            </a:pPr>
            <a:r>
              <a:rPr lang="en-US" sz="2400" dirty="0"/>
              <a:t>Countries with </a:t>
            </a:r>
            <a:r>
              <a:rPr lang="en-US" sz="2400" b="1" dirty="0"/>
              <a:t>low human capital</a:t>
            </a:r>
            <a:r>
              <a:rPr lang="en-US" sz="2400" dirty="0"/>
              <a:t> attract facilities that require low skills and low-wage levels</a:t>
            </a:r>
          </a:p>
          <a:p>
            <a:pPr>
              <a:buFont typeface="Courier New" panose="02070309020205020404" pitchFamily="49" charset="0"/>
              <a:buChar char="o"/>
              <a:defRPr/>
            </a:pPr>
            <a:r>
              <a:rPr lang="en-US" sz="2400" dirty="0"/>
              <a:t>Countries with </a:t>
            </a:r>
            <a:r>
              <a:rPr lang="en-US" sz="2400" b="1" dirty="0"/>
              <a:t>high human capital</a:t>
            </a:r>
            <a:r>
              <a:rPr lang="en-US" sz="2400" dirty="0"/>
              <a:t> are attractive sites for direct foreign investment that creates high-skill jobs</a:t>
            </a:r>
          </a:p>
        </p:txBody>
      </p:sp>
      <p:sp>
        <p:nvSpPr>
          <p:cNvPr id="37892" name="Slide Number Placeholder 3">
            <a:extLst>
              <a:ext uri="{FF2B5EF4-FFF2-40B4-BE49-F238E27FC236}">
                <a16:creationId xmlns:a16="http://schemas.microsoft.com/office/drawing/2014/main" id="{80FC51CF-8813-0B3E-F0EB-5452BD448969}"/>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8F71A21A-2B5E-42D5-90EA-4734C5540D0C}" type="slidenum">
              <a:rPr lang="en-US" altLang="en-US" sz="1200">
                <a:solidFill>
                  <a:srgbClr val="000000"/>
                </a:solidFill>
                <a:latin typeface="Arial" panose="020B0604020202020204" pitchFamily="34" charset="0"/>
              </a:rPr>
              <a:pPr>
                <a:spcBef>
                  <a:spcPct val="0"/>
                </a:spcBef>
                <a:buFontTx/>
                <a:buNone/>
              </a:pPr>
              <a:t>8</a:t>
            </a:fld>
            <a:endParaRPr lang="en-US" altLang="en-US" sz="1200" dirty="0">
              <a:solidFill>
                <a:srgbClr val="000000"/>
              </a:solidFill>
              <a:latin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itle 1">
            <a:extLst>
              <a:ext uri="{FF2B5EF4-FFF2-40B4-BE49-F238E27FC236}">
                <a16:creationId xmlns:a16="http://schemas.microsoft.com/office/drawing/2014/main" id="{4D16D377-0526-4225-CB4A-3303E1FAE2C6}"/>
              </a:ext>
            </a:extLst>
          </p:cNvPr>
          <p:cNvSpPr>
            <a:spLocks noGrp="1"/>
          </p:cNvSpPr>
          <p:nvPr>
            <p:ph type="title"/>
          </p:nvPr>
        </p:nvSpPr>
        <p:spPr>
          <a:xfrm>
            <a:off x="3240403" y="84517"/>
            <a:ext cx="5711189" cy="906187"/>
          </a:xfrm>
        </p:spPr>
        <p:txBody>
          <a:bodyPr>
            <a:normAutofit/>
          </a:bodyPr>
          <a:lstStyle/>
          <a:p>
            <a:pPr algn="ctr">
              <a:defRPr/>
            </a:pPr>
            <a:r>
              <a:rPr lang="en-US" b="1" dirty="0">
                <a:latin typeface="Aptos Light" panose="020B0004020202020204" pitchFamily="34" charset="0"/>
                <a:ea typeface="ＭＳ Ｐゴシック" charset="0"/>
              </a:rPr>
              <a:t>Political-Legal System</a:t>
            </a:r>
          </a:p>
        </p:txBody>
      </p:sp>
      <p:sp>
        <p:nvSpPr>
          <p:cNvPr id="88066" name="Content Placeholder 2">
            <a:extLst>
              <a:ext uri="{FF2B5EF4-FFF2-40B4-BE49-F238E27FC236}">
                <a16:creationId xmlns:a16="http://schemas.microsoft.com/office/drawing/2014/main" id="{6D544CEC-E8F5-E99D-DB4E-9C139686E44C}"/>
              </a:ext>
            </a:extLst>
          </p:cNvPr>
          <p:cNvSpPr>
            <a:spLocks noGrp="1"/>
          </p:cNvSpPr>
          <p:nvPr>
            <p:ph idx="1"/>
          </p:nvPr>
        </p:nvSpPr>
        <p:spPr>
          <a:xfrm>
            <a:off x="1490929" y="1001815"/>
            <a:ext cx="9210139" cy="4419600"/>
          </a:xfrm>
          <a:solidFill>
            <a:srgbClr val="CCECFF"/>
          </a:solidFill>
          <a:ln>
            <a:solidFill>
              <a:schemeClr val="accent4">
                <a:lumMod val="20000"/>
                <a:lumOff val="80000"/>
              </a:schemeClr>
            </a:solidFill>
          </a:ln>
          <a:extLst>
            <a:ext uri="{FAA26D3D-D897-4be2-8F04-BA451C77F1D7}"/>
          </a:extLst>
        </p:spPr>
        <p:style>
          <a:lnRef idx="1">
            <a:schemeClr val="accent5"/>
          </a:lnRef>
          <a:fillRef idx="2">
            <a:schemeClr val="accent5"/>
          </a:fillRef>
          <a:effectRef idx="1">
            <a:schemeClr val="accent5"/>
          </a:effectRef>
          <a:fontRef idx="minor">
            <a:schemeClr val="dk1"/>
          </a:fontRef>
        </p:style>
        <p:txBody>
          <a:bodyPr>
            <a:normAutofit/>
          </a:bodyPr>
          <a:lstStyle/>
          <a:p>
            <a:pPr eaLnBrk="1" hangingPunct="1">
              <a:lnSpc>
                <a:spcPct val="90000"/>
              </a:lnSpc>
              <a:buFont typeface="Wingdings" panose="05000000000000000000" pitchFamily="2" charset="2"/>
              <a:buChar char="ü"/>
              <a:defRPr/>
            </a:pPr>
            <a:r>
              <a:rPr lang="en-US" sz="2400" dirty="0">
                <a:solidFill>
                  <a:schemeClr val="tx1"/>
                </a:solidFill>
                <a:latin typeface="Aptos" panose="020B0004020202020204" pitchFamily="34" charset="0"/>
              </a:rPr>
              <a:t>Dictates requirements of certain HRM practices, such as training, compensation, hiring, firing and layoffs.</a:t>
            </a:r>
          </a:p>
          <a:p>
            <a:pPr eaLnBrk="1" hangingPunct="1">
              <a:lnSpc>
                <a:spcPct val="90000"/>
              </a:lnSpc>
              <a:buFont typeface="Wingdings" panose="05000000000000000000" pitchFamily="2" charset="2"/>
              <a:buChar char="ü"/>
              <a:defRPr/>
            </a:pPr>
            <a:r>
              <a:rPr lang="en-US" sz="2400" dirty="0">
                <a:solidFill>
                  <a:schemeClr val="tx1"/>
                </a:solidFill>
                <a:latin typeface="Aptos" panose="020B0004020202020204" pitchFamily="34" charset="0"/>
              </a:rPr>
              <a:t>Legal system is an outgrowth of the culture, reflecting societal norms.</a:t>
            </a:r>
          </a:p>
          <a:p>
            <a:pPr lvl="1" eaLnBrk="1" hangingPunct="1">
              <a:lnSpc>
                <a:spcPct val="90000"/>
              </a:lnSpc>
              <a:buFont typeface="Wingdings" panose="05000000000000000000" pitchFamily="2" charset="2"/>
              <a:buChar char="§"/>
              <a:defRPr/>
            </a:pPr>
            <a:r>
              <a:rPr lang="en-US" dirty="0">
                <a:solidFill>
                  <a:schemeClr val="tx1"/>
                </a:solidFill>
                <a:latin typeface="Aptos" panose="020B0004020202020204" pitchFamily="34" charset="0"/>
              </a:rPr>
              <a:t>U.S. leads the world in eliminating discrimination in the workplace and controlling the process of labor management negotiations.</a:t>
            </a:r>
          </a:p>
          <a:p>
            <a:pPr lvl="1" eaLnBrk="1" hangingPunct="1">
              <a:lnSpc>
                <a:spcPct val="90000"/>
              </a:lnSpc>
              <a:buFont typeface="Wingdings" panose="05000000000000000000" pitchFamily="2" charset="2"/>
              <a:buChar char="§"/>
              <a:defRPr/>
            </a:pPr>
            <a:r>
              <a:rPr lang="en-US" altLang="en-US" b="1" dirty="0">
                <a:latin typeface="Aptos" panose="020B0004020202020204" pitchFamily="34" charset="0"/>
                <a:ea typeface="ＭＳ Ｐゴシック" panose="020B0600070205080204" pitchFamily="34" charset="-128"/>
                <a:cs typeface="Geneva" charset="0"/>
              </a:rPr>
              <a:t>European Economic Community (EEC) </a:t>
            </a:r>
            <a:r>
              <a:rPr lang="en-US" dirty="0">
                <a:solidFill>
                  <a:schemeClr val="tx1"/>
                </a:solidFill>
                <a:latin typeface="Aptos" panose="020B0004020202020204" pitchFamily="34" charset="0"/>
              </a:rPr>
              <a:t>EEC provides fundamental social rights of workers: freedom of movement and freedom to choose one's occupation and be fairly compensated.</a:t>
            </a:r>
          </a:p>
        </p:txBody>
      </p:sp>
      <p:sp>
        <p:nvSpPr>
          <p:cNvPr id="39940" name="Slide Number Placeholder 2">
            <a:extLst>
              <a:ext uri="{FF2B5EF4-FFF2-40B4-BE49-F238E27FC236}">
                <a16:creationId xmlns:a16="http://schemas.microsoft.com/office/drawing/2014/main" id="{622E40DA-5244-78A9-808C-E5A74890911A}"/>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6B03EAB7-48AC-4D38-A6E9-E24E56FC6160}" type="slidenum">
              <a:rPr lang="en-US" altLang="en-US" sz="1200">
                <a:solidFill>
                  <a:srgbClr val="000000"/>
                </a:solidFill>
                <a:latin typeface="Arial" panose="020B0604020202020204" pitchFamily="34" charset="0"/>
              </a:rPr>
              <a:pPr>
                <a:spcBef>
                  <a:spcPct val="0"/>
                </a:spcBef>
                <a:buFontTx/>
                <a:buNone/>
              </a:pPr>
              <a:t>9</a:t>
            </a:fld>
            <a:endParaRPr lang="en-US" altLang="en-US" sz="1200" dirty="0">
              <a:solidFill>
                <a:srgbClr val="000000"/>
              </a:solidFill>
              <a:latin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a:extLst>
              <a:ext uri="{FF2B5EF4-FFF2-40B4-BE49-F238E27FC236}">
                <a16:creationId xmlns:a16="http://schemas.microsoft.com/office/drawing/2014/main" id="{B658390B-4E33-C1BF-9BE0-FFA3CE9BCEA5}"/>
              </a:ext>
            </a:extLst>
          </p:cNvPr>
          <p:cNvSpPr>
            <a:spLocks noGrp="1" noChangeArrowheads="1"/>
          </p:cNvSpPr>
          <p:nvPr>
            <p:ph type="title"/>
          </p:nvPr>
        </p:nvSpPr>
        <p:spPr>
          <a:xfrm>
            <a:off x="2681446" y="147636"/>
            <a:ext cx="6829108" cy="779244"/>
          </a:xfrm>
        </p:spPr>
        <p:txBody>
          <a:bodyPr/>
          <a:lstStyle/>
          <a:p>
            <a:pPr algn="ctr">
              <a:defRPr/>
            </a:pPr>
            <a:r>
              <a:rPr lang="en-US" b="0" dirty="0">
                <a:latin typeface="Aptos Light" panose="020B0004020202020204" pitchFamily="34" charset="0"/>
                <a:ea typeface="ＭＳ Ｐゴシック" charset="0"/>
              </a:rPr>
              <a:t>Economic System</a:t>
            </a:r>
            <a:endParaRPr lang="en-US" sz="1600" dirty="0">
              <a:effectLst>
                <a:outerShdw blurRad="38100" dist="38100" dir="2700000" algn="tl">
                  <a:srgbClr val="000000"/>
                </a:outerShdw>
              </a:effectLst>
              <a:latin typeface="Aptos Light" panose="020B0004020202020204" pitchFamily="34" charset="0"/>
              <a:cs typeface="Calibri"/>
            </a:endParaRPr>
          </a:p>
        </p:txBody>
      </p:sp>
      <p:sp>
        <p:nvSpPr>
          <p:cNvPr id="103427" name="Rectangle 3">
            <a:extLst>
              <a:ext uri="{FF2B5EF4-FFF2-40B4-BE49-F238E27FC236}">
                <a16:creationId xmlns:a16="http://schemas.microsoft.com/office/drawing/2014/main" id="{268516A2-D07C-297F-9354-7168657FF6F7}"/>
              </a:ext>
            </a:extLst>
          </p:cNvPr>
          <p:cNvSpPr>
            <a:spLocks noGrp="1" noChangeArrowheads="1"/>
          </p:cNvSpPr>
          <p:nvPr>
            <p:ph sz="half" idx="2"/>
          </p:nvPr>
        </p:nvSpPr>
        <p:spPr>
          <a:xfrm>
            <a:off x="1493520" y="1034829"/>
            <a:ext cx="9204959" cy="4453821"/>
          </a:xfrm>
          <a:solidFill>
            <a:srgbClr val="D4ECBA"/>
          </a:solidFill>
          <a:ln>
            <a:noFill/>
          </a:ln>
          <a:extLst>
            <a:ext uri="{91240B29-F687-4F45-9708-019B960494DF}">
              <a14:hiddenLine xmlns:a14="http://schemas.microsoft.com/office/drawing/2010/main" w="9525">
                <a:solidFill>
                  <a:srgbClr val="000000"/>
                </a:solidFill>
                <a:miter lim="800000"/>
                <a:headEnd/>
                <a:tailEnd/>
              </a14:hiddenLine>
            </a:ext>
            <a:ext uri="{FAA26D3D-D897-4be2-8F04-BA451C77F1D7}"/>
          </a:extLst>
        </p:spPr>
        <p:style>
          <a:lnRef idx="1">
            <a:schemeClr val="accent2"/>
          </a:lnRef>
          <a:fillRef idx="2">
            <a:schemeClr val="accent2"/>
          </a:fillRef>
          <a:effectRef idx="1">
            <a:schemeClr val="accent2"/>
          </a:effectRef>
          <a:fontRef idx="minor">
            <a:schemeClr val="dk1"/>
          </a:fontRef>
        </p:style>
        <p:txBody>
          <a:bodyPr>
            <a:noAutofit/>
          </a:bodyPr>
          <a:lstStyle/>
          <a:p>
            <a:pPr eaLnBrk="1" hangingPunct="1">
              <a:lnSpc>
                <a:spcPct val="80000"/>
              </a:lnSpc>
              <a:defRPr/>
            </a:pPr>
            <a:r>
              <a:rPr lang="en-US" dirty="0">
                <a:solidFill>
                  <a:schemeClr val="tx1"/>
                </a:solidFill>
                <a:latin typeface="Aptos" panose="020B0004020202020204" pitchFamily="34" charset="0"/>
              </a:rPr>
              <a:t>Under </a:t>
            </a:r>
            <a:r>
              <a:rPr lang="en-US" b="1" dirty="0">
                <a:solidFill>
                  <a:schemeClr val="tx1"/>
                </a:solidFill>
                <a:latin typeface="Aptos" panose="020B0004020202020204" pitchFamily="34" charset="0"/>
              </a:rPr>
              <a:t>socialist</a:t>
            </a:r>
            <a:r>
              <a:rPr lang="en-US" dirty="0">
                <a:solidFill>
                  <a:schemeClr val="tx1"/>
                </a:solidFill>
                <a:latin typeface="Aptos" panose="020B0004020202020204" pitchFamily="34" charset="0"/>
              </a:rPr>
              <a:t> </a:t>
            </a:r>
            <a:r>
              <a:rPr lang="en-US" b="1" dirty="0">
                <a:solidFill>
                  <a:schemeClr val="tx1"/>
                </a:solidFill>
                <a:latin typeface="Aptos" panose="020B0004020202020204" pitchFamily="34" charset="0"/>
              </a:rPr>
              <a:t>economies</a:t>
            </a:r>
            <a:r>
              <a:rPr lang="en-US" dirty="0">
                <a:solidFill>
                  <a:schemeClr val="tx1"/>
                </a:solidFill>
                <a:latin typeface="Aptos" panose="020B0004020202020204" pitchFamily="34" charset="0"/>
              </a:rPr>
              <a:t>, little economic incentive to develop human capital, but ample opportunity exists because education is free.</a:t>
            </a:r>
          </a:p>
          <a:p>
            <a:pPr eaLnBrk="1" hangingPunct="1">
              <a:lnSpc>
                <a:spcPct val="80000"/>
              </a:lnSpc>
              <a:defRPr/>
            </a:pPr>
            <a:r>
              <a:rPr lang="en-US" dirty="0">
                <a:solidFill>
                  <a:schemeClr val="tx1"/>
                </a:solidFill>
                <a:latin typeface="Aptos" panose="020B0004020202020204" pitchFamily="34" charset="0"/>
              </a:rPr>
              <a:t>In </a:t>
            </a:r>
            <a:r>
              <a:rPr lang="en-US" b="1" dirty="0">
                <a:solidFill>
                  <a:schemeClr val="tx1"/>
                </a:solidFill>
                <a:latin typeface="Aptos" panose="020B0004020202020204" pitchFamily="34" charset="0"/>
              </a:rPr>
              <a:t>capitalist systems</a:t>
            </a:r>
            <a:r>
              <a:rPr lang="en-US" dirty="0">
                <a:solidFill>
                  <a:schemeClr val="tx1"/>
                </a:solidFill>
                <a:latin typeface="Aptos" panose="020B0004020202020204" pitchFamily="34" charset="0"/>
              </a:rPr>
              <a:t>, less opportunity to develop human capital without higher costs.</a:t>
            </a:r>
          </a:p>
          <a:p>
            <a:pPr eaLnBrk="1" hangingPunct="1">
              <a:lnSpc>
                <a:spcPct val="80000"/>
              </a:lnSpc>
              <a:defRPr/>
            </a:pPr>
            <a:r>
              <a:rPr lang="en-US" dirty="0">
                <a:solidFill>
                  <a:schemeClr val="tx1"/>
                </a:solidFill>
                <a:latin typeface="Aptos" panose="020B0004020202020204" pitchFamily="34" charset="0"/>
              </a:rPr>
              <a:t>Every country varies in terms of culture, human capital and legal, political and economic systems.</a:t>
            </a:r>
          </a:p>
          <a:p>
            <a:pPr eaLnBrk="1" hangingPunct="1">
              <a:lnSpc>
                <a:spcPct val="80000"/>
              </a:lnSpc>
              <a:defRPr/>
            </a:pPr>
            <a:r>
              <a:rPr lang="en-US" dirty="0">
                <a:solidFill>
                  <a:schemeClr val="tx1"/>
                </a:solidFill>
                <a:latin typeface="Aptos" panose="020B0004020202020204" pitchFamily="34" charset="0"/>
              </a:rPr>
              <a:t>An economic system affects HRM directly through its taxes on compensation packages.</a:t>
            </a:r>
          </a:p>
        </p:txBody>
      </p:sp>
      <p:sp>
        <p:nvSpPr>
          <p:cNvPr id="41988" name="Slide Number Placeholder 3">
            <a:extLst>
              <a:ext uri="{FF2B5EF4-FFF2-40B4-BE49-F238E27FC236}">
                <a16:creationId xmlns:a16="http://schemas.microsoft.com/office/drawing/2014/main" id="{9B70510C-C2ED-6B8D-C052-149365F55ED8}"/>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1D973667-BC63-4AC8-BE9B-01482F29A35C}" type="slidenum">
              <a:rPr lang="en-US" altLang="en-US" sz="1200">
                <a:solidFill>
                  <a:srgbClr val="000000"/>
                </a:solidFill>
                <a:latin typeface="Arial" panose="020B0604020202020204" pitchFamily="34" charset="0"/>
              </a:rPr>
              <a:pPr>
                <a:spcBef>
                  <a:spcPct val="0"/>
                </a:spcBef>
                <a:buFontTx/>
                <a:buNone/>
              </a:pPr>
              <a:t>10</a:t>
            </a:fld>
            <a:endParaRPr lang="en-US" altLang="en-US" sz="1200" dirty="0">
              <a:solidFill>
                <a:srgbClr val="000000"/>
              </a:solidFill>
              <a:latin typeface="Arial" panose="020B0604020202020204" pitchFamily="34" charset="0"/>
            </a:endParaRP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a:extLst>
              <a:ext uri="{FF2B5EF4-FFF2-40B4-BE49-F238E27FC236}">
                <a16:creationId xmlns:a16="http://schemas.microsoft.com/office/drawing/2014/main" id="{C7EBEC22-4BC4-122E-26F4-C677A14FF169}"/>
              </a:ext>
            </a:extLst>
          </p:cNvPr>
          <p:cNvGrpSpPr/>
          <p:nvPr/>
        </p:nvGrpSpPr>
        <p:grpSpPr>
          <a:xfrm>
            <a:off x="1680208" y="1393029"/>
            <a:ext cx="3260726" cy="4571996"/>
            <a:chOff x="1" y="-914399"/>
            <a:chExt cx="2743186" cy="4571996"/>
          </a:xfrm>
          <a:solidFill>
            <a:srgbClr val="CADCF2"/>
          </a:solidFill>
          <a:scene3d>
            <a:camera prst="orthographicFront"/>
            <a:lightRig rig="flat" dir="t"/>
          </a:scene3d>
        </p:grpSpPr>
        <p:sp>
          <p:nvSpPr>
            <p:cNvPr id="7" name="Down Arrow 6">
              <a:extLst>
                <a:ext uri="{FF2B5EF4-FFF2-40B4-BE49-F238E27FC236}">
                  <a16:creationId xmlns:a16="http://schemas.microsoft.com/office/drawing/2014/main" id="{E1962C64-8D0E-A1DD-5E26-A071C7B0B5DC}"/>
                </a:ext>
              </a:extLst>
            </p:cNvPr>
            <p:cNvSpPr/>
            <p:nvPr/>
          </p:nvSpPr>
          <p:spPr>
            <a:xfrm rot="16200000">
              <a:off x="-914404" y="6"/>
              <a:ext cx="4571996" cy="2743186"/>
            </a:xfrm>
            <a:prstGeom prst="downArrow">
              <a:avLst>
                <a:gd name="adj1" fmla="val 50000"/>
                <a:gd name="adj2" fmla="val 35000"/>
              </a:avLst>
            </a:prstGeom>
            <a:grpFill/>
            <a:sp3d prstMaterial="dkEdge">
              <a:bevelT w="8200" h="38100"/>
            </a:sp3d>
          </p:spPr>
          <p:style>
            <a:lnRef idx="0">
              <a:schemeClr val="lt1">
                <a:hueOff val="0"/>
                <a:satOff val="0"/>
                <a:lumOff val="0"/>
                <a:alphaOff val="0"/>
              </a:schemeClr>
            </a:lnRef>
            <a:fillRef idx="2">
              <a:schemeClr val="accent2">
                <a:hueOff val="0"/>
                <a:satOff val="0"/>
                <a:lumOff val="0"/>
                <a:alphaOff val="0"/>
              </a:schemeClr>
            </a:fillRef>
            <a:effectRef idx="1">
              <a:schemeClr val="accent2">
                <a:hueOff val="0"/>
                <a:satOff val="0"/>
                <a:lumOff val="0"/>
                <a:alphaOff val="0"/>
              </a:schemeClr>
            </a:effectRef>
            <a:fontRef idx="minor">
              <a:schemeClr val="dk1"/>
            </a:fontRef>
          </p:style>
          <p:txBody>
            <a:bodyPr/>
            <a:lstStyle/>
            <a:p>
              <a:endParaRPr lang="en-GB"/>
            </a:p>
          </p:txBody>
        </p:sp>
        <p:sp>
          <p:nvSpPr>
            <p:cNvPr id="8" name="Down Arrow 4">
              <a:extLst>
                <a:ext uri="{FF2B5EF4-FFF2-40B4-BE49-F238E27FC236}">
                  <a16:creationId xmlns:a16="http://schemas.microsoft.com/office/drawing/2014/main" id="{58C5DF2E-47E9-5C6F-216F-8CE3A0F1B91E}"/>
                </a:ext>
              </a:extLst>
            </p:cNvPr>
            <p:cNvSpPr/>
            <p:nvPr/>
          </p:nvSpPr>
          <p:spPr>
            <a:xfrm rot="21600000">
              <a:off x="1" y="228600"/>
              <a:ext cx="2263128" cy="2285998"/>
            </a:xfrm>
            <a:prstGeom prst="rect">
              <a:avLst/>
            </a:prstGeom>
            <a:grpFill/>
            <a:sp3d/>
          </p:spPr>
          <p:style>
            <a:lnRef idx="0">
              <a:scrgbClr r="0" g="0" b="0"/>
            </a:lnRef>
            <a:fillRef idx="0">
              <a:scrgbClr r="0" g="0" b="0"/>
            </a:fillRef>
            <a:effectRef idx="0">
              <a:scrgbClr r="0" g="0" b="0"/>
            </a:effectRef>
            <a:fontRef idx="minor">
              <a:schemeClr val="dk1"/>
            </a:fontRef>
          </p:style>
          <p:txBody>
            <a:bodyPr lIns="199136" tIns="199136" rIns="199136" bIns="199136" spcCol="1270" anchor="ctr"/>
            <a:lstStyle/>
            <a:p>
              <a:pPr algn="ctr" defTabSz="1244600">
                <a:lnSpc>
                  <a:spcPct val="90000"/>
                </a:lnSpc>
                <a:spcAft>
                  <a:spcPct val="35000"/>
                </a:spcAft>
                <a:defRPr/>
              </a:pPr>
              <a:endParaRPr lang="en-US" sz="2800" dirty="0">
                <a:solidFill>
                  <a:prstClr val="black"/>
                </a:solidFill>
              </a:endParaRPr>
            </a:p>
          </p:txBody>
        </p:sp>
      </p:grpSp>
      <p:grpSp>
        <p:nvGrpSpPr>
          <p:cNvPr id="4" name="Group 8">
            <a:extLst>
              <a:ext uri="{FF2B5EF4-FFF2-40B4-BE49-F238E27FC236}">
                <a16:creationId xmlns:a16="http://schemas.microsoft.com/office/drawing/2014/main" id="{FD8BA2D2-A488-5676-8D98-A8FCD9E800CC}"/>
              </a:ext>
            </a:extLst>
          </p:cNvPr>
          <p:cNvGrpSpPr/>
          <p:nvPr/>
        </p:nvGrpSpPr>
        <p:grpSpPr>
          <a:xfrm>
            <a:off x="4832668" y="1371600"/>
            <a:ext cx="2971800" cy="4571996"/>
            <a:chOff x="1" y="-914399"/>
            <a:chExt cx="2743186" cy="4571996"/>
          </a:xfrm>
          <a:solidFill>
            <a:srgbClr val="F7FAFF"/>
          </a:solidFill>
          <a:scene3d>
            <a:camera prst="orthographicFront"/>
            <a:lightRig rig="flat" dir="t"/>
          </a:scene3d>
        </p:grpSpPr>
        <p:sp>
          <p:nvSpPr>
            <p:cNvPr id="10" name="Down Arrow 9">
              <a:extLst>
                <a:ext uri="{FF2B5EF4-FFF2-40B4-BE49-F238E27FC236}">
                  <a16:creationId xmlns:a16="http://schemas.microsoft.com/office/drawing/2014/main" id="{715F5086-CEA0-F1BF-E80C-E445F1DAB78E}"/>
                </a:ext>
              </a:extLst>
            </p:cNvPr>
            <p:cNvSpPr/>
            <p:nvPr/>
          </p:nvSpPr>
          <p:spPr>
            <a:xfrm rot="16200000">
              <a:off x="-914404" y="6"/>
              <a:ext cx="4571996" cy="2743186"/>
            </a:xfrm>
            <a:prstGeom prst="downArrow">
              <a:avLst>
                <a:gd name="adj1" fmla="val 50000"/>
                <a:gd name="adj2" fmla="val 35000"/>
              </a:avLst>
            </a:prstGeom>
            <a:grpFill/>
            <a:sp3d prstMaterial="dkEdge">
              <a:bevelT w="8200" h="38100"/>
            </a:sp3d>
          </p:spPr>
          <p:style>
            <a:lnRef idx="0">
              <a:schemeClr val="lt1">
                <a:hueOff val="0"/>
                <a:satOff val="0"/>
                <a:lumOff val="0"/>
                <a:alphaOff val="0"/>
              </a:schemeClr>
            </a:lnRef>
            <a:fillRef idx="2">
              <a:schemeClr val="accent2">
                <a:hueOff val="0"/>
                <a:satOff val="0"/>
                <a:lumOff val="0"/>
                <a:alphaOff val="0"/>
              </a:schemeClr>
            </a:fillRef>
            <a:effectRef idx="1">
              <a:schemeClr val="accent2">
                <a:hueOff val="0"/>
                <a:satOff val="0"/>
                <a:lumOff val="0"/>
                <a:alphaOff val="0"/>
              </a:schemeClr>
            </a:effectRef>
            <a:fontRef idx="minor">
              <a:schemeClr val="dk1"/>
            </a:fontRef>
          </p:style>
          <p:txBody>
            <a:bodyPr/>
            <a:lstStyle/>
            <a:p>
              <a:endParaRPr lang="en-GB"/>
            </a:p>
          </p:txBody>
        </p:sp>
        <p:sp>
          <p:nvSpPr>
            <p:cNvPr id="11" name="Down Arrow 4">
              <a:extLst>
                <a:ext uri="{FF2B5EF4-FFF2-40B4-BE49-F238E27FC236}">
                  <a16:creationId xmlns:a16="http://schemas.microsoft.com/office/drawing/2014/main" id="{58769393-56A2-1C83-7ED9-ACE5855C7F81}"/>
                </a:ext>
              </a:extLst>
            </p:cNvPr>
            <p:cNvSpPr/>
            <p:nvPr/>
          </p:nvSpPr>
          <p:spPr>
            <a:xfrm rot="21600000">
              <a:off x="1" y="228600"/>
              <a:ext cx="2263128" cy="2285998"/>
            </a:xfrm>
            <a:prstGeom prst="rect">
              <a:avLst/>
            </a:prstGeom>
            <a:grpFill/>
            <a:sp3d/>
          </p:spPr>
          <p:style>
            <a:lnRef idx="0">
              <a:scrgbClr r="0" g="0" b="0"/>
            </a:lnRef>
            <a:fillRef idx="0">
              <a:scrgbClr r="0" g="0" b="0"/>
            </a:fillRef>
            <a:effectRef idx="0">
              <a:scrgbClr r="0" g="0" b="0"/>
            </a:effectRef>
            <a:fontRef idx="minor">
              <a:schemeClr val="dk1"/>
            </a:fontRef>
          </p:style>
          <p:txBody>
            <a:bodyPr lIns="199136" tIns="199136" rIns="199136" bIns="199136" spcCol="1270" anchor="ctr"/>
            <a:lstStyle/>
            <a:p>
              <a:pPr algn="ctr" defTabSz="1244600">
                <a:lnSpc>
                  <a:spcPct val="90000"/>
                </a:lnSpc>
                <a:spcAft>
                  <a:spcPct val="35000"/>
                </a:spcAft>
                <a:defRPr/>
              </a:pPr>
              <a:endParaRPr lang="en-US" sz="2800" dirty="0">
                <a:solidFill>
                  <a:prstClr val="black"/>
                </a:solidFill>
              </a:endParaRPr>
            </a:p>
          </p:txBody>
        </p:sp>
      </p:grpSp>
      <p:grpSp>
        <p:nvGrpSpPr>
          <p:cNvPr id="5" name="Group 11">
            <a:extLst>
              <a:ext uri="{FF2B5EF4-FFF2-40B4-BE49-F238E27FC236}">
                <a16:creationId xmlns:a16="http://schemas.microsoft.com/office/drawing/2014/main" id="{4E41BE7B-FA76-B830-361E-FB166ED6ACEF}"/>
              </a:ext>
            </a:extLst>
          </p:cNvPr>
          <p:cNvGrpSpPr/>
          <p:nvPr/>
        </p:nvGrpSpPr>
        <p:grpSpPr>
          <a:xfrm>
            <a:off x="7696200" y="1371600"/>
            <a:ext cx="2971800" cy="4571996"/>
            <a:chOff x="1" y="-914399"/>
            <a:chExt cx="2743186" cy="4571996"/>
          </a:xfrm>
          <a:solidFill>
            <a:srgbClr val="ECE4F0"/>
          </a:solidFill>
          <a:scene3d>
            <a:camera prst="orthographicFront"/>
            <a:lightRig rig="flat" dir="t"/>
          </a:scene3d>
        </p:grpSpPr>
        <p:sp>
          <p:nvSpPr>
            <p:cNvPr id="13" name="Down Arrow 12">
              <a:extLst>
                <a:ext uri="{FF2B5EF4-FFF2-40B4-BE49-F238E27FC236}">
                  <a16:creationId xmlns:a16="http://schemas.microsoft.com/office/drawing/2014/main" id="{70A5A219-7F59-47FF-E9F6-6393BFBE8850}"/>
                </a:ext>
              </a:extLst>
            </p:cNvPr>
            <p:cNvSpPr/>
            <p:nvPr/>
          </p:nvSpPr>
          <p:spPr>
            <a:xfrm rot="16200000">
              <a:off x="-914404" y="6"/>
              <a:ext cx="4571996" cy="2743186"/>
            </a:xfrm>
            <a:prstGeom prst="downArrow">
              <a:avLst>
                <a:gd name="adj1" fmla="val 50000"/>
                <a:gd name="adj2" fmla="val 35000"/>
              </a:avLst>
            </a:prstGeom>
            <a:grpFill/>
            <a:sp3d prstMaterial="dkEdge">
              <a:bevelT w="8200" h="38100"/>
            </a:sp3d>
          </p:spPr>
          <p:style>
            <a:lnRef idx="0">
              <a:schemeClr val="lt1">
                <a:hueOff val="0"/>
                <a:satOff val="0"/>
                <a:lumOff val="0"/>
                <a:alphaOff val="0"/>
              </a:schemeClr>
            </a:lnRef>
            <a:fillRef idx="2">
              <a:schemeClr val="accent2">
                <a:hueOff val="0"/>
                <a:satOff val="0"/>
                <a:lumOff val="0"/>
                <a:alphaOff val="0"/>
              </a:schemeClr>
            </a:fillRef>
            <a:effectRef idx="1">
              <a:schemeClr val="accent2">
                <a:hueOff val="0"/>
                <a:satOff val="0"/>
                <a:lumOff val="0"/>
                <a:alphaOff val="0"/>
              </a:schemeClr>
            </a:effectRef>
            <a:fontRef idx="minor">
              <a:schemeClr val="dk1"/>
            </a:fontRef>
          </p:style>
          <p:txBody>
            <a:bodyPr/>
            <a:lstStyle/>
            <a:p>
              <a:endParaRPr lang="en-GB"/>
            </a:p>
          </p:txBody>
        </p:sp>
        <p:sp>
          <p:nvSpPr>
            <p:cNvPr id="14" name="Down Arrow 4">
              <a:extLst>
                <a:ext uri="{FF2B5EF4-FFF2-40B4-BE49-F238E27FC236}">
                  <a16:creationId xmlns:a16="http://schemas.microsoft.com/office/drawing/2014/main" id="{B7604B78-166F-B911-454B-040792B865C1}"/>
                </a:ext>
              </a:extLst>
            </p:cNvPr>
            <p:cNvSpPr/>
            <p:nvPr/>
          </p:nvSpPr>
          <p:spPr>
            <a:xfrm rot="21600000">
              <a:off x="1" y="228600"/>
              <a:ext cx="2263128" cy="2285998"/>
            </a:xfrm>
            <a:prstGeom prst="rect">
              <a:avLst/>
            </a:prstGeom>
            <a:grpFill/>
            <a:sp3d/>
          </p:spPr>
          <p:style>
            <a:lnRef idx="0">
              <a:scrgbClr r="0" g="0" b="0"/>
            </a:lnRef>
            <a:fillRef idx="0">
              <a:scrgbClr r="0" g="0" b="0"/>
            </a:fillRef>
            <a:effectRef idx="0">
              <a:scrgbClr r="0" g="0" b="0"/>
            </a:effectRef>
            <a:fontRef idx="minor">
              <a:schemeClr val="dk1"/>
            </a:fontRef>
          </p:style>
          <p:txBody>
            <a:bodyPr lIns="199136" tIns="199136" rIns="199136" bIns="199136" spcCol="1270" anchor="ctr"/>
            <a:lstStyle/>
            <a:p>
              <a:pPr algn="ctr" defTabSz="1244600">
                <a:lnSpc>
                  <a:spcPct val="90000"/>
                </a:lnSpc>
                <a:spcAft>
                  <a:spcPct val="35000"/>
                </a:spcAft>
                <a:defRPr/>
              </a:pPr>
              <a:endParaRPr lang="en-US" sz="2800" dirty="0">
                <a:solidFill>
                  <a:prstClr val="black"/>
                </a:solidFill>
              </a:endParaRPr>
            </a:p>
          </p:txBody>
        </p:sp>
      </p:grpSp>
      <p:sp>
        <p:nvSpPr>
          <p:cNvPr id="44037" name="Title 1">
            <a:extLst>
              <a:ext uri="{FF2B5EF4-FFF2-40B4-BE49-F238E27FC236}">
                <a16:creationId xmlns:a16="http://schemas.microsoft.com/office/drawing/2014/main" id="{58FECAEE-DFFC-90D5-F8D4-E09D123F894B}"/>
              </a:ext>
            </a:extLst>
          </p:cNvPr>
          <p:cNvSpPr>
            <a:spLocks noGrp="1"/>
          </p:cNvSpPr>
          <p:nvPr>
            <p:ph type="title"/>
          </p:nvPr>
        </p:nvSpPr>
        <p:spPr>
          <a:xfrm>
            <a:off x="838200" y="-23816"/>
            <a:ext cx="10515600" cy="1325563"/>
          </a:xfrm>
        </p:spPr>
        <p:txBody>
          <a:bodyPr>
            <a:normAutofit/>
          </a:bodyPr>
          <a:lstStyle/>
          <a:p>
            <a:pPr algn="ctr"/>
            <a:r>
              <a:rPr lang="en-US" altLang="en-US" b="1" dirty="0">
                <a:latin typeface="Aptos Light" panose="020B0004020202020204" pitchFamily="34" charset="0"/>
              </a:rPr>
              <a:t>Managing Employees in a Global Context</a:t>
            </a:r>
          </a:p>
        </p:txBody>
      </p:sp>
      <p:sp>
        <p:nvSpPr>
          <p:cNvPr id="3" name="Content Placeholder 2">
            <a:extLst>
              <a:ext uri="{FF2B5EF4-FFF2-40B4-BE49-F238E27FC236}">
                <a16:creationId xmlns:a16="http://schemas.microsoft.com/office/drawing/2014/main" id="{800B0796-7086-7D78-C6AF-D54AE9732ACC}"/>
              </a:ext>
            </a:extLst>
          </p:cNvPr>
          <p:cNvSpPr>
            <a:spLocks noGrp="1"/>
          </p:cNvSpPr>
          <p:nvPr>
            <p:ph idx="1"/>
          </p:nvPr>
        </p:nvSpPr>
        <p:spPr>
          <a:xfrm>
            <a:off x="1358900" y="3352800"/>
            <a:ext cx="9309100" cy="1117600"/>
          </a:xfrm>
        </p:spPr>
        <p:txBody>
          <a:bodyPr/>
          <a:lstStyle/>
          <a:p>
            <a:pPr marL="0" indent="0">
              <a:spcBef>
                <a:spcPts val="0"/>
              </a:spcBef>
              <a:buNone/>
              <a:defRPr/>
            </a:pPr>
            <a:r>
              <a:rPr lang="en-US" kern="0" dirty="0">
                <a:solidFill>
                  <a:sysClr val="windowText" lastClr="000000"/>
                </a:solidFill>
              </a:rPr>
              <a:t>         </a:t>
            </a:r>
            <a:r>
              <a:rPr lang="en-US" b="1" kern="0" dirty="0">
                <a:solidFill>
                  <a:sysClr val="windowText" lastClr="000000"/>
                </a:solidFill>
                <a:latin typeface="Aptos Light" panose="020B0004020202020204" pitchFamily="34" charset="0"/>
              </a:rPr>
              <a:t>Parent Country	 Host Country	     Third Country</a:t>
            </a:r>
            <a:r>
              <a:rPr lang="en-US" kern="0" dirty="0">
                <a:solidFill>
                  <a:sysClr val="windowText" lastClr="000000"/>
                </a:solidFill>
              </a:rPr>
              <a:t>	</a:t>
            </a:r>
          </a:p>
        </p:txBody>
      </p:sp>
      <p:sp>
        <p:nvSpPr>
          <p:cNvPr id="44040" name="Slide Number Placeholder 4">
            <a:extLst>
              <a:ext uri="{FF2B5EF4-FFF2-40B4-BE49-F238E27FC236}">
                <a16:creationId xmlns:a16="http://schemas.microsoft.com/office/drawing/2014/main" id="{075B6477-DCA7-13A3-7CD2-A8B1D3775A34}"/>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5C54D6FF-222E-4361-95DB-580CCEFC4979}" type="slidenum">
              <a:rPr lang="en-US" altLang="en-US" sz="1200">
                <a:solidFill>
                  <a:srgbClr val="000000"/>
                </a:solidFill>
                <a:latin typeface="Arial" panose="020B0604020202020204" pitchFamily="34" charset="0"/>
              </a:rPr>
              <a:pPr>
                <a:spcBef>
                  <a:spcPct val="0"/>
                </a:spcBef>
                <a:buFontTx/>
                <a:buNone/>
              </a:pPr>
              <a:t>11</a:t>
            </a:fld>
            <a:endParaRPr lang="en-US" altLang="en-US" sz="1200" dirty="0">
              <a:solidFill>
                <a:srgbClr val="000000"/>
              </a:solidFill>
              <a:latin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5A2096A7-27F5-2AE2-684F-F556B3F07D58}"/>
              </a:ext>
            </a:extLst>
          </p:cNvPr>
          <p:cNvSpPr>
            <a:spLocks noGrp="1"/>
          </p:cNvSpPr>
          <p:nvPr>
            <p:ph type="title"/>
          </p:nvPr>
        </p:nvSpPr>
        <p:spPr>
          <a:xfrm>
            <a:off x="838200" y="-30162"/>
            <a:ext cx="10515600" cy="1325563"/>
          </a:xfrm>
        </p:spPr>
        <p:txBody>
          <a:bodyPr>
            <a:normAutofit/>
          </a:bodyPr>
          <a:lstStyle/>
          <a:p>
            <a:pPr algn="ctr"/>
            <a:r>
              <a:rPr lang="en-US" altLang="en-US" b="1" dirty="0">
                <a:latin typeface="Aptos Light" panose="020B0004020202020204" pitchFamily="34" charset="0"/>
              </a:rPr>
              <a:t>Types of Expatriates</a:t>
            </a:r>
          </a:p>
        </p:txBody>
      </p:sp>
      <p:sp>
        <p:nvSpPr>
          <p:cNvPr id="45059" name="Content Placeholder 2">
            <a:extLst>
              <a:ext uri="{FF2B5EF4-FFF2-40B4-BE49-F238E27FC236}">
                <a16:creationId xmlns:a16="http://schemas.microsoft.com/office/drawing/2014/main" id="{586D27D9-6064-389B-907C-BBC3C98E515D}"/>
              </a:ext>
            </a:extLst>
          </p:cNvPr>
          <p:cNvSpPr>
            <a:spLocks noGrp="1"/>
          </p:cNvSpPr>
          <p:nvPr>
            <p:ph idx="1"/>
          </p:nvPr>
        </p:nvSpPr>
        <p:spPr>
          <a:xfrm>
            <a:off x="1276350" y="1166018"/>
            <a:ext cx="9639300" cy="4525963"/>
          </a:xfrm>
        </p:spPr>
        <p:txBody>
          <a:bodyPr>
            <a:normAutofit/>
          </a:bodyPr>
          <a:lstStyle/>
          <a:p>
            <a:pPr eaLnBrk="1" hangingPunct="1">
              <a:lnSpc>
                <a:spcPct val="90000"/>
              </a:lnSpc>
              <a:buFont typeface="Wingdings" panose="05000000000000000000" pitchFamily="2" charset="2"/>
              <a:buChar char="§"/>
              <a:defRPr/>
            </a:pPr>
            <a:r>
              <a:rPr lang="en-US" sz="2400" b="1" dirty="0">
                <a:latin typeface="Aptos" panose="020B0004020202020204" pitchFamily="34" charset="0"/>
              </a:rPr>
              <a:t>Parent-country nationa</a:t>
            </a:r>
            <a:r>
              <a:rPr lang="en-US" sz="2400" dirty="0">
                <a:latin typeface="Aptos" panose="020B0004020202020204" pitchFamily="34" charset="0"/>
              </a:rPr>
              <a:t>ls</a:t>
            </a:r>
          </a:p>
          <a:p>
            <a:pPr lvl="1" eaLnBrk="1" hangingPunct="1">
              <a:lnSpc>
                <a:spcPct val="90000"/>
              </a:lnSpc>
              <a:buFont typeface="Wingdings" panose="05000000000000000000" pitchFamily="2" charset="2"/>
              <a:buChar char="ü"/>
              <a:defRPr/>
            </a:pPr>
            <a:r>
              <a:rPr lang="en-US" dirty="0">
                <a:latin typeface="Aptos" panose="020B0004020202020204" pitchFamily="34" charset="0"/>
              </a:rPr>
              <a:t>Employees who were born and live in parent country</a:t>
            </a:r>
          </a:p>
          <a:p>
            <a:pPr eaLnBrk="1" hangingPunct="1">
              <a:lnSpc>
                <a:spcPct val="90000"/>
              </a:lnSpc>
              <a:buFont typeface="Wingdings" panose="05000000000000000000" pitchFamily="2" charset="2"/>
              <a:buChar char="§"/>
              <a:defRPr/>
            </a:pPr>
            <a:r>
              <a:rPr lang="en-US" sz="2400" b="1" dirty="0">
                <a:latin typeface="Aptos" panose="020B0004020202020204" pitchFamily="34" charset="0"/>
              </a:rPr>
              <a:t>Host-country nationals</a:t>
            </a:r>
          </a:p>
          <a:p>
            <a:pPr lvl="1" eaLnBrk="1" hangingPunct="1">
              <a:lnSpc>
                <a:spcPct val="90000"/>
              </a:lnSpc>
              <a:buFont typeface="Wingdings" panose="05000000000000000000" pitchFamily="2" charset="2"/>
              <a:buChar char="ü"/>
              <a:defRPr/>
            </a:pPr>
            <a:r>
              <a:rPr lang="en-US" dirty="0">
                <a:latin typeface="Aptos" panose="020B0004020202020204" pitchFamily="34" charset="0"/>
              </a:rPr>
              <a:t>Employees who were born and raised in host country</a:t>
            </a:r>
          </a:p>
          <a:p>
            <a:pPr eaLnBrk="1" hangingPunct="1">
              <a:lnSpc>
                <a:spcPct val="90000"/>
              </a:lnSpc>
              <a:buFont typeface="Wingdings" panose="05000000000000000000" pitchFamily="2" charset="2"/>
              <a:buChar char="§"/>
              <a:defRPr/>
            </a:pPr>
            <a:r>
              <a:rPr lang="en-US" sz="2400" b="1" dirty="0">
                <a:latin typeface="Aptos" panose="020B0004020202020204" pitchFamily="34" charset="0"/>
              </a:rPr>
              <a:t>Third-country nationals</a:t>
            </a:r>
          </a:p>
          <a:p>
            <a:pPr lvl="1" eaLnBrk="1" hangingPunct="1">
              <a:lnSpc>
                <a:spcPct val="90000"/>
              </a:lnSpc>
              <a:buFont typeface="Wingdings" panose="05000000000000000000" pitchFamily="2" charset="2"/>
              <a:buChar char="ü"/>
              <a:defRPr/>
            </a:pPr>
            <a:r>
              <a:rPr lang="en-US" dirty="0">
                <a:latin typeface="Aptos" panose="020B0004020202020204" pitchFamily="34" charset="0"/>
              </a:rPr>
              <a:t>Employees born in a country other than the parent and host country but who work in the host country</a:t>
            </a:r>
          </a:p>
        </p:txBody>
      </p:sp>
      <p:sp>
        <p:nvSpPr>
          <p:cNvPr id="46084" name="Slide Number Placeholder 4">
            <a:extLst>
              <a:ext uri="{FF2B5EF4-FFF2-40B4-BE49-F238E27FC236}">
                <a16:creationId xmlns:a16="http://schemas.microsoft.com/office/drawing/2014/main" id="{C76C339D-3705-E99B-1FBA-B19FE4BAD583}"/>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785264A8-9A88-4AA6-9E5B-856261E179A8}" type="slidenum">
              <a:rPr lang="en-US" altLang="en-US" sz="1200">
                <a:solidFill>
                  <a:srgbClr val="000000"/>
                </a:solidFill>
                <a:latin typeface="Arial" panose="020B0604020202020204" pitchFamily="34" charset="0"/>
              </a:rPr>
              <a:pPr>
                <a:spcBef>
                  <a:spcPct val="0"/>
                </a:spcBef>
                <a:buFontTx/>
                <a:buNone/>
              </a:pPr>
              <a:t>12</a:t>
            </a:fld>
            <a:endParaRPr lang="en-US" altLang="en-US" sz="1200" dirty="0">
              <a:solidFill>
                <a:srgbClr val="000000"/>
              </a:solidFill>
              <a:latin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a:extLst>
              <a:ext uri="{FF2B5EF4-FFF2-40B4-BE49-F238E27FC236}">
                <a16:creationId xmlns:a16="http://schemas.microsoft.com/office/drawing/2014/main" id="{8B49DC08-081F-BB3C-4E85-AB938ED7D233}"/>
              </a:ext>
            </a:extLst>
          </p:cNvPr>
          <p:cNvSpPr>
            <a:spLocks noGrp="1"/>
          </p:cNvSpPr>
          <p:nvPr>
            <p:ph type="title"/>
          </p:nvPr>
        </p:nvSpPr>
        <p:spPr>
          <a:xfrm>
            <a:off x="1905000" y="147636"/>
            <a:ext cx="8458200" cy="1143000"/>
          </a:xfrm>
        </p:spPr>
        <p:txBody>
          <a:bodyPr>
            <a:normAutofit/>
          </a:bodyPr>
          <a:lstStyle/>
          <a:p>
            <a:pPr algn="ctr">
              <a:defRPr/>
            </a:pPr>
            <a:r>
              <a:rPr lang="en-US" b="1" dirty="0">
                <a:latin typeface="Aptos Light" panose="020B0004020202020204" pitchFamily="34" charset="0"/>
                <a:ea typeface="ＭＳ Ｐゴシック" charset="0"/>
              </a:rPr>
              <a:t>Levels of Global Participation</a:t>
            </a:r>
            <a:endParaRPr lang="en-US" sz="4000" b="1" dirty="0">
              <a:latin typeface="Aptos Light" panose="020B0004020202020204" pitchFamily="34" charset="0"/>
              <a:ea typeface="ＭＳ Ｐゴシック" charset="0"/>
            </a:endParaRPr>
          </a:p>
        </p:txBody>
      </p:sp>
      <p:sp>
        <p:nvSpPr>
          <p:cNvPr id="48131" name="Slide Number Placeholder 3">
            <a:extLst>
              <a:ext uri="{FF2B5EF4-FFF2-40B4-BE49-F238E27FC236}">
                <a16:creationId xmlns:a16="http://schemas.microsoft.com/office/drawing/2014/main" id="{F8822BB9-4EF5-3B34-B0B3-65FF65A68F7B}"/>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4610D8F0-D91D-4370-A228-DE341987AE08}" type="slidenum">
              <a:rPr lang="en-US" altLang="en-US" sz="1200">
                <a:solidFill>
                  <a:srgbClr val="000000"/>
                </a:solidFill>
                <a:latin typeface="Arial" panose="020B0604020202020204" pitchFamily="34" charset="0"/>
              </a:rPr>
              <a:pPr>
                <a:spcBef>
                  <a:spcPct val="0"/>
                </a:spcBef>
                <a:buFontTx/>
                <a:buNone/>
              </a:pPr>
              <a:t>13</a:t>
            </a:fld>
            <a:endParaRPr lang="en-US" altLang="en-US" sz="1200" dirty="0">
              <a:solidFill>
                <a:srgbClr val="000000"/>
              </a:solidFill>
              <a:latin typeface="Arial" panose="020B0604020202020204" pitchFamily="34" charset="0"/>
            </a:endParaRPr>
          </a:p>
        </p:txBody>
      </p:sp>
      <p:pic>
        <p:nvPicPr>
          <p:cNvPr id="48133" name="Picture 2" descr="A chart depicts the levels of global participation. Most companies begin by operating within a domestic marketplace. International participation occurs as companies seek new markets for their products through exporting and ultimately by building production facilities in other countries. Whereas international companies build one or a few facilities in another country, they become multinational when they build facilities in a number of different countries, attempting to capitalize on lower production and distribution costs in different locations.  Global organizations compete on state‑of‑the‑art, top‑quality products and services with the lowest possible costs. ">
            <a:extLst>
              <a:ext uri="{FF2B5EF4-FFF2-40B4-BE49-F238E27FC236}">
                <a16:creationId xmlns:a16="http://schemas.microsoft.com/office/drawing/2014/main" id="{04182EEB-4144-9BC5-0C1B-82F28F3AD424}"/>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049085" y="1398585"/>
            <a:ext cx="10093829" cy="3600453"/>
          </a:xfr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a:extLst>
              <a:ext uri="{FF2B5EF4-FFF2-40B4-BE49-F238E27FC236}">
                <a16:creationId xmlns:a16="http://schemas.microsoft.com/office/drawing/2014/main" id="{B3636146-4226-43F6-FCA8-C33681BEFC59}"/>
              </a:ext>
            </a:extLst>
          </p:cNvPr>
          <p:cNvSpPr>
            <a:spLocks noGrp="1" noChangeArrowheads="1"/>
          </p:cNvSpPr>
          <p:nvPr>
            <p:ph type="title"/>
          </p:nvPr>
        </p:nvSpPr>
        <p:spPr>
          <a:xfrm>
            <a:off x="838200" y="136525"/>
            <a:ext cx="10515600" cy="724489"/>
          </a:xfrm>
        </p:spPr>
        <p:txBody>
          <a:bodyPr/>
          <a:lstStyle/>
          <a:p>
            <a:pPr algn="ctr">
              <a:defRPr/>
            </a:pPr>
            <a:r>
              <a:rPr lang="en-US" b="1" dirty="0">
                <a:latin typeface="Aptos Light" panose="020B0004020202020204" pitchFamily="34" charset="0"/>
                <a:ea typeface="ＭＳ Ｐゴシック" charset="0"/>
              </a:rPr>
              <a:t>Global </a:t>
            </a:r>
            <a:r>
              <a:rPr lang="en-US" b="1" dirty="0" err="1">
                <a:latin typeface="Aptos Light" panose="020B0004020202020204" pitchFamily="34" charset="0"/>
                <a:ea typeface="ＭＳ Ｐゴシック" charset="0"/>
              </a:rPr>
              <a:t>Organisations</a:t>
            </a:r>
            <a:endParaRPr lang="en-US" sz="1600" b="1" dirty="0">
              <a:effectLst>
                <a:outerShdw blurRad="38100" dist="38100" dir="2700000" algn="tl">
                  <a:srgbClr val="000000"/>
                </a:outerShdw>
              </a:effectLst>
              <a:latin typeface="Aptos Light" panose="020B0004020202020204" pitchFamily="34" charset="0"/>
              <a:cs typeface="Calibri"/>
            </a:endParaRPr>
          </a:p>
        </p:txBody>
      </p:sp>
      <p:sp>
        <p:nvSpPr>
          <p:cNvPr id="103427" name="Rectangle 3">
            <a:extLst>
              <a:ext uri="{FF2B5EF4-FFF2-40B4-BE49-F238E27FC236}">
                <a16:creationId xmlns:a16="http://schemas.microsoft.com/office/drawing/2014/main" id="{78CB4093-C095-994C-8AC5-F39FF5C547D4}"/>
              </a:ext>
            </a:extLst>
          </p:cNvPr>
          <p:cNvSpPr>
            <a:spLocks noGrp="1" noChangeArrowheads="1"/>
          </p:cNvSpPr>
          <p:nvPr>
            <p:ph sz="half" idx="2"/>
          </p:nvPr>
        </p:nvSpPr>
        <p:spPr>
          <a:xfrm>
            <a:off x="634365" y="1140413"/>
            <a:ext cx="10923269" cy="3945937"/>
          </a:xfr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 uri="{FAA26D3D-D897-4be2-8F04-BA451C77F1D7}"/>
          </a:extLst>
        </p:spPr>
        <p:style>
          <a:lnRef idx="1">
            <a:schemeClr val="accent2"/>
          </a:lnRef>
          <a:fillRef idx="2">
            <a:schemeClr val="accent2"/>
          </a:fillRef>
          <a:effectRef idx="1">
            <a:schemeClr val="accent2"/>
          </a:effectRef>
          <a:fontRef idx="minor">
            <a:schemeClr val="dk1"/>
          </a:fontRef>
        </p:style>
        <p:txBody>
          <a:bodyPr>
            <a:noAutofit/>
          </a:bodyPr>
          <a:lstStyle/>
          <a:p>
            <a:pPr marL="0" indent="0">
              <a:buClr>
                <a:srgbClr val="6FB7D7"/>
              </a:buClr>
              <a:buNone/>
              <a:defRPr/>
            </a:pPr>
            <a:r>
              <a:rPr lang="en-US" sz="2600" b="1" dirty="0">
                <a:solidFill>
                  <a:schemeClr val="tx1"/>
                </a:solidFill>
                <a:latin typeface="Aptos Light" panose="020B0004020202020204" pitchFamily="34" charset="0"/>
              </a:rPr>
              <a:t>Global </a:t>
            </a:r>
            <a:r>
              <a:rPr lang="en-US" sz="2600" b="1" dirty="0" err="1">
                <a:solidFill>
                  <a:schemeClr val="tx1"/>
                </a:solidFill>
                <a:latin typeface="Aptos Light" panose="020B0004020202020204" pitchFamily="34" charset="0"/>
              </a:rPr>
              <a:t>organisations</a:t>
            </a:r>
            <a:r>
              <a:rPr lang="en-US" sz="2600" dirty="0">
                <a:solidFill>
                  <a:schemeClr val="tx1"/>
                </a:solidFill>
                <a:latin typeface="Aptos Light" panose="020B0004020202020204" pitchFamily="34" charset="0"/>
              </a:rPr>
              <a:t> </a:t>
            </a:r>
            <a:r>
              <a:rPr lang="en-US" sz="2600" dirty="0">
                <a:solidFill>
                  <a:schemeClr val="tx1"/>
                </a:solidFill>
                <a:latin typeface="Aptos" panose="020B0004020202020204" pitchFamily="34" charset="0"/>
              </a:rPr>
              <a:t>compete on top-quality products and services at the lowest costs possible.</a:t>
            </a:r>
          </a:p>
          <a:p>
            <a:pPr>
              <a:buFont typeface="Wingdings" panose="05000000000000000000" pitchFamily="2" charset="2"/>
              <a:buChar char="§"/>
              <a:defRPr/>
            </a:pPr>
            <a:r>
              <a:rPr lang="en-US" sz="2600" b="1" dirty="0">
                <a:solidFill>
                  <a:schemeClr val="tx1"/>
                </a:solidFill>
                <a:latin typeface="Aptos Light" panose="020B0004020202020204" pitchFamily="34" charset="0"/>
              </a:rPr>
              <a:t>Transnational Scope</a:t>
            </a:r>
            <a:r>
              <a:rPr lang="en-US" sz="2600" dirty="0">
                <a:solidFill>
                  <a:schemeClr val="tx1"/>
                </a:solidFill>
                <a:latin typeface="Aptos" panose="020B0004020202020204" pitchFamily="34" charset="0"/>
              </a:rPr>
              <a:t>: HR decisions must be made from a global rather than a national or regional perspective</a:t>
            </a:r>
          </a:p>
          <a:p>
            <a:pPr>
              <a:buClr>
                <a:schemeClr val="tx1"/>
              </a:buClr>
              <a:buFont typeface="Wingdings" panose="05000000000000000000" pitchFamily="2" charset="2"/>
              <a:buChar char="§"/>
              <a:defRPr/>
            </a:pPr>
            <a:r>
              <a:rPr lang="en-US" sz="2600" b="1" dirty="0">
                <a:solidFill>
                  <a:schemeClr val="tx1"/>
                </a:solidFill>
                <a:latin typeface="Aptos Light" panose="020B0004020202020204" pitchFamily="34" charset="0"/>
              </a:rPr>
              <a:t>Transnational Representation: </a:t>
            </a:r>
            <a:r>
              <a:rPr lang="en-US" sz="2600" dirty="0">
                <a:solidFill>
                  <a:schemeClr val="tx1"/>
                </a:solidFill>
                <a:latin typeface="Aptos" panose="020B0004020202020204" pitchFamily="34" charset="0"/>
              </a:rPr>
              <a:t>reflects the</a:t>
            </a:r>
            <a:r>
              <a:rPr lang="en-US" sz="2600" b="1" dirty="0">
                <a:solidFill>
                  <a:schemeClr val="tx1"/>
                </a:solidFill>
                <a:latin typeface="Aptos" panose="020B0004020202020204" pitchFamily="34" charset="0"/>
              </a:rPr>
              <a:t> </a:t>
            </a:r>
            <a:r>
              <a:rPr lang="en-US" sz="2600" dirty="0">
                <a:solidFill>
                  <a:schemeClr val="tx1"/>
                </a:solidFill>
                <a:latin typeface="Aptos" panose="020B0004020202020204" pitchFamily="34" charset="0"/>
              </a:rPr>
              <a:t>multinational</a:t>
            </a:r>
            <a:r>
              <a:rPr lang="en-US" sz="2600" b="1" dirty="0">
                <a:solidFill>
                  <a:schemeClr val="tx1"/>
                </a:solidFill>
                <a:latin typeface="Aptos" panose="020B0004020202020204" pitchFamily="34" charset="0"/>
              </a:rPr>
              <a:t> </a:t>
            </a:r>
            <a:r>
              <a:rPr lang="en-US" sz="2600" dirty="0">
                <a:solidFill>
                  <a:schemeClr val="tx1"/>
                </a:solidFill>
                <a:latin typeface="Aptos" panose="020B0004020202020204" pitchFamily="34" charset="0"/>
              </a:rPr>
              <a:t>composition of a company's managers</a:t>
            </a:r>
          </a:p>
          <a:p>
            <a:pPr>
              <a:buFont typeface="Wingdings" panose="05000000000000000000" pitchFamily="2" charset="2"/>
              <a:buChar char="§"/>
              <a:defRPr/>
            </a:pPr>
            <a:r>
              <a:rPr lang="en-US" sz="2600" b="1" dirty="0">
                <a:solidFill>
                  <a:schemeClr val="tx1"/>
                </a:solidFill>
                <a:latin typeface="Aptos Light" panose="020B0004020202020204" pitchFamily="34" charset="0"/>
              </a:rPr>
              <a:t>Transnational Process: </a:t>
            </a:r>
            <a:r>
              <a:rPr lang="en-US" sz="2600" dirty="0">
                <a:solidFill>
                  <a:schemeClr val="tx1"/>
                </a:solidFill>
                <a:latin typeface="Aptos" panose="020B0004020202020204" pitchFamily="34" charset="0"/>
              </a:rPr>
              <a:t>extent to which the company's planning and decision-making processes include representatives and ideas from a variety of cultures.</a:t>
            </a:r>
          </a:p>
        </p:txBody>
      </p:sp>
      <p:sp>
        <p:nvSpPr>
          <p:cNvPr id="50180" name="Slide Number Placeholder 3">
            <a:extLst>
              <a:ext uri="{FF2B5EF4-FFF2-40B4-BE49-F238E27FC236}">
                <a16:creationId xmlns:a16="http://schemas.microsoft.com/office/drawing/2014/main" id="{ACC0DA6F-8486-4175-373B-DDD253F519D3}"/>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59D52AD3-0098-4DA5-8624-3CA81B2B6DEC}" type="slidenum">
              <a:rPr lang="en-US" altLang="en-US" sz="1200">
                <a:solidFill>
                  <a:srgbClr val="000000"/>
                </a:solidFill>
                <a:latin typeface="Arial" panose="020B0604020202020204" pitchFamily="34" charset="0"/>
              </a:rPr>
              <a:pPr>
                <a:spcBef>
                  <a:spcPct val="0"/>
                </a:spcBef>
                <a:buFontTx/>
                <a:buNone/>
              </a:pPr>
              <a:t>14</a:t>
            </a:fld>
            <a:endParaRPr lang="en-US" altLang="en-US" sz="1200" dirty="0">
              <a:solidFill>
                <a:srgbClr val="000000"/>
              </a:solidFill>
              <a:latin typeface="Arial" panose="020B0604020202020204" pitchFamily="34" charset="0"/>
            </a:endParaRP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a:extLst>
              <a:ext uri="{FF2B5EF4-FFF2-40B4-BE49-F238E27FC236}">
                <a16:creationId xmlns:a16="http://schemas.microsoft.com/office/drawing/2014/main" id="{ACFA2716-21E9-25D4-2601-5D0ECA24AF81}"/>
              </a:ext>
            </a:extLst>
          </p:cNvPr>
          <p:cNvSpPr>
            <a:spLocks noGrp="1"/>
          </p:cNvSpPr>
          <p:nvPr>
            <p:ph type="title"/>
          </p:nvPr>
        </p:nvSpPr>
        <p:spPr/>
        <p:txBody>
          <a:bodyPr>
            <a:normAutofit/>
          </a:bodyPr>
          <a:lstStyle/>
          <a:p>
            <a:pPr algn="ctr">
              <a:defRPr/>
            </a:pPr>
            <a:r>
              <a:rPr lang="en-US" b="1" dirty="0">
                <a:latin typeface="Aptos Light" panose="020B0004020202020204" pitchFamily="34" charset="0"/>
                <a:ea typeface="ＭＳ Ｐゴシック" charset="0"/>
              </a:rPr>
              <a:t>Selection of Expatriate Managers</a:t>
            </a:r>
            <a:endParaRPr lang="en-US" sz="2400" b="1" dirty="0">
              <a:latin typeface="Aptos Light" panose="020B0004020202020204" pitchFamily="34" charset="0"/>
              <a:ea typeface="ＭＳ Ｐゴシック" charset="0"/>
            </a:endParaRPr>
          </a:p>
        </p:txBody>
      </p:sp>
      <p:sp>
        <p:nvSpPr>
          <p:cNvPr id="2" name="Content Placeholder 1">
            <a:extLst>
              <a:ext uri="{FF2B5EF4-FFF2-40B4-BE49-F238E27FC236}">
                <a16:creationId xmlns:a16="http://schemas.microsoft.com/office/drawing/2014/main" id="{7DCA36C3-9C71-5E63-773E-46B88C824DF4}"/>
              </a:ext>
            </a:extLst>
          </p:cNvPr>
          <p:cNvSpPr>
            <a:spLocks noGrp="1"/>
          </p:cNvSpPr>
          <p:nvPr>
            <p:ph idx="1"/>
          </p:nvPr>
        </p:nvSpPr>
        <p:spPr>
          <a:xfrm>
            <a:off x="838200" y="1798637"/>
            <a:ext cx="10515600" cy="2784703"/>
          </a:xfrm>
        </p:spPr>
        <p:txBody>
          <a:bodyPr/>
          <a:lstStyle/>
          <a:p>
            <a:pPr>
              <a:defRPr/>
            </a:pPr>
            <a:r>
              <a:rPr lang="en-US" sz="2400" dirty="0">
                <a:latin typeface="Aptos" panose="020B0004020202020204" pitchFamily="34" charset="0"/>
              </a:rPr>
              <a:t>Successful expatriates have technical competence and ability to adjust to, and be sensitive to, a new culture. </a:t>
            </a:r>
          </a:p>
          <a:p>
            <a:pPr>
              <a:defRPr/>
            </a:pPr>
            <a:r>
              <a:rPr lang="en-US" sz="2400" dirty="0">
                <a:latin typeface="Aptos" panose="020B0004020202020204" pitchFamily="34" charset="0"/>
              </a:rPr>
              <a:t>Three dimensions of adaptive skills:</a:t>
            </a:r>
            <a:endParaRPr lang="en-US" sz="2400" b="1" dirty="0">
              <a:latin typeface="Aptos" panose="020B0004020202020204" pitchFamily="34" charset="0"/>
            </a:endParaRPr>
          </a:p>
          <a:p>
            <a:pPr marL="857250" lvl="1" indent="-457200">
              <a:buFont typeface="+mj-lt"/>
              <a:buAutoNum type="arabicPeriod"/>
              <a:defRPr/>
            </a:pPr>
            <a:r>
              <a:rPr lang="en-US" dirty="0">
                <a:latin typeface="Aptos" panose="020B0004020202020204" pitchFamily="34" charset="0"/>
              </a:rPr>
              <a:t>Self</a:t>
            </a:r>
          </a:p>
          <a:p>
            <a:pPr marL="857250" lvl="1" indent="-457200">
              <a:buFont typeface="+mj-lt"/>
              <a:buAutoNum type="arabicPeriod"/>
              <a:defRPr/>
            </a:pPr>
            <a:r>
              <a:rPr lang="en-US" dirty="0">
                <a:latin typeface="Aptos" panose="020B0004020202020204" pitchFamily="34" charset="0"/>
              </a:rPr>
              <a:t>Relationship </a:t>
            </a:r>
          </a:p>
          <a:p>
            <a:pPr marL="857250" lvl="1" indent="-457200">
              <a:buFont typeface="+mj-lt"/>
              <a:buAutoNum type="arabicPeriod"/>
              <a:defRPr/>
            </a:pPr>
            <a:r>
              <a:rPr lang="en-US" dirty="0">
                <a:latin typeface="Aptos" panose="020B0004020202020204" pitchFamily="34" charset="0"/>
              </a:rPr>
              <a:t>Perception</a:t>
            </a:r>
          </a:p>
        </p:txBody>
      </p:sp>
      <p:sp>
        <p:nvSpPr>
          <p:cNvPr id="52228" name="Slide Number Placeholder 3">
            <a:extLst>
              <a:ext uri="{FF2B5EF4-FFF2-40B4-BE49-F238E27FC236}">
                <a16:creationId xmlns:a16="http://schemas.microsoft.com/office/drawing/2014/main" id="{3CF325BB-F0C1-3424-D651-F49F74C5DD1E}"/>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3F66B7F0-6C57-4155-9C07-046378FAD7E9}" type="slidenum">
              <a:rPr lang="en-US" altLang="en-US" sz="1200">
                <a:solidFill>
                  <a:srgbClr val="000000"/>
                </a:solidFill>
                <a:latin typeface="Arial" panose="020B0604020202020204" pitchFamily="34" charset="0"/>
              </a:rPr>
              <a:pPr>
                <a:spcBef>
                  <a:spcPct val="0"/>
                </a:spcBef>
                <a:buFontTx/>
                <a:buNone/>
              </a:pPr>
              <a:t>15</a:t>
            </a:fld>
            <a:endParaRPr lang="en-US" altLang="en-US" sz="1200" dirty="0">
              <a:solidFill>
                <a:srgbClr val="000000"/>
              </a:solidFill>
              <a:latin typeface="Arial" panose="020B060402020202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6FF541AC-54EB-4E0D-434A-4549CB345C76}"/>
              </a:ext>
            </a:extLst>
          </p:cNvPr>
          <p:cNvSpPr/>
          <p:nvPr/>
        </p:nvSpPr>
        <p:spPr>
          <a:xfrm>
            <a:off x="3672840" y="824717"/>
            <a:ext cx="5029200" cy="4724400"/>
          </a:xfrm>
          <a:prstGeom prst="ellipse">
            <a:avLst/>
          </a:prstGeom>
          <a:solidFill>
            <a:srgbClr val="D9CAE0"/>
          </a:solidFill>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solidFill>
                <a:prstClr val="white"/>
              </a:solidFill>
            </a:endParaRPr>
          </a:p>
        </p:txBody>
      </p:sp>
      <p:sp>
        <p:nvSpPr>
          <p:cNvPr id="54275" name="Title 1">
            <a:extLst>
              <a:ext uri="{FF2B5EF4-FFF2-40B4-BE49-F238E27FC236}">
                <a16:creationId xmlns:a16="http://schemas.microsoft.com/office/drawing/2014/main" id="{3F8821FE-F65D-EE99-7FC3-8B44774A633B}"/>
              </a:ext>
            </a:extLst>
          </p:cNvPr>
          <p:cNvSpPr>
            <a:spLocks noGrp="1"/>
          </p:cNvSpPr>
          <p:nvPr>
            <p:ph type="title"/>
          </p:nvPr>
        </p:nvSpPr>
        <p:spPr>
          <a:xfrm>
            <a:off x="1676400" y="-88424"/>
            <a:ext cx="8839200" cy="1143000"/>
          </a:xfrm>
        </p:spPr>
        <p:txBody>
          <a:bodyPr>
            <a:normAutofit/>
          </a:bodyPr>
          <a:lstStyle/>
          <a:p>
            <a:pPr algn="ctr" eaLnBrk="1" hangingPunct="1"/>
            <a:r>
              <a:rPr lang="en-US" altLang="en-US" b="1" dirty="0">
                <a:latin typeface="Aptos Light" panose="020B0004020202020204" pitchFamily="34" charset="0"/>
                <a:cs typeface="Arial" panose="020B0604020202020204" pitchFamily="34" charset="0"/>
              </a:rPr>
              <a:t>Cultural Intelligence</a:t>
            </a:r>
          </a:p>
        </p:txBody>
      </p:sp>
      <p:sp>
        <p:nvSpPr>
          <p:cNvPr id="54276" name="Content Placeholder 4">
            <a:extLst>
              <a:ext uri="{FF2B5EF4-FFF2-40B4-BE49-F238E27FC236}">
                <a16:creationId xmlns:a16="http://schemas.microsoft.com/office/drawing/2014/main" id="{5C9C7FA4-8DE6-5296-8A98-FF0432285A41}"/>
              </a:ext>
            </a:extLst>
          </p:cNvPr>
          <p:cNvSpPr>
            <a:spLocks noGrp="1"/>
          </p:cNvSpPr>
          <p:nvPr>
            <p:ph sz="half" idx="1"/>
          </p:nvPr>
        </p:nvSpPr>
        <p:spPr>
          <a:xfrm>
            <a:off x="4212446" y="1680050"/>
            <a:ext cx="4191000" cy="3581400"/>
          </a:xfrm>
        </p:spPr>
        <p:txBody>
          <a:bodyPr>
            <a:normAutofit/>
          </a:bodyPr>
          <a:lstStyle/>
          <a:p>
            <a:pPr marL="0" indent="0">
              <a:spcBef>
                <a:spcPct val="0"/>
              </a:spcBef>
              <a:buNone/>
            </a:pPr>
            <a:r>
              <a:rPr lang="en-US" altLang="en-US" sz="2600" b="1" dirty="0">
                <a:solidFill>
                  <a:schemeClr val="tx1"/>
                </a:solidFill>
                <a:latin typeface="Aptos" panose="020B0004020202020204" pitchFamily="34" charset="0"/>
              </a:rPr>
              <a:t>Cultural intelligence (CQ</a:t>
            </a:r>
            <a:r>
              <a:rPr lang="en-US" altLang="en-US" sz="2600" dirty="0">
                <a:solidFill>
                  <a:schemeClr val="tx1"/>
                </a:solidFill>
                <a:latin typeface="Aptos" panose="020B0004020202020204" pitchFamily="34" charset="0"/>
              </a:rPr>
              <a:t>) refers to an individual’s ability to adapt across cultures through sensing the different cues regarding appropriate behavior across cultural settings or in multicultural settings.</a:t>
            </a:r>
          </a:p>
        </p:txBody>
      </p:sp>
      <p:sp>
        <p:nvSpPr>
          <p:cNvPr id="54277" name="Slide Number Placeholder 4">
            <a:extLst>
              <a:ext uri="{FF2B5EF4-FFF2-40B4-BE49-F238E27FC236}">
                <a16:creationId xmlns:a16="http://schemas.microsoft.com/office/drawing/2014/main" id="{BC1B8DFE-6ACE-3B52-C783-3314C573EFBC}"/>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E4456B0C-5294-49D1-8764-9AAAA8E8CF0E}" type="slidenum">
              <a:rPr lang="en-US" altLang="en-US" sz="1100">
                <a:latin typeface="Arial" panose="020B0604020202020204" pitchFamily="34" charset="0"/>
              </a:rPr>
              <a:pPr>
                <a:spcBef>
                  <a:spcPct val="0"/>
                </a:spcBef>
                <a:buFontTx/>
                <a:buNone/>
              </a:pPr>
              <a:t>16</a:t>
            </a:fld>
            <a:endParaRPr lang="en-US" altLang="en-US" sz="1100">
              <a:latin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a:extLst>
              <a:ext uri="{FF2B5EF4-FFF2-40B4-BE49-F238E27FC236}">
                <a16:creationId xmlns:a16="http://schemas.microsoft.com/office/drawing/2014/main" id="{5BE3C8B8-4A0B-9406-4EB9-03B4E25F4320}"/>
              </a:ext>
            </a:extLst>
          </p:cNvPr>
          <p:cNvSpPr>
            <a:spLocks noGrp="1"/>
          </p:cNvSpPr>
          <p:nvPr>
            <p:ph type="title"/>
          </p:nvPr>
        </p:nvSpPr>
        <p:spPr>
          <a:xfrm>
            <a:off x="1448439" y="0"/>
            <a:ext cx="9295122" cy="1852295"/>
          </a:xfrm>
        </p:spPr>
        <p:txBody>
          <a:bodyPr>
            <a:normAutofit/>
          </a:bodyPr>
          <a:lstStyle/>
          <a:p>
            <a:pPr algn="ctr">
              <a:defRPr/>
            </a:pPr>
            <a:r>
              <a:rPr lang="en-US" b="1" dirty="0">
                <a:latin typeface="Aptos Light" panose="020B0004020202020204" pitchFamily="34" charset="0"/>
                <a:ea typeface="ＭＳ Ｐゴシック" charset="0"/>
              </a:rPr>
              <a:t>Training and Development of Expatriates</a:t>
            </a:r>
          </a:p>
        </p:txBody>
      </p:sp>
      <p:sp>
        <p:nvSpPr>
          <p:cNvPr id="2" name="Content Placeholder 1">
            <a:extLst>
              <a:ext uri="{FF2B5EF4-FFF2-40B4-BE49-F238E27FC236}">
                <a16:creationId xmlns:a16="http://schemas.microsoft.com/office/drawing/2014/main" id="{833B10BF-6F61-DB41-A4C2-F1ECF3BC46B3}"/>
              </a:ext>
            </a:extLst>
          </p:cNvPr>
          <p:cNvSpPr>
            <a:spLocks noGrp="1"/>
          </p:cNvSpPr>
          <p:nvPr>
            <p:ph idx="1"/>
          </p:nvPr>
        </p:nvSpPr>
        <p:spPr>
          <a:xfrm>
            <a:off x="1701952" y="1906370"/>
            <a:ext cx="8690450" cy="2868221"/>
          </a:xfrm>
        </p:spPr>
        <p:txBody>
          <a:bodyPr/>
          <a:lstStyle/>
          <a:p>
            <a:pPr>
              <a:lnSpc>
                <a:spcPct val="70000"/>
              </a:lnSpc>
              <a:buFont typeface="Wingdings" panose="05000000000000000000" pitchFamily="2" charset="2"/>
              <a:buChar char="q"/>
              <a:defRPr/>
            </a:pPr>
            <a:r>
              <a:rPr lang="en-US" dirty="0">
                <a:latin typeface="Aptos" panose="020B0004020202020204" pitchFamily="34" charset="0"/>
                <a:cs typeface="Calibri"/>
              </a:rPr>
              <a:t>Cross Cultural Training</a:t>
            </a:r>
          </a:p>
          <a:p>
            <a:pPr>
              <a:lnSpc>
                <a:spcPct val="70000"/>
              </a:lnSpc>
              <a:buFont typeface="Wingdings" panose="05000000000000000000" pitchFamily="2" charset="2"/>
              <a:buChar char="q"/>
              <a:defRPr/>
            </a:pPr>
            <a:r>
              <a:rPr lang="en-US" dirty="0">
                <a:latin typeface="Aptos" panose="020B0004020202020204" pitchFamily="34" charset="0"/>
                <a:cs typeface="Calibri"/>
              </a:rPr>
              <a:t>Behavior in Meetings and Social Settings</a:t>
            </a:r>
          </a:p>
          <a:p>
            <a:pPr>
              <a:lnSpc>
                <a:spcPct val="70000"/>
              </a:lnSpc>
              <a:buFont typeface="Wingdings" panose="05000000000000000000" pitchFamily="2" charset="2"/>
              <a:buChar char="q"/>
              <a:defRPr/>
            </a:pPr>
            <a:r>
              <a:rPr lang="en-US" dirty="0">
                <a:latin typeface="Aptos" panose="020B0004020202020204" pitchFamily="34" charset="0"/>
                <a:cs typeface="Calibri"/>
              </a:rPr>
              <a:t>Interpersonal and Communication Skills</a:t>
            </a:r>
          </a:p>
          <a:p>
            <a:pPr>
              <a:lnSpc>
                <a:spcPct val="70000"/>
              </a:lnSpc>
              <a:buFont typeface="Wingdings" panose="05000000000000000000" pitchFamily="2" charset="2"/>
              <a:buChar char="q"/>
              <a:defRPr/>
            </a:pPr>
            <a:r>
              <a:rPr lang="en-US" dirty="0">
                <a:latin typeface="Aptos" panose="020B0004020202020204" pitchFamily="34" charset="0"/>
                <a:cs typeface="Calibri"/>
              </a:rPr>
              <a:t>Culture in the new Work Environment</a:t>
            </a:r>
          </a:p>
        </p:txBody>
      </p:sp>
      <p:sp>
        <p:nvSpPr>
          <p:cNvPr id="56324" name="Slide Number Placeholder 3">
            <a:extLst>
              <a:ext uri="{FF2B5EF4-FFF2-40B4-BE49-F238E27FC236}">
                <a16:creationId xmlns:a16="http://schemas.microsoft.com/office/drawing/2014/main" id="{951A6F92-8404-1B23-F936-95955068C6D2}"/>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17DB0CB8-4F6C-487B-A987-720311676F6F}" type="slidenum">
              <a:rPr lang="en-US" altLang="en-US" sz="1200">
                <a:solidFill>
                  <a:srgbClr val="000000"/>
                </a:solidFill>
                <a:latin typeface="Arial" panose="020B0604020202020204" pitchFamily="34" charset="0"/>
              </a:rPr>
              <a:pPr>
                <a:spcBef>
                  <a:spcPct val="0"/>
                </a:spcBef>
                <a:buFontTx/>
                <a:buNone/>
              </a:pPr>
              <a:t>17</a:t>
            </a:fld>
            <a:endParaRPr lang="en-US" altLang="en-US" sz="1200">
              <a:solidFill>
                <a:srgbClr val="000000"/>
              </a:solidFill>
              <a:latin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a:extLst>
              <a:ext uri="{FF2B5EF4-FFF2-40B4-BE49-F238E27FC236}">
                <a16:creationId xmlns:a16="http://schemas.microsoft.com/office/drawing/2014/main" id="{A0021E8A-111C-4E14-F285-64E0B9F44BAB}"/>
              </a:ext>
            </a:extLst>
          </p:cNvPr>
          <p:cNvSpPr>
            <a:spLocks noGrp="1"/>
          </p:cNvSpPr>
          <p:nvPr>
            <p:ph type="title"/>
          </p:nvPr>
        </p:nvSpPr>
        <p:spPr>
          <a:xfrm>
            <a:off x="758190" y="18255"/>
            <a:ext cx="10515600" cy="1325563"/>
          </a:xfrm>
        </p:spPr>
        <p:txBody>
          <a:bodyPr>
            <a:normAutofit/>
          </a:bodyPr>
          <a:lstStyle/>
          <a:p>
            <a:pPr algn="ctr"/>
            <a:r>
              <a:rPr lang="en-US" altLang="en-US" b="1" dirty="0">
                <a:latin typeface="Aptos Light" panose="020B0004020202020204" pitchFamily="34" charset="0"/>
              </a:rPr>
              <a:t>Compensation of Expatriates</a:t>
            </a:r>
          </a:p>
        </p:txBody>
      </p:sp>
      <p:sp>
        <p:nvSpPr>
          <p:cNvPr id="45059" name="Content Placeholder 2">
            <a:extLst>
              <a:ext uri="{FF2B5EF4-FFF2-40B4-BE49-F238E27FC236}">
                <a16:creationId xmlns:a16="http://schemas.microsoft.com/office/drawing/2014/main" id="{8E0A9314-44D2-815F-1CF7-A8E8E0AB70F9}"/>
              </a:ext>
            </a:extLst>
          </p:cNvPr>
          <p:cNvSpPr>
            <a:spLocks noGrp="1"/>
          </p:cNvSpPr>
          <p:nvPr>
            <p:ph idx="1"/>
          </p:nvPr>
        </p:nvSpPr>
        <p:spPr/>
        <p:txBody>
          <a:bodyPr/>
          <a:lstStyle/>
          <a:p>
            <a:pPr>
              <a:buFont typeface="Wingdings" panose="05000000000000000000" pitchFamily="2" charset="2"/>
              <a:buChar char="§"/>
              <a:defRPr/>
            </a:pPr>
            <a:r>
              <a:rPr lang="en-US" dirty="0">
                <a:latin typeface="Aptos" panose="020B0004020202020204" pitchFamily="34" charset="0"/>
              </a:rPr>
              <a:t>Base Salary</a:t>
            </a:r>
          </a:p>
          <a:p>
            <a:pPr>
              <a:buFont typeface="Wingdings" panose="05000000000000000000" pitchFamily="2" charset="2"/>
              <a:buChar char="§"/>
              <a:defRPr/>
            </a:pPr>
            <a:r>
              <a:rPr lang="en-US" dirty="0">
                <a:latin typeface="Aptos" panose="020B0004020202020204" pitchFamily="34" charset="0"/>
              </a:rPr>
              <a:t>Tax Equalization Allowances</a:t>
            </a:r>
          </a:p>
          <a:p>
            <a:pPr>
              <a:buFont typeface="Wingdings" panose="05000000000000000000" pitchFamily="2" charset="2"/>
              <a:buChar char="§"/>
              <a:defRPr/>
            </a:pPr>
            <a:r>
              <a:rPr lang="en-US" dirty="0">
                <a:latin typeface="Aptos" panose="020B0004020202020204" pitchFamily="34" charset="0"/>
              </a:rPr>
              <a:t>Benefits</a:t>
            </a:r>
          </a:p>
          <a:p>
            <a:pPr>
              <a:buFont typeface="Wingdings" panose="05000000000000000000" pitchFamily="2" charset="2"/>
              <a:buChar char="§"/>
              <a:defRPr/>
            </a:pPr>
            <a:r>
              <a:rPr lang="en-US" dirty="0">
                <a:latin typeface="Aptos" panose="020B0004020202020204" pitchFamily="34" charset="0"/>
              </a:rPr>
              <a:t>Allowances</a:t>
            </a:r>
          </a:p>
        </p:txBody>
      </p:sp>
      <p:sp>
        <p:nvSpPr>
          <p:cNvPr id="58372" name="Slide Number Placeholder 4">
            <a:extLst>
              <a:ext uri="{FF2B5EF4-FFF2-40B4-BE49-F238E27FC236}">
                <a16:creationId xmlns:a16="http://schemas.microsoft.com/office/drawing/2014/main" id="{00406D40-F209-61DF-2608-8AA2A64255BA}"/>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4F4F17E2-08F4-4604-8E22-83749E9E27BC}" type="slidenum">
              <a:rPr lang="en-US" altLang="en-US" sz="1200">
                <a:solidFill>
                  <a:srgbClr val="000000"/>
                </a:solidFill>
                <a:latin typeface="Arial" panose="020B0604020202020204" pitchFamily="34" charset="0"/>
              </a:rPr>
              <a:pPr>
                <a:spcBef>
                  <a:spcPct val="0"/>
                </a:spcBef>
                <a:buFontTx/>
                <a:buNone/>
              </a:pPr>
              <a:t>18</a:t>
            </a:fld>
            <a:endParaRPr lang="en-US" altLang="en-US" sz="1200">
              <a:solidFill>
                <a:srgbClr val="000000"/>
              </a:solidFill>
              <a:latin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itle 1">
            <a:extLst>
              <a:ext uri="{FF2B5EF4-FFF2-40B4-BE49-F238E27FC236}">
                <a16:creationId xmlns:a16="http://schemas.microsoft.com/office/drawing/2014/main" id="{F3AD5C8A-10A9-916F-C3AB-2A42A10E1F47}"/>
              </a:ext>
            </a:extLst>
          </p:cNvPr>
          <p:cNvSpPr>
            <a:spLocks noGrp="1"/>
          </p:cNvSpPr>
          <p:nvPr>
            <p:ph type="title"/>
          </p:nvPr>
        </p:nvSpPr>
        <p:spPr>
          <a:xfrm>
            <a:off x="2209800" y="-49530"/>
            <a:ext cx="7737475" cy="1295400"/>
          </a:xfrm>
        </p:spPr>
        <p:txBody>
          <a:bodyPr>
            <a:normAutofit/>
          </a:bodyPr>
          <a:lstStyle/>
          <a:p>
            <a:pPr algn="ctr">
              <a:defRPr/>
            </a:pPr>
            <a:r>
              <a:rPr lang="en-US" b="1" dirty="0">
                <a:latin typeface="Aptos Light" panose="020B0004020202020204" pitchFamily="34" charset="0"/>
                <a:ea typeface="ＭＳ Ｐゴシック" charset="0"/>
              </a:rPr>
              <a:t>Re-acculturation of Expatriates</a:t>
            </a:r>
          </a:p>
        </p:txBody>
      </p:sp>
      <p:sp>
        <p:nvSpPr>
          <p:cNvPr id="88066" name="Content Placeholder 2">
            <a:extLst>
              <a:ext uri="{FF2B5EF4-FFF2-40B4-BE49-F238E27FC236}">
                <a16:creationId xmlns:a16="http://schemas.microsoft.com/office/drawing/2014/main" id="{63F30217-68E5-11F7-6F1D-DC5951896F73}"/>
              </a:ext>
            </a:extLst>
          </p:cNvPr>
          <p:cNvSpPr>
            <a:spLocks noGrp="1"/>
          </p:cNvSpPr>
          <p:nvPr>
            <p:ph idx="1"/>
          </p:nvPr>
        </p:nvSpPr>
        <p:spPr>
          <a:xfrm>
            <a:off x="1281748" y="1223010"/>
            <a:ext cx="9593580" cy="4114800"/>
          </a:xfrm>
          <a:solidFill>
            <a:schemeClr val="accent4">
              <a:lumMod val="20000"/>
              <a:lumOff val="80000"/>
            </a:schemeClr>
          </a:solidFill>
          <a:ln>
            <a:solidFill>
              <a:schemeClr val="accent4">
                <a:lumMod val="20000"/>
                <a:lumOff val="80000"/>
              </a:schemeClr>
            </a:solidFill>
          </a:ln>
          <a:extLst>
            <a:ext uri="{FAA26D3D-D897-4be2-8F04-BA451C77F1D7}"/>
          </a:extLst>
        </p:spPr>
        <p:style>
          <a:lnRef idx="1">
            <a:schemeClr val="accent5"/>
          </a:lnRef>
          <a:fillRef idx="2">
            <a:schemeClr val="accent5"/>
          </a:fillRef>
          <a:effectRef idx="1">
            <a:schemeClr val="accent5"/>
          </a:effectRef>
          <a:fontRef idx="minor">
            <a:schemeClr val="dk1"/>
          </a:fontRef>
        </p:style>
        <p:txBody>
          <a:bodyPr>
            <a:noAutofit/>
          </a:bodyPr>
          <a:lstStyle/>
          <a:p>
            <a:pPr>
              <a:buFont typeface="Wingdings" panose="05000000000000000000" pitchFamily="2" charset="2"/>
              <a:buChar char="v"/>
              <a:defRPr/>
            </a:pPr>
            <a:r>
              <a:rPr lang="en-US" sz="2400" b="1" dirty="0">
                <a:solidFill>
                  <a:schemeClr val="tx1"/>
                </a:solidFill>
                <a:latin typeface="Aptos" panose="020B0004020202020204" pitchFamily="34" charset="0"/>
              </a:rPr>
              <a:t>Reentry</a:t>
            </a:r>
            <a:r>
              <a:rPr lang="en-US" sz="2400" dirty="0">
                <a:solidFill>
                  <a:schemeClr val="tx1"/>
                </a:solidFill>
                <a:latin typeface="Aptos" panose="020B0004020202020204" pitchFamily="34" charset="0"/>
              </a:rPr>
              <a:t> may result in culture shock. </a:t>
            </a:r>
          </a:p>
          <a:p>
            <a:pPr marL="891540" lvl="2" indent="-342900">
              <a:buFont typeface="Wingdings" panose="05000000000000000000" pitchFamily="2" charset="2"/>
              <a:buChar char="ü"/>
              <a:defRPr/>
            </a:pPr>
            <a:r>
              <a:rPr lang="en-US" sz="2400" b="1" dirty="0">
                <a:solidFill>
                  <a:schemeClr val="tx1"/>
                </a:solidFill>
                <a:latin typeface="Aptos" panose="020B0004020202020204" pitchFamily="34" charset="0"/>
              </a:rPr>
              <a:t>60 to 70%</a:t>
            </a:r>
            <a:r>
              <a:rPr lang="en-US" sz="2400" dirty="0">
                <a:solidFill>
                  <a:schemeClr val="tx1"/>
                </a:solidFill>
                <a:latin typeface="Aptos" panose="020B0004020202020204" pitchFamily="34" charset="0"/>
              </a:rPr>
              <a:t>  do not know what position will be upon return</a:t>
            </a:r>
          </a:p>
          <a:p>
            <a:pPr marL="891540" lvl="2" indent="-342900">
              <a:buFont typeface="Wingdings" panose="05000000000000000000" pitchFamily="2" charset="2"/>
              <a:buChar char="ü"/>
              <a:defRPr/>
            </a:pPr>
            <a:r>
              <a:rPr lang="en-US" sz="2400" dirty="0">
                <a:solidFill>
                  <a:schemeClr val="tx1"/>
                </a:solidFill>
                <a:latin typeface="Aptos" panose="020B0004020202020204" pitchFamily="34" charset="0"/>
              </a:rPr>
              <a:t>25% leave the company within one year upon returning</a:t>
            </a:r>
          </a:p>
          <a:p>
            <a:pPr>
              <a:buFont typeface="Wingdings" panose="05000000000000000000" pitchFamily="2" charset="2"/>
              <a:buChar char="v"/>
              <a:defRPr/>
            </a:pPr>
            <a:r>
              <a:rPr lang="en-US" sz="2400" b="1" dirty="0">
                <a:solidFill>
                  <a:schemeClr val="tx1"/>
                </a:solidFill>
                <a:latin typeface="Aptos" panose="020B0004020202020204" pitchFamily="34" charset="0"/>
              </a:rPr>
              <a:t>Transition process</a:t>
            </a:r>
            <a:r>
              <a:rPr lang="en-US" sz="2400" dirty="0">
                <a:solidFill>
                  <a:schemeClr val="tx1"/>
                </a:solidFill>
                <a:latin typeface="Aptos" panose="020B0004020202020204" pitchFamily="34" charset="0"/>
              </a:rPr>
              <a:t> necessitates communication of corporate changes while the expatriate is overseas and validation of the importance of the expatriate's international work. </a:t>
            </a:r>
          </a:p>
          <a:p>
            <a:pPr>
              <a:buFont typeface="Wingdings" panose="05000000000000000000" pitchFamily="2" charset="2"/>
              <a:buChar char="v"/>
              <a:defRPr/>
            </a:pPr>
            <a:r>
              <a:rPr lang="en-US" sz="2400" b="1" dirty="0">
                <a:solidFill>
                  <a:schemeClr val="tx1"/>
                </a:solidFill>
                <a:latin typeface="Aptos" panose="020B0004020202020204" pitchFamily="34" charset="0"/>
              </a:rPr>
              <a:t>Training and rewards</a:t>
            </a:r>
            <a:r>
              <a:rPr lang="en-US" sz="2400" dirty="0">
                <a:solidFill>
                  <a:schemeClr val="tx1"/>
                </a:solidFill>
                <a:latin typeface="Aptos" panose="020B0004020202020204" pitchFamily="34" charset="0"/>
              </a:rPr>
              <a:t> beyond salary and benefits are key.</a:t>
            </a:r>
          </a:p>
          <a:p>
            <a:pPr>
              <a:buFont typeface="Wingdings" panose="05000000000000000000" pitchFamily="2" charset="2"/>
              <a:buChar char="v"/>
              <a:defRPr/>
            </a:pPr>
            <a:r>
              <a:rPr lang="en-US" sz="2400" b="1" dirty="0">
                <a:solidFill>
                  <a:schemeClr val="tx1"/>
                </a:solidFill>
                <a:latin typeface="Aptos" panose="020B0004020202020204" pitchFamily="34" charset="0"/>
              </a:rPr>
              <a:t>Communication </a:t>
            </a:r>
            <a:r>
              <a:rPr lang="en-US" sz="2400" dirty="0">
                <a:solidFill>
                  <a:schemeClr val="tx1"/>
                </a:solidFill>
                <a:latin typeface="Aptos" panose="020B0004020202020204" pitchFamily="34" charset="0"/>
              </a:rPr>
              <a:t>and </a:t>
            </a:r>
            <a:r>
              <a:rPr lang="en-US" sz="2400" b="1" dirty="0">
                <a:solidFill>
                  <a:schemeClr val="tx1"/>
                </a:solidFill>
                <a:latin typeface="Aptos" panose="020B0004020202020204" pitchFamily="34" charset="0"/>
              </a:rPr>
              <a:t>validation</a:t>
            </a:r>
            <a:r>
              <a:rPr lang="en-US" sz="2400" dirty="0">
                <a:solidFill>
                  <a:schemeClr val="tx1"/>
                </a:solidFill>
                <a:latin typeface="Aptos" panose="020B0004020202020204" pitchFamily="34" charset="0"/>
              </a:rPr>
              <a:t> efforts help expatriates. </a:t>
            </a:r>
          </a:p>
        </p:txBody>
      </p:sp>
      <p:sp>
        <p:nvSpPr>
          <p:cNvPr id="60420" name="Slide Number Placeholder 2">
            <a:extLst>
              <a:ext uri="{FF2B5EF4-FFF2-40B4-BE49-F238E27FC236}">
                <a16:creationId xmlns:a16="http://schemas.microsoft.com/office/drawing/2014/main" id="{F4A43018-588D-E73F-D3C1-A8F974FAF8CB}"/>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F00E643F-85AC-439A-9ADC-13E688FB40E5}" type="slidenum">
              <a:rPr lang="en-US" altLang="en-US" sz="1200">
                <a:solidFill>
                  <a:srgbClr val="000000"/>
                </a:solidFill>
                <a:latin typeface="Arial" panose="020B0604020202020204" pitchFamily="34" charset="0"/>
              </a:rPr>
              <a:pPr>
                <a:spcBef>
                  <a:spcPct val="0"/>
                </a:spcBef>
                <a:buFontTx/>
                <a:buNone/>
              </a:pPr>
              <a:t>19</a:t>
            </a:fld>
            <a:endParaRPr lang="en-US" altLang="en-US" sz="1200">
              <a:solidFill>
                <a:srgbClr val="000000"/>
              </a:solidFill>
              <a:latin typeface="Arial" panose="020B060402020202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E8752-8C16-AFD1-2576-8E1C482163B8}"/>
              </a:ext>
            </a:extLst>
          </p:cNvPr>
          <p:cNvSpPr>
            <a:spLocks noGrp="1"/>
          </p:cNvSpPr>
          <p:nvPr>
            <p:ph type="title"/>
          </p:nvPr>
        </p:nvSpPr>
        <p:spPr>
          <a:xfrm>
            <a:off x="650100" y="365125"/>
            <a:ext cx="4004032" cy="2668274"/>
          </a:xfrm>
        </p:spPr>
        <p:txBody>
          <a:bodyPr/>
          <a:lstStyle/>
          <a:p>
            <a:pPr algn="ctr"/>
            <a:r>
              <a:rPr lang="en-GB" b="1" dirty="0">
                <a:latin typeface="Aptos Light" panose="020B0004020202020204" pitchFamily="34" charset="0"/>
              </a:rPr>
              <a:t>Hybrid work:  </a:t>
            </a:r>
            <a:br>
              <a:rPr lang="en-GB" b="1" dirty="0">
                <a:latin typeface="Aptos Light" panose="020B0004020202020204" pitchFamily="34" charset="0"/>
              </a:rPr>
            </a:br>
            <a:r>
              <a:rPr lang="en-GB" b="1" dirty="0">
                <a:latin typeface="Aptos Light" panose="020B0004020202020204" pitchFamily="34" charset="0"/>
              </a:rPr>
              <a:t>The work trend?</a:t>
            </a:r>
          </a:p>
        </p:txBody>
      </p:sp>
      <p:pic>
        <p:nvPicPr>
          <p:cNvPr id="3074" name="Picture 2" descr="Sustainability 15 03086 g001">
            <a:extLst>
              <a:ext uri="{FF2B5EF4-FFF2-40B4-BE49-F238E27FC236}">
                <a16:creationId xmlns:a16="http://schemas.microsoft.com/office/drawing/2014/main" id="{A4FD6ECB-B32B-BF60-2345-EB56DA32C1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6085" y="235526"/>
            <a:ext cx="6145815" cy="537556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184D2B8-80B1-E709-AE4B-3C85E6DE49B6}"/>
              </a:ext>
            </a:extLst>
          </p:cNvPr>
          <p:cNvSpPr txBox="1"/>
          <p:nvPr/>
        </p:nvSpPr>
        <p:spPr>
          <a:xfrm>
            <a:off x="352424" y="4946720"/>
            <a:ext cx="3989663" cy="369332"/>
          </a:xfrm>
          <a:prstGeom prst="rect">
            <a:avLst/>
          </a:prstGeom>
          <a:noFill/>
        </p:spPr>
        <p:txBody>
          <a:bodyPr wrap="square">
            <a:spAutoFit/>
          </a:bodyPr>
          <a:lstStyle/>
          <a:p>
            <a:r>
              <a:rPr lang="nl-NL" dirty="0">
                <a:latin typeface="Aptos" panose="020B0004020202020204" pitchFamily="34" charset="0"/>
              </a:rPr>
              <a:t>Source : Hopkins, J.; </a:t>
            </a:r>
            <a:r>
              <a:rPr lang="nl-NL" dirty="0" err="1">
                <a:latin typeface="Aptos" panose="020B0004020202020204" pitchFamily="34" charset="0"/>
              </a:rPr>
              <a:t>Bardoel</a:t>
            </a:r>
            <a:r>
              <a:rPr lang="nl-NL" dirty="0">
                <a:latin typeface="Aptos" panose="020B0004020202020204" pitchFamily="34" charset="0"/>
              </a:rPr>
              <a:t>, A. (2023) </a:t>
            </a:r>
            <a:endParaRPr lang="en-GB" dirty="0">
              <a:latin typeface="Aptos" panose="020B0004020202020204" pitchFamily="34" charset="0"/>
            </a:endParaRPr>
          </a:p>
        </p:txBody>
      </p:sp>
      <p:sp>
        <p:nvSpPr>
          <p:cNvPr id="4" name="TextBox 3">
            <a:extLst>
              <a:ext uri="{FF2B5EF4-FFF2-40B4-BE49-F238E27FC236}">
                <a16:creationId xmlns:a16="http://schemas.microsoft.com/office/drawing/2014/main" id="{CD7A749F-C8A0-E8EB-2F4A-31F42AB2A688}"/>
              </a:ext>
            </a:extLst>
          </p:cNvPr>
          <p:cNvSpPr txBox="1"/>
          <p:nvPr/>
        </p:nvSpPr>
        <p:spPr>
          <a:xfrm>
            <a:off x="352424" y="4098922"/>
            <a:ext cx="4792387" cy="646331"/>
          </a:xfrm>
          <a:prstGeom prst="rect">
            <a:avLst/>
          </a:prstGeom>
          <a:noFill/>
        </p:spPr>
        <p:txBody>
          <a:bodyPr wrap="square">
            <a:spAutoFit/>
          </a:bodyPr>
          <a:lstStyle/>
          <a:p>
            <a:r>
              <a:rPr lang="en-US" dirty="0">
                <a:latin typeface="Aptos" panose="020B0004020202020204" pitchFamily="34" charset="0"/>
                <a:hlinkClick r:id="rId4"/>
              </a:rPr>
              <a:t>Employees Increasingly Seek Value and Purpose at Work (gartner.com)</a:t>
            </a:r>
            <a:endParaRPr lang="en-GB" dirty="0">
              <a:latin typeface="Aptos" panose="020B0004020202020204" pitchFamily="34" charset="0"/>
            </a:endParaRPr>
          </a:p>
        </p:txBody>
      </p:sp>
    </p:spTree>
    <p:extLst>
      <p:ext uri="{BB962C8B-B14F-4D97-AF65-F5344CB8AC3E}">
        <p14:creationId xmlns:p14="http://schemas.microsoft.com/office/powerpoint/2010/main" val="21765588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7BCFE-F4B9-91EE-EEE9-BF982E387914}"/>
              </a:ext>
            </a:extLst>
          </p:cNvPr>
          <p:cNvSpPr>
            <a:spLocks noGrp="1"/>
          </p:cNvSpPr>
          <p:nvPr>
            <p:ph type="title"/>
          </p:nvPr>
        </p:nvSpPr>
        <p:spPr>
          <a:xfrm>
            <a:off x="2005965" y="18328"/>
            <a:ext cx="8180070" cy="1325563"/>
          </a:xfrm>
        </p:spPr>
        <p:txBody>
          <a:bodyPr/>
          <a:lstStyle/>
          <a:p>
            <a:r>
              <a:rPr lang="en-GB" b="1" dirty="0">
                <a:latin typeface="Aptos Light" panose="020B0004020202020204" pitchFamily="34" charset="0"/>
              </a:rPr>
              <a:t>How do we manage hybrid work?</a:t>
            </a:r>
          </a:p>
        </p:txBody>
      </p:sp>
      <p:pic>
        <p:nvPicPr>
          <p:cNvPr id="5" name="Picture 4">
            <a:extLst>
              <a:ext uri="{FF2B5EF4-FFF2-40B4-BE49-F238E27FC236}">
                <a16:creationId xmlns:a16="http://schemas.microsoft.com/office/drawing/2014/main" id="{F52D12F6-51B3-F733-8E5B-0DC024C4FF7E}"/>
              </a:ext>
            </a:extLst>
          </p:cNvPr>
          <p:cNvPicPr>
            <a:picLocks noChangeAspect="1"/>
          </p:cNvPicPr>
          <p:nvPr/>
        </p:nvPicPr>
        <p:blipFill rotWithShape="1">
          <a:blip r:embed="rId3"/>
          <a:srcRect l="1380" t="20707" r="30875" b="14242"/>
          <a:stretch/>
        </p:blipFill>
        <p:spPr>
          <a:xfrm>
            <a:off x="5166014" y="1374707"/>
            <a:ext cx="5819918" cy="37256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TextBox 6">
            <a:extLst>
              <a:ext uri="{FF2B5EF4-FFF2-40B4-BE49-F238E27FC236}">
                <a16:creationId xmlns:a16="http://schemas.microsoft.com/office/drawing/2014/main" id="{D85C1E87-528D-89B3-163A-23006272B989}"/>
              </a:ext>
            </a:extLst>
          </p:cNvPr>
          <p:cNvSpPr txBox="1"/>
          <p:nvPr/>
        </p:nvSpPr>
        <p:spPr>
          <a:xfrm>
            <a:off x="217991" y="4915715"/>
            <a:ext cx="4222940" cy="369332"/>
          </a:xfrm>
          <a:prstGeom prst="rect">
            <a:avLst/>
          </a:prstGeom>
          <a:noFill/>
        </p:spPr>
        <p:txBody>
          <a:bodyPr wrap="square">
            <a:spAutoFit/>
          </a:bodyPr>
          <a:lstStyle/>
          <a:p>
            <a:r>
              <a:rPr lang="nl-NL" dirty="0">
                <a:latin typeface="Aptos" panose="020B0004020202020204" pitchFamily="34" charset="0"/>
              </a:rPr>
              <a:t>Source : Hopkins, J.; </a:t>
            </a:r>
            <a:r>
              <a:rPr lang="nl-NL" dirty="0" err="1">
                <a:latin typeface="Aptos" panose="020B0004020202020204" pitchFamily="34" charset="0"/>
              </a:rPr>
              <a:t>Bardoel</a:t>
            </a:r>
            <a:r>
              <a:rPr lang="nl-NL" dirty="0">
                <a:latin typeface="Aptos" panose="020B0004020202020204" pitchFamily="34" charset="0"/>
              </a:rPr>
              <a:t>, A. (2023) </a:t>
            </a:r>
            <a:endParaRPr lang="en-GB" dirty="0">
              <a:latin typeface="Aptos" panose="020B0004020202020204" pitchFamily="34" charset="0"/>
            </a:endParaRPr>
          </a:p>
        </p:txBody>
      </p:sp>
    </p:spTree>
    <p:extLst>
      <p:ext uri="{BB962C8B-B14F-4D97-AF65-F5344CB8AC3E}">
        <p14:creationId xmlns:p14="http://schemas.microsoft.com/office/powerpoint/2010/main" val="24995453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22C6A-E39B-4B2E-CFA2-5048D22FCFB1}"/>
              </a:ext>
            </a:extLst>
          </p:cNvPr>
          <p:cNvSpPr>
            <a:spLocks noGrp="1"/>
          </p:cNvSpPr>
          <p:nvPr>
            <p:ph type="title"/>
          </p:nvPr>
        </p:nvSpPr>
        <p:spPr>
          <a:xfrm>
            <a:off x="279248" y="365125"/>
            <a:ext cx="3214089" cy="3949529"/>
          </a:xfrm>
        </p:spPr>
        <p:txBody>
          <a:bodyPr/>
          <a:lstStyle/>
          <a:p>
            <a:pPr algn="ctr"/>
            <a:r>
              <a:rPr lang="en-US" dirty="0">
                <a:latin typeface="Aptos Light" panose="020B0004020202020204" pitchFamily="34" charset="0"/>
              </a:rPr>
              <a:t>Five Pillars of Successful Hybrid Work</a:t>
            </a:r>
            <a:endParaRPr lang="en-GB" dirty="0">
              <a:latin typeface="Aptos Light" panose="020B0004020202020204" pitchFamily="34" charset="0"/>
            </a:endParaRPr>
          </a:p>
        </p:txBody>
      </p:sp>
      <p:pic>
        <p:nvPicPr>
          <p:cNvPr id="5" name="Picture 4">
            <a:extLst>
              <a:ext uri="{FF2B5EF4-FFF2-40B4-BE49-F238E27FC236}">
                <a16:creationId xmlns:a16="http://schemas.microsoft.com/office/drawing/2014/main" id="{804BCA85-976C-3CA5-E351-19EFD75D260D}"/>
              </a:ext>
            </a:extLst>
          </p:cNvPr>
          <p:cNvPicPr>
            <a:picLocks noChangeAspect="1"/>
          </p:cNvPicPr>
          <p:nvPr/>
        </p:nvPicPr>
        <p:blipFill rotWithShape="1">
          <a:blip r:embed="rId3"/>
          <a:srcRect l="25555" t="30808" r="13771" b="10808"/>
          <a:stretch/>
        </p:blipFill>
        <p:spPr>
          <a:xfrm>
            <a:off x="3619499" y="727362"/>
            <a:ext cx="7290955" cy="4677217"/>
          </a:xfrm>
          <a:prstGeom prst="rect">
            <a:avLst/>
          </a:prstGeom>
        </p:spPr>
      </p:pic>
      <p:sp>
        <p:nvSpPr>
          <p:cNvPr id="6" name="TextBox 5">
            <a:extLst>
              <a:ext uri="{FF2B5EF4-FFF2-40B4-BE49-F238E27FC236}">
                <a16:creationId xmlns:a16="http://schemas.microsoft.com/office/drawing/2014/main" id="{26579740-1C72-96B8-06C7-EDBB1E1D29AF}"/>
              </a:ext>
            </a:extLst>
          </p:cNvPr>
          <p:cNvSpPr txBox="1"/>
          <p:nvPr/>
        </p:nvSpPr>
        <p:spPr>
          <a:xfrm>
            <a:off x="130452" y="5309947"/>
            <a:ext cx="4222940" cy="369332"/>
          </a:xfrm>
          <a:prstGeom prst="rect">
            <a:avLst/>
          </a:prstGeom>
          <a:noFill/>
        </p:spPr>
        <p:txBody>
          <a:bodyPr wrap="square">
            <a:spAutoFit/>
          </a:bodyPr>
          <a:lstStyle/>
          <a:p>
            <a:r>
              <a:rPr lang="nl-NL" dirty="0">
                <a:latin typeface="Aptos" panose="020B0004020202020204" pitchFamily="34" charset="0"/>
              </a:rPr>
              <a:t>Source : Hopkins, J.; </a:t>
            </a:r>
            <a:r>
              <a:rPr lang="nl-NL" dirty="0" err="1">
                <a:latin typeface="Aptos" panose="020B0004020202020204" pitchFamily="34" charset="0"/>
              </a:rPr>
              <a:t>Bardoel</a:t>
            </a:r>
            <a:r>
              <a:rPr lang="nl-NL" dirty="0">
                <a:latin typeface="Aptos" panose="020B0004020202020204" pitchFamily="34" charset="0"/>
              </a:rPr>
              <a:t>, A. (2023) </a:t>
            </a:r>
            <a:endParaRPr lang="en-GB" dirty="0">
              <a:latin typeface="Aptos" panose="020B0004020202020204" pitchFamily="34" charset="0"/>
            </a:endParaRPr>
          </a:p>
        </p:txBody>
      </p:sp>
    </p:spTree>
    <p:extLst>
      <p:ext uri="{BB962C8B-B14F-4D97-AF65-F5344CB8AC3E}">
        <p14:creationId xmlns:p14="http://schemas.microsoft.com/office/powerpoint/2010/main" val="6448032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16693-D913-7CAF-635E-418391E546BB}"/>
              </a:ext>
            </a:extLst>
          </p:cNvPr>
          <p:cNvSpPr>
            <a:spLocks noGrp="1"/>
          </p:cNvSpPr>
          <p:nvPr>
            <p:ph type="title"/>
          </p:nvPr>
        </p:nvSpPr>
        <p:spPr>
          <a:xfrm>
            <a:off x="3010023" y="-81950"/>
            <a:ext cx="5494020" cy="1325563"/>
          </a:xfrm>
        </p:spPr>
        <p:txBody>
          <a:bodyPr/>
          <a:lstStyle/>
          <a:p>
            <a:r>
              <a:rPr lang="en-GB" b="1" dirty="0">
                <a:latin typeface="Aptos Light" panose="020B0004020202020204" pitchFamily="34" charset="0"/>
              </a:rPr>
              <a:t>Top 10  skills of 2025</a:t>
            </a:r>
          </a:p>
        </p:txBody>
      </p:sp>
      <p:sp>
        <p:nvSpPr>
          <p:cNvPr id="4" name="TextBox 3">
            <a:extLst>
              <a:ext uri="{FF2B5EF4-FFF2-40B4-BE49-F238E27FC236}">
                <a16:creationId xmlns:a16="http://schemas.microsoft.com/office/drawing/2014/main" id="{BE7400D4-EAFC-DA07-3643-B6A7DF56B04F}"/>
              </a:ext>
            </a:extLst>
          </p:cNvPr>
          <p:cNvSpPr txBox="1"/>
          <p:nvPr/>
        </p:nvSpPr>
        <p:spPr>
          <a:xfrm>
            <a:off x="3403600" y="5334133"/>
            <a:ext cx="6096000" cy="369332"/>
          </a:xfrm>
          <a:prstGeom prst="rect">
            <a:avLst/>
          </a:prstGeom>
          <a:noFill/>
        </p:spPr>
        <p:txBody>
          <a:bodyPr wrap="square">
            <a:spAutoFit/>
          </a:bodyPr>
          <a:lstStyle/>
          <a:p>
            <a:r>
              <a:rPr lang="en-US" dirty="0">
                <a:hlinkClick r:id="rId4"/>
              </a:rPr>
              <a:t>The Future of Jobs Report 2025 | World Economic Forum</a:t>
            </a:r>
            <a:endParaRPr lang="en-GB" dirty="0"/>
          </a:p>
        </p:txBody>
      </p:sp>
      <p:pic>
        <p:nvPicPr>
          <p:cNvPr id="9" name="Online Media 8" title="2025 Future Of Jobs According To The World Economic Forum | Jobs of the Future &amp; the Skills You Need">
            <a:hlinkClick r:id="" action="ppaction://media"/>
            <a:extLst>
              <a:ext uri="{FF2B5EF4-FFF2-40B4-BE49-F238E27FC236}">
                <a16:creationId xmlns:a16="http://schemas.microsoft.com/office/drawing/2014/main" id="{723D28FE-5ADE-9184-87B7-23B15D4E6B8E}"/>
              </a:ext>
            </a:extLst>
          </p:cNvPr>
          <p:cNvPicPr>
            <a:picLocks noRot="1" noChangeAspect="1"/>
          </p:cNvPicPr>
          <p:nvPr>
            <a:videoFile r:link="rId1"/>
          </p:nvPr>
        </p:nvPicPr>
        <p:blipFill>
          <a:blip r:embed="rId5"/>
          <a:stretch>
            <a:fillRect/>
          </a:stretch>
        </p:blipFill>
        <p:spPr>
          <a:xfrm>
            <a:off x="2521390" y="1243613"/>
            <a:ext cx="6707383" cy="3789680"/>
          </a:xfrm>
          <a:prstGeom prst="rect">
            <a:avLst/>
          </a:prstGeom>
        </p:spPr>
      </p:pic>
    </p:spTree>
    <p:extLst>
      <p:ext uri="{BB962C8B-B14F-4D97-AF65-F5344CB8AC3E}">
        <p14:creationId xmlns:p14="http://schemas.microsoft.com/office/powerpoint/2010/main" val="1268146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FBB63E-E374-9BA9-BB9A-14BD7A93D5B9}"/>
              </a:ext>
            </a:extLst>
          </p:cNvPr>
          <p:cNvSpPr>
            <a:spLocks noGrp="1"/>
          </p:cNvSpPr>
          <p:nvPr>
            <p:ph type="title"/>
          </p:nvPr>
        </p:nvSpPr>
        <p:spPr>
          <a:xfrm>
            <a:off x="838200" y="18255"/>
            <a:ext cx="10515600" cy="1325563"/>
          </a:xfrm>
        </p:spPr>
        <p:txBody>
          <a:bodyPr/>
          <a:lstStyle/>
          <a:p>
            <a:pPr algn="ctr"/>
            <a:r>
              <a:rPr lang="en-GB" b="1" dirty="0">
                <a:latin typeface="Aptos Light" panose="020B0004020202020204" pitchFamily="34" charset="0"/>
              </a:rPr>
              <a:t>Future mode of work </a:t>
            </a:r>
          </a:p>
        </p:txBody>
      </p:sp>
      <p:sp>
        <p:nvSpPr>
          <p:cNvPr id="3" name="Content Placeholder 2">
            <a:extLst>
              <a:ext uri="{FF2B5EF4-FFF2-40B4-BE49-F238E27FC236}">
                <a16:creationId xmlns:a16="http://schemas.microsoft.com/office/drawing/2014/main" id="{10172D98-FCF6-E977-9720-6BB244E23A46}"/>
              </a:ext>
            </a:extLst>
          </p:cNvPr>
          <p:cNvSpPr>
            <a:spLocks noGrp="1"/>
          </p:cNvSpPr>
          <p:nvPr>
            <p:ph idx="1"/>
          </p:nvPr>
        </p:nvSpPr>
        <p:spPr>
          <a:xfrm>
            <a:off x="838200" y="1482725"/>
            <a:ext cx="10515600" cy="4351338"/>
          </a:xfrm>
        </p:spPr>
        <p:txBody>
          <a:bodyPr/>
          <a:lstStyle/>
          <a:p>
            <a:pPr marL="0" indent="0">
              <a:buNone/>
            </a:pPr>
            <a:r>
              <a:rPr lang="en-US" b="1" i="0" dirty="0">
                <a:solidFill>
                  <a:srgbClr val="111111"/>
                </a:solidFill>
                <a:effectLst/>
                <a:latin typeface="Aptos Light" panose="020B0004020202020204" pitchFamily="34" charset="0"/>
              </a:rPr>
              <a:t>A Global Workforce View</a:t>
            </a:r>
          </a:p>
          <a:p>
            <a:r>
              <a:rPr lang="en-US" sz="2400" dirty="0">
                <a:latin typeface="Aptos" panose="020B0004020202020204" pitchFamily="34" charset="0"/>
                <a:hlinkClick r:id="rId2"/>
              </a:rPr>
              <a:t>MainStreet Macro: People at Work-A Global Workforce View - ADP Research Institute (adpri.org)</a:t>
            </a:r>
            <a:endParaRPr lang="en-US" sz="2400" dirty="0">
              <a:latin typeface="Aptos" panose="020B0004020202020204" pitchFamily="34" charset="0"/>
            </a:endParaRPr>
          </a:p>
          <a:p>
            <a:endParaRPr lang="en-GB" b="1" dirty="0">
              <a:solidFill>
                <a:srgbClr val="111111"/>
              </a:solidFill>
              <a:latin typeface="Roboto" panose="02000000000000000000" pitchFamily="2" charset="0"/>
            </a:endParaRPr>
          </a:p>
          <a:p>
            <a:pPr marL="0" indent="0">
              <a:buNone/>
            </a:pPr>
            <a:r>
              <a:rPr lang="en-GB" b="1" dirty="0">
                <a:solidFill>
                  <a:srgbClr val="111111"/>
                </a:solidFill>
                <a:latin typeface="Aptos Light" panose="020B0004020202020204" pitchFamily="34" charset="0"/>
              </a:rPr>
              <a:t>Future Hybrid working</a:t>
            </a:r>
          </a:p>
          <a:p>
            <a:r>
              <a:rPr lang="en-US" sz="2400" dirty="0">
                <a:latin typeface="Aptos" panose="020B0004020202020204" pitchFamily="34" charset="0"/>
                <a:hlinkClick r:id="rId3"/>
              </a:rPr>
              <a:t>Employees Increasingly Seek Value and Purpose at Work (gartner.com)</a:t>
            </a:r>
            <a:endParaRPr lang="en-US" sz="2400" b="1" dirty="0">
              <a:solidFill>
                <a:srgbClr val="111111"/>
              </a:solidFill>
              <a:latin typeface="Aptos" panose="020B0004020202020204" pitchFamily="34" charset="0"/>
            </a:endParaRPr>
          </a:p>
          <a:p>
            <a:endParaRPr lang="en-GB" dirty="0"/>
          </a:p>
        </p:txBody>
      </p:sp>
    </p:spTree>
    <p:extLst>
      <p:ext uri="{BB962C8B-B14F-4D97-AF65-F5344CB8AC3E}">
        <p14:creationId xmlns:p14="http://schemas.microsoft.com/office/powerpoint/2010/main" val="16531167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1685D0-79BE-8A26-F16B-19749F01529C}"/>
              </a:ext>
            </a:extLst>
          </p:cNvPr>
          <p:cNvSpPr>
            <a:spLocks noGrp="1"/>
          </p:cNvSpPr>
          <p:nvPr>
            <p:ph type="title"/>
          </p:nvPr>
        </p:nvSpPr>
        <p:spPr>
          <a:xfrm>
            <a:off x="838200" y="-103505"/>
            <a:ext cx="10515600" cy="1325563"/>
          </a:xfrm>
        </p:spPr>
        <p:txBody>
          <a:bodyPr>
            <a:normAutofit/>
          </a:bodyPr>
          <a:lstStyle/>
          <a:p>
            <a:pPr algn="ctr">
              <a:defRPr/>
            </a:pPr>
            <a:r>
              <a:rPr lang="en-US" b="1" dirty="0">
                <a:latin typeface="Aptos Light" panose="020B0004020202020204" pitchFamily="34" charset="0"/>
                <a:ea typeface="ＭＳ Ｐゴシック" charset="0"/>
              </a:rPr>
              <a:t>Summary</a:t>
            </a:r>
            <a:endParaRPr lang="en-US" sz="2400" b="1" dirty="0">
              <a:latin typeface="Aptos Light" panose="020B0004020202020204" pitchFamily="34" charset="0"/>
            </a:endParaRPr>
          </a:p>
        </p:txBody>
      </p:sp>
      <p:sp>
        <p:nvSpPr>
          <p:cNvPr id="47107" name="Content Placeholder 2">
            <a:extLst>
              <a:ext uri="{FF2B5EF4-FFF2-40B4-BE49-F238E27FC236}">
                <a16:creationId xmlns:a16="http://schemas.microsoft.com/office/drawing/2014/main" id="{0410F2AD-A04E-D5C2-0CE9-715EB2A26BD2}"/>
              </a:ext>
            </a:extLst>
          </p:cNvPr>
          <p:cNvSpPr>
            <a:spLocks noGrp="1"/>
          </p:cNvSpPr>
          <p:nvPr>
            <p:ph idx="1"/>
          </p:nvPr>
        </p:nvSpPr>
        <p:spPr>
          <a:xfrm>
            <a:off x="1123950" y="1535747"/>
            <a:ext cx="10515600" cy="1893253"/>
          </a:xfrm>
        </p:spPr>
        <p:txBody>
          <a:bodyPr/>
          <a:lstStyle/>
          <a:p>
            <a:pPr eaLnBrk="1" hangingPunct="1">
              <a:lnSpc>
                <a:spcPct val="90000"/>
              </a:lnSpc>
              <a:buFont typeface="Wingdings" panose="05000000000000000000" pitchFamily="2" charset="2"/>
              <a:buChar char="§"/>
              <a:defRPr/>
            </a:pPr>
            <a:r>
              <a:rPr lang="en-US" sz="2400" dirty="0">
                <a:latin typeface="Aptos" panose="020B0004020202020204" pitchFamily="34" charset="0"/>
              </a:rPr>
              <a:t>Companies competing globally require top-quality people.</a:t>
            </a:r>
          </a:p>
          <a:p>
            <a:pPr eaLnBrk="1" hangingPunct="1">
              <a:lnSpc>
                <a:spcPct val="90000"/>
              </a:lnSpc>
              <a:buFont typeface="Wingdings" panose="05000000000000000000" pitchFamily="2" charset="2"/>
              <a:buChar char="§"/>
              <a:defRPr/>
            </a:pPr>
            <a:r>
              <a:rPr lang="en-US" sz="2400" dirty="0">
                <a:latin typeface="Aptos" panose="020B0004020202020204" pitchFamily="34" charset="0"/>
              </a:rPr>
              <a:t>Many factors affect HRM in global environment such as culture, human capital and political, legal and economic systems.</a:t>
            </a:r>
          </a:p>
          <a:p>
            <a:pPr eaLnBrk="1" hangingPunct="1">
              <a:lnSpc>
                <a:spcPct val="90000"/>
              </a:lnSpc>
              <a:buFont typeface="Wingdings" panose="05000000000000000000" pitchFamily="2" charset="2"/>
              <a:buChar char="§"/>
              <a:defRPr/>
            </a:pPr>
            <a:r>
              <a:rPr lang="en-US" sz="2400" dirty="0">
                <a:latin typeface="Aptos" panose="020B0004020202020204" pitchFamily="34" charset="0"/>
              </a:rPr>
              <a:t>Need to effectively manage HR, especially regarding expatriates.</a:t>
            </a:r>
          </a:p>
        </p:txBody>
      </p:sp>
      <p:sp>
        <p:nvSpPr>
          <p:cNvPr id="62468" name="Slide Number Placeholder 4">
            <a:extLst>
              <a:ext uri="{FF2B5EF4-FFF2-40B4-BE49-F238E27FC236}">
                <a16:creationId xmlns:a16="http://schemas.microsoft.com/office/drawing/2014/main" id="{B644FCD8-3AF6-9D56-875C-4BA70E0373F7}"/>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1A97DA86-803A-4013-87F1-65F746A44D7B}" type="slidenum">
              <a:rPr lang="en-US" altLang="en-US" sz="1200">
                <a:solidFill>
                  <a:schemeClr val="tx1"/>
                </a:solidFill>
                <a:latin typeface="Arial" panose="020B0604020202020204" pitchFamily="34" charset="0"/>
              </a:rPr>
              <a:pPr>
                <a:spcBef>
                  <a:spcPct val="0"/>
                </a:spcBef>
                <a:buFontTx/>
                <a:buNone/>
              </a:pPr>
              <a:t>25</a:t>
            </a:fld>
            <a:endParaRPr lang="en-US" altLang="en-US" sz="1200">
              <a:solidFill>
                <a:schemeClr val="tx1"/>
              </a:solidFill>
              <a:latin typeface="Arial" panose="020B0604020202020204" pitchFamily="34" charset="0"/>
            </a:endParaRPr>
          </a:p>
        </p:txBody>
      </p:sp>
      <p:sp>
        <p:nvSpPr>
          <p:cNvPr id="62469" name="Rectangle 9">
            <a:extLst>
              <a:ext uri="{FF2B5EF4-FFF2-40B4-BE49-F238E27FC236}">
                <a16:creationId xmlns:a16="http://schemas.microsoft.com/office/drawing/2014/main" id="{4C41D53A-C3A6-87A6-9C58-B2A749395073}"/>
              </a:ext>
            </a:extLst>
          </p:cNvPr>
          <p:cNvSpPr>
            <a:spLocks noChangeArrowheads="1"/>
          </p:cNvSpPr>
          <p:nvPr/>
        </p:nvSpPr>
        <p:spPr bwMode="auto">
          <a:xfrm>
            <a:off x="1905000" y="6248401"/>
            <a:ext cx="838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200">
                <a:solidFill>
                  <a:srgbClr val="000000"/>
                </a:solidFill>
                <a:latin typeface="Arial" panose="020B0604020202020204" pitchFamily="34" charset="0"/>
              </a:rPr>
              <a:t>Copyright © 2016 McGraw-Hill Education. All rights reserved. No reproduction or distribution without </a:t>
            </a:r>
          </a:p>
          <a:p>
            <a:pPr algn="ctr">
              <a:spcBef>
                <a:spcPct val="0"/>
              </a:spcBef>
              <a:buFontTx/>
              <a:buNone/>
            </a:pPr>
            <a:r>
              <a:rPr lang="en-US" altLang="en-US" sz="1200">
                <a:solidFill>
                  <a:srgbClr val="000000"/>
                </a:solidFill>
                <a:latin typeface="Arial" panose="020B0604020202020204" pitchFamily="34" charset="0"/>
              </a:rPr>
              <a:t>the prior written consent of McGraw-Hill Education.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FF0726-4BE4-32B1-2DDB-12B0743163D8}"/>
              </a:ext>
            </a:extLst>
          </p:cNvPr>
          <p:cNvSpPr>
            <a:spLocks noGrp="1"/>
          </p:cNvSpPr>
          <p:nvPr>
            <p:ph type="title"/>
          </p:nvPr>
        </p:nvSpPr>
        <p:spPr/>
        <p:txBody>
          <a:bodyPr/>
          <a:lstStyle/>
          <a:p>
            <a:pPr algn="ctr"/>
            <a:r>
              <a:rPr lang="en-GB" dirty="0">
                <a:latin typeface="Aptos Light" panose="020B0004020202020204" pitchFamily="34" charset="0"/>
              </a:rPr>
              <a:t>Employees and Attitude </a:t>
            </a:r>
          </a:p>
        </p:txBody>
      </p:sp>
      <p:sp>
        <p:nvSpPr>
          <p:cNvPr id="3" name="Content Placeholder 2">
            <a:extLst>
              <a:ext uri="{FF2B5EF4-FFF2-40B4-BE49-F238E27FC236}">
                <a16:creationId xmlns:a16="http://schemas.microsoft.com/office/drawing/2014/main" id="{C0BFCF00-65DF-8E7B-76DC-382743896398}"/>
              </a:ext>
            </a:extLst>
          </p:cNvPr>
          <p:cNvSpPr>
            <a:spLocks noGrp="1"/>
          </p:cNvSpPr>
          <p:nvPr>
            <p:ph idx="1"/>
          </p:nvPr>
        </p:nvSpPr>
        <p:spPr>
          <a:xfrm>
            <a:off x="838200" y="2847863"/>
            <a:ext cx="10515600" cy="1162274"/>
          </a:xfrm>
        </p:spPr>
        <p:txBody>
          <a:bodyPr/>
          <a:lstStyle/>
          <a:p>
            <a:pPr marL="0" indent="0">
              <a:buNone/>
            </a:pPr>
            <a:r>
              <a:rPr lang="en-GB" dirty="0">
                <a:latin typeface="Aptos Light" panose="020B0004020202020204" pitchFamily="34" charset="0"/>
              </a:rPr>
              <a:t>Question: How well do you understand yourself or/and your employees?</a:t>
            </a:r>
          </a:p>
        </p:txBody>
      </p:sp>
    </p:spTree>
    <p:extLst>
      <p:ext uri="{BB962C8B-B14F-4D97-AF65-F5344CB8AC3E}">
        <p14:creationId xmlns:p14="http://schemas.microsoft.com/office/powerpoint/2010/main" val="39345438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9C108-68D3-AC1B-B654-F2AD3385AB82}"/>
              </a:ext>
            </a:extLst>
          </p:cNvPr>
          <p:cNvSpPr>
            <a:spLocks noGrp="1"/>
          </p:cNvSpPr>
          <p:nvPr>
            <p:ph type="title"/>
          </p:nvPr>
        </p:nvSpPr>
        <p:spPr>
          <a:xfrm>
            <a:off x="751903" y="146185"/>
            <a:ext cx="9580808" cy="935642"/>
          </a:xfrm>
        </p:spPr>
        <p:txBody>
          <a:bodyPr/>
          <a:lstStyle/>
          <a:p>
            <a:pPr algn="ctr"/>
            <a:r>
              <a:rPr lang="en-GB" b="1" dirty="0">
                <a:latin typeface="Aptos Light" panose="020B0004020202020204" pitchFamily="34" charset="0"/>
              </a:rPr>
              <a:t>Enneagram – A personality Test</a:t>
            </a:r>
          </a:p>
        </p:txBody>
      </p:sp>
      <p:sp>
        <p:nvSpPr>
          <p:cNvPr id="7" name="TextBox 6">
            <a:extLst>
              <a:ext uri="{FF2B5EF4-FFF2-40B4-BE49-F238E27FC236}">
                <a16:creationId xmlns:a16="http://schemas.microsoft.com/office/drawing/2014/main" id="{9B8E1824-9119-2CA6-B7F1-FEF2396700CF}"/>
              </a:ext>
            </a:extLst>
          </p:cNvPr>
          <p:cNvSpPr txBox="1"/>
          <p:nvPr/>
        </p:nvSpPr>
        <p:spPr>
          <a:xfrm>
            <a:off x="1598591" y="2383005"/>
            <a:ext cx="2271511" cy="1200329"/>
          </a:xfrm>
          <a:prstGeom prst="rect">
            <a:avLst/>
          </a:prstGeom>
          <a:noFill/>
        </p:spPr>
        <p:txBody>
          <a:bodyPr wrap="square">
            <a:spAutoFit/>
          </a:bodyPr>
          <a:lstStyle/>
          <a:p>
            <a:r>
              <a:rPr lang="en-US" b="0" i="0" dirty="0">
                <a:solidFill>
                  <a:srgbClr val="000000"/>
                </a:solidFill>
                <a:effectLst/>
                <a:latin typeface="Aptos" panose="020B0004020202020204" pitchFamily="34" charset="0"/>
              </a:rPr>
              <a:t>Categorised nine distinct strategies by which the human psych</a:t>
            </a:r>
            <a:endParaRPr lang="en-GB" dirty="0">
              <a:latin typeface="Aptos" panose="020B0004020202020204" pitchFamily="34" charset="0"/>
            </a:endParaRPr>
          </a:p>
        </p:txBody>
      </p:sp>
      <p:pic>
        <p:nvPicPr>
          <p:cNvPr id="9" name="Picture 8">
            <a:extLst>
              <a:ext uri="{FF2B5EF4-FFF2-40B4-BE49-F238E27FC236}">
                <a16:creationId xmlns:a16="http://schemas.microsoft.com/office/drawing/2014/main" id="{44A59982-C8E1-7257-EDED-D820A8E7AC24}"/>
              </a:ext>
            </a:extLst>
          </p:cNvPr>
          <p:cNvPicPr>
            <a:picLocks noChangeAspect="1"/>
          </p:cNvPicPr>
          <p:nvPr/>
        </p:nvPicPr>
        <p:blipFill rotWithShape="1">
          <a:blip r:embed="rId3"/>
          <a:srcRect l="41319" t="20751" r="19807" b="42723"/>
          <a:stretch/>
        </p:blipFill>
        <p:spPr>
          <a:xfrm>
            <a:off x="3870102" y="1081827"/>
            <a:ext cx="7195779" cy="4507503"/>
          </a:xfrm>
          <a:prstGeom prst="rect">
            <a:avLst/>
          </a:prstGeom>
        </p:spPr>
      </p:pic>
      <mc:AlternateContent xmlns:mc="http://schemas.openxmlformats.org/markup-compatibility/2006" xmlns:pslz="http://schemas.microsoft.com/office/powerpoint/2016/slidezoom">
        <mc:Choice Requires="pslz">
          <p:graphicFrame>
            <p:nvGraphicFramePr>
              <p:cNvPr id="4" name="Slide Zoom 3">
                <a:extLst>
                  <a:ext uri="{FF2B5EF4-FFF2-40B4-BE49-F238E27FC236}">
                    <a16:creationId xmlns:a16="http://schemas.microsoft.com/office/drawing/2014/main" id="{3FEE136E-2533-945A-7372-AFE918BE5946}"/>
                  </a:ext>
                </a:extLst>
              </p:cNvPr>
              <p:cNvGraphicFramePr>
                <a:graphicFrameLocks noChangeAspect="1"/>
              </p:cNvGraphicFramePr>
              <p:nvPr>
                <p:extLst>
                  <p:ext uri="{D42A27DB-BD31-4B8C-83A1-F6EECF244321}">
                    <p14:modId xmlns:p14="http://schemas.microsoft.com/office/powerpoint/2010/main" val="3843896577"/>
                  </p:ext>
                </p:extLst>
              </p:nvPr>
            </p:nvGraphicFramePr>
            <p:xfrm>
              <a:off x="1637512" y="3874830"/>
              <a:ext cx="3048000" cy="1714500"/>
            </p:xfrm>
            <a:graphic>
              <a:graphicData uri="http://schemas.microsoft.com/office/powerpoint/2016/slidezoom">
                <pslz:sldZm>
                  <pslz:sldZmObj sldId="689" cId="1763895038">
                    <pslz:zmPr id="{C2F05B6B-2CFE-48DB-90C4-AF6E7616FB4B}" returnToParent="0" transitionDur="1000">
                      <p166:blipFill xmlns:p166="http://schemas.microsoft.com/office/powerpoint/2016/6/main">
                        <a:blip r:embed="rId4"/>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4" name="Slide Zoom 3">
                <a:extLst>
                  <a:ext uri="{FF2B5EF4-FFF2-40B4-BE49-F238E27FC236}">
                    <a16:creationId xmlns:a16="http://schemas.microsoft.com/office/drawing/2014/main" id="{3FEE136E-2533-945A-7372-AFE918BE5946}"/>
                  </a:ext>
                </a:extLst>
              </p:cNvPr>
              <p:cNvPicPr>
                <a:picLocks noGrp="1" noRot="1" noChangeAspect="1" noMove="1" noResize="1" noEditPoints="1" noAdjustHandles="1" noChangeArrowheads="1" noChangeShapeType="1"/>
              </p:cNvPicPr>
              <p:nvPr/>
            </p:nvPicPr>
            <p:blipFill>
              <a:blip r:embed="rId5"/>
              <a:stretch>
                <a:fillRect/>
              </a:stretch>
            </p:blipFill>
            <p:spPr>
              <a:xfrm>
                <a:off x="1637512" y="3874830"/>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4386965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6C8284A-DB33-A6B9-6D2F-5EA154DB0E22}"/>
              </a:ext>
            </a:extLst>
          </p:cNvPr>
          <p:cNvPicPr>
            <a:picLocks noChangeAspect="1"/>
          </p:cNvPicPr>
          <p:nvPr/>
        </p:nvPicPr>
        <p:blipFill rotWithShape="1">
          <a:blip r:embed="rId2"/>
          <a:srcRect l="24919" t="28826" r="25003" b="32775"/>
          <a:stretch/>
        </p:blipFill>
        <p:spPr>
          <a:xfrm>
            <a:off x="1658446" y="105494"/>
            <a:ext cx="9369379" cy="4789523"/>
          </a:xfrm>
          <a:prstGeom prst="rect">
            <a:avLst/>
          </a:prstGeom>
        </p:spPr>
      </p:pic>
      <p:sp>
        <p:nvSpPr>
          <p:cNvPr id="7" name="TextBox 6">
            <a:extLst>
              <a:ext uri="{FF2B5EF4-FFF2-40B4-BE49-F238E27FC236}">
                <a16:creationId xmlns:a16="http://schemas.microsoft.com/office/drawing/2014/main" id="{EBF61A9B-ACF6-7DD9-56E5-14C9D04811C3}"/>
              </a:ext>
            </a:extLst>
          </p:cNvPr>
          <p:cNvSpPr txBox="1"/>
          <p:nvPr/>
        </p:nvSpPr>
        <p:spPr>
          <a:xfrm>
            <a:off x="347730" y="5436911"/>
            <a:ext cx="10818253" cy="646331"/>
          </a:xfrm>
          <a:prstGeom prst="rect">
            <a:avLst/>
          </a:prstGeom>
          <a:noFill/>
        </p:spPr>
        <p:txBody>
          <a:bodyPr wrap="square">
            <a:spAutoFit/>
          </a:bodyPr>
          <a:lstStyle/>
          <a:p>
            <a:r>
              <a:rPr lang="en-GB" dirty="0"/>
              <a:t>Morgan Alexander, B.S., and Brent </a:t>
            </a:r>
            <a:r>
              <a:rPr lang="en-GB" dirty="0" err="1"/>
              <a:t>Schnipke</a:t>
            </a:r>
            <a:r>
              <a:rPr lang="en-GB" dirty="0"/>
              <a:t>, M.D. (2020) </a:t>
            </a:r>
            <a:r>
              <a:rPr lang="en-US" dirty="0"/>
              <a:t>The American Journal of Psychiatry Residents’ Journal | March 202</a:t>
            </a:r>
            <a:endParaRPr lang="en-GB" dirty="0"/>
          </a:p>
        </p:txBody>
      </p:sp>
      <p:sp>
        <p:nvSpPr>
          <p:cNvPr id="12" name="TextBox 11">
            <a:extLst>
              <a:ext uri="{FF2B5EF4-FFF2-40B4-BE49-F238E27FC236}">
                <a16:creationId xmlns:a16="http://schemas.microsoft.com/office/drawing/2014/main" id="{0D761F6D-BEEE-DC0A-69C5-1F5072BBF685}"/>
              </a:ext>
            </a:extLst>
          </p:cNvPr>
          <p:cNvSpPr txBox="1"/>
          <p:nvPr/>
        </p:nvSpPr>
        <p:spPr>
          <a:xfrm>
            <a:off x="293799" y="4895017"/>
            <a:ext cx="10926114" cy="646331"/>
          </a:xfrm>
          <a:prstGeom prst="rect">
            <a:avLst/>
          </a:prstGeom>
          <a:noFill/>
        </p:spPr>
        <p:txBody>
          <a:bodyPr wrap="square">
            <a:spAutoFit/>
          </a:bodyPr>
          <a:lstStyle/>
          <a:p>
            <a:r>
              <a:rPr lang="en-GB" dirty="0">
                <a:hlinkClick r:id="rId3"/>
              </a:rPr>
              <a:t>https://personality-quizzes.com/enneagram/?gad=1&amp;gclid=CjwKCAjw4P6oBhBsEiwAKYVkq-KYdA09L-S0y7JknQyTC-cJbFjKBuYj6LGJ2-FY-IR545P6FMhTGxoCSkoQAvD_BwE</a:t>
            </a:r>
            <a:endParaRPr lang="en-GB" dirty="0"/>
          </a:p>
        </p:txBody>
      </p:sp>
    </p:spTree>
    <p:extLst>
      <p:ext uri="{BB962C8B-B14F-4D97-AF65-F5344CB8AC3E}">
        <p14:creationId xmlns:p14="http://schemas.microsoft.com/office/powerpoint/2010/main" val="17638950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6C8284A-DB33-A6B9-6D2F-5EA154DB0E22}"/>
              </a:ext>
            </a:extLst>
          </p:cNvPr>
          <p:cNvPicPr>
            <a:picLocks noChangeAspect="1"/>
          </p:cNvPicPr>
          <p:nvPr/>
        </p:nvPicPr>
        <p:blipFill rotWithShape="1">
          <a:blip r:embed="rId2"/>
          <a:srcRect l="24919" t="68726" r="25003" b="5446"/>
          <a:stretch/>
        </p:blipFill>
        <p:spPr>
          <a:xfrm>
            <a:off x="739833" y="419480"/>
            <a:ext cx="10992821" cy="3779663"/>
          </a:xfrm>
          <a:prstGeom prst="rect">
            <a:avLst/>
          </a:prstGeom>
        </p:spPr>
      </p:pic>
      <p:sp>
        <p:nvSpPr>
          <p:cNvPr id="7" name="TextBox 6">
            <a:extLst>
              <a:ext uri="{FF2B5EF4-FFF2-40B4-BE49-F238E27FC236}">
                <a16:creationId xmlns:a16="http://schemas.microsoft.com/office/drawing/2014/main" id="{EBF61A9B-ACF6-7DD9-56E5-14C9D04811C3}"/>
              </a:ext>
            </a:extLst>
          </p:cNvPr>
          <p:cNvSpPr txBox="1"/>
          <p:nvPr/>
        </p:nvSpPr>
        <p:spPr>
          <a:xfrm>
            <a:off x="347730" y="5436911"/>
            <a:ext cx="10818253" cy="646331"/>
          </a:xfrm>
          <a:prstGeom prst="rect">
            <a:avLst/>
          </a:prstGeom>
          <a:noFill/>
        </p:spPr>
        <p:txBody>
          <a:bodyPr wrap="square">
            <a:spAutoFit/>
          </a:bodyPr>
          <a:lstStyle/>
          <a:p>
            <a:r>
              <a:rPr lang="en-GB" dirty="0"/>
              <a:t>Source : Morgan Alexander, B.S., and Brent </a:t>
            </a:r>
            <a:r>
              <a:rPr lang="en-GB" dirty="0" err="1"/>
              <a:t>Schnipke</a:t>
            </a:r>
            <a:r>
              <a:rPr lang="en-GB" dirty="0"/>
              <a:t>, M.D. (2020) </a:t>
            </a:r>
            <a:r>
              <a:rPr lang="en-US" dirty="0"/>
              <a:t>The American Journal of Psychiatry Residents’ Journal | March 202</a:t>
            </a:r>
            <a:endParaRPr lang="en-GB" dirty="0"/>
          </a:p>
        </p:txBody>
      </p:sp>
      <p:sp>
        <p:nvSpPr>
          <p:cNvPr id="12" name="TextBox 11">
            <a:extLst>
              <a:ext uri="{FF2B5EF4-FFF2-40B4-BE49-F238E27FC236}">
                <a16:creationId xmlns:a16="http://schemas.microsoft.com/office/drawing/2014/main" id="{0D761F6D-BEEE-DC0A-69C5-1F5072BBF685}"/>
              </a:ext>
            </a:extLst>
          </p:cNvPr>
          <p:cNvSpPr txBox="1"/>
          <p:nvPr/>
        </p:nvSpPr>
        <p:spPr>
          <a:xfrm>
            <a:off x="347730" y="4042837"/>
            <a:ext cx="11256135" cy="1200329"/>
          </a:xfrm>
          <a:prstGeom prst="rect">
            <a:avLst/>
          </a:prstGeom>
          <a:noFill/>
        </p:spPr>
        <p:txBody>
          <a:bodyPr wrap="square">
            <a:spAutoFit/>
          </a:bodyPr>
          <a:lstStyle/>
          <a:p>
            <a:r>
              <a:rPr lang="en-GB" dirty="0" err="1">
                <a:hlinkClick r:id="rId3"/>
              </a:rPr>
              <a:t>Ennegramm</a:t>
            </a:r>
            <a:r>
              <a:rPr lang="en-GB" dirty="0">
                <a:hlinkClick r:id="rId3"/>
              </a:rPr>
              <a:t> Test</a:t>
            </a:r>
          </a:p>
          <a:p>
            <a:endParaRPr lang="en-GB" dirty="0">
              <a:hlinkClick r:id="rId3"/>
            </a:endParaRPr>
          </a:p>
          <a:p>
            <a:r>
              <a:rPr lang="en-GB" dirty="0">
                <a:hlinkClick r:id="rId3"/>
              </a:rPr>
              <a:t>https://personality-quizzes.com/enneagram/?gad=1&amp;gclid=CjwKCAjw4P6oBhBsEiwAKYVkq-KYdA09L-S0y7JknQyTC-cJbFjKBuYj6LGJ2-FY-IR545P6FMhTGxoCSkoQAvD_BwE</a:t>
            </a:r>
            <a:endParaRPr lang="en-GB" dirty="0"/>
          </a:p>
        </p:txBody>
      </p:sp>
    </p:spTree>
    <p:extLst>
      <p:ext uri="{BB962C8B-B14F-4D97-AF65-F5344CB8AC3E}">
        <p14:creationId xmlns:p14="http://schemas.microsoft.com/office/powerpoint/2010/main" val="39679070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F7E24-73B1-8F5A-B0E6-D8B09CF84E68}"/>
              </a:ext>
            </a:extLst>
          </p:cNvPr>
          <p:cNvSpPr>
            <a:spLocks noGrp="1"/>
          </p:cNvSpPr>
          <p:nvPr>
            <p:ph type="title"/>
          </p:nvPr>
        </p:nvSpPr>
        <p:spPr>
          <a:xfrm>
            <a:off x="722558" y="353859"/>
            <a:ext cx="3205766" cy="3063875"/>
          </a:xfrm>
        </p:spPr>
        <p:txBody>
          <a:bodyPr>
            <a:normAutofit/>
          </a:bodyPr>
          <a:lstStyle/>
          <a:p>
            <a:pPr algn="ctr"/>
            <a:r>
              <a:rPr lang="en-US" b="0" i="0" dirty="0">
                <a:solidFill>
                  <a:srgbClr val="222222"/>
                </a:solidFill>
                <a:effectLst/>
                <a:latin typeface="Aptos" panose="020B0004020202020204" pitchFamily="34" charset="0"/>
              </a:rPr>
              <a:t>The Myers Briggs Type Indicator (MBTI) Test</a:t>
            </a:r>
            <a:endParaRPr lang="en-GB" dirty="0">
              <a:latin typeface="Aptos" panose="020B0004020202020204" pitchFamily="34" charset="0"/>
            </a:endParaRPr>
          </a:p>
        </p:txBody>
      </p:sp>
      <p:pic>
        <p:nvPicPr>
          <p:cNvPr id="40962" name="Picture 2" descr="Creatrip: MBTI Fad in Korea &amp; Celebrity MBTI Types">
            <a:extLst>
              <a:ext uri="{FF2B5EF4-FFF2-40B4-BE49-F238E27FC236}">
                <a16:creationId xmlns:a16="http://schemas.microsoft.com/office/drawing/2014/main" id="{5EBA71CD-B680-00C1-954C-9FF0C56B62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0898" y="227965"/>
            <a:ext cx="7084185" cy="531313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53858B1-4307-2729-41FC-D8C95AD9A4AB}"/>
              </a:ext>
            </a:extLst>
          </p:cNvPr>
          <p:cNvSpPr txBox="1"/>
          <p:nvPr/>
        </p:nvSpPr>
        <p:spPr>
          <a:xfrm>
            <a:off x="606917" y="5206022"/>
            <a:ext cx="3437049" cy="923330"/>
          </a:xfrm>
          <a:prstGeom prst="rect">
            <a:avLst/>
          </a:prstGeom>
          <a:noFill/>
        </p:spPr>
        <p:txBody>
          <a:bodyPr wrap="square">
            <a:spAutoFit/>
          </a:bodyPr>
          <a:lstStyle/>
          <a:p>
            <a:r>
              <a:rPr lang="en-GB" dirty="0">
                <a:latin typeface="Aptos" panose="020B0004020202020204" pitchFamily="34" charset="0"/>
                <a:hlinkClick r:id="rId4"/>
              </a:rPr>
              <a:t>https://practicalpie.com/myers-briggs-type-indicator/</a:t>
            </a:r>
            <a:endParaRPr lang="en-GB" dirty="0">
              <a:latin typeface="Aptos" panose="020B0004020202020204" pitchFamily="34" charset="0"/>
            </a:endParaRPr>
          </a:p>
          <a:p>
            <a:endParaRPr lang="en-GB" dirty="0"/>
          </a:p>
        </p:txBody>
      </p:sp>
      <p:sp>
        <p:nvSpPr>
          <p:cNvPr id="7" name="TextBox 6">
            <a:extLst>
              <a:ext uri="{FF2B5EF4-FFF2-40B4-BE49-F238E27FC236}">
                <a16:creationId xmlns:a16="http://schemas.microsoft.com/office/drawing/2014/main" id="{FBA47B84-84BE-148D-8182-EAE748F69E67}"/>
              </a:ext>
            </a:extLst>
          </p:cNvPr>
          <p:cNvSpPr txBox="1"/>
          <p:nvPr/>
        </p:nvSpPr>
        <p:spPr>
          <a:xfrm>
            <a:off x="742683" y="3451696"/>
            <a:ext cx="3437049" cy="1754326"/>
          </a:xfrm>
          <a:prstGeom prst="rect">
            <a:avLst/>
          </a:prstGeom>
          <a:noFill/>
        </p:spPr>
        <p:txBody>
          <a:bodyPr wrap="square">
            <a:spAutoFit/>
          </a:bodyPr>
          <a:lstStyle/>
          <a:p>
            <a:r>
              <a:rPr lang="en-US" dirty="0">
                <a:latin typeface="Aptos" panose="020B0004020202020204" pitchFamily="34" charset="0"/>
              </a:rPr>
              <a:t>The big five versus the big four: the relationship between the </a:t>
            </a:r>
            <a:r>
              <a:rPr lang="en-US" dirty="0" err="1">
                <a:latin typeface="Aptos" panose="020B0004020202020204" pitchFamily="34" charset="0"/>
              </a:rPr>
              <a:t>MyersBriggs</a:t>
            </a:r>
            <a:r>
              <a:rPr lang="en-US" dirty="0">
                <a:latin typeface="Aptos" panose="020B0004020202020204" pitchFamily="34" charset="0"/>
              </a:rPr>
              <a:t> Type Indicator (MBTI) </a:t>
            </a:r>
          </a:p>
          <a:p>
            <a:r>
              <a:rPr lang="en-US" dirty="0">
                <a:latin typeface="Aptos" panose="020B0004020202020204" pitchFamily="34" charset="0"/>
              </a:rPr>
              <a:t>and NEO-PI five factor model of personality</a:t>
            </a:r>
            <a:endParaRPr lang="en-GB" dirty="0">
              <a:latin typeface="Aptos" panose="020B0004020202020204" pitchFamily="34" charset="0"/>
            </a:endParaRPr>
          </a:p>
        </p:txBody>
      </p:sp>
    </p:spTree>
    <p:extLst>
      <p:ext uri="{BB962C8B-B14F-4D97-AF65-F5344CB8AC3E}">
        <p14:creationId xmlns:p14="http://schemas.microsoft.com/office/powerpoint/2010/main" val="1826413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E2558-397C-E54F-C321-674D9E752842}"/>
              </a:ext>
            </a:extLst>
          </p:cNvPr>
          <p:cNvSpPr>
            <a:spLocks noGrp="1"/>
          </p:cNvSpPr>
          <p:nvPr>
            <p:ph type="title"/>
          </p:nvPr>
        </p:nvSpPr>
        <p:spPr>
          <a:xfrm>
            <a:off x="372686" y="764136"/>
            <a:ext cx="5155277" cy="2481984"/>
          </a:xfrm>
        </p:spPr>
        <p:txBody>
          <a:bodyPr/>
          <a:lstStyle/>
          <a:p>
            <a:pPr algn="ctr"/>
            <a:r>
              <a:rPr lang="en-US" b="1" i="0" dirty="0">
                <a:solidFill>
                  <a:srgbClr val="222222"/>
                </a:solidFill>
                <a:effectLst/>
                <a:latin typeface="Aptos Light" panose="020B0004020202020204" pitchFamily="34" charset="0"/>
              </a:rPr>
              <a:t>The Myers Briggs Type Indicator (MBTI) Test</a:t>
            </a:r>
            <a:endParaRPr lang="en-GB" b="1" dirty="0">
              <a:latin typeface="Aptos Light" panose="020B0004020202020204" pitchFamily="34" charset="0"/>
            </a:endParaRPr>
          </a:p>
        </p:txBody>
      </p:sp>
      <p:pic>
        <p:nvPicPr>
          <p:cNvPr id="41986" name="Picture 2" descr="The MBTI Myers-Briggs Personality Type Indicator use in Psychology. MBTI is self-report inventory designed to identify a person's personality type, strengths, and preferences. Personality types theory">
            <a:extLst>
              <a:ext uri="{FF2B5EF4-FFF2-40B4-BE49-F238E27FC236}">
                <a16:creationId xmlns:a16="http://schemas.microsoft.com/office/drawing/2014/main" id="{A4BE84ED-088C-5243-DA9D-CD0753447B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4039" y="347049"/>
            <a:ext cx="5021317" cy="523079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22022C6-974C-2C21-A4EA-CCAC99EC3478}"/>
              </a:ext>
            </a:extLst>
          </p:cNvPr>
          <p:cNvSpPr txBox="1"/>
          <p:nvPr/>
        </p:nvSpPr>
        <p:spPr>
          <a:xfrm>
            <a:off x="372686" y="4865694"/>
            <a:ext cx="6096000" cy="923330"/>
          </a:xfrm>
          <a:prstGeom prst="rect">
            <a:avLst/>
          </a:prstGeom>
          <a:noFill/>
        </p:spPr>
        <p:txBody>
          <a:bodyPr wrap="square">
            <a:spAutoFit/>
          </a:bodyPr>
          <a:lstStyle/>
          <a:p>
            <a:r>
              <a:rPr lang="en-GB" dirty="0">
                <a:latin typeface="Aptos" panose="020B0004020202020204" pitchFamily="34" charset="0"/>
              </a:rPr>
              <a:t>Source: </a:t>
            </a:r>
            <a:r>
              <a:rPr lang="en-GB" dirty="0">
                <a:latin typeface="Aptos" panose="020B0004020202020204" pitchFamily="34" charset="0"/>
                <a:hlinkClick r:id="rId4"/>
              </a:rPr>
              <a:t>https://www.verywellmind.com/esfj-extraverted-sensing-feeling-judging-2795983</a:t>
            </a:r>
            <a:endParaRPr lang="en-GB" dirty="0">
              <a:latin typeface="Aptos" panose="020B0004020202020204" pitchFamily="34" charset="0"/>
            </a:endParaRPr>
          </a:p>
          <a:p>
            <a:endParaRPr lang="en-GB" dirty="0"/>
          </a:p>
        </p:txBody>
      </p:sp>
    </p:spTree>
    <p:extLst>
      <p:ext uri="{BB962C8B-B14F-4D97-AF65-F5344CB8AC3E}">
        <p14:creationId xmlns:p14="http://schemas.microsoft.com/office/powerpoint/2010/main" val="13202801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D95BAD6-47F1-F96A-BC46-2E4AF41B3B1C}"/>
              </a:ext>
            </a:extLst>
          </p:cNvPr>
          <p:cNvSpPr>
            <a:spLocks noGrp="1"/>
          </p:cNvSpPr>
          <p:nvPr>
            <p:ph idx="1"/>
          </p:nvPr>
        </p:nvSpPr>
        <p:spPr/>
        <p:txBody>
          <a:bodyPr/>
          <a:lstStyle/>
          <a:p>
            <a:r>
              <a:rPr lang="en-US" b="0" i="0" dirty="0">
                <a:solidFill>
                  <a:srgbClr val="222222"/>
                </a:solidFill>
                <a:effectLst/>
                <a:latin typeface="Aptos" panose="020B0004020202020204" pitchFamily="34" charset="0"/>
              </a:rPr>
              <a:t>The Myers Briggs </a:t>
            </a:r>
          </a:p>
          <a:p>
            <a:r>
              <a:rPr lang="en-US" b="0" i="0" dirty="0">
                <a:solidFill>
                  <a:srgbClr val="222222"/>
                </a:solidFill>
                <a:effectLst/>
                <a:latin typeface="Aptos" panose="020B0004020202020204" pitchFamily="34" charset="0"/>
              </a:rPr>
              <a:t>Type Indicator (MBTI) </a:t>
            </a:r>
          </a:p>
          <a:p>
            <a:r>
              <a:rPr lang="en-US" b="0" i="0" dirty="0">
                <a:solidFill>
                  <a:srgbClr val="222222"/>
                </a:solidFill>
                <a:effectLst/>
                <a:latin typeface="Aptos" panose="020B0004020202020204" pitchFamily="34" charset="0"/>
              </a:rPr>
              <a:t>Test</a:t>
            </a:r>
            <a:endParaRPr lang="en-GB" dirty="0">
              <a:latin typeface="Aptos" panose="020B0004020202020204" pitchFamily="34" charset="0"/>
            </a:endParaRPr>
          </a:p>
        </p:txBody>
      </p:sp>
      <p:pic>
        <p:nvPicPr>
          <p:cNvPr id="5" name="Picture 4">
            <a:extLst>
              <a:ext uri="{FF2B5EF4-FFF2-40B4-BE49-F238E27FC236}">
                <a16:creationId xmlns:a16="http://schemas.microsoft.com/office/drawing/2014/main" id="{12705AD1-2CE2-1D94-509A-0F3DA874DBCE}"/>
              </a:ext>
            </a:extLst>
          </p:cNvPr>
          <p:cNvPicPr>
            <a:picLocks noChangeAspect="1"/>
          </p:cNvPicPr>
          <p:nvPr/>
        </p:nvPicPr>
        <p:blipFill rotWithShape="1">
          <a:blip r:embed="rId3"/>
          <a:srcRect l="8720" t="30101" r="35589" b="16060"/>
          <a:stretch/>
        </p:blipFill>
        <p:spPr>
          <a:xfrm>
            <a:off x="5126182" y="1239982"/>
            <a:ext cx="6502729" cy="4190999"/>
          </a:xfrm>
          <a:prstGeom prst="rect">
            <a:avLst/>
          </a:prstGeom>
        </p:spPr>
      </p:pic>
    </p:spTree>
    <p:extLst>
      <p:ext uri="{BB962C8B-B14F-4D97-AF65-F5344CB8AC3E}">
        <p14:creationId xmlns:p14="http://schemas.microsoft.com/office/powerpoint/2010/main" val="32297757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68B73-A435-A7D5-6D1C-7605563037A7}"/>
              </a:ext>
            </a:extLst>
          </p:cNvPr>
          <p:cNvSpPr>
            <a:spLocks noGrp="1"/>
          </p:cNvSpPr>
          <p:nvPr>
            <p:ph type="title"/>
          </p:nvPr>
        </p:nvSpPr>
        <p:spPr>
          <a:xfrm>
            <a:off x="619182" y="2103437"/>
            <a:ext cx="10515600" cy="1325563"/>
          </a:xfrm>
        </p:spPr>
        <p:txBody>
          <a:bodyPr/>
          <a:lstStyle/>
          <a:p>
            <a:pPr algn="ctr"/>
            <a:r>
              <a:rPr lang="en-GB" b="1" dirty="0">
                <a:latin typeface="Aptos Light" panose="020B0004020202020204" pitchFamily="34" charset="0"/>
              </a:rPr>
              <a:t>Question: How well you understand yourself? </a:t>
            </a:r>
          </a:p>
        </p:txBody>
      </p:sp>
    </p:spTree>
    <p:extLst>
      <p:ext uri="{BB962C8B-B14F-4D97-AF65-F5344CB8AC3E}">
        <p14:creationId xmlns:p14="http://schemas.microsoft.com/office/powerpoint/2010/main" val="34926570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4B7F644-D3EC-D52B-AEC4-5C96A155788E}"/>
              </a:ext>
            </a:extLst>
          </p:cNvPr>
          <p:cNvSpPr txBox="1">
            <a:spLocks/>
          </p:cNvSpPr>
          <p:nvPr/>
        </p:nvSpPr>
        <p:spPr>
          <a:xfrm>
            <a:off x="619182" y="2103437"/>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dirty="0">
                <a:latin typeface="Aptos Light" panose="020B0004020202020204" pitchFamily="34" charset="0"/>
              </a:rPr>
              <a:t>Question: How well you understand your employees? </a:t>
            </a:r>
          </a:p>
        </p:txBody>
      </p:sp>
    </p:spTree>
    <p:extLst>
      <p:ext uri="{BB962C8B-B14F-4D97-AF65-F5344CB8AC3E}">
        <p14:creationId xmlns:p14="http://schemas.microsoft.com/office/powerpoint/2010/main" val="19089831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6ECC5-98C3-AB8B-FD1B-4FC229B5F5E1}"/>
              </a:ext>
            </a:extLst>
          </p:cNvPr>
          <p:cNvSpPr>
            <a:spLocks noGrp="1"/>
          </p:cNvSpPr>
          <p:nvPr>
            <p:ph type="title"/>
          </p:nvPr>
        </p:nvSpPr>
        <p:spPr/>
        <p:txBody>
          <a:bodyPr>
            <a:normAutofit/>
          </a:bodyPr>
          <a:lstStyle/>
          <a:p>
            <a:pPr algn="ctr"/>
            <a:r>
              <a:rPr lang="en-US" b="1" i="0" dirty="0">
                <a:solidFill>
                  <a:srgbClr val="2D2D2D"/>
                </a:solidFill>
                <a:effectLst/>
                <a:latin typeface="Aptos Light" panose="020B0004020202020204" pitchFamily="34" charset="0"/>
              </a:rPr>
              <a:t>Why personality testing is useful in the workplace?</a:t>
            </a:r>
            <a:endParaRPr lang="en-GB" dirty="0">
              <a:latin typeface="Aptos Light" panose="020B0004020202020204" pitchFamily="34" charset="0"/>
            </a:endParaRPr>
          </a:p>
        </p:txBody>
      </p:sp>
      <p:sp>
        <p:nvSpPr>
          <p:cNvPr id="5" name="Content Placeholder 2">
            <a:extLst>
              <a:ext uri="{FF2B5EF4-FFF2-40B4-BE49-F238E27FC236}">
                <a16:creationId xmlns:a16="http://schemas.microsoft.com/office/drawing/2014/main" id="{5C31043E-FF3C-CD84-6A06-E32929153430}"/>
              </a:ext>
            </a:extLst>
          </p:cNvPr>
          <p:cNvSpPr>
            <a:spLocks noGrp="1"/>
          </p:cNvSpPr>
          <p:nvPr>
            <p:ph idx="1"/>
          </p:nvPr>
        </p:nvSpPr>
        <p:spPr>
          <a:xfrm>
            <a:off x="1743075" y="2123311"/>
            <a:ext cx="8705850" cy="2962218"/>
          </a:xfrm>
        </p:spPr>
        <p:txBody>
          <a:bodyPr>
            <a:normAutofit/>
          </a:bodyPr>
          <a:lstStyle/>
          <a:p>
            <a:pPr marL="457200" indent="-457200" eaLnBrk="1" hangingPunct="1">
              <a:lnSpc>
                <a:spcPct val="90000"/>
              </a:lnSpc>
              <a:buFont typeface="+mj-lt"/>
              <a:buAutoNum type="alphaLcPeriod"/>
              <a:defRPr/>
            </a:pPr>
            <a:r>
              <a:rPr lang="en-US" sz="2000" i="0" dirty="0">
                <a:effectLst/>
                <a:latin typeface="Aptos" panose="020B0004020202020204" pitchFamily="34" charset="0"/>
              </a:rPr>
              <a:t>Understand </a:t>
            </a:r>
            <a:r>
              <a:rPr lang="en-US" sz="2000" dirty="0">
                <a:latin typeface="Aptos" panose="020B0004020202020204" pitchFamily="34" charset="0"/>
              </a:rPr>
              <a:t>employees or/and potential </a:t>
            </a:r>
            <a:r>
              <a:rPr lang="en-US" sz="2000" i="0" dirty="0">
                <a:effectLst/>
                <a:latin typeface="Aptos" panose="020B0004020202020204" pitchFamily="34" charset="0"/>
              </a:rPr>
              <a:t>employees’ skills and interests. </a:t>
            </a:r>
          </a:p>
          <a:p>
            <a:pPr marL="457200" indent="-457200" eaLnBrk="1" hangingPunct="1">
              <a:lnSpc>
                <a:spcPct val="90000"/>
              </a:lnSpc>
              <a:buFont typeface="+mj-lt"/>
              <a:buAutoNum type="alphaLcPeriod"/>
              <a:defRPr/>
            </a:pPr>
            <a:r>
              <a:rPr lang="en-GB" sz="2000" i="0" dirty="0">
                <a:effectLst/>
                <a:latin typeface="Aptos" panose="020B0004020202020204" pitchFamily="34" charset="0"/>
              </a:rPr>
              <a:t>Identify promising career paths. </a:t>
            </a:r>
          </a:p>
          <a:p>
            <a:pPr marL="457200" indent="-457200" eaLnBrk="1" hangingPunct="1">
              <a:lnSpc>
                <a:spcPct val="90000"/>
              </a:lnSpc>
              <a:buFont typeface="+mj-lt"/>
              <a:buAutoNum type="alphaLcPeriod"/>
              <a:defRPr/>
            </a:pPr>
            <a:r>
              <a:rPr lang="en-GB" sz="2000" i="0" dirty="0">
                <a:effectLst/>
                <a:latin typeface="Aptos" panose="020B0004020202020204" pitchFamily="34" charset="0"/>
              </a:rPr>
              <a:t>Good match between the candidate and the given </a:t>
            </a:r>
            <a:r>
              <a:rPr lang="en-GB" sz="2000" dirty="0">
                <a:latin typeface="Aptos" panose="020B0004020202020204" pitchFamily="34" charset="0"/>
              </a:rPr>
              <a:t>work role. </a:t>
            </a:r>
            <a:r>
              <a:rPr lang="en-GB" sz="2000" i="0" dirty="0">
                <a:effectLst/>
                <a:latin typeface="Aptos" panose="020B0004020202020204" pitchFamily="34" charset="0"/>
              </a:rPr>
              <a:t> </a:t>
            </a:r>
          </a:p>
          <a:p>
            <a:pPr marL="457200" indent="-457200" eaLnBrk="1" hangingPunct="1">
              <a:lnSpc>
                <a:spcPct val="90000"/>
              </a:lnSpc>
              <a:buFont typeface="+mj-lt"/>
              <a:buAutoNum type="alphaLcPeriod"/>
              <a:defRPr/>
            </a:pPr>
            <a:r>
              <a:rPr lang="en-US" sz="2000" i="0" dirty="0">
                <a:effectLst/>
                <a:latin typeface="Aptos" panose="020B0004020202020204" pitchFamily="34" charset="0"/>
              </a:rPr>
              <a:t>Identify ideal work environments and relationships.</a:t>
            </a:r>
          </a:p>
          <a:p>
            <a:pPr marL="457200" indent="-457200" eaLnBrk="1" hangingPunct="1">
              <a:lnSpc>
                <a:spcPct val="90000"/>
              </a:lnSpc>
              <a:buFont typeface="+mj-lt"/>
              <a:buAutoNum type="alphaLcPeriod"/>
              <a:defRPr/>
            </a:pPr>
            <a:r>
              <a:rPr lang="en-US" sz="2000" i="0" dirty="0">
                <a:effectLst/>
                <a:latin typeface="Aptos" panose="020B0004020202020204" pitchFamily="34" charset="0"/>
              </a:rPr>
              <a:t>Be aware of potential challenges in a given work role or environment.</a:t>
            </a:r>
            <a:endParaRPr lang="en-US" sz="2000" dirty="0">
              <a:latin typeface="Aptos" panose="020B0004020202020204" pitchFamily="34" charset="0"/>
            </a:endParaRPr>
          </a:p>
        </p:txBody>
      </p:sp>
    </p:spTree>
    <p:extLst>
      <p:ext uri="{BB962C8B-B14F-4D97-AF65-F5344CB8AC3E}">
        <p14:creationId xmlns:p14="http://schemas.microsoft.com/office/powerpoint/2010/main" val="11685606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376D4-C1DA-CF18-B442-719B6B1AC299}"/>
              </a:ext>
            </a:extLst>
          </p:cNvPr>
          <p:cNvSpPr>
            <a:spLocks noGrp="1"/>
          </p:cNvSpPr>
          <p:nvPr>
            <p:ph type="title"/>
          </p:nvPr>
        </p:nvSpPr>
        <p:spPr>
          <a:xfrm>
            <a:off x="796637" y="182245"/>
            <a:ext cx="3116580" cy="1325563"/>
          </a:xfrm>
        </p:spPr>
        <p:txBody>
          <a:bodyPr/>
          <a:lstStyle/>
          <a:p>
            <a:r>
              <a:rPr lang="en-GB" b="1" dirty="0">
                <a:latin typeface="Aptos Light" panose="020B0004020202020204" pitchFamily="34" charset="0"/>
              </a:rPr>
              <a:t>References </a:t>
            </a:r>
          </a:p>
        </p:txBody>
      </p:sp>
      <p:sp>
        <p:nvSpPr>
          <p:cNvPr id="3" name="Content Placeholder 2">
            <a:extLst>
              <a:ext uri="{FF2B5EF4-FFF2-40B4-BE49-F238E27FC236}">
                <a16:creationId xmlns:a16="http://schemas.microsoft.com/office/drawing/2014/main" id="{46EDFF60-7215-8E7E-74B1-B8D344646AC6}"/>
              </a:ext>
            </a:extLst>
          </p:cNvPr>
          <p:cNvSpPr>
            <a:spLocks noGrp="1"/>
          </p:cNvSpPr>
          <p:nvPr>
            <p:ph idx="1"/>
          </p:nvPr>
        </p:nvSpPr>
        <p:spPr>
          <a:xfrm>
            <a:off x="796637" y="1330534"/>
            <a:ext cx="10515600" cy="3761634"/>
          </a:xfrm>
        </p:spPr>
        <p:txBody>
          <a:bodyPr>
            <a:normAutofit/>
          </a:bodyPr>
          <a:lstStyle/>
          <a:p>
            <a:r>
              <a:rPr lang="en-US" sz="2000" dirty="0">
                <a:latin typeface="Aptos" panose="020B0004020202020204" pitchFamily="34" charset="0"/>
              </a:rPr>
              <a:t>Adrian, F. (1996). The big five versus the big four: the relationship between the Myers-Briggs Type Indicator (MBTI) and NEO-PI five factor model of personality, Personality and Individual Differences, Volume 21, Issue 2, 1996, Pages 303-307, ISSN 0191-8869 </a:t>
            </a:r>
            <a:r>
              <a:rPr lang="en-US" sz="2000" dirty="0">
                <a:latin typeface="Aptos" panose="020B0004020202020204" pitchFamily="34" charset="0"/>
                <a:hlinkClick r:id="rId2"/>
              </a:rPr>
              <a:t>https://doi.org/10.1016/0191-8869(96)00033-5</a:t>
            </a:r>
            <a:r>
              <a:rPr lang="en-US" sz="2000" dirty="0">
                <a:latin typeface="Aptos" panose="020B0004020202020204" pitchFamily="34" charset="0"/>
              </a:rPr>
              <a:t>.</a:t>
            </a:r>
          </a:p>
          <a:p>
            <a:r>
              <a:rPr lang="en-US" sz="2000" dirty="0">
                <a:latin typeface="Aptos" panose="020B0004020202020204" pitchFamily="34" charset="0"/>
              </a:rPr>
              <a:t>Indeed Career Guide  </a:t>
            </a:r>
            <a:r>
              <a:rPr lang="en-US" sz="2000" dirty="0">
                <a:latin typeface="Aptos" panose="020B0004020202020204" pitchFamily="34" charset="0"/>
                <a:hlinkClick r:id="rId3"/>
              </a:rPr>
              <a:t>8 Personality Tests Used in Psychology (And by Employers) | Indeed.com</a:t>
            </a:r>
            <a:endParaRPr lang="en-US" sz="2000" dirty="0">
              <a:latin typeface="Aptos" panose="020B0004020202020204" pitchFamily="34" charset="0"/>
            </a:endParaRPr>
          </a:p>
          <a:p>
            <a:r>
              <a:rPr lang="en-US" sz="2000" dirty="0">
                <a:latin typeface="Aptos" panose="020B0004020202020204" pitchFamily="34" charset="0"/>
              </a:rPr>
              <a:t>Hopkins, J.; </a:t>
            </a:r>
            <a:r>
              <a:rPr lang="en-US" sz="2000" dirty="0" err="1">
                <a:latin typeface="Aptos" panose="020B0004020202020204" pitchFamily="34" charset="0"/>
              </a:rPr>
              <a:t>Bardoel</a:t>
            </a:r>
            <a:r>
              <a:rPr lang="en-US" sz="2000" dirty="0">
                <a:latin typeface="Aptos" panose="020B0004020202020204" pitchFamily="34" charset="0"/>
              </a:rPr>
              <a:t>, A. (2023) The Future Is Hybrid: How </a:t>
            </a:r>
            <a:r>
              <a:rPr lang="en-US" sz="2000" dirty="0" err="1">
                <a:latin typeface="Aptos" panose="020B0004020202020204" pitchFamily="34" charset="0"/>
              </a:rPr>
              <a:t>Organisations</a:t>
            </a:r>
            <a:r>
              <a:rPr lang="en-US" sz="2000" dirty="0">
                <a:latin typeface="Aptos" panose="020B0004020202020204" pitchFamily="34" charset="0"/>
              </a:rPr>
              <a:t> Are Designing and Supporting Sustainable Hybrid Work Models in Post-Pandemic Australia. </a:t>
            </a:r>
            <a:r>
              <a:rPr lang="en-US" sz="2000" i="1" dirty="0">
                <a:latin typeface="Aptos" panose="020B0004020202020204" pitchFamily="34" charset="0"/>
              </a:rPr>
              <a:t>Sustainability </a:t>
            </a:r>
            <a:r>
              <a:rPr lang="en-US" sz="2000" dirty="0">
                <a:latin typeface="Aptos" panose="020B0004020202020204" pitchFamily="34" charset="0"/>
              </a:rPr>
              <a:t>2023, 15, 3086. https:// doi.org/10.3390/su1504308</a:t>
            </a:r>
            <a:endParaRPr lang="en-GB" sz="2000" dirty="0">
              <a:latin typeface="Aptos" panose="020B0004020202020204" pitchFamily="34" charset="0"/>
            </a:endParaRPr>
          </a:p>
        </p:txBody>
      </p:sp>
    </p:spTree>
    <p:extLst>
      <p:ext uri="{BB962C8B-B14F-4D97-AF65-F5344CB8AC3E}">
        <p14:creationId xmlns:p14="http://schemas.microsoft.com/office/powerpoint/2010/main" val="18238709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TotalTime>
  <Words>6195</Words>
  <Application>Microsoft Office PowerPoint</Application>
  <PresentationFormat>Widescreen</PresentationFormat>
  <Paragraphs>350</Paragraphs>
  <Slides>36</Slides>
  <Notes>29</Notes>
  <HiddenSlides>0</HiddenSlides>
  <MMClips>1</MMClips>
  <ScaleCrop>false</ScaleCrop>
  <HeadingPairs>
    <vt:vector size="6" baseType="variant">
      <vt:variant>
        <vt:lpstr>Fonts Used</vt:lpstr>
      </vt:variant>
      <vt:variant>
        <vt:i4>17</vt:i4>
      </vt:variant>
      <vt:variant>
        <vt:lpstr>Theme</vt:lpstr>
      </vt:variant>
      <vt:variant>
        <vt:i4>1</vt:i4>
      </vt:variant>
      <vt:variant>
        <vt:lpstr>Slide Titles</vt:lpstr>
      </vt:variant>
      <vt:variant>
        <vt:i4>36</vt:i4>
      </vt:variant>
    </vt:vector>
  </HeadingPairs>
  <TitlesOfParts>
    <vt:vector size="54" baseType="lpstr">
      <vt:lpstr>Arial MT</vt:lpstr>
      <vt:lpstr>ElsevierGulliver</vt:lpstr>
      <vt:lpstr>FS Albert Extra Bold</vt:lpstr>
      <vt:lpstr>Geneva</vt:lpstr>
      <vt:lpstr>ＭＳ Ｐゴシック</vt:lpstr>
      <vt:lpstr>Aptos</vt:lpstr>
      <vt:lpstr>Aptos Light</vt:lpstr>
      <vt:lpstr>Arial</vt:lpstr>
      <vt:lpstr>Calibri</vt:lpstr>
      <vt:lpstr>Calibri Light</vt:lpstr>
      <vt:lpstr>Courier New</vt:lpstr>
      <vt:lpstr>Merriweather</vt:lpstr>
      <vt:lpstr>Noto Sans</vt:lpstr>
      <vt:lpstr>Nunito Sans</vt:lpstr>
      <vt:lpstr>Roboto</vt:lpstr>
      <vt:lpstr>Times New Roman</vt:lpstr>
      <vt:lpstr>Wingdings</vt:lpstr>
      <vt:lpstr>Office Theme</vt:lpstr>
      <vt:lpstr>PowerPoint Presentation</vt:lpstr>
      <vt:lpstr>Content </vt:lpstr>
      <vt:lpstr>Introduction</vt:lpstr>
      <vt:lpstr>Current Global Changes</vt:lpstr>
      <vt:lpstr>Factors Affecting HRM in International Markets </vt:lpstr>
      <vt:lpstr>Hofstede’s Cultural Dimensions</vt:lpstr>
      <vt:lpstr>Implications of Culture for HRM</vt:lpstr>
      <vt:lpstr>Education – Human Capital</vt:lpstr>
      <vt:lpstr>Political-Legal System</vt:lpstr>
      <vt:lpstr>Economic System</vt:lpstr>
      <vt:lpstr>Managing Employees in a Global Context</vt:lpstr>
      <vt:lpstr>Types of Expatriates</vt:lpstr>
      <vt:lpstr>Levels of Global Participation</vt:lpstr>
      <vt:lpstr>Global Organisations</vt:lpstr>
      <vt:lpstr>Selection of Expatriate Managers</vt:lpstr>
      <vt:lpstr>Cultural Intelligence</vt:lpstr>
      <vt:lpstr>Training and Development of Expatriates</vt:lpstr>
      <vt:lpstr>Compensation of Expatriates</vt:lpstr>
      <vt:lpstr>Re-acculturation of Expatriates</vt:lpstr>
      <vt:lpstr>Hybrid work:   The work trend?</vt:lpstr>
      <vt:lpstr>How do we manage hybrid work?</vt:lpstr>
      <vt:lpstr>Five Pillars of Successful Hybrid Work</vt:lpstr>
      <vt:lpstr>Top 10  skills of 2025</vt:lpstr>
      <vt:lpstr>Future mode of work </vt:lpstr>
      <vt:lpstr>Summary</vt:lpstr>
      <vt:lpstr>Employees and Attitude </vt:lpstr>
      <vt:lpstr>Enneagram – A personality Test</vt:lpstr>
      <vt:lpstr>PowerPoint Presentation</vt:lpstr>
      <vt:lpstr>PowerPoint Presentation</vt:lpstr>
      <vt:lpstr>The Myers Briggs Type Indicator (MBTI) Test</vt:lpstr>
      <vt:lpstr>The Myers Briggs Type Indicator (MBTI) Test</vt:lpstr>
      <vt:lpstr>PowerPoint Presentation</vt:lpstr>
      <vt:lpstr>Question: How well you understand yourself? </vt:lpstr>
      <vt:lpstr>PowerPoint Presentation</vt:lpstr>
      <vt:lpstr>Why personality testing is useful in the workplace?</vt:lpstr>
      <vt:lpstr>References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Robyn Griffiths</dc:creator>
  <cp:lastModifiedBy>Jemma Smith</cp:lastModifiedBy>
  <cp:revision>33</cp:revision>
  <dcterms:created xsi:type="dcterms:W3CDTF">2023-09-15T09:31:09Z</dcterms:created>
  <dcterms:modified xsi:type="dcterms:W3CDTF">2026-03-23T10:37:06Z</dcterms:modified>
</cp:coreProperties>
</file>