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2" r:id="rId4"/>
    <p:sldId id="263" r:id="rId5"/>
    <p:sldId id="260" r:id="rId6"/>
    <p:sldId id="258" r:id="rId7"/>
    <p:sldId id="259"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9/18/2023</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2113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9/18/2023</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51246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9/18/2023</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58131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9/18/2023</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872121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9/18/2023</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45814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9/18/2023</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8268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9/18/2023</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198099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9/18/2023</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090876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9/18/2023</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30447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9/18/2023</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709526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9/18/2023</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440023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9/18/2023</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59636450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A4374D-F270-4C02-88D7-B751FD9BD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1ACA2EA0-FFD3-42EC-9406-B595015ED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4" name="Picture 3" descr="Triangular abstract background">
            <a:extLst>
              <a:ext uri="{FF2B5EF4-FFF2-40B4-BE49-F238E27FC236}">
                <a16:creationId xmlns:a16="http://schemas.microsoft.com/office/drawing/2014/main" id="{556D53B1-201F-AF1A-CCEA-3C61A04417A0}"/>
              </a:ext>
            </a:extLst>
          </p:cNvPr>
          <p:cNvPicPr>
            <a:picLocks noChangeAspect="1"/>
          </p:cNvPicPr>
          <p:nvPr/>
        </p:nvPicPr>
        <p:blipFill rotWithShape="1">
          <a:blip r:embed="rId2">
            <a:alphaModFix amt="60000"/>
          </a:blip>
          <a:srcRect t="15730"/>
          <a:stretch/>
        </p:blipFill>
        <p:spPr>
          <a:xfrm>
            <a:off x="20" y="10"/>
            <a:ext cx="12191979" cy="6857989"/>
          </a:xfrm>
          <a:prstGeom prst="rect">
            <a:avLst/>
          </a:prstGeom>
        </p:spPr>
      </p:pic>
      <p:sp>
        <p:nvSpPr>
          <p:cNvPr id="13" name="Rectangle 12">
            <a:extLst>
              <a:ext uri="{FF2B5EF4-FFF2-40B4-BE49-F238E27FC236}">
                <a16:creationId xmlns:a16="http://schemas.microsoft.com/office/drawing/2014/main" id="{D5288BCE-665C-472A-8C43-664BCFA31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8762" y="1247775"/>
            <a:ext cx="9144000" cy="3007447"/>
          </a:xfrm>
          <a:prstGeom prst="rect">
            <a:avLst/>
          </a:prstGeom>
          <a:solidFill>
            <a:schemeClr val="bg1">
              <a:alpha val="95000"/>
            </a:schemeClr>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6969E1E-CA25-70BB-8CB1-8D31A029D947}"/>
              </a:ext>
            </a:extLst>
          </p:cNvPr>
          <p:cNvSpPr>
            <a:spLocks noGrp="1"/>
          </p:cNvSpPr>
          <p:nvPr>
            <p:ph type="ctrTitle"/>
          </p:nvPr>
        </p:nvSpPr>
        <p:spPr>
          <a:xfrm>
            <a:off x="1804988" y="1442172"/>
            <a:ext cx="8582025" cy="2177328"/>
          </a:xfrm>
        </p:spPr>
        <p:txBody>
          <a:bodyPr anchor="ctr">
            <a:normAutofit/>
          </a:bodyPr>
          <a:lstStyle/>
          <a:p>
            <a:pPr algn="ctr"/>
            <a:r>
              <a:rPr lang="en-GB" sz="7200" dirty="0"/>
              <a:t>Week 5 Emergency response- Ethics </a:t>
            </a:r>
          </a:p>
        </p:txBody>
      </p:sp>
      <p:sp>
        <p:nvSpPr>
          <p:cNvPr id="15" name="Rectangle: Rounded Corners 14">
            <a:extLst>
              <a:ext uri="{FF2B5EF4-FFF2-40B4-BE49-F238E27FC236}">
                <a16:creationId xmlns:a16="http://schemas.microsoft.com/office/drawing/2014/main" id="{46C57131-53A7-4C1A-BEA8-25F06A06A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7872" y="3912322"/>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3" name="Subtitle 2">
            <a:extLst>
              <a:ext uri="{FF2B5EF4-FFF2-40B4-BE49-F238E27FC236}">
                <a16:creationId xmlns:a16="http://schemas.microsoft.com/office/drawing/2014/main" id="{40BC7192-BE4D-9054-005E-AAD28610B00A}"/>
              </a:ext>
            </a:extLst>
          </p:cNvPr>
          <p:cNvSpPr>
            <a:spLocks noGrp="1"/>
          </p:cNvSpPr>
          <p:nvPr>
            <p:ph type="subTitle" idx="1"/>
          </p:nvPr>
        </p:nvSpPr>
        <p:spPr>
          <a:xfrm>
            <a:off x="2566988" y="3962400"/>
            <a:ext cx="7058025" cy="581025"/>
          </a:xfrm>
        </p:spPr>
        <p:txBody>
          <a:bodyPr anchor="ctr">
            <a:normAutofit/>
          </a:bodyPr>
          <a:lstStyle/>
          <a:p>
            <a:pPr algn="ctr"/>
            <a:r>
              <a:rPr lang="en-GB" dirty="0">
                <a:solidFill>
                  <a:srgbClr val="FFFFFF"/>
                </a:solidFill>
              </a:rPr>
              <a:t>Introduction to physiology </a:t>
            </a:r>
          </a:p>
        </p:txBody>
      </p:sp>
    </p:spTree>
    <p:extLst>
      <p:ext uri="{BB962C8B-B14F-4D97-AF65-F5344CB8AC3E}">
        <p14:creationId xmlns:p14="http://schemas.microsoft.com/office/powerpoint/2010/main" val="40360476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7">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9">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Rectangle 11">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3" descr="People holding hands">
            <a:extLst>
              <a:ext uri="{FF2B5EF4-FFF2-40B4-BE49-F238E27FC236}">
                <a16:creationId xmlns:a16="http://schemas.microsoft.com/office/drawing/2014/main" id="{0BD33361-21AB-087B-BEB2-D72C3780FF10}"/>
              </a:ext>
            </a:extLst>
          </p:cNvPr>
          <p:cNvPicPr>
            <a:picLocks noChangeAspect="1"/>
          </p:cNvPicPr>
          <p:nvPr/>
        </p:nvPicPr>
        <p:blipFill rotWithShape="1">
          <a:blip r:embed="rId2"/>
          <a:srcRect t="13883" b="1848"/>
          <a:stretch/>
        </p:blipFill>
        <p:spPr>
          <a:xfrm>
            <a:off x="20" y="10"/>
            <a:ext cx="12191981" cy="6857990"/>
          </a:xfrm>
          <a:prstGeom prst="rect">
            <a:avLst/>
          </a:prstGeom>
        </p:spPr>
      </p:pic>
      <p:sp>
        <p:nvSpPr>
          <p:cNvPr id="24" name="Rectangle 13">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7B2E3E-6BA8-BB66-42BA-E09C46D6D9AA}"/>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solidFill>
                  <a:schemeClr val="bg1"/>
                </a:solidFill>
              </a:rPr>
              <a:t>What is ethics in health and social care?</a:t>
            </a:r>
          </a:p>
        </p:txBody>
      </p:sp>
    </p:spTree>
    <p:extLst>
      <p:ext uri="{BB962C8B-B14F-4D97-AF65-F5344CB8AC3E}">
        <p14:creationId xmlns:p14="http://schemas.microsoft.com/office/powerpoint/2010/main" val="3312007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3431B6-2368-A663-0E28-1C6EFC7B66D8}"/>
              </a:ext>
            </a:extLst>
          </p:cNvPr>
          <p:cNvSpPr>
            <a:spLocks noGrp="1"/>
          </p:cNvSpPr>
          <p:nvPr>
            <p:ph idx="1"/>
          </p:nvPr>
        </p:nvSpPr>
        <p:spPr>
          <a:xfrm>
            <a:off x="92765" y="185530"/>
            <a:ext cx="11940210" cy="6109254"/>
          </a:xfrm>
        </p:spPr>
        <p:txBody>
          <a:bodyPr>
            <a:normAutofit fontScale="92500" lnSpcReduction="20000"/>
          </a:bodyPr>
          <a:lstStyle/>
          <a:p>
            <a:pPr marL="0" indent="0">
              <a:lnSpc>
                <a:spcPct val="150000"/>
              </a:lnSpc>
              <a:buNone/>
            </a:pPr>
            <a:r>
              <a:rPr lang="en-GB" sz="2000" dirty="0">
                <a:latin typeface="Arial" panose="020B0604020202020204" pitchFamily="34" charset="0"/>
                <a:ea typeface="DengXian" panose="02010600030101010101" pitchFamily="2" charset="-122"/>
              </a:rPr>
              <a:t>                                           </a:t>
            </a:r>
            <a:r>
              <a:rPr lang="en-GB" sz="2000" b="1" dirty="0">
                <a:latin typeface="Arial" panose="020B0604020202020204" pitchFamily="34" charset="0"/>
                <a:ea typeface="DengXian" panose="02010600030101010101" pitchFamily="2" charset="-122"/>
              </a:rPr>
              <a:t>Ethics in health and social care </a:t>
            </a:r>
          </a:p>
          <a:p>
            <a:pPr>
              <a:lnSpc>
                <a:spcPct val="150000"/>
              </a:lnSpc>
            </a:pPr>
            <a:r>
              <a:rPr lang="en-GB" sz="2000" dirty="0">
                <a:latin typeface="Arial" panose="020B0604020202020204" pitchFamily="34" charset="0"/>
                <a:ea typeface="DengXian" panose="02010600030101010101" pitchFamily="2" charset="-122"/>
              </a:rPr>
              <a:t>H</a:t>
            </a:r>
            <a:r>
              <a:rPr lang="en-GB" sz="2000" dirty="0">
                <a:effectLst/>
                <a:latin typeface="Arial" panose="020B0604020202020204" pitchFamily="34" charset="0"/>
                <a:ea typeface="DengXian" panose="02010600030101010101" pitchFamily="2" charset="-122"/>
              </a:rPr>
              <a:t>ealth and social care in England has a set of ethical guidelines and regulations that must be adhered to by those working within the sector. These are outlined in the Code of Practice for Health and Adult Social Care, which is published and maintained by the Care Quality Commission (CQC).</a:t>
            </a:r>
          </a:p>
          <a:p>
            <a:pPr>
              <a:lnSpc>
                <a:spcPct val="150000"/>
              </a:lnSpc>
            </a:pPr>
            <a:endParaRPr lang="en-GB" sz="2000" dirty="0">
              <a:effectLst/>
              <a:latin typeface="Arial" panose="020B0604020202020204" pitchFamily="34" charset="0"/>
              <a:ea typeface="DengXian" panose="02010600030101010101" pitchFamily="2" charset="-122"/>
            </a:endParaRPr>
          </a:p>
          <a:p>
            <a:pPr marL="0" indent="0">
              <a:lnSpc>
                <a:spcPct val="150000"/>
              </a:lnSpc>
              <a:buNone/>
            </a:pPr>
            <a:r>
              <a:rPr lang="en-GB" sz="2000" dirty="0">
                <a:effectLst/>
                <a:latin typeface="Arial" panose="020B0604020202020204" pitchFamily="34" charset="0"/>
                <a:ea typeface="DengXian" panose="02010600030101010101" pitchFamily="2" charset="-122"/>
              </a:rPr>
              <a:t>This code outlines the ethical requirements of those providing services and outlines their duties, rights and responsibilities. Some of the main principles outlined in the code are: </a:t>
            </a:r>
          </a:p>
          <a:p>
            <a:pPr marL="0" indent="0">
              <a:lnSpc>
                <a:spcPct val="150000"/>
              </a:lnSpc>
              <a:buNone/>
            </a:pPr>
            <a:endParaRPr lang="en-GB" sz="2000" dirty="0">
              <a:effectLst/>
              <a:latin typeface="Arial" panose="020B0604020202020204" pitchFamily="34" charset="0"/>
              <a:ea typeface="DengXian" panose="02010600030101010101" pitchFamily="2" charset="-122"/>
            </a:endParaRPr>
          </a:p>
          <a:p>
            <a:pPr marL="0" indent="0">
              <a:lnSpc>
                <a:spcPct val="150000"/>
              </a:lnSpc>
              <a:buNone/>
            </a:pPr>
            <a:r>
              <a:rPr lang="en-GB" sz="2000" b="1" dirty="0">
                <a:effectLst/>
                <a:latin typeface="Arial" panose="020B0604020202020204" pitchFamily="34" charset="0"/>
                <a:ea typeface="DengXian" panose="02010600030101010101" pitchFamily="2" charset="-122"/>
              </a:rPr>
              <a:t>• Respect</a:t>
            </a:r>
            <a:r>
              <a:rPr lang="en-GB" sz="2000" dirty="0">
                <a:effectLst/>
                <a:latin typeface="Arial" panose="020B0604020202020204" pitchFamily="34" charset="0"/>
                <a:ea typeface="DengXian" panose="02010600030101010101" pitchFamily="2" charset="-122"/>
              </a:rPr>
              <a:t>: All individuals should be respected and treated with dignity and compassion. </a:t>
            </a:r>
          </a:p>
          <a:p>
            <a:pPr marL="0" indent="0">
              <a:lnSpc>
                <a:spcPct val="150000"/>
              </a:lnSpc>
              <a:buNone/>
            </a:pPr>
            <a:endParaRPr lang="en-GB" sz="2000" dirty="0">
              <a:effectLst/>
              <a:latin typeface="Arial" panose="020B0604020202020204" pitchFamily="34" charset="0"/>
              <a:ea typeface="DengXian" panose="02010600030101010101" pitchFamily="2" charset="-122"/>
            </a:endParaRPr>
          </a:p>
          <a:p>
            <a:pPr marL="0" indent="0">
              <a:lnSpc>
                <a:spcPct val="150000"/>
              </a:lnSpc>
              <a:buNone/>
            </a:pPr>
            <a:r>
              <a:rPr lang="en-GB" sz="2000" dirty="0">
                <a:effectLst/>
                <a:latin typeface="Arial" panose="020B0604020202020204" pitchFamily="34" charset="0"/>
                <a:ea typeface="DengXian" panose="02010600030101010101" pitchFamily="2" charset="-122"/>
              </a:rPr>
              <a:t>• </a:t>
            </a:r>
            <a:r>
              <a:rPr lang="en-GB" sz="2000" b="1" dirty="0">
                <a:effectLst/>
                <a:latin typeface="Arial" panose="020B0604020202020204" pitchFamily="34" charset="0"/>
                <a:ea typeface="DengXian" panose="02010600030101010101" pitchFamily="2" charset="-122"/>
              </a:rPr>
              <a:t>Equality and discrimination</a:t>
            </a:r>
            <a:r>
              <a:rPr lang="en-GB" sz="2000" dirty="0">
                <a:effectLst/>
                <a:latin typeface="Arial" panose="020B0604020202020204" pitchFamily="34" charset="0"/>
                <a:ea typeface="DengXian" panose="02010600030101010101" pitchFamily="2" charset="-122"/>
              </a:rPr>
              <a:t>: All individuals should be treated equally and people should not be discriminated against based on their characteristics.</a:t>
            </a:r>
          </a:p>
          <a:p>
            <a:pPr marL="0" indent="0">
              <a:buNone/>
            </a:pPr>
            <a:r>
              <a:rPr lang="en-GB" sz="2000" dirty="0">
                <a:effectLst/>
                <a:latin typeface="Arial" panose="020B0604020202020204" pitchFamily="34" charset="0"/>
                <a:ea typeface="DengXian" panose="02010600030101010101" pitchFamily="2" charset="-122"/>
              </a:rPr>
              <a:t> </a:t>
            </a:r>
            <a:endParaRPr lang="en-GB" dirty="0"/>
          </a:p>
        </p:txBody>
      </p:sp>
    </p:spTree>
    <p:extLst>
      <p:ext uri="{BB962C8B-B14F-4D97-AF65-F5344CB8AC3E}">
        <p14:creationId xmlns:p14="http://schemas.microsoft.com/office/powerpoint/2010/main" val="38011100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9FD69-99CF-06C8-1CFA-7AB78011603F}"/>
              </a:ext>
            </a:extLst>
          </p:cNvPr>
          <p:cNvSpPr>
            <a:spLocks noGrp="1"/>
          </p:cNvSpPr>
          <p:nvPr>
            <p:ph type="title"/>
          </p:nvPr>
        </p:nvSpPr>
        <p:spPr>
          <a:xfrm>
            <a:off x="1115568" y="548640"/>
            <a:ext cx="10168128" cy="471777"/>
          </a:xfrm>
        </p:spPr>
        <p:txBody>
          <a:bodyPr>
            <a:noAutofit/>
          </a:bodyPr>
          <a:lstStyle/>
          <a:p>
            <a:r>
              <a:rPr lang="en-GB" sz="2800" dirty="0"/>
              <a:t>Ethics in health and social care </a:t>
            </a:r>
          </a:p>
        </p:txBody>
      </p:sp>
      <p:sp>
        <p:nvSpPr>
          <p:cNvPr id="3" name="Content Placeholder 2">
            <a:extLst>
              <a:ext uri="{FF2B5EF4-FFF2-40B4-BE49-F238E27FC236}">
                <a16:creationId xmlns:a16="http://schemas.microsoft.com/office/drawing/2014/main" id="{156837BD-F583-550A-B317-7C5FD0BBC6F1}"/>
              </a:ext>
            </a:extLst>
          </p:cNvPr>
          <p:cNvSpPr>
            <a:spLocks noGrp="1"/>
          </p:cNvSpPr>
          <p:nvPr>
            <p:ph idx="1"/>
          </p:nvPr>
        </p:nvSpPr>
        <p:spPr>
          <a:xfrm>
            <a:off x="397565" y="2478024"/>
            <a:ext cx="11555896" cy="4081802"/>
          </a:xfrm>
        </p:spPr>
        <p:txBody>
          <a:bodyPr>
            <a:normAutofit/>
          </a:bodyPr>
          <a:lstStyle/>
          <a:p>
            <a:pPr marL="0" indent="0">
              <a:lnSpc>
                <a:spcPct val="150000"/>
              </a:lnSpc>
              <a:buNone/>
            </a:pPr>
            <a:r>
              <a:rPr lang="en-GB" sz="2000" dirty="0">
                <a:effectLst/>
                <a:latin typeface="Arial" panose="020B0604020202020204" pitchFamily="34" charset="0"/>
                <a:ea typeface="DengXian" panose="02010600030101010101" pitchFamily="2" charset="-122"/>
              </a:rPr>
              <a:t>• </a:t>
            </a:r>
            <a:r>
              <a:rPr lang="en-GB" sz="2000" b="1" dirty="0">
                <a:effectLst/>
                <a:latin typeface="Arial" panose="020B0604020202020204" pitchFamily="34" charset="0"/>
                <a:ea typeface="DengXian" panose="02010600030101010101" pitchFamily="2" charset="-122"/>
              </a:rPr>
              <a:t>Privacy and confidentiality</a:t>
            </a:r>
            <a:r>
              <a:rPr lang="en-GB" sz="2000" dirty="0">
                <a:effectLst/>
                <a:latin typeface="Arial" panose="020B0604020202020204" pitchFamily="34" charset="0"/>
                <a:ea typeface="DengXian" panose="02010600030101010101" pitchFamily="2" charset="-122"/>
              </a:rPr>
              <a:t>: All personal information should be kept in confidence and individuals should be informed of how their information is used. </a:t>
            </a:r>
          </a:p>
          <a:p>
            <a:pPr marL="0" indent="0">
              <a:lnSpc>
                <a:spcPct val="150000"/>
              </a:lnSpc>
              <a:buNone/>
            </a:pPr>
            <a:r>
              <a:rPr lang="en-GB" sz="2000" dirty="0">
                <a:effectLst/>
                <a:latin typeface="Arial" panose="020B0604020202020204" pitchFamily="34" charset="0"/>
                <a:ea typeface="DengXian" panose="02010600030101010101" pitchFamily="2" charset="-122"/>
              </a:rPr>
              <a:t>• </a:t>
            </a:r>
            <a:r>
              <a:rPr lang="en-GB" sz="2000" b="1" dirty="0">
                <a:effectLst/>
                <a:latin typeface="Arial" panose="020B0604020202020204" pitchFamily="34" charset="0"/>
                <a:ea typeface="DengXian" panose="02010600030101010101" pitchFamily="2" charset="-122"/>
              </a:rPr>
              <a:t>Involvement and participation</a:t>
            </a:r>
            <a:r>
              <a:rPr lang="en-GB" sz="2000" dirty="0">
                <a:effectLst/>
                <a:latin typeface="Arial" panose="020B0604020202020204" pitchFamily="34" charset="0"/>
                <a:ea typeface="DengXian" panose="02010600030101010101" pitchFamily="2" charset="-122"/>
              </a:rPr>
              <a:t>: All individuals should be encouraged to participate in decisions about their care and wellbeing, and their preferences should be taken into account.</a:t>
            </a:r>
          </a:p>
          <a:p>
            <a:pPr marL="0" indent="0">
              <a:lnSpc>
                <a:spcPct val="150000"/>
              </a:lnSpc>
              <a:buNone/>
            </a:pPr>
            <a:r>
              <a:rPr lang="en-GB" sz="2000" dirty="0">
                <a:effectLst/>
                <a:latin typeface="Arial" panose="020B0604020202020204" pitchFamily="34" charset="0"/>
                <a:ea typeface="DengXian" panose="02010600030101010101" pitchFamily="2" charset="-122"/>
              </a:rPr>
              <a:t> • </a:t>
            </a:r>
            <a:r>
              <a:rPr lang="en-GB" sz="2000" b="1" dirty="0">
                <a:effectLst/>
                <a:latin typeface="Arial" panose="020B0604020202020204" pitchFamily="34" charset="0"/>
                <a:ea typeface="DengXian" panose="02010600030101010101" pitchFamily="2" charset="-122"/>
              </a:rPr>
              <a:t>Safety and quality</a:t>
            </a:r>
            <a:r>
              <a:rPr lang="en-GB" sz="2000" dirty="0">
                <a:effectLst/>
                <a:latin typeface="Arial" panose="020B0604020202020204" pitchFamily="34" charset="0"/>
                <a:ea typeface="DengXian" panose="02010600030101010101" pitchFamily="2" charset="-122"/>
              </a:rPr>
              <a:t>: All health and social care staff should be competent and adhere to safety and quality guidelines.</a:t>
            </a:r>
          </a:p>
          <a:p>
            <a:pPr marL="0" indent="0">
              <a:lnSpc>
                <a:spcPct val="150000"/>
              </a:lnSpc>
              <a:buNone/>
            </a:pPr>
            <a:r>
              <a:rPr lang="en-GB" sz="2000" dirty="0">
                <a:effectLst/>
                <a:latin typeface="Arial" panose="020B0604020202020204" pitchFamily="34" charset="0"/>
                <a:ea typeface="DengXian" panose="02010600030101010101" pitchFamily="2" charset="-122"/>
              </a:rPr>
              <a:t> • </a:t>
            </a:r>
            <a:r>
              <a:rPr lang="en-GB" sz="2000" b="1" dirty="0">
                <a:effectLst/>
                <a:latin typeface="Arial" panose="020B0604020202020204" pitchFamily="34" charset="0"/>
                <a:ea typeface="DengXian" panose="02010600030101010101" pitchFamily="2" charset="-122"/>
              </a:rPr>
              <a:t>Legal requirements</a:t>
            </a:r>
            <a:r>
              <a:rPr lang="en-GB" sz="2000" dirty="0">
                <a:effectLst/>
                <a:latin typeface="Arial" panose="020B0604020202020204" pitchFamily="34" charset="0"/>
                <a:ea typeface="DengXian" panose="02010600030101010101" pitchFamily="2" charset="-122"/>
              </a:rPr>
              <a:t>: All services should follow any required legal requirements. </a:t>
            </a:r>
            <a:endParaRPr lang="en-GB" sz="2000" dirty="0"/>
          </a:p>
          <a:p>
            <a:endParaRPr lang="en-GB" sz="2800" dirty="0"/>
          </a:p>
          <a:p>
            <a:endParaRPr lang="en-GB" dirty="0"/>
          </a:p>
        </p:txBody>
      </p:sp>
    </p:spTree>
    <p:extLst>
      <p:ext uri="{BB962C8B-B14F-4D97-AF65-F5344CB8AC3E}">
        <p14:creationId xmlns:p14="http://schemas.microsoft.com/office/powerpoint/2010/main" val="39853751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601BEA-B5AE-B184-4E6A-3E546A0CDE53}"/>
              </a:ext>
            </a:extLst>
          </p:cNvPr>
          <p:cNvSpPr>
            <a:spLocks noGrp="1"/>
          </p:cNvSpPr>
          <p:nvPr>
            <p:ph idx="1"/>
          </p:nvPr>
        </p:nvSpPr>
        <p:spPr>
          <a:xfrm>
            <a:off x="410817" y="2080591"/>
            <a:ext cx="11781183" cy="3525078"/>
          </a:xfrm>
        </p:spPr>
        <p:txBody>
          <a:bodyPr/>
          <a:lstStyle/>
          <a:p>
            <a:pPr>
              <a:lnSpc>
                <a:spcPct val="200000"/>
              </a:lnSpc>
            </a:pPr>
            <a:r>
              <a:rPr lang="en-GB" sz="2000" dirty="0">
                <a:effectLst/>
                <a:latin typeface="Arial" panose="020B0604020202020204" pitchFamily="34" charset="0"/>
                <a:ea typeface="DengXian" panose="02010600030101010101" pitchFamily="2" charset="-122"/>
              </a:rPr>
              <a:t>These are just some of the ethical considerations that must be taken into account when responding to a health emergency in England. </a:t>
            </a:r>
          </a:p>
          <a:p>
            <a:pPr>
              <a:lnSpc>
                <a:spcPct val="200000"/>
              </a:lnSpc>
            </a:pPr>
            <a:r>
              <a:rPr lang="en-GB" sz="2000" dirty="0">
                <a:effectLst/>
                <a:latin typeface="Arial" panose="020B0604020202020204" pitchFamily="34" charset="0"/>
                <a:ea typeface="DengXian" panose="02010600030101010101" pitchFamily="2" charset="-122"/>
              </a:rPr>
              <a:t>It is essential that </a:t>
            </a:r>
            <a:r>
              <a:rPr lang="en-GB" sz="2000" b="1" dirty="0">
                <a:effectLst/>
                <a:latin typeface="Arial" panose="020B0604020202020204" pitchFamily="34" charset="0"/>
                <a:ea typeface="DengXian" panose="02010600030101010101" pitchFamily="2" charset="-122"/>
              </a:rPr>
              <a:t>all responders </a:t>
            </a:r>
            <a:r>
              <a:rPr lang="en-GB" sz="2000" dirty="0">
                <a:effectLst/>
                <a:latin typeface="Arial" panose="020B0604020202020204" pitchFamily="34" charset="0"/>
                <a:ea typeface="DengXian" panose="02010600030101010101" pitchFamily="2" charset="-122"/>
              </a:rPr>
              <a:t>adhere to these principles in order to ensure that the best interests of the patient are upheld. </a:t>
            </a:r>
          </a:p>
          <a:p>
            <a:pPr>
              <a:lnSpc>
                <a:spcPct val="200000"/>
              </a:lnSpc>
            </a:pPr>
            <a:endParaRPr lang="en-GB" sz="2000" dirty="0">
              <a:latin typeface="Arial" panose="020B0604020202020204" pitchFamily="34" charset="0"/>
              <a:ea typeface="DengXian" panose="02010600030101010101" pitchFamily="2" charset="-122"/>
            </a:endParaRPr>
          </a:p>
          <a:p>
            <a:endParaRPr lang="en-GB" sz="1800" dirty="0">
              <a:effectLst/>
              <a:latin typeface="Arial" panose="020B0604020202020204" pitchFamily="34" charset="0"/>
              <a:ea typeface="DengXian" panose="02010600030101010101" pitchFamily="2" charset="-122"/>
            </a:endParaRPr>
          </a:p>
        </p:txBody>
      </p:sp>
    </p:spTree>
    <p:extLst>
      <p:ext uri="{BB962C8B-B14F-4D97-AF65-F5344CB8AC3E}">
        <p14:creationId xmlns:p14="http://schemas.microsoft.com/office/powerpoint/2010/main" val="38811065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21D73-BC53-C0DE-319D-085E9CAA045C}"/>
              </a:ext>
            </a:extLst>
          </p:cNvPr>
          <p:cNvSpPr>
            <a:spLocks noGrp="1"/>
          </p:cNvSpPr>
          <p:nvPr>
            <p:ph type="title"/>
          </p:nvPr>
        </p:nvSpPr>
        <p:spPr>
          <a:xfrm>
            <a:off x="1115568" y="548640"/>
            <a:ext cx="10168128" cy="524786"/>
          </a:xfrm>
        </p:spPr>
        <p:txBody>
          <a:bodyPr>
            <a:normAutofit fontScale="90000"/>
          </a:bodyPr>
          <a:lstStyle/>
          <a:p>
            <a:r>
              <a:rPr lang="en-GB" dirty="0"/>
              <a:t>Emergency response- ethics </a:t>
            </a:r>
          </a:p>
        </p:txBody>
      </p:sp>
      <p:sp>
        <p:nvSpPr>
          <p:cNvPr id="3" name="Content Placeholder 2">
            <a:extLst>
              <a:ext uri="{FF2B5EF4-FFF2-40B4-BE49-F238E27FC236}">
                <a16:creationId xmlns:a16="http://schemas.microsoft.com/office/drawing/2014/main" id="{ABF63DBC-C0E9-C061-046A-51410C73FE44}"/>
              </a:ext>
            </a:extLst>
          </p:cNvPr>
          <p:cNvSpPr>
            <a:spLocks noGrp="1"/>
          </p:cNvSpPr>
          <p:nvPr>
            <p:ph idx="1"/>
          </p:nvPr>
        </p:nvSpPr>
        <p:spPr>
          <a:xfrm>
            <a:off x="388554" y="1219200"/>
            <a:ext cx="11622156" cy="5426765"/>
          </a:xfrm>
        </p:spPr>
        <p:txBody>
          <a:bodyPr>
            <a:normAutofit fontScale="92500" lnSpcReduction="10000"/>
          </a:bodyPr>
          <a:lstStyle/>
          <a:p>
            <a:pPr>
              <a:lnSpc>
                <a:spcPct val="150000"/>
              </a:lnSpc>
            </a:pPr>
            <a:r>
              <a:rPr lang="en-GB" sz="2000" dirty="0" err="1">
                <a:highlight>
                  <a:srgbClr val="00FFFF"/>
                </a:highlight>
                <a:latin typeface="Arial" panose="020B0604020202020204" pitchFamily="34" charset="0"/>
                <a:ea typeface="DengXian" panose="02010600030101010101" pitchFamily="2" charset="-122"/>
              </a:rPr>
              <a:t>Furrher</a:t>
            </a:r>
            <a:r>
              <a:rPr lang="en-GB" sz="2000" dirty="0">
                <a:highlight>
                  <a:srgbClr val="00FFFF"/>
                </a:highlight>
                <a:latin typeface="Arial" panose="020B0604020202020204" pitchFamily="34" charset="0"/>
                <a:ea typeface="DengXian" panose="02010600030101010101" pitchFamily="2" charset="-122"/>
              </a:rPr>
              <a:t> </a:t>
            </a:r>
            <a:r>
              <a:rPr lang="en-GB" sz="2000" dirty="0">
                <a:effectLst/>
                <a:highlight>
                  <a:srgbClr val="00FFFF"/>
                </a:highlight>
                <a:latin typeface="Arial" panose="020B0604020202020204" pitchFamily="34" charset="0"/>
                <a:ea typeface="DengXian" panose="02010600030101010101" pitchFamily="2" charset="-122"/>
              </a:rPr>
              <a:t>ethical considerations that must be taken into account during an emergency</a:t>
            </a:r>
            <a:r>
              <a:rPr lang="en-GB" sz="2000" dirty="0">
                <a:highlight>
                  <a:srgbClr val="00FFFF"/>
                </a:highlight>
                <a:latin typeface="Arial" panose="020B0604020202020204" pitchFamily="34" charset="0"/>
                <a:ea typeface="DengXian" panose="02010600030101010101" pitchFamily="2" charset="-122"/>
              </a:rPr>
              <a:t> including</a:t>
            </a:r>
            <a:r>
              <a:rPr lang="en-GB" sz="2000" dirty="0">
                <a:effectLst/>
                <a:highlight>
                  <a:srgbClr val="00FFFF"/>
                </a:highlight>
                <a:latin typeface="Arial" panose="020B0604020202020204" pitchFamily="34" charset="0"/>
                <a:ea typeface="DengXian" panose="02010600030101010101" pitchFamily="2" charset="-122"/>
              </a:rPr>
              <a:t>: </a:t>
            </a:r>
          </a:p>
          <a:p>
            <a:pPr marL="0" indent="0">
              <a:lnSpc>
                <a:spcPct val="150000"/>
              </a:lnSpc>
              <a:buNone/>
            </a:pPr>
            <a:endParaRPr lang="en-GB" sz="2000" dirty="0">
              <a:effectLst/>
              <a:highlight>
                <a:srgbClr val="00FFFF"/>
              </a:highlight>
              <a:latin typeface="Arial" panose="020B0604020202020204" pitchFamily="34" charset="0"/>
              <a:ea typeface="DengXian" panose="02010600030101010101" pitchFamily="2" charset="-122"/>
            </a:endParaRPr>
          </a:p>
          <a:p>
            <a:pPr marL="0" indent="0">
              <a:lnSpc>
                <a:spcPct val="150000"/>
              </a:lnSpc>
              <a:buNone/>
            </a:pPr>
            <a:r>
              <a:rPr lang="en-GB" sz="2000" dirty="0">
                <a:effectLst/>
                <a:latin typeface="Arial" panose="020B0604020202020204" pitchFamily="34" charset="0"/>
                <a:ea typeface="DengXian" panose="02010600030101010101" pitchFamily="2" charset="-122"/>
              </a:rPr>
              <a:t>• </a:t>
            </a:r>
            <a:r>
              <a:rPr lang="en-GB" sz="2000" b="1" dirty="0">
                <a:effectLst/>
                <a:latin typeface="Arial" panose="020B0604020202020204" pitchFamily="34" charset="0"/>
                <a:ea typeface="DengXian" panose="02010600030101010101" pitchFamily="2" charset="-122"/>
              </a:rPr>
              <a:t>The duty of care to the patient </a:t>
            </a:r>
            <a:r>
              <a:rPr lang="en-GB" sz="2000" dirty="0">
                <a:effectLst/>
                <a:latin typeface="Arial" panose="020B0604020202020204" pitchFamily="34" charset="0"/>
                <a:ea typeface="DengXian" panose="02010600030101010101" pitchFamily="2" charset="-122"/>
              </a:rPr>
              <a:t>– all efforts should be taken to ensure that they receive the most appropriate and effective care. </a:t>
            </a:r>
          </a:p>
          <a:p>
            <a:pPr marL="0" indent="0">
              <a:lnSpc>
                <a:spcPct val="150000"/>
              </a:lnSpc>
              <a:buNone/>
            </a:pPr>
            <a:r>
              <a:rPr lang="en-GB" sz="2000" dirty="0">
                <a:effectLst/>
                <a:latin typeface="Arial" panose="020B0604020202020204" pitchFamily="34" charset="0"/>
                <a:ea typeface="DengXian" panose="02010600030101010101" pitchFamily="2" charset="-122"/>
              </a:rPr>
              <a:t>• </a:t>
            </a:r>
            <a:r>
              <a:rPr lang="en-GB" sz="2000" b="1" dirty="0">
                <a:effectLst/>
                <a:latin typeface="Arial" panose="020B0604020202020204" pitchFamily="34" charset="0"/>
                <a:ea typeface="DengXian" panose="02010600030101010101" pitchFamily="2" charset="-122"/>
              </a:rPr>
              <a:t>Respect for patient autonomy and dignity </a:t>
            </a:r>
            <a:r>
              <a:rPr lang="en-GB" sz="2000" dirty="0">
                <a:effectLst/>
                <a:latin typeface="Arial" panose="020B0604020202020204" pitchFamily="34" charset="0"/>
                <a:ea typeface="DengXian" panose="02010600030101010101" pitchFamily="2" charset="-122"/>
              </a:rPr>
              <a:t>– decisions should be made with respect for their right to make their own health decisions and uphold their dignity. </a:t>
            </a:r>
          </a:p>
          <a:p>
            <a:pPr marL="0" indent="0">
              <a:lnSpc>
                <a:spcPct val="150000"/>
              </a:lnSpc>
              <a:buNone/>
            </a:pPr>
            <a:r>
              <a:rPr lang="en-GB" sz="2000" dirty="0">
                <a:effectLst/>
                <a:latin typeface="Arial" panose="020B0604020202020204" pitchFamily="34" charset="0"/>
                <a:ea typeface="DengXian" panose="02010600030101010101" pitchFamily="2" charset="-122"/>
              </a:rPr>
              <a:t>• </a:t>
            </a:r>
            <a:r>
              <a:rPr lang="en-GB" sz="2000" b="1" dirty="0">
                <a:effectLst/>
                <a:latin typeface="Arial" panose="020B0604020202020204" pitchFamily="34" charset="0"/>
                <a:ea typeface="DengXian" panose="02010600030101010101" pitchFamily="2" charset="-122"/>
              </a:rPr>
              <a:t>The duty to protect vulnerable individuals </a:t>
            </a:r>
            <a:r>
              <a:rPr lang="en-GB" sz="2000" dirty="0">
                <a:effectLst/>
                <a:latin typeface="Arial" panose="020B0604020202020204" pitchFamily="34" charset="0"/>
                <a:ea typeface="DengXian" panose="02010600030101010101" pitchFamily="2" charset="-122"/>
              </a:rPr>
              <a:t>– those who are unable to speak for themselves or vulnerable to exploitation should be given special consideration</a:t>
            </a:r>
          </a:p>
          <a:p>
            <a:pPr marL="0" indent="0">
              <a:lnSpc>
                <a:spcPct val="150000"/>
              </a:lnSpc>
              <a:buNone/>
            </a:pPr>
            <a:r>
              <a:rPr lang="en-GB" sz="2000" dirty="0">
                <a:effectLst/>
                <a:latin typeface="Arial" panose="020B0604020202020204" pitchFamily="34" charset="0"/>
                <a:ea typeface="DengXian" panose="02010600030101010101" pitchFamily="2" charset="-122"/>
              </a:rPr>
              <a:t>. • </a:t>
            </a:r>
            <a:r>
              <a:rPr lang="en-GB" sz="2000" b="1" dirty="0">
                <a:effectLst/>
                <a:latin typeface="Arial" panose="020B0604020202020204" pitchFamily="34" charset="0"/>
                <a:ea typeface="DengXian" panose="02010600030101010101" pitchFamily="2" charset="-122"/>
              </a:rPr>
              <a:t>The duty to protect public health and safety </a:t>
            </a:r>
            <a:r>
              <a:rPr lang="en-GB" sz="2000" dirty="0">
                <a:effectLst/>
                <a:latin typeface="Arial" panose="020B0604020202020204" pitchFamily="34" charset="0"/>
                <a:ea typeface="DengXian" panose="02010600030101010101" pitchFamily="2" charset="-122"/>
              </a:rPr>
              <a:t>– the response to the emergency should not put the public at greater risk.</a:t>
            </a:r>
          </a:p>
          <a:p>
            <a:pPr marL="0" indent="0">
              <a:buNone/>
            </a:pPr>
            <a:r>
              <a:rPr lang="en-GB" sz="1800" dirty="0">
                <a:effectLst/>
                <a:latin typeface="Arial" panose="020B0604020202020204" pitchFamily="34" charset="0"/>
                <a:ea typeface="DengXian" panose="02010600030101010101" pitchFamily="2" charset="-122"/>
              </a:rPr>
              <a:t> </a:t>
            </a:r>
            <a:endParaRPr lang="en-GB" dirty="0"/>
          </a:p>
        </p:txBody>
      </p:sp>
    </p:spTree>
    <p:extLst>
      <p:ext uri="{BB962C8B-B14F-4D97-AF65-F5344CB8AC3E}">
        <p14:creationId xmlns:p14="http://schemas.microsoft.com/office/powerpoint/2010/main" val="32576190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B6232-7CBC-8A13-1E43-BC0939923B6B}"/>
              </a:ext>
            </a:extLst>
          </p:cNvPr>
          <p:cNvSpPr>
            <a:spLocks noGrp="1"/>
          </p:cNvSpPr>
          <p:nvPr>
            <p:ph type="title"/>
          </p:nvPr>
        </p:nvSpPr>
        <p:spPr>
          <a:xfrm>
            <a:off x="1115568" y="548640"/>
            <a:ext cx="10168128" cy="657308"/>
          </a:xfrm>
        </p:spPr>
        <p:txBody>
          <a:bodyPr/>
          <a:lstStyle/>
          <a:p>
            <a:r>
              <a:rPr lang="en-GB" dirty="0"/>
              <a:t>Emergency response- ethics </a:t>
            </a:r>
          </a:p>
        </p:txBody>
      </p:sp>
      <p:sp>
        <p:nvSpPr>
          <p:cNvPr id="3" name="Content Placeholder 2">
            <a:extLst>
              <a:ext uri="{FF2B5EF4-FFF2-40B4-BE49-F238E27FC236}">
                <a16:creationId xmlns:a16="http://schemas.microsoft.com/office/drawing/2014/main" id="{FB6A44AB-78BA-CC85-1193-6F272A42BEF3}"/>
              </a:ext>
            </a:extLst>
          </p:cNvPr>
          <p:cNvSpPr>
            <a:spLocks noGrp="1"/>
          </p:cNvSpPr>
          <p:nvPr>
            <p:ph idx="1"/>
          </p:nvPr>
        </p:nvSpPr>
        <p:spPr>
          <a:xfrm>
            <a:off x="331304" y="1974574"/>
            <a:ext cx="11860696" cy="4744278"/>
          </a:xfrm>
        </p:spPr>
        <p:txBody>
          <a:bodyPr>
            <a:normAutofit/>
          </a:bodyPr>
          <a:lstStyle/>
          <a:p>
            <a:pPr marL="0" indent="0">
              <a:lnSpc>
                <a:spcPct val="150000"/>
              </a:lnSpc>
              <a:buNone/>
            </a:pPr>
            <a:r>
              <a:rPr lang="en-GB" sz="2800" dirty="0">
                <a:effectLst/>
                <a:latin typeface="Arial" panose="020B0604020202020204" pitchFamily="34" charset="0"/>
                <a:ea typeface="DengXian" panose="02010600030101010101" pitchFamily="2" charset="-122"/>
              </a:rPr>
              <a:t>• </a:t>
            </a:r>
            <a:r>
              <a:rPr lang="en-GB" sz="2000" b="1" dirty="0">
                <a:effectLst/>
                <a:latin typeface="Arial" panose="020B0604020202020204" pitchFamily="34" charset="0"/>
                <a:ea typeface="DengXian" panose="02010600030101010101" pitchFamily="2" charset="-122"/>
              </a:rPr>
              <a:t>The duty to be transparent and accountable </a:t>
            </a:r>
            <a:r>
              <a:rPr lang="en-GB" sz="2000" dirty="0">
                <a:effectLst/>
                <a:latin typeface="Arial" panose="020B0604020202020204" pitchFamily="34" charset="0"/>
                <a:ea typeface="DengXian" panose="02010600030101010101" pitchFamily="2" charset="-122"/>
              </a:rPr>
              <a:t>– information should be shared with the public and any decision should be able to be justified. </a:t>
            </a:r>
          </a:p>
          <a:p>
            <a:pPr marL="0" indent="0">
              <a:lnSpc>
                <a:spcPct val="150000"/>
              </a:lnSpc>
              <a:buNone/>
            </a:pPr>
            <a:r>
              <a:rPr lang="en-GB" sz="2000" dirty="0">
                <a:effectLst/>
                <a:latin typeface="Arial" panose="020B0604020202020204" pitchFamily="34" charset="0"/>
                <a:ea typeface="DengXian" panose="02010600030101010101" pitchFamily="2" charset="-122"/>
              </a:rPr>
              <a:t>• </a:t>
            </a:r>
            <a:r>
              <a:rPr lang="en-GB" sz="2000" b="1" dirty="0">
                <a:effectLst/>
                <a:latin typeface="Arial" panose="020B0604020202020204" pitchFamily="34" charset="0"/>
                <a:ea typeface="DengXian" panose="02010600030101010101" pitchFamily="2" charset="-122"/>
              </a:rPr>
              <a:t>The duty to respect the rule of law </a:t>
            </a:r>
            <a:r>
              <a:rPr lang="en-GB" sz="2000" dirty="0">
                <a:effectLst/>
                <a:latin typeface="Arial" panose="020B0604020202020204" pitchFamily="34" charset="0"/>
                <a:ea typeface="DengXian" panose="02010600030101010101" pitchFamily="2" charset="-122"/>
              </a:rPr>
              <a:t>– all response should be within the bounds of the law and any disputes should be settled in the courts. </a:t>
            </a:r>
          </a:p>
          <a:p>
            <a:pPr marL="0" indent="0">
              <a:lnSpc>
                <a:spcPct val="150000"/>
              </a:lnSpc>
              <a:buNone/>
            </a:pPr>
            <a:r>
              <a:rPr lang="en-GB" sz="2000" dirty="0">
                <a:effectLst/>
                <a:latin typeface="Arial" panose="020B0604020202020204" pitchFamily="34" charset="0"/>
                <a:ea typeface="DengXian" panose="02010600030101010101" pitchFamily="2" charset="-122"/>
              </a:rPr>
              <a:t>• </a:t>
            </a:r>
            <a:r>
              <a:rPr lang="en-GB" sz="2000" b="1" dirty="0">
                <a:effectLst/>
                <a:latin typeface="Arial" panose="020B0604020202020204" pitchFamily="34" charset="0"/>
                <a:ea typeface="DengXian" panose="02010600030101010101" pitchFamily="2" charset="-122"/>
              </a:rPr>
              <a:t>The duty to advocate for patient rights </a:t>
            </a:r>
            <a:r>
              <a:rPr lang="en-GB" sz="2000" dirty="0">
                <a:effectLst/>
                <a:latin typeface="Arial" panose="020B0604020202020204" pitchFamily="34" charset="0"/>
                <a:ea typeface="DengXian" panose="02010600030101010101" pitchFamily="2" charset="-122"/>
              </a:rPr>
              <a:t>– all efforts should be take to ensure that the patient's rights are defended as much as possible.</a:t>
            </a:r>
          </a:p>
          <a:p>
            <a:pPr marL="0" indent="0">
              <a:lnSpc>
                <a:spcPct val="150000"/>
              </a:lnSpc>
              <a:buNone/>
            </a:pPr>
            <a:r>
              <a:rPr lang="en-GB" sz="2000" dirty="0">
                <a:effectLst/>
                <a:latin typeface="Arial" panose="020B0604020202020204" pitchFamily="34" charset="0"/>
                <a:ea typeface="DengXian" panose="02010600030101010101" pitchFamily="2" charset="-122"/>
              </a:rPr>
              <a:t> • </a:t>
            </a:r>
            <a:r>
              <a:rPr lang="en-GB" sz="2000" b="1" dirty="0">
                <a:effectLst/>
                <a:latin typeface="Arial" panose="020B0604020202020204" pitchFamily="34" charset="0"/>
                <a:ea typeface="DengXian" panose="02010600030101010101" pitchFamily="2" charset="-122"/>
              </a:rPr>
              <a:t>The duty to recognise the values of other healthcare workers </a:t>
            </a:r>
            <a:r>
              <a:rPr lang="en-GB" sz="2000" dirty="0">
                <a:effectLst/>
                <a:latin typeface="Arial" panose="020B0604020202020204" pitchFamily="34" charset="0"/>
                <a:ea typeface="DengXian" panose="02010600030101010101" pitchFamily="2" charset="-122"/>
              </a:rPr>
              <a:t>– respect should be given to any healthcare professional taking part in the response</a:t>
            </a:r>
            <a:endParaRPr lang="en-GB" dirty="0"/>
          </a:p>
        </p:txBody>
      </p:sp>
    </p:spTree>
    <p:extLst>
      <p:ext uri="{BB962C8B-B14F-4D97-AF65-F5344CB8AC3E}">
        <p14:creationId xmlns:p14="http://schemas.microsoft.com/office/powerpoint/2010/main" val="3330468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CBF88-12F3-B088-681C-51DCB85D289A}"/>
              </a:ext>
            </a:extLst>
          </p:cNvPr>
          <p:cNvSpPr>
            <a:spLocks noGrp="1"/>
          </p:cNvSpPr>
          <p:nvPr>
            <p:ph type="title"/>
          </p:nvPr>
        </p:nvSpPr>
        <p:spPr/>
        <p:txBody>
          <a:bodyPr/>
          <a:lstStyle/>
          <a:p>
            <a:r>
              <a:rPr lang="en-GB" dirty="0"/>
              <a:t>Ethics and practical assessment </a:t>
            </a:r>
          </a:p>
        </p:txBody>
      </p:sp>
      <p:sp>
        <p:nvSpPr>
          <p:cNvPr id="3" name="Content Placeholder 2">
            <a:extLst>
              <a:ext uri="{FF2B5EF4-FFF2-40B4-BE49-F238E27FC236}">
                <a16:creationId xmlns:a16="http://schemas.microsoft.com/office/drawing/2014/main" id="{4794DE40-7F40-24A7-6AA8-4F5142E41107}"/>
              </a:ext>
            </a:extLst>
          </p:cNvPr>
          <p:cNvSpPr>
            <a:spLocks noGrp="1"/>
          </p:cNvSpPr>
          <p:nvPr>
            <p:ph idx="1"/>
          </p:nvPr>
        </p:nvSpPr>
        <p:spPr/>
        <p:txBody>
          <a:bodyPr/>
          <a:lstStyle/>
          <a:p>
            <a:r>
              <a:rPr lang="en-GB" sz="2800" dirty="0">
                <a:effectLst/>
                <a:latin typeface="Arial" panose="020B0604020202020204" pitchFamily="34" charset="0"/>
                <a:ea typeface="DengXian" panose="02010600030101010101" pitchFamily="2" charset="-122"/>
              </a:rPr>
              <a:t>Consider the above whist </a:t>
            </a:r>
            <a:r>
              <a:rPr lang="en-GB" dirty="0">
                <a:latin typeface="Arial" panose="020B0604020202020204" pitchFamily="34" charset="0"/>
                <a:ea typeface="DengXian" panose="02010600030101010101" pitchFamily="2" charset="-122"/>
              </a:rPr>
              <a:t>assessing </a:t>
            </a:r>
            <a:r>
              <a:rPr lang="en-GB" sz="2800" dirty="0">
                <a:effectLst/>
                <a:latin typeface="Arial" panose="020B0604020202020204" pitchFamily="34" charset="0"/>
                <a:ea typeface="DengXian" panose="02010600030101010101" pitchFamily="2" charset="-122"/>
              </a:rPr>
              <a:t>your chosen scenario for your practical assessment, </a:t>
            </a:r>
          </a:p>
          <a:p>
            <a:pPr marL="0" indent="0">
              <a:buNone/>
            </a:pPr>
            <a:endParaRPr lang="en-GB" dirty="0">
              <a:latin typeface="Arial" panose="020B0604020202020204" pitchFamily="34" charset="0"/>
              <a:ea typeface="DengXian" panose="02010600030101010101" pitchFamily="2" charset="-122"/>
            </a:endParaRPr>
          </a:p>
          <a:p>
            <a:pPr marL="0" indent="0">
              <a:buNone/>
            </a:pPr>
            <a:r>
              <a:rPr lang="en-GB" sz="2800" dirty="0">
                <a:effectLst/>
                <a:latin typeface="Arial" panose="020B0604020202020204" pitchFamily="34" charset="0"/>
                <a:ea typeface="DengXian" panose="02010600030101010101" pitchFamily="2" charset="-122"/>
              </a:rPr>
              <a:t>how could you </a:t>
            </a:r>
            <a:r>
              <a:rPr lang="en-GB" sz="2800">
                <a:effectLst/>
                <a:latin typeface="Arial" panose="020B0604020202020204" pitchFamily="34" charset="0"/>
                <a:ea typeface="DengXian" panose="02010600030101010101" pitchFamily="2" charset="-122"/>
              </a:rPr>
              <a:t>demonstrate understanding of </a:t>
            </a:r>
            <a:r>
              <a:rPr lang="en-GB" sz="2800" dirty="0">
                <a:effectLst/>
                <a:latin typeface="Arial" panose="020B0604020202020204" pitchFamily="34" charset="0"/>
                <a:ea typeface="DengXian" panose="02010600030101010101" pitchFamily="2" charset="-122"/>
              </a:rPr>
              <a:t>some/ all </a:t>
            </a:r>
            <a:r>
              <a:rPr lang="en-GB" sz="2800">
                <a:effectLst/>
                <a:latin typeface="Arial" panose="020B0604020202020204" pitchFamily="34" charset="0"/>
                <a:ea typeface="DengXian" panose="02010600030101010101" pitchFamily="2" charset="-122"/>
              </a:rPr>
              <a:t>of these ethical </a:t>
            </a:r>
            <a:r>
              <a:rPr lang="en-GB" sz="2800" dirty="0">
                <a:effectLst/>
                <a:latin typeface="Arial" panose="020B0604020202020204" pitchFamily="34" charset="0"/>
                <a:ea typeface="DengXian" panose="02010600030101010101" pitchFamily="2" charset="-122"/>
              </a:rPr>
              <a:t>considerations during your emergency response?</a:t>
            </a:r>
          </a:p>
          <a:p>
            <a:endParaRPr lang="en-GB" dirty="0"/>
          </a:p>
        </p:txBody>
      </p:sp>
    </p:spTree>
    <p:extLst>
      <p:ext uri="{BB962C8B-B14F-4D97-AF65-F5344CB8AC3E}">
        <p14:creationId xmlns:p14="http://schemas.microsoft.com/office/powerpoint/2010/main" val="1792211127"/>
      </p:ext>
    </p:extLst>
  </p:cSld>
  <p:clrMapOvr>
    <a:masterClrMapping/>
  </p:clrMapOvr>
</p:sld>
</file>

<file path=ppt/theme/theme1.xml><?xml version="1.0" encoding="utf-8"?>
<a:theme xmlns:a="http://schemas.openxmlformats.org/drawingml/2006/main" name="AccentBoxVTI">
  <a:themeElements>
    <a:clrScheme name="AnalogousFromRegularSeed_2SEEDS">
      <a:dk1>
        <a:srgbClr val="000000"/>
      </a:dk1>
      <a:lt1>
        <a:srgbClr val="FFFFFF"/>
      </a:lt1>
      <a:dk2>
        <a:srgbClr val="3D2229"/>
      </a:dk2>
      <a:lt2>
        <a:srgbClr val="E2E5E8"/>
      </a:lt2>
      <a:accent1>
        <a:srgbClr val="D56A17"/>
      </a:accent1>
      <a:accent2>
        <a:srgbClr val="E72D29"/>
      </a:accent2>
      <a:accent3>
        <a:srgbClr val="B8A221"/>
      </a:accent3>
      <a:accent4>
        <a:srgbClr val="14B4A3"/>
      </a:accent4>
      <a:accent5>
        <a:srgbClr val="29ADE7"/>
      </a:accent5>
      <a:accent6>
        <a:srgbClr val="174CD5"/>
      </a:accent6>
      <a:hlink>
        <a:srgbClr val="3F87BF"/>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otalTime>284</TotalTime>
  <Words>560</Words>
  <Application>Microsoft Office PowerPoint</Application>
  <PresentationFormat>Widescreen</PresentationFormat>
  <Paragraphs>36</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AccentBoxVTI</vt:lpstr>
      <vt:lpstr>Week 5 Emergency response- Ethics </vt:lpstr>
      <vt:lpstr>What is ethics in health and social care?</vt:lpstr>
      <vt:lpstr>PowerPoint Presentation</vt:lpstr>
      <vt:lpstr>Ethics in health and social care </vt:lpstr>
      <vt:lpstr>PowerPoint Presentation</vt:lpstr>
      <vt:lpstr>Emergency response- ethics </vt:lpstr>
      <vt:lpstr>Emergency response- ethics </vt:lpstr>
      <vt:lpstr>Ethics and practical assessment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5 Emergency response- Ethics</dc:title>
  <dc:creator>Rachael Rivers</dc:creator>
  <cp:lastModifiedBy>Rachael Rivers</cp:lastModifiedBy>
  <cp:revision>2</cp:revision>
  <dcterms:created xsi:type="dcterms:W3CDTF">2023-09-07T10:22:31Z</dcterms:created>
  <dcterms:modified xsi:type="dcterms:W3CDTF">2023-09-18T11:03:20Z</dcterms:modified>
</cp:coreProperties>
</file>