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8" r:id="rId3"/>
    <p:sldId id="259" r:id="rId4"/>
    <p:sldId id="260" r:id="rId5"/>
    <p:sldId id="261" r:id="rId6"/>
    <p:sldId id="262" r:id="rId7"/>
    <p:sldId id="263" r:id="rId8"/>
    <p:sldId id="264" r:id="rId9"/>
    <p:sldId id="265" r:id="rId10"/>
    <p:sldId id="267"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DEDED"/>
    <a:srgbClr val="966A4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20" autoAdjust="0"/>
    <p:restoredTop sz="91765" autoAdjust="0"/>
  </p:normalViewPr>
  <p:slideViewPr>
    <p:cSldViewPr snapToGrid="0">
      <p:cViewPr varScale="1">
        <p:scale>
          <a:sx n="82" d="100"/>
          <a:sy n="82" d="100"/>
        </p:scale>
        <p:origin x="490" y="4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578478-2F10-46E2-BEA9-4FB8C13ECF65}" type="datetimeFigureOut">
              <a:rPr lang="en-GB" smtClean="0"/>
              <a:t>08/03/2023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5CEAF73-F380-42F6-AFA6-CA7FFC368CA2}" type="slidenum">
              <a:rPr lang="en-GB" smtClean="0"/>
              <a:t>‹#›</a:t>
            </a:fld>
            <a:endParaRPr lang="en-GB"/>
          </a:p>
        </p:txBody>
      </p:sp>
    </p:spTree>
    <p:extLst>
      <p:ext uri="{BB962C8B-B14F-4D97-AF65-F5344CB8AC3E}">
        <p14:creationId xmlns:p14="http://schemas.microsoft.com/office/powerpoint/2010/main" val="14455397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Employee engagement refers to the level of emotional connection and commitment that an employee has towards their work, their organization, and their colleagues. </a:t>
            </a:r>
          </a:p>
          <a:p>
            <a:endParaRPr lang="en-GB" dirty="0"/>
          </a:p>
          <a:p>
            <a:r>
              <a:rPr lang="en-GB" dirty="0"/>
              <a:t>Engaged employees are enthusiastic and passionate about their work, and they are willing to go the extra mile to achieve the goals of the organization. </a:t>
            </a:r>
          </a:p>
          <a:p>
            <a:endParaRPr lang="en-GB" dirty="0"/>
          </a:p>
          <a:p>
            <a:r>
              <a:rPr lang="en-GB" dirty="0"/>
              <a:t>They feel a sense of ownership and loyalty towards the company, which leads to higher levels of job satisfaction and productivity</a:t>
            </a:r>
          </a:p>
        </p:txBody>
      </p:sp>
      <p:sp>
        <p:nvSpPr>
          <p:cNvPr id="4" name="Slide Number Placeholder 3"/>
          <p:cNvSpPr>
            <a:spLocks noGrp="1"/>
          </p:cNvSpPr>
          <p:nvPr>
            <p:ph type="sldNum" sz="quarter" idx="5"/>
          </p:nvPr>
        </p:nvSpPr>
        <p:spPr/>
        <p:txBody>
          <a:bodyPr/>
          <a:lstStyle/>
          <a:p>
            <a:fld id="{35CEAF73-F380-42F6-AFA6-CA7FFC368CA2}" type="slidenum">
              <a:rPr lang="en-GB" smtClean="0"/>
              <a:t>2</a:t>
            </a:fld>
            <a:endParaRPr lang="en-GB"/>
          </a:p>
        </p:txBody>
      </p:sp>
    </p:spTree>
    <p:extLst>
      <p:ext uri="{BB962C8B-B14F-4D97-AF65-F5344CB8AC3E}">
        <p14:creationId xmlns:p14="http://schemas.microsoft.com/office/powerpoint/2010/main" val="31919884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Feeling valued and respected by the organization an employee will have more emotional attachment he will do more for the organization to </a:t>
            </a:r>
            <a:r>
              <a:rPr lang="en-GB" dirty="0" err="1"/>
              <a:t>achive</a:t>
            </a:r>
            <a:r>
              <a:rPr lang="en-GB" dirty="0"/>
              <a:t> their goals and targets. He will be more involve always be there for organization. Management should have very clear and affective communication with employee they need to understand employee needs. Work life balance is very important part of employee engagement. A good health, financial satisfaction, peace of mind from work environment will motive an employee to engage more and more and they will deliver there work affectively and most of all recognition and reward for hard work.</a:t>
            </a:r>
          </a:p>
        </p:txBody>
      </p:sp>
      <p:sp>
        <p:nvSpPr>
          <p:cNvPr id="4" name="Slide Number Placeholder 3"/>
          <p:cNvSpPr>
            <a:spLocks noGrp="1"/>
          </p:cNvSpPr>
          <p:nvPr>
            <p:ph type="sldNum" sz="quarter" idx="5"/>
          </p:nvPr>
        </p:nvSpPr>
        <p:spPr/>
        <p:txBody>
          <a:bodyPr/>
          <a:lstStyle/>
          <a:p>
            <a:fld id="{35CEAF73-F380-42F6-AFA6-CA7FFC368CA2}" type="slidenum">
              <a:rPr lang="en-GB" smtClean="0"/>
              <a:t>3</a:t>
            </a:fld>
            <a:endParaRPr lang="en-GB"/>
          </a:p>
        </p:txBody>
      </p:sp>
    </p:spTree>
    <p:extLst>
      <p:ext uri="{BB962C8B-B14F-4D97-AF65-F5344CB8AC3E}">
        <p14:creationId xmlns:p14="http://schemas.microsoft.com/office/powerpoint/2010/main" val="41852662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Maslow's model these 5 basic employee’s needs must be fulfil so that employee have satisfaction and peace of mind in result employee will be loyal, motivated and  more </a:t>
            </a:r>
            <a:r>
              <a:rPr lang="en-GB" dirty="0" err="1"/>
              <a:t>focusd</a:t>
            </a:r>
            <a:r>
              <a:rPr lang="en-GB" dirty="0"/>
              <a:t> on their work.  Employee’s    good health a good salary, job satisfaction in a </a:t>
            </a:r>
            <a:r>
              <a:rPr lang="en-GB" dirty="0" err="1"/>
              <a:t>sance</a:t>
            </a:r>
            <a:r>
              <a:rPr lang="en-GB" dirty="0"/>
              <a:t> of good relationship with colleagues and management, appreciation, healthy environment and emotional connection with company,  job security and assure them that they are important for the company then employee will try hard give their 100% for the company and will  focus on his/ her work. he/she will be more involve.  he will perform </a:t>
            </a:r>
            <a:r>
              <a:rPr lang="en-GB" dirty="0" err="1"/>
              <a:t>actilvey</a:t>
            </a:r>
            <a:r>
              <a:rPr lang="en-GB" dirty="0"/>
              <a:t> and will take more intrust to </a:t>
            </a:r>
            <a:r>
              <a:rPr lang="en-GB" dirty="0" err="1"/>
              <a:t>boulit</a:t>
            </a:r>
            <a:r>
              <a:rPr lang="en-GB" dirty="0"/>
              <a:t> up company image.. He will go extra mile for company  . A happy employee will be more loyal  and motivated to make company </a:t>
            </a:r>
            <a:r>
              <a:rPr lang="en-GB" dirty="0" err="1"/>
              <a:t>successfull</a:t>
            </a:r>
            <a:r>
              <a:rPr lang="en-GB" dirty="0"/>
              <a:t>.  Reward, and  Recognition are the best way to engage an employee </a:t>
            </a:r>
            <a:r>
              <a:rPr lang="en-GB" dirty="0" err="1"/>
              <a:t>aswell</a:t>
            </a:r>
            <a:r>
              <a:rPr lang="en-GB" dirty="0"/>
              <a:t>. </a:t>
            </a:r>
          </a:p>
        </p:txBody>
      </p:sp>
      <p:sp>
        <p:nvSpPr>
          <p:cNvPr id="4" name="Slide Number Placeholder 3"/>
          <p:cNvSpPr>
            <a:spLocks noGrp="1"/>
          </p:cNvSpPr>
          <p:nvPr>
            <p:ph type="sldNum" sz="quarter" idx="5"/>
          </p:nvPr>
        </p:nvSpPr>
        <p:spPr/>
        <p:txBody>
          <a:bodyPr/>
          <a:lstStyle/>
          <a:p>
            <a:fld id="{35CEAF73-F380-42F6-AFA6-CA7FFC368CA2}" type="slidenum">
              <a:rPr lang="en-GB" smtClean="0"/>
              <a:t>4</a:t>
            </a:fld>
            <a:endParaRPr lang="en-GB"/>
          </a:p>
        </p:txBody>
      </p:sp>
    </p:spTree>
    <p:extLst>
      <p:ext uri="{BB962C8B-B14F-4D97-AF65-F5344CB8AC3E}">
        <p14:creationId xmlns:p14="http://schemas.microsoft.com/office/powerpoint/2010/main" val="1064321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theory determines that without satisfying these needs, a person can’t be fully engaged or happy in their role. On a basic level, employees need job security and a living wage, and they need to be and feel safe in their jobs. Employees also need to feel a sense of camaraderie – to feel a part of something (a sense of belonging), and to feel appreciated. Employees also need to grow, to progress, to be creative and to be able to run with ideas</a:t>
            </a:r>
          </a:p>
        </p:txBody>
      </p:sp>
      <p:sp>
        <p:nvSpPr>
          <p:cNvPr id="4" name="Slide Number Placeholder 3"/>
          <p:cNvSpPr>
            <a:spLocks noGrp="1"/>
          </p:cNvSpPr>
          <p:nvPr>
            <p:ph type="sldNum" sz="quarter" idx="5"/>
          </p:nvPr>
        </p:nvSpPr>
        <p:spPr/>
        <p:txBody>
          <a:bodyPr/>
          <a:lstStyle/>
          <a:p>
            <a:fld id="{35CEAF73-F380-42F6-AFA6-CA7FFC368CA2}" type="slidenum">
              <a:rPr lang="en-GB" smtClean="0"/>
              <a:t>5</a:t>
            </a:fld>
            <a:endParaRPr lang="en-GB"/>
          </a:p>
        </p:txBody>
      </p:sp>
    </p:spTree>
    <p:extLst>
      <p:ext uri="{BB962C8B-B14F-4D97-AF65-F5344CB8AC3E}">
        <p14:creationId xmlns:p14="http://schemas.microsoft.com/office/powerpoint/2010/main" val="11494485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Through Training and Development Programs employees can improve their skills and increase their knowledge about their work, Recognition and Rewards Programs cab be increase their motivation  Employee Feedback and Communication are the best practices to engage employee in the hotel industry.</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35CEAF73-F380-42F6-AFA6-CA7FFC368CA2}" type="slidenum">
              <a:rPr lang="en-GB" smtClean="0"/>
              <a:t>6</a:t>
            </a:fld>
            <a:endParaRPr lang="en-GB"/>
          </a:p>
        </p:txBody>
      </p:sp>
    </p:spTree>
    <p:extLst>
      <p:ext uri="{BB962C8B-B14F-4D97-AF65-F5344CB8AC3E}">
        <p14:creationId xmlns:p14="http://schemas.microsoft.com/office/powerpoint/2010/main" val="34071344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healthy, satisfied and empowered employee do hi/her best for company.  trust on his/ her abilities and he will do his best. Empowering  employees is important for </a:t>
            </a:r>
            <a:r>
              <a:rPr lang="en-GB" dirty="0" err="1"/>
              <a:t>growinga</a:t>
            </a:r>
            <a:r>
              <a:rPr lang="en-GB" dirty="0"/>
              <a:t> </a:t>
            </a:r>
            <a:r>
              <a:rPr lang="en-GB"/>
              <a:t>sustainable business</a:t>
            </a:r>
            <a:endParaRPr lang="en-GB" dirty="0"/>
          </a:p>
        </p:txBody>
      </p:sp>
      <p:sp>
        <p:nvSpPr>
          <p:cNvPr id="4" name="Slide Number Placeholder 3"/>
          <p:cNvSpPr>
            <a:spLocks noGrp="1"/>
          </p:cNvSpPr>
          <p:nvPr>
            <p:ph type="sldNum" sz="quarter" idx="5"/>
          </p:nvPr>
        </p:nvSpPr>
        <p:spPr/>
        <p:txBody>
          <a:bodyPr/>
          <a:lstStyle/>
          <a:p>
            <a:fld id="{35CEAF73-F380-42F6-AFA6-CA7FFC368CA2}" type="slidenum">
              <a:rPr lang="en-GB" smtClean="0"/>
              <a:t>7</a:t>
            </a:fld>
            <a:endParaRPr lang="en-GB"/>
          </a:p>
        </p:txBody>
      </p:sp>
    </p:spTree>
    <p:extLst>
      <p:ext uri="{BB962C8B-B14F-4D97-AF65-F5344CB8AC3E}">
        <p14:creationId xmlns:p14="http://schemas.microsoft.com/office/powerpoint/2010/main" val="12500206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a study by Gallup, hotels with high levels of employee engagement saw a 10% increase in customer loyalty and a 20% increase in sales compared to hotels with low levels of engagement. A study by Towers Watson found that organizations with effective communication and feedback practices have a 50% lower voluntary turnover rate than those with poor communication and </a:t>
            </a:r>
            <a:r>
              <a:rPr lang="en-GB" dirty="0" err="1"/>
              <a:t>feedbackA</a:t>
            </a:r>
            <a:r>
              <a:rPr lang="en-GB" dirty="0"/>
              <a:t> survey by the Society for Human Resource Management found that organizations that offer employee recognition programs have a 28% lower voluntary turnover rate than those that do not.</a:t>
            </a:r>
          </a:p>
          <a:p>
            <a:endParaRPr lang="en-GB" dirty="0"/>
          </a:p>
          <a:p>
            <a:endParaRPr lang="en-GB" dirty="0"/>
          </a:p>
        </p:txBody>
      </p:sp>
      <p:sp>
        <p:nvSpPr>
          <p:cNvPr id="4" name="Slide Number Placeholder 3"/>
          <p:cNvSpPr>
            <a:spLocks noGrp="1"/>
          </p:cNvSpPr>
          <p:nvPr>
            <p:ph type="sldNum" sz="quarter" idx="5"/>
          </p:nvPr>
        </p:nvSpPr>
        <p:spPr/>
        <p:txBody>
          <a:bodyPr/>
          <a:lstStyle/>
          <a:p>
            <a:fld id="{35CEAF73-F380-42F6-AFA6-CA7FFC368CA2}" type="slidenum">
              <a:rPr lang="en-GB" smtClean="0"/>
              <a:t>8</a:t>
            </a:fld>
            <a:endParaRPr lang="en-GB"/>
          </a:p>
        </p:txBody>
      </p:sp>
    </p:spTree>
    <p:extLst>
      <p:ext uri="{BB962C8B-B14F-4D97-AF65-F5344CB8AC3E}">
        <p14:creationId xmlns:p14="http://schemas.microsoft.com/office/powerpoint/2010/main" val="32566873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According to a survey by the Harvard Business Review, organizations that provide opportunities for employee development and growth have a 34% higher employee engagement rate than those that do not.</a:t>
            </a:r>
          </a:p>
          <a:p>
            <a:endParaRPr lang="en-GB" dirty="0"/>
          </a:p>
        </p:txBody>
      </p:sp>
      <p:sp>
        <p:nvSpPr>
          <p:cNvPr id="4" name="Slide Number Placeholder 3"/>
          <p:cNvSpPr>
            <a:spLocks noGrp="1"/>
          </p:cNvSpPr>
          <p:nvPr>
            <p:ph type="sldNum" sz="quarter" idx="5"/>
          </p:nvPr>
        </p:nvSpPr>
        <p:spPr/>
        <p:txBody>
          <a:bodyPr/>
          <a:lstStyle/>
          <a:p>
            <a:fld id="{35CEAF73-F380-42F6-AFA6-CA7FFC368CA2}" type="slidenum">
              <a:rPr lang="en-GB" smtClean="0"/>
              <a:t>9</a:t>
            </a:fld>
            <a:endParaRPr lang="en-GB"/>
          </a:p>
        </p:txBody>
      </p:sp>
    </p:spTree>
    <p:extLst>
      <p:ext uri="{BB962C8B-B14F-4D97-AF65-F5344CB8AC3E}">
        <p14:creationId xmlns:p14="http://schemas.microsoft.com/office/powerpoint/2010/main" val="38687506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82A7733-003A-4422-A0F3-1F3ACF18BF4A}" type="datetimeFigureOut">
              <a:rPr lang="en-US" smtClean="0"/>
              <a:pPr/>
              <a:t>3/8/2023</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F99E65AB-549A-4657-908B-0B71BC30C15C}" type="slidenum">
              <a:rPr lang="en-US" smtClean="0"/>
              <a:pPr/>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741543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2A7733-003A-4422-A0F3-1F3ACF18BF4A}" type="datetimeFigureOut">
              <a:rPr lang="en-US" smtClean="0"/>
              <a:pPr/>
              <a:t>3/8/2023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9E65AB-549A-4657-908B-0B71BC30C15C}" type="slidenum">
              <a:rPr lang="en-US" smtClean="0"/>
              <a:pPr/>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100315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82A7733-003A-4422-A0F3-1F3ACF18BF4A}" type="datetimeFigureOut">
              <a:rPr lang="en-US" smtClean="0"/>
              <a:pPr/>
              <a:t>3/8/2023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9E65AB-549A-4657-908B-0B71BC30C15C}" type="slidenum">
              <a:rPr lang="en-US" smtClean="0"/>
              <a:pPr/>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839864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82A7733-003A-4422-A0F3-1F3ACF18BF4A}" type="datetimeFigureOut">
              <a:rPr lang="en-US" smtClean="0"/>
              <a:pPr/>
              <a:t>3/8/2023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99E65AB-549A-4657-908B-0B71BC30C15C}" type="slidenum">
              <a:rPr lang="en-US" smtClean="0"/>
              <a:pPr/>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409464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82A7733-003A-4422-A0F3-1F3ACF18BF4A}" type="datetimeFigureOut">
              <a:rPr lang="en-US" smtClean="0"/>
              <a:pPr/>
              <a:t>3/8/2023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99E65AB-549A-4657-908B-0B71BC30C15C}" type="slidenum">
              <a:rPr lang="en-US" smtClean="0"/>
              <a:pPr/>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982605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82A7733-003A-4422-A0F3-1F3ACF18BF4A}" type="datetimeFigureOut">
              <a:rPr lang="en-US" smtClean="0"/>
              <a:pPr/>
              <a:t>3/8/2023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99E65AB-549A-4657-908B-0B71BC30C15C}" type="slidenum">
              <a:rPr lang="en-US" smtClean="0"/>
              <a:pPr/>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437074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2A7733-003A-4422-A0F3-1F3ACF18BF4A}" type="datetimeFigureOut">
              <a:rPr lang="en-US" smtClean="0"/>
              <a:pPr/>
              <a:t>3/8/2023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99E65AB-549A-4657-908B-0B71BC30C15C}" type="slidenum">
              <a:rPr lang="en-US" smtClean="0"/>
              <a:pPr/>
              <a:t>‹#›</a:t>
            </a:fld>
            <a:endParaRPr lang="en-US"/>
          </a:p>
        </p:txBody>
      </p:sp>
    </p:spTree>
    <p:extLst>
      <p:ext uri="{BB962C8B-B14F-4D97-AF65-F5344CB8AC3E}">
        <p14:creationId xmlns:p14="http://schemas.microsoft.com/office/powerpoint/2010/main" val="23292318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82A7733-003A-4422-A0F3-1F3ACF18BF4A}" type="datetimeFigureOut">
              <a:rPr lang="en-US" smtClean="0"/>
              <a:pPr/>
              <a:t>3/8/2023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99E65AB-549A-4657-908B-0B71BC30C15C}" type="slidenum">
              <a:rPr lang="en-US" smtClean="0"/>
              <a:pPr/>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255459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A82A7733-003A-4422-A0F3-1F3ACF18BF4A}" type="datetimeFigureOut">
              <a:rPr lang="en-US" smtClean="0"/>
              <a:pPr/>
              <a:t>3/8/2023</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F99E65AB-549A-4657-908B-0B71BC30C15C}" type="slidenum">
              <a:rPr lang="en-US" smtClean="0"/>
              <a:pPr/>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09411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2A7733-003A-4422-A0F3-1F3ACF18BF4A}" type="datetimeFigureOut">
              <a:rPr lang="en-US" smtClean="0"/>
              <a:pPr/>
              <a:t>3/8/2023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9E65AB-549A-4657-908B-0B71BC30C15C}" type="slidenum">
              <a:rPr lang="en-US" smtClean="0"/>
              <a:pPr/>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991568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2A7733-003A-4422-A0F3-1F3ACF18BF4A}" type="datetimeFigureOut">
              <a:rPr lang="en-US" smtClean="0"/>
              <a:pPr/>
              <a:t>3/8/2023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9E65AB-549A-4657-908B-0B71BC30C15C}" type="slidenum">
              <a:rPr lang="en-US" smtClean="0"/>
              <a:pPr/>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339163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A82A7733-003A-4422-A0F3-1F3ACF18BF4A}" type="datetimeFigureOut">
              <a:rPr lang="en-US" smtClean="0"/>
              <a:pPr/>
              <a:t>3/8/2023</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F99E65AB-549A-4657-908B-0B71BC30C15C}" type="slidenum">
              <a:rPr lang="en-US" smtClean="0"/>
              <a:pPr/>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9458992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hyperlink" Target="about:blank"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4306C-569D-3FA1-EF6A-F9CEDDE69E9B}"/>
              </a:ext>
            </a:extLst>
          </p:cNvPr>
          <p:cNvSpPr>
            <a:spLocks noGrp="1"/>
          </p:cNvSpPr>
          <p:nvPr>
            <p:ph type="ctrTitle"/>
          </p:nvPr>
        </p:nvSpPr>
        <p:spPr/>
        <p:txBody>
          <a:bodyPr/>
          <a:lstStyle/>
          <a:p>
            <a:endParaRPr lang="en-US"/>
          </a:p>
        </p:txBody>
      </p:sp>
      <p:sp>
        <p:nvSpPr>
          <p:cNvPr id="3" name="Subtitle 2">
            <a:extLst>
              <a:ext uri="{FF2B5EF4-FFF2-40B4-BE49-F238E27FC236}">
                <a16:creationId xmlns:a16="http://schemas.microsoft.com/office/drawing/2014/main" id="{403BEC13-E692-8746-70B5-22BEA3C74EA6}"/>
              </a:ext>
            </a:extLst>
          </p:cNvPr>
          <p:cNvSpPr>
            <a:spLocks noGrp="1"/>
          </p:cNvSpPr>
          <p:nvPr>
            <p:ph type="subTitle" idx="1"/>
          </p:nvPr>
        </p:nvSpPr>
        <p:spPr/>
        <p:txBody>
          <a:bodyPr/>
          <a:lstStyle/>
          <a:p>
            <a:endParaRPr lang="en-US"/>
          </a:p>
        </p:txBody>
      </p:sp>
      <p:pic>
        <p:nvPicPr>
          <p:cNvPr id="5" name="Picture 4">
            <a:extLst>
              <a:ext uri="{FF2B5EF4-FFF2-40B4-BE49-F238E27FC236}">
                <a16:creationId xmlns:a16="http://schemas.microsoft.com/office/drawing/2014/main" id="{AF6F2128-17F2-F9F1-53BA-3A5A625134D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0870" y="271305"/>
            <a:ext cx="12192000" cy="6858000"/>
          </a:xfrm>
          <a:prstGeom prst="rect">
            <a:avLst/>
          </a:prstGeom>
        </p:spPr>
      </p:pic>
      <p:sp>
        <p:nvSpPr>
          <p:cNvPr id="6" name="TextBox 5">
            <a:extLst>
              <a:ext uri="{FF2B5EF4-FFF2-40B4-BE49-F238E27FC236}">
                <a16:creationId xmlns:a16="http://schemas.microsoft.com/office/drawing/2014/main" id="{510B9006-EB7D-27F0-A9FA-C063D6B36A7E}"/>
              </a:ext>
            </a:extLst>
          </p:cNvPr>
          <p:cNvSpPr txBox="1"/>
          <p:nvPr/>
        </p:nvSpPr>
        <p:spPr>
          <a:xfrm>
            <a:off x="6619188" y="2524820"/>
            <a:ext cx="4223208" cy="2554545"/>
          </a:xfrm>
          <a:prstGeom prst="rect">
            <a:avLst/>
          </a:prstGeom>
          <a:noFill/>
        </p:spPr>
        <p:txBody>
          <a:bodyPr wrap="square" rtlCol="0">
            <a:spAutoFit/>
          </a:bodyPr>
          <a:lstStyle/>
          <a:p>
            <a:pPr algn="ctr"/>
            <a:r>
              <a:rPr lang="en-US" sz="4000" b="1" i="1">
                <a:solidFill>
                  <a:srgbClr val="002060"/>
                </a:solidFill>
                <a:effectLst>
                  <a:outerShdw blurRad="38100" dist="38100" dir="2700000" algn="tl">
                    <a:srgbClr val="000000">
                      <a:alpha val="43137"/>
                    </a:srgbClr>
                  </a:outerShdw>
                </a:effectLst>
                <a:latin typeface="Baguet Script" panose="00000500000000000000" pitchFamily="2" charset="0"/>
                <a:cs typeface="Adobe Devanagari" panose="02040503050201020203" pitchFamily="18" charset="0"/>
              </a:rPr>
              <a:t>Presentation on </a:t>
            </a:r>
            <a:endParaRPr lang="en-US" sz="4000" b="1" i="1" dirty="0">
              <a:solidFill>
                <a:srgbClr val="002060"/>
              </a:solidFill>
              <a:effectLst>
                <a:outerShdw blurRad="38100" dist="38100" dir="2700000" algn="tl">
                  <a:srgbClr val="000000">
                    <a:alpha val="43137"/>
                  </a:srgbClr>
                </a:outerShdw>
              </a:effectLst>
              <a:latin typeface="Baguet Script" panose="00000500000000000000" pitchFamily="2" charset="0"/>
              <a:cs typeface="Adobe Devanagari" panose="02040503050201020203" pitchFamily="18" charset="0"/>
            </a:endParaRPr>
          </a:p>
          <a:p>
            <a:pPr algn="ctr"/>
            <a:r>
              <a:rPr lang="en-US" sz="2400" b="1" i="1" dirty="0">
                <a:solidFill>
                  <a:schemeClr val="accent4">
                    <a:lumMod val="50000"/>
                  </a:schemeClr>
                </a:solidFill>
                <a:latin typeface="Baguet Script" panose="00000500000000000000" pitchFamily="2" charset="0"/>
                <a:cs typeface="Adobe Devanagari" panose="02040503050201020203" pitchFamily="18" charset="0"/>
              </a:rPr>
              <a:t>Employee Engagement</a:t>
            </a:r>
          </a:p>
          <a:p>
            <a:pPr algn="ctr"/>
            <a:r>
              <a:rPr lang="en-US" sz="2400" b="1" i="1" dirty="0">
                <a:solidFill>
                  <a:schemeClr val="accent4">
                    <a:lumMod val="50000"/>
                  </a:schemeClr>
                </a:solidFill>
                <a:latin typeface="Baguet Script" panose="00000500000000000000" pitchFamily="2" charset="0"/>
                <a:cs typeface="Adobe Devanagari" panose="02040503050201020203" pitchFamily="18" charset="0"/>
              </a:rPr>
              <a:t>Module: Operating Hotel facility</a:t>
            </a:r>
          </a:p>
          <a:p>
            <a:pPr algn="ctr"/>
            <a:r>
              <a:rPr lang="en-US" sz="2400" b="1" i="1" dirty="0">
                <a:solidFill>
                  <a:schemeClr val="accent4">
                    <a:lumMod val="50000"/>
                  </a:schemeClr>
                </a:solidFill>
                <a:latin typeface="Baguet Script" panose="00000500000000000000" pitchFamily="2" charset="0"/>
                <a:cs typeface="Adobe Devanagari" panose="02040503050201020203" pitchFamily="18" charset="0"/>
              </a:rPr>
              <a:t>Lecturer: Kathryn Robert s</a:t>
            </a:r>
          </a:p>
          <a:p>
            <a:pPr algn="ctr"/>
            <a:r>
              <a:rPr lang="en-US" sz="2400" b="1" i="1" dirty="0">
                <a:solidFill>
                  <a:schemeClr val="accent4">
                    <a:lumMod val="50000"/>
                  </a:schemeClr>
                </a:solidFill>
                <a:latin typeface="Baguet Script" panose="00000500000000000000" pitchFamily="2" charset="0"/>
                <a:cs typeface="Adobe Devanagari" panose="02040503050201020203" pitchFamily="18" charset="0"/>
              </a:rPr>
              <a:t>Student ID: 2117592</a:t>
            </a:r>
          </a:p>
          <a:p>
            <a:pPr algn="ctr"/>
            <a:r>
              <a:rPr lang="en-US" sz="2400" b="1" i="1" dirty="0">
                <a:solidFill>
                  <a:schemeClr val="accent4">
                    <a:lumMod val="50000"/>
                  </a:schemeClr>
                </a:solidFill>
                <a:latin typeface="Baguet Script" panose="00000500000000000000" pitchFamily="2" charset="0"/>
                <a:cs typeface="Adobe Devanagari" panose="02040503050201020203" pitchFamily="18" charset="0"/>
              </a:rPr>
              <a:t>Student name: Saima Aamir</a:t>
            </a:r>
          </a:p>
        </p:txBody>
      </p:sp>
    </p:spTree>
    <p:extLst>
      <p:ext uri="{BB962C8B-B14F-4D97-AF65-F5344CB8AC3E}">
        <p14:creationId xmlns:p14="http://schemas.microsoft.com/office/powerpoint/2010/main" val="3962102925"/>
      </p:ext>
    </p:extLst>
  </p:cSld>
  <p:clrMapOvr>
    <a:masterClrMapping/>
  </p:clrMapOvr>
  <p:transition spd="slow">
    <p:randomBar dir="vert"/>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DDAF920-BD31-89E4-3535-706C1066FDC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48F07DE0-5507-6F84-9FE0-917883B06F5A}"/>
              </a:ext>
            </a:extLst>
          </p:cNvPr>
          <p:cNvSpPr txBox="1"/>
          <p:nvPr/>
        </p:nvSpPr>
        <p:spPr>
          <a:xfrm>
            <a:off x="6606988" y="1855694"/>
            <a:ext cx="5046532" cy="3693319"/>
          </a:xfrm>
          <a:prstGeom prst="rect">
            <a:avLst/>
          </a:prstGeom>
          <a:noFill/>
        </p:spPr>
        <p:txBody>
          <a:bodyPr wrap="square" rtlCol="0">
            <a:spAutoFit/>
          </a:bodyPr>
          <a:lstStyle/>
          <a:p>
            <a:pPr marL="285750" indent="-285750" algn="just">
              <a:buFont typeface="Arial" panose="020B0604020202020204" pitchFamily="34" charset="0"/>
              <a:buChar char="•"/>
            </a:pPr>
            <a:r>
              <a:rPr lang="en-US" dirty="0">
                <a:latin typeface="Adobe Devanagari" panose="02040503050201020203" pitchFamily="18" charset="0"/>
                <a:cs typeface="Adobe Devanagari" panose="02040503050201020203" pitchFamily="18" charset="0"/>
              </a:rPr>
              <a:t>Employee engagement refers to the level of emotional connection and commitment that an employee has towards their work, their organization, and their colleagues. </a:t>
            </a:r>
          </a:p>
          <a:p>
            <a:pPr marL="285750" indent="-285750" algn="just">
              <a:buFont typeface="Arial" panose="020B0604020202020204" pitchFamily="34" charset="0"/>
              <a:buChar char="•"/>
            </a:pPr>
            <a:endParaRPr lang="en-US" dirty="0">
              <a:latin typeface="Adobe Devanagari" panose="02040503050201020203" pitchFamily="18" charset="0"/>
              <a:cs typeface="Adobe Devanagari" panose="02040503050201020203" pitchFamily="18" charset="0"/>
            </a:endParaRPr>
          </a:p>
          <a:p>
            <a:pPr marL="285750" indent="-285750" algn="just">
              <a:buFont typeface="Arial" panose="020B0604020202020204" pitchFamily="34" charset="0"/>
              <a:buChar char="•"/>
            </a:pPr>
            <a:r>
              <a:rPr lang="en-US" dirty="0">
                <a:latin typeface="Adobe Devanagari" panose="02040503050201020203" pitchFamily="18" charset="0"/>
                <a:cs typeface="Adobe Devanagari" panose="02040503050201020203" pitchFamily="18" charset="0"/>
              </a:rPr>
              <a:t>Engaged employees are enthusiastic and passionate about their work, and they are willing to go the extra mile to achieve the goals of the organization. </a:t>
            </a:r>
          </a:p>
          <a:p>
            <a:pPr marL="285750" indent="-285750" algn="just">
              <a:buFont typeface="Arial" panose="020B0604020202020204" pitchFamily="34" charset="0"/>
              <a:buChar char="•"/>
            </a:pPr>
            <a:endParaRPr lang="en-US" dirty="0">
              <a:latin typeface="Adobe Devanagari" panose="02040503050201020203" pitchFamily="18" charset="0"/>
              <a:cs typeface="Adobe Devanagari" panose="02040503050201020203" pitchFamily="18" charset="0"/>
            </a:endParaRPr>
          </a:p>
          <a:p>
            <a:pPr marL="285750" indent="-285750" algn="just">
              <a:buFont typeface="Arial" panose="020B0604020202020204" pitchFamily="34" charset="0"/>
              <a:buChar char="•"/>
            </a:pPr>
            <a:r>
              <a:rPr lang="en-US" dirty="0">
                <a:latin typeface="Adobe Devanagari" panose="02040503050201020203" pitchFamily="18" charset="0"/>
                <a:cs typeface="Adobe Devanagari" panose="02040503050201020203" pitchFamily="18" charset="0"/>
              </a:rPr>
              <a:t>They feel a sense of ownership and loyalty towards the company, which leads to higher levels of job satisfaction and productivity.</a:t>
            </a:r>
          </a:p>
        </p:txBody>
      </p:sp>
      <p:sp>
        <p:nvSpPr>
          <p:cNvPr id="5" name="TextBox 4">
            <a:extLst>
              <a:ext uri="{FF2B5EF4-FFF2-40B4-BE49-F238E27FC236}">
                <a16:creationId xmlns:a16="http://schemas.microsoft.com/office/drawing/2014/main" id="{37CA42EF-8011-314C-1889-9CED4BD48250}"/>
              </a:ext>
            </a:extLst>
          </p:cNvPr>
          <p:cNvSpPr txBox="1"/>
          <p:nvPr/>
        </p:nvSpPr>
        <p:spPr>
          <a:xfrm>
            <a:off x="5746375" y="582705"/>
            <a:ext cx="5549154" cy="523220"/>
          </a:xfrm>
          <a:prstGeom prst="rect">
            <a:avLst/>
          </a:prstGeom>
          <a:noFill/>
        </p:spPr>
        <p:txBody>
          <a:bodyPr wrap="square" rtlCol="0">
            <a:spAutoFit/>
          </a:bodyPr>
          <a:lstStyle/>
          <a:p>
            <a:r>
              <a:rPr lang="en-US" sz="2800" b="1" dirty="0">
                <a:solidFill>
                  <a:schemeClr val="accent4">
                    <a:lumMod val="50000"/>
                  </a:schemeClr>
                </a:solidFill>
                <a:latin typeface="Adobe Devanagari" panose="02040503050201020203" pitchFamily="18" charset="0"/>
                <a:cs typeface="Adobe Devanagari" panose="02040503050201020203" pitchFamily="18" charset="0"/>
              </a:rPr>
              <a:t>What is Employee Engagement?</a:t>
            </a:r>
          </a:p>
        </p:txBody>
      </p:sp>
    </p:spTree>
    <p:extLst>
      <p:ext uri="{BB962C8B-B14F-4D97-AF65-F5344CB8AC3E}">
        <p14:creationId xmlns:p14="http://schemas.microsoft.com/office/powerpoint/2010/main" val="23230385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CD36E4D-A852-2207-D10F-A9A08D8603C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363D3862-8CEE-5B20-C862-A37E43E52088}"/>
              </a:ext>
            </a:extLst>
          </p:cNvPr>
          <p:cNvSpPr txBox="1"/>
          <p:nvPr/>
        </p:nvSpPr>
        <p:spPr>
          <a:xfrm>
            <a:off x="3722914" y="287383"/>
            <a:ext cx="7563650" cy="830997"/>
          </a:xfrm>
          <a:prstGeom prst="rect">
            <a:avLst/>
          </a:prstGeom>
          <a:noFill/>
        </p:spPr>
        <p:txBody>
          <a:bodyPr wrap="square" rtlCol="0">
            <a:spAutoFit/>
          </a:bodyPr>
          <a:lstStyle/>
          <a:p>
            <a:r>
              <a:rPr lang="en-US" sz="2400" b="1" dirty="0">
                <a:solidFill>
                  <a:schemeClr val="accent4">
                    <a:lumMod val="50000"/>
                  </a:schemeClr>
                </a:solidFill>
                <a:latin typeface="Adobe Devanagari" panose="02040503050201020203" pitchFamily="18" charset="0"/>
                <a:cs typeface="Adobe Devanagari" panose="02040503050201020203" pitchFamily="18" charset="0"/>
              </a:rPr>
              <a:t>Some of the factors that contribute to employee engagement</a:t>
            </a:r>
          </a:p>
        </p:txBody>
      </p:sp>
      <p:sp>
        <p:nvSpPr>
          <p:cNvPr id="5" name="Rectangle: Diagonal Corners Rounded 4">
            <a:extLst>
              <a:ext uri="{FF2B5EF4-FFF2-40B4-BE49-F238E27FC236}">
                <a16:creationId xmlns:a16="http://schemas.microsoft.com/office/drawing/2014/main" id="{BD8C4456-3484-EBC8-75CD-E9752225949F}"/>
              </a:ext>
            </a:extLst>
          </p:cNvPr>
          <p:cNvSpPr/>
          <p:nvPr/>
        </p:nvSpPr>
        <p:spPr>
          <a:xfrm>
            <a:off x="367552" y="1769630"/>
            <a:ext cx="4903695" cy="537882"/>
          </a:xfrm>
          <a:prstGeom prst="round2DiagRect">
            <a:avLst/>
          </a:prstGeom>
          <a:solidFill>
            <a:srgbClr val="966A47"/>
          </a:solidFill>
          <a:ln>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B10A8E5F-FDC9-453D-AC18-D05BA3F35320}"/>
              </a:ext>
            </a:extLst>
          </p:cNvPr>
          <p:cNvPicPr>
            <a:picLocks noChangeAspect="1"/>
          </p:cNvPicPr>
          <p:nvPr/>
        </p:nvPicPr>
        <p:blipFill>
          <a:blip r:embed="rId4"/>
          <a:stretch>
            <a:fillRect/>
          </a:stretch>
        </p:blipFill>
        <p:spPr>
          <a:xfrm>
            <a:off x="1937619" y="2678366"/>
            <a:ext cx="7103285" cy="548688"/>
          </a:xfrm>
          <a:prstGeom prst="rect">
            <a:avLst/>
          </a:prstGeom>
        </p:spPr>
      </p:pic>
      <p:sp>
        <p:nvSpPr>
          <p:cNvPr id="7" name="Rectangle: Diagonal Corners Rounded 6">
            <a:extLst>
              <a:ext uri="{FF2B5EF4-FFF2-40B4-BE49-F238E27FC236}">
                <a16:creationId xmlns:a16="http://schemas.microsoft.com/office/drawing/2014/main" id="{96184849-D1F5-6474-E620-FCB5F340EB2D}"/>
              </a:ext>
            </a:extLst>
          </p:cNvPr>
          <p:cNvSpPr/>
          <p:nvPr/>
        </p:nvSpPr>
        <p:spPr>
          <a:xfrm>
            <a:off x="3550024" y="3657564"/>
            <a:ext cx="5136776" cy="537882"/>
          </a:xfrm>
          <a:prstGeom prst="round2DiagRect">
            <a:avLst/>
          </a:prstGeom>
          <a:solidFill>
            <a:srgbClr val="966A47"/>
          </a:solidFill>
          <a:ln>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Diagonal Corners Rounded 7">
            <a:extLst>
              <a:ext uri="{FF2B5EF4-FFF2-40B4-BE49-F238E27FC236}">
                <a16:creationId xmlns:a16="http://schemas.microsoft.com/office/drawing/2014/main" id="{4B5BCA05-99F2-784F-48B2-C855E696C557}"/>
              </a:ext>
            </a:extLst>
          </p:cNvPr>
          <p:cNvSpPr/>
          <p:nvPr/>
        </p:nvSpPr>
        <p:spPr>
          <a:xfrm>
            <a:off x="5656729" y="4719900"/>
            <a:ext cx="5378824" cy="537882"/>
          </a:xfrm>
          <a:prstGeom prst="round2DiagRect">
            <a:avLst/>
          </a:prstGeom>
          <a:solidFill>
            <a:srgbClr val="966A47"/>
          </a:solidFill>
          <a:ln>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Diagonal Corners Rounded 8">
            <a:extLst>
              <a:ext uri="{FF2B5EF4-FFF2-40B4-BE49-F238E27FC236}">
                <a16:creationId xmlns:a16="http://schemas.microsoft.com/office/drawing/2014/main" id="{22F6F0F5-24DE-EB09-35D5-D70598D715B5}"/>
              </a:ext>
            </a:extLst>
          </p:cNvPr>
          <p:cNvSpPr/>
          <p:nvPr/>
        </p:nvSpPr>
        <p:spPr>
          <a:xfrm>
            <a:off x="7413812" y="5782236"/>
            <a:ext cx="4249270" cy="537882"/>
          </a:xfrm>
          <a:prstGeom prst="round2DiagRect">
            <a:avLst/>
          </a:prstGeom>
          <a:solidFill>
            <a:srgbClr val="966A47"/>
          </a:solidFill>
          <a:ln>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960D068E-FE0B-E3A1-3AA9-2324D17F55A7}"/>
              </a:ext>
            </a:extLst>
          </p:cNvPr>
          <p:cNvSpPr txBox="1"/>
          <p:nvPr/>
        </p:nvSpPr>
        <p:spPr>
          <a:xfrm>
            <a:off x="352697" y="1685109"/>
            <a:ext cx="5172892" cy="984885"/>
          </a:xfrm>
          <a:prstGeom prst="rect">
            <a:avLst/>
          </a:prstGeom>
          <a:noFill/>
        </p:spPr>
        <p:txBody>
          <a:bodyPr wrap="square" rtlCol="0">
            <a:spAutoFit/>
          </a:bodyPr>
          <a:lstStyle/>
          <a:p>
            <a:r>
              <a:rPr lang="en-US" sz="2000" b="0" i="0" dirty="0">
                <a:solidFill>
                  <a:schemeClr val="bg1"/>
                </a:solidFill>
                <a:effectLst/>
                <a:latin typeface="Adobe Devanagari" panose="02040503050201020203" pitchFamily="18" charset="0"/>
                <a:cs typeface="Adobe Devanagari" panose="02040503050201020203" pitchFamily="18" charset="0"/>
              </a:rPr>
              <a:t>Feeling valued and respected by the organization</a:t>
            </a:r>
          </a:p>
          <a:p>
            <a:endParaRPr lang="en-US" dirty="0"/>
          </a:p>
        </p:txBody>
      </p:sp>
      <p:sp>
        <p:nvSpPr>
          <p:cNvPr id="12" name="TextBox 11">
            <a:extLst>
              <a:ext uri="{FF2B5EF4-FFF2-40B4-BE49-F238E27FC236}">
                <a16:creationId xmlns:a16="http://schemas.microsoft.com/office/drawing/2014/main" id="{26B09E79-4357-7437-21D6-B855EA6C0231}"/>
              </a:ext>
            </a:extLst>
          </p:cNvPr>
          <p:cNvSpPr txBox="1"/>
          <p:nvPr/>
        </p:nvSpPr>
        <p:spPr>
          <a:xfrm>
            <a:off x="1937619" y="2560320"/>
            <a:ext cx="7309473" cy="707886"/>
          </a:xfrm>
          <a:prstGeom prst="rect">
            <a:avLst/>
          </a:prstGeom>
          <a:noFill/>
        </p:spPr>
        <p:txBody>
          <a:bodyPr wrap="square">
            <a:spAutoFit/>
          </a:bodyPr>
          <a:lstStyle/>
          <a:p>
            <a:pPr algn="l"/>
            <a:r>
              <a:rPr lang="en-US" sz="2000" b="0" i="0" dirty="0">
                <a:solidFill>
                  <a:schemeClr val="bg1"/>
                </a:solidFill>
                <a:effectLst/>
                <a:latin typeface="Adobe Devanagari" panose="02040503050201020203" pitchFamily="18" charset="0"/>
                <a:cs typeface="Adobe Devanagari" panose="02040503050201020203" pitchFamily="18" charset="0"/>
              </a:rPr>
              <a:t>Clear and effective communication between employees and management</a:t>
            </a:r>
          </a:p>
        </p:txBody>
      </p:sp>
      <p:sp>
        <p:nvSpPr>
          <p:cNvPr id="14" name="TextBox 13">
            <a:extLst>
              <a:ext uri="{FF2B5EF4-FFF2-40B4-BE49-F238E27FC236}">
                <a16:creationId xmlns:a16="http://schemas.microsoft.com/office/drawing/2014/main" id="{790AC969-8FA9-41D1-455E-91FB93ADC2B0}"/>
              </a:ext>
            </a:extLst>
          </p:cNvPr>
          <p:cNvSpPr txBox="1"/>
          <p:nvPr/>
        </p:nvSpPr>
        <p:spPr>
          <a:xfrm>
            <a:off x="3491752" y="3572562"/>
            <a:ext cx="6167718" cy="707886"/>
          </a:xfrm>
          <a:prstGeom prst="rect">
            <a:avLst/>
          </a:prstGeom>
          <a:noFill/>
        </p:spPr>
        <p:txBody>
          <a:bodyPr wrap="square">
            <a:spAutoFit/>
          </a:bodyPr>
          <a:lstStyle/>
          <a:p>
            <a:pPr algn="l"/>
            <a:r>
              <a:rPr lang="en-US" sz="2000" b="0" i="0" dirty="0">
                <a:solidFill>
                  <a:schemeClr val="bg1"/>
                </a:solidFill>
                <a:effectLst/>
                <a:latin typeface="Adobe Devanagari" panose="02040503050201020203" pitchFamily="18" charset="0"/>
                <a:cs typeface="Adobe Devanagari" panose="02040503050201020203" pitchFamily="18" charset="0"/>
              </a:rPr>
              <a:t>Opportunities for career development and growth</a:t>
            </a:r>
          </a:p>
        </p:txBody>
      </p:sp>
      <p:sp>
        <p:nvSpPr>
          <p:cNvPr id="16" name="TextBox 15">
            <a:extLst>
              <a:ext uri="{FF2B5EF4-FFF2-40B4-BE49-F238E27FC236}">
                <a16:creationId xmlns:a16="http://schemas.microsoft.com/office/drawing/2014/main" id="{0CCFA4A2-C3F7-D0D0-3B94-5ABE4BF7F046}"/>
              </a:ext>
            </a:extLst>
          </p:cNvPr>
          <p:cNvSpPr txBox="1"/>
          <p:nvPr/>
        </p:nvSpPr>
        <p:spPr>
          <a:xfrm>
            <a:off x="5592355" y="4726614"/>
            <a:ext cx="6096000" cy="707886"/>
          </a:xfrm>
          <a:prstGeom prst="rect">
            <a:avLst/>
          </a:prstGeom>
          <a:noFill/>
        </p:spPr>
        <p:txBody>
          <a:bodyPr wrap="square">
            <a:spAutoFit/>
          </a:bodyPr>
          <a:lstStyle/>
          <a:p>
            <a:pPr algn="l"/>
            <a:r>
              <a:rPr lang="en-US" sz="2000" b="0" i="0" dirty="0">
                <a:solidFill>
                  <a:schemeClr val="bg1"/>
                </a:solidFill>
                <a:effectLst/>
                <a:latin typeface="Adobe Devanagari" panose="02040503050201020203" pitchFamily="18" charset="0"/>
                <a:cs typeface="Adobe Devanagari" panose="02040503050201020203" pitchFamily="18" charset="0"/>
              </a:rPr>
              <a:t>Positive relationships with colleagues and management</a:t>
            </a:r>
          </a:p>
        </p:txBody>
      </p:sp>
      <p:sp>
        <p:nvSpPr>
          <p:cNvPr id="18" name="TextBox 17">
            <a:extLst>
              <a:ext uri="{FF2B5EF4-FFF2-40B4-BE49-F238E27FC236}">
                <a16:creationId xmlns:a16="http://schemas.microsoft.com/office/drawing/2014/main" id="{82D340EE-A4C3-8611-B150-3EE14A32EB4B}"/>
              </a:ext>
            </a:extLst>
          </p:cNvPr>
          <p:cNvSpPr txBox="1"/>
          <p:nvPr/>
        </p:nvSpPr>
        <p:spPr>
          <a:xfrm>
            <a:off x="7584141" y="5656217"/>
            <a:ext cx="4150659" cy="707886"/>
          </a:xfrm>
          <a:prstGeom prst="rect">
            <a:avLst/>
          </a:prstGeom>
          <a:noFill/>
        </p:spPr>
        <p:txBody>
          <a:bodyPr wrap="square">
            <a:spAutoFit/>
          </a:bodyPr>
          <a:lstStyle/>
          <a:p>
            <a:r>
              <a:rPr lang="en-US" sz="2000" b="0" i="0" dirty="0">
                <a:solidFill>
                  <a:schemeClr val="bg1"/>
                </a:solidFill>
                <a:effectLst/>
                <a:latin typeface="Adobe Devanagari" panose="02040503050201020203" pitchFamily="18" charset="0"/>
                <a:cs typeface="Adobe Devanagari" panose="02040503050201020203" pitchFamily="18" charset="0"/>
              </a:rPr>
              <a:t>Recognition and reward for hard work </a:t>
            </a:r>
            <a:endParaRPr lang="en-US" sz="2000" dirty="0">
              <a:solidFill>
                <a:schemeClr val="bg1"/>
              </a:solidFill>
              <a:latin typeface="Adobe Devanagari" panose="02040503050201020203" pitchFamily="18" charset="0"/>
              <a:cs typeface="Adobe Devanagari" panose="02040503050201020203" pitchFamily="18" charset="0"/>
            </a:endParaRPr>
          </a:p>
        </p:txBody>
      </p:sp>
    </p:spTree>
    <p:extLst>
      <p:ext uri="{BB962C8B-B14F-4D97-AF65-F5344CB8AC3E}">
        <p14:creationId xmlns:p14="http://schemas.microsoft.com/office/powerpoint/2010/main" val="20390144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F75058C-09FE-53CF-9AA6-435CDFBF0AE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6387C2ED-C7D4-19A7-D07F-09D579DDA992}"/>
              </a:ext>
            </a:extLst>
          </p:cNvPr>
          <p:cNvSpPr txBox="1"/>
          <p:nvPr/>
        </p:nvSpPr>
        <p:spPr>
          <a:xfrm>
            <a:off x="6266822" y="749441"/>
            <a:ext cx="4674966" cy="461665"/>
          </a:xfrm>
          <a:prstGeom prst="rect">
            <a:avLst/>
          </a:prstGeom>
          <a:noFill/>
        </p:spPr>
        <p:txBody>
          <a:bodyPr wrap="square" rtlCol="0">
            <a:spAutoFit/>
          </a:bodyPr>
          <a:lstStyle/>
          <a:p>
            <a:r>
              <a:rPr lang="en-US" sz="2400" b="1" dirty="0">
                <a:solidFill>
                  <a:schemeClr val="accent2">
                    <a:lumMod val="50000"/>
                  </a:schemeClr>
                </a:solidFill>
                <a:latin typeface="Adobe Devanagari" panose="02040503050201020203" pitchFamily="18" charset="0"/>
                <a:cs typeface="Adobe Devanagari" panose="02040503050201020203" pitchFamily="18" charset="0"/>
              </a:rPr>
              <a:t>Engagement theoretical model</a:t>
            </a:r>
          </a:p>
        </p:txBody>
      </p:sp>
      <p:sp>
        <p:nvSpPr>
          <p:cNvPr id="5" name="TextBox 4">
            <a:extLst>
              <a:ext uri="{FF2B5EF4-FFF2-40B4-BE49-F238E27FC236}">
                <a16:creationId xmlns:a16="http://schemas.microsoft.com/office/drawing/2014/main" id="{088E74DC-1771-C00E-0E65-1B69DE7654F2}"/>
              </a:ext>
            </a:extLst>
          </p:cNvPr>
          <p:cNvSpPr txBox="1"/>
          <p:nvPr/>
        </p:nvSpPr>
        <p:spPr>
          <a:xfrm>
            <a:off x="376518" y="980274"/>
            <a:ext cx="4231341" cy="830997"/>
          </a:xfrm>
          <a:prstGeom prst="rect">
            <a:avLst/>
          </a:prstGeom>
          <a:noFill/>
        </p:spPr>
        <p:txBody>
          <a:bodyPr wrap="square" rtlCol="0">
            <a:spAutoFit/>
          </a:bodyPr>
          <a:lstStyle/>
          <a:p>
            <a:r>
              <a:rPr lang="en-US" sz="4800" b="1" dirty="0">
                <a:solidFill>
                  <a:schemeClr val="accent2">
                    <a:lumMod val="50000"/>
                  </a:schemeClr>
                </a:solidFill>
                <a:latin typeface="Adobe Devanagari" panose="02040503050201020203" pitchFamily="18" charset="0"/>
                <a:cs typeface="Adobe Devanagari" panose="02040503050201020203" pitchFamily="18" charset="0"/>
              </a:rPr>
              <a:t>Maslow’s Model</a:t>
            </a:r>
          </a:p>
        </p:txBody>
      </p:sp>
      <p:sp>
        <p:nvSpPr>
          <p:cNvPr id="7" name="TextBox 6">
            <a:extLst>
              <a:ext uri="{FF2B5EF4-FFF2-40B4-BE49-F238E27FC236}">
                <a16:creationId xmlns:a16="http://schemas.microsoft.com/office/drawing/2014/main" id="{1FDA3BAF-D1BE-9A59-E9E2-F2CA5559F676}"/>
              </a:ext>
            </a:extLst>
          </p:cNvPr>
          <p:cNvSpPr txBox="1"/>
          <p:nvPr/>
        </p:nvSpPr>
        <p:spPr>
          <a:xfrm>
            <a:off x="663388" y="2511042"/>
            <a:ext cx="3810000" cy="2554545"/>
          </a:xfrm>
          <a:prstGeom prst="rect">
            <a:avLst/>
          </a:prstGeom>
          <a:noFill/>
        </p:spPr>
        <p:txBody>
          <a:bodyPr wrap="square">
            <a:spAutoFit/>
          </a:bodyPr>
          <a:lstStyle/>
          <a:p>
            <a:pPr algn="ctr"/>
            <a:r>
              <a:rPr lang="en-US" sz="2000" b="0" i="0" dirty="0">
                <a:solidFill>
                  <a:srgbClr val="17193C"/>
                </a:solidFill>
                <a:effectLst/>
                <a:latin typeface="Adobe Devanagari" panose="02040503050201020203" pitchFamily="18" charset="0"/>
                <a:cs typeface="Adobe Devanagari" panose="02040503050201020203" pitchFamily="18" charset="0"/>
              </a:rPr>
              <a:t>The theory posits that motivation is the result of attempting to fulfil these five basic needs, which are: physical, safety, social, esteem, and self-actualization (fulfilment). The more these needs are fulfilled, the more motivated and engaged an employee becomes.</a:t>
            </a:r>
            <a:endParaRPr lang="en-US" sz="2000" dirty="0">
              <a:latin typeface="Adobe Devanagari" panose="02040503050201020203" pitchFamily="18" charset="0"/>
              <a:cs typeface="Adobe Devanagari" panose="02040503050201020203" pitchFamily="18" charset="0"/>
            </a:endParaRPr>
          </a:p>
        </p:txBody>
      </p:sp>
      <p:pic>
        <p:nvPicPr>
          <p:cNvPr id="9" name="Picture 8">
            <a:extLst>
              <a:ext uri="{FF2B5EF4-FFF2-40B4-BE49-F238E27FC236}">
                <a16:creationId xmlns:a16="http://schemas.microsoft.com/office/drawing/2014/main" id="{687E41D6-1FAA-09FF-536C-403A1CC3937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271247" y="1604794"/>
            <a:ext cx="7065462" cy="5090974"/>
          </a:xfrm>
          <a:prstGeom prst="rect">
            <a:avLst/>
          </a:prstGeom>
        </p:spPr>
      </p:pic>
    </p:spTree>
    <p:extLst>
      <p:ext uri="{BB962C8B-B14F-4D97-AF65-F5344CB8AC3E}">
        <p14:creationId xmlns:p14="http://schemas.microsoft.com/office/powerpoint/2010/main" val="9326732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C3260D8-D532-3262-9A9A-AFA5CAC22A0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TextBox 4">
            <a:extLst>
              <a:ext uri="{FF2B5EF4-FFF2-40B4-BE49-F238E27FC236}">
                <a16:creationId xmlns:a16="http://schemas.microsoft.com/office/drawing/2014/main" id="{D0877DA8-D4D7-C7E0-E3E5-43684C9DA1BB}"/>
              </a:ext>
            </a:extLst>
          </p:cNvPr>
          <p:cNvSpPr txBox="1"/>
          <p:nvPr/>
        </p:nvSpPr>
        <p:spPr>
          <a:xfrm>
            <a:off x="1205753" y="2328627"/>
            <a:ext cx="9780494" cy="1631216"/>
          </a:xfrm>
          <a:prstGeom prst="rect">
            <a:avLst/>
          </a:prstGeom>
          <a:noFill/>
        </p:spPr>
        <p:txBody>
          <a:bodyPr wrap="square">
            <a:spAutoFit/>
          </a:bodyPr>
          <a:lstStyle/>
          <a:p>
            <a:pPr algn="ctr"/>
            <a:r>
              <a:rPr lang="en-US" sz="2000" dirty="0">
                <a:solidFill>
                  <a:schemeClr val="bg1"/>
                </a:solidFill>
                <a:latin typeface="Adobe Devanagari" panose="02040503050201020203" pitchFamily="18" charset="0"/>
                <a:cs typeface="Adobe Devanagari" panose="02040503050201020203" pitchFamily="18" charset="0"/>
              </a:rPr>
              <a:t>The theory determines that without satisfying these needs, a person can’t be fully engaged or happy in their role. On a basic level, employees need job security and a living wage, and they need to be and feel safe in their jobs. Employees also need to feel a sense of camaraderie – to feel a part of something (a sense of belonging), and to feel appreciated. Employees also need to grow, to progress, to be creative and to be able to run with ideas.</a:t>
            </a:r>
          </a:p>
        </p:txBody>
      </p:sp>
      <p:sp>
        <p:nvSpPr>
          <p:cNvPr id="7" name="TextBox 6">
            <a:extLst>
              <a:ext uri="{FF2B5EF4-FFF2-40B4-BE49-F238E27FC236}">
                <a16:creationId xmlns:a16="http://schemas.microsoft.com/office/drawing/2014/main" id="{13853B48-4235-0625-D272-3FC8FC1FAC3C}"/>
              </a:ext>
            </a:extLst>
          </p:cNvPr>
          <p:cNvSpPr txBox="1"/>
          <p:nvPr/>
        </p:nvSpPr>
        <p:spPr>
          <a:xfrm>
            <a:off x="3514165" y="209006"/>
            <a:ext cx="6096000" cy="769441"/>
          </a:xfrm>
          <a:prstGeom prst="rect">
            <a:avLst/>
          </a:prstGeom>
          <a:noFill/>
        </p:spPr>
        <p:txBody>
          <a:bodyPr wrap="square">
            <a:spAutoFit/>
          </a:bodyPr>
          <a:lstStyle/>
          <a:p>
            <a:r>
              <a:rPr lang="en-US" sz="4400" b="1" dirty="0">
                <a:solidFill>
                  <a:schemeClr val="accent2">
                    <a:lumMod val="50000"/>
                  </a:schemeClr>
                </a:solidFill>
                <a:latin typeface="Adobe Devanagari" panose="02040503050201020203" pitchFamily="18" charset="0"/>
                <a:cs typeface="Adobe Devanagari" panose="02040503050201020203" pitchFamily="18" charset="0"/>
              </a:rPr>
              <a:t>Maslow’s Model</a:t>
            </a:r>
          </a:p>
        </p:txBody>
      </p:sp>
      <p:sp>
        <p:nvSpPr>
          <p:cNvPr id="9" name="Rectangle 8">
            <a:extLst>
              <a:ext uri="{FF2B5EF4-FFF2-40B4-BE49-F238E27FC236}">
                <a16:creationId xmlns:a16="http://schemas.microsoft.com/office/drawing/2014/main" id="{7BC105AC-AF5F-3AF1-C9D9-459E27BB7DC4}"/>
              </a:ext>
            </a:extLst>
          </p:cNvPr>
          <p:cNvSpPr/>
          <p:nvPr/>
        </p:nvSpPr>
        <p:spPr>
          <a:xfrm>
            <a:off x="367553" y="869576"/>
            <a:ext cx="1963271" cy="112955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73596A9-69A8-0230-5247-74D42FF68B81}"/>
              </a:ext>
            </a:extLst>
          </p:cNvPr>
          <p:cNvSpPr/>
          <p:nvPr/>
        </p:nvSpPr>
        <p:spPr>
          <a:xfrm>
            <a:off x="2330824" y="869576"/>
            <a:ext cx="9861176" cy="1129553"/>
          </a:xfrm>
          <a:prstGeom prst="rect">
            <a:avLst/>
          </a:prstGeom>
          <a:solidFill>
            <a:srgbClr val="EDEDE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653602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2ADE820-668A-4B9E-00D3-687ED027F74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TextBox 4">
            <a:extLst>
              <a:ext uri="{FF2B5EF4-FFF2-40B4-BE49-F238E27FC236}">
                <a16:creationId xmlns:a16="http://schemas.microsoft.com/office/drawing/2014/main" id="{90C253E2-6200-40B2-0AA6-419BF0AB93A5}"/>
              </a:ext>
            </a:extLst>
          </p:cNvPr>
          <p:cNvSpPr txBox="1"/>
          <p:nvPr/>
        </p:nvSpPr>
        <p:spPr>
          <a:xfrm>
            <a:off x="1335742" y="3746357"/>
            <a:ext cx="2169458" cy="1200329"/>
          </a:xfrm>
          <a:prstGeom prst="rect">
            <a:avLst/>
          </a:prstGeom>
          <a:noFill/>
        </p:spPr>
        <p:txBody>
          <a:bodyPr wrap="square">
            <a:spAutoFit/>
          </a:bodyPr>
          <a:lstStyle/>
          <a:p>
            <a:pPr algn="ctr"/>
            <a:r>
              <a:rPr lang="en-US" sz="2400" b="0" i="0" dirty="0">
                <a:solidFill>
                  <a:schemeClr val="bg1"/>
                </a:solidFill>
                <a:effectLst/>
                <a:latin typeface="Adobe Devanagari" panose="02040503050201020203" pitchFamily="18" charset="0"/>
                <a:cs typeface="Adobe Devanagari" panose="02040503050201020203" pitchFamily="18" charset="0"/>
              </a:rPr>
              <a:t>Training and Development Programs</a:t>
            </a:r>
            <a:endParaRPr lang="en-US" sz="2400" dirty="0">
              <a:solidFill>
                <a:schemeClr val="bg1"/>
              </a:solidFill>
              <a:latin typeface="Adobe Devanagari" panose="02040503050201020203" pitchFamily="18" charset="0"/>
              <a:cs typeface="Adobe Devanagari" panose="02040503050201020203" pitchFamily="18" charset="0"/>
            </a:endParaRPr>
          </a:p>
        </p:txBody>
      </p:sp>
      <p:sp>
        <p:nvSpPr>
          <p:cNvPr id="7" name="TextBox 6">
            <a:extLst>
              <a:ext uri="{FF2B5EF4-FFF2-40B4-BE49-F238E27FC236}">
                <a16:creationId xmlns:a16="http://schemas.microsoft.com/office/drawing/2014/main" id="{9CFF5A83-7B84-B0B5-1955-9012099109CD}"/>
              </a:ext>
            </a:extLst>
          </p:cNvPr>
          <p:cNvSpPr txBox="1"/>
          <p:nvPr/>
        </p:nvSpPr>
        <p:spPr>
          <a:xfrm>
            <a:off x="5096435" y="3746356"/>
            <a:ext cx="1999130" cy="1200329"/>
          </a:xfrm>
          <a:prstGeom prst="rect">
            <a:avLst/>
          </a:prstGeom>
          <a:noFill/>
        </p:spPr>
        <p:txBody>
          <a:bodyPr wrap="square">
            <a:spAutoFit/>
          </a:bodyPr>
          <a:lstStyle/>
          <a:p>
            <a:pPr algn="ctr"/>
            <a:r>
              <a:rPr lang="en-US" sz="2400" b="0" i="0" dirty="0">
                <a:solidFill>
                  <a:schemeClr val="bg1"/>
                </a:solidFill>
                <a:effectLst/>
                <a:latin typeface="Adobe Devanagari" panose="02040503050201020203" pitchFamily="18" charset="0"/>
                <a:cs typeface="Adobe Devanagari" panose="02040503050201020203" pitchFamily="18" charset="0"/>
              </a:rPr>
              <a:t>Recognition and Rewards Programs</a:t>
            </a:r>
            <a:endParaRPr lang="en-US" sz="2400" dirty="0">
              <a:solidFill>
                <a:schemeClr val="bg1"/>
              </a:solidFill>
              <a:latin typeface="Adobe Devanagari" panose="02040503050201020203" pitchFamily="18" charset="0"/>
              <a:cs typeface="Adobe Devanagari" panose="02040503050201020203" pitchFamily="18" charset="0"/>
            </a:endParaRPr>
          </a:p>
        </p:txBody>
      </p:sp>
      <p:sp>
        <p:nvSpPr>
          <p:cNvPr id="9" name="TextBox 8">
            <a:extLst>
              <a:ext uri="{FF2B5EF4-FFF2-40B4-BE49-F238E27FC236}">
                <a16:creationId xmlns:a16="http://schemas.microsoft.com/office/drawing/2014/main" id="{632D19A9-8C18-F50C-5314-78800509918E}"/>
              </a:ext>
            </a:extLst>
          </p:cNvPr>
          <p:cNvSpPr txBox="1"/>
          <p:nvPr/>
        </p:nvSpPr>
        <p:spPr>
          <a:xfrm>
            <a:off x="8408894" y="3746355"/>
            <a:ext cx="2312894" cy="1200329"/>
          </a:xfrm>
          <a:prstGeom prst="rect">
            <a:avLst/>
          </a:prstGeom>
          <a:noFill/>
        </p:spPr>
        <p:txBody>
          <a:bodyPr wrap="square">
            <a:spAutoFit/>
          </a:bodyPr>
          <a:lstStyle/>
          <a:p>
            <a:pPr algn="ctr"/>
            <a:r>
              <a:rPr lang="en-US" sz="2400" b="0" i="0" dirty="0">
                <a:solidFill>
                  <a:schemeClr val="bg1"/>
                </a:solidFill>
                <a:effectLst/>
                <a:latin typeface="Adobe Devanagari" panose="02040503050201020203" pitchFamily="18" charset="0"/>
                <a:cs typeface="Adobe Devanagari" panose="02040503050201020203" pitchFamily="18" charset="0"/>
              </a:rPr>
              <a:t>Employee Feedback and Communication</a:t>
            </a:r>
            <a:endParaRPr lang="en-US" sz="2400" dirty="0">
              <a:solidFill>
                <a:schemeClr val="bg1"/>
              </a:solidFill>
              <a:latin typeface="Adobe Devanagari" panose="02040503050201020203" pitchFamily="18" charset="0"/>
              <a:cs typeface="Adobe Devanagari" panose="02040503050201020203" pitchFamily="18" charset="0"/>
            </a:endParaRPr>
          </a:p>
        </p:txBody>
      </p:sp>
      <p:sp>
        <p:nvSpPr>
          <p:cNvPr id="11" name="TextBox 10">
            <a:extLst>
              <a:ext uri="{FF2B5EF4-FFF2-40B4-BE49-F238E27FC236}">
                <a16:creationId xmlns:a16="http://schemas.microsoft.com/office/drawing/2014/main" id="{A93BD100-5F20-23D7-672F-04AD14CA10A8}"/>
              </a:ext>
            </a:extLst>
          </p:cNvPr>
          <p:cNvSpPr txBox="1"/>
          <p:nvPr/>
        </p:nvSpPr>
        <p:spPr>
          <a:xfrm>
            <a:off x="5728447" y="493059"/>
            <a:ext cx="5629835" cy="369332"/>
          </a:xfrm>
          <a:prstGeom prst="rect">
            <a:avLst/>
          </a:prstGeom>
          <a:noFill/>
        </p:spPr>
        <p:txBody>
          <a:bodyPr wrap="square" rtlCol="0">
            <a:spAutoFit/>
          </a:bodyPr>
          <a:lstStyle/>
          <a:p>
            <a:r>
              <a:rPr lang="en-US" dirty="0"/>
              <a:t>Best</a:t>
            </a:r>
          </a:p>
        </p:txBody>
      </p:sp>
      <p:sp>
        <p:nvSpPr>
          <p:cNvPr id="12" name="Flowchart: Terminator 11">
            <a:extLst>
              <a:ext uri="{FF2B5EF4-FFF2-40B4-BE49-F238E27FC236}">
                <a16:creationId xmlns:a16="http://schemas.microsoft.com/office/drawing/2014/main" id="{9E94B06A-D189-00A5-95AF-F989A7C024DC}"/>
              </a:ext>
            </a:extLst>
          </p:cNvPr>
          <p:cNvSpPr/>
          <p:nvPr/>
        </p:nvSpPr>
        <p:spPr>
          <a:xfrm>
            <a:off x="4894729" y="385482"/>
            <a:ext cx="1766046" cy="708212"/>
          </a:xfrm>
          <a:prstGeom prst="flowChartTerminator">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TextBox 12">
            <a:extLst>
              <a:ext uri="{FF2B5EF4-FFF2-40B4-BE49-F238E27FC236}">
                <a16:creationId xmlns:a16="http://schemas.microsoft.com/office/drawing/2014/main" id="{D2468613-98C3-4462-3DDA-89A315D9148A}"/>
              </a:ext>
            </a:extLst>
          </p:cNvPr>
          <p:cNvSpPr txBox="1"/>
          <p:nvPr/>
        </p:nvSpPr>
        <p:spPr>
          <a:xfrm>
            <a:off x="4894730" y="385481"/>
            <a:ext cx="5901880" cy="830997"/>
          </a:xfrm>
          <a:prstGeom prst="rect">
            <a:avLst/>
          </a:prstGeom>
          <a:noFill/>
        </p:spPr>
        <p:txBody>
          <a:bodyPr wrap="square" rtlCol="0">
            <a:spAutoFit/>
          </a:bodyPr>
          <a:lstStyle/>
          <a:p>
            <a:r>
              <a:rPr lang="en-US" sz="2400" b="1" dirty="0">
                <a:solidFill>
                  <a:schemeClr val="accent2">
                    <a:lumMod val="50000"/>
                  </a:schemeClr>
                </a:solidFill>
                <a:effectLst>
                  <a:outerShdw blurRad="38100" dist="38100" dir="2700000" algn="tl">
                    <a:srgbClr val="000000">
                      <a:alpha val="43137"/>
                    </a:srgbClr>
                  </a:outerShdw>
                </a:effectLst>
                <a:latin typeface="Adobe Devanagari" panose="02040503050201020203" pitchFamily="18" charset="0"/>
                <a:cs typeface="Adobe Devanagari" panose="02040503050201020203" pitchFamily="18" charset="0"/>
              </a:rPr>
              <a:t>Best practices to engage employees in the hotel industry</a:t>
            </a:r>
          </a:p>
        </p:txBody>
      </p:sp>
    </p:spTree>
    <p:extLst>
      <p:ext uri="{BB962C8B-B14F-4D97-AF65-F5344CB8AC3E}">
        <p14:creationId xmlns:p14="http://schemas.microsoft.com/office/powerpoint/2010/main" val="33422886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5253DF0-24BD-71BE-71FC-715292CF590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TextBox 4">
            <a:extLst>
              <a:ext uri="{FF2B5EF4-FFF2-40B4-BE49-F238E27FC236}">
                <a16:creationId xmlns:a16="http://schemas.microsoft.com/office/drawing/2014/main" id="{6C90F56C-6CC1-68B3-12C8-70F6C4B55996}"/>
              </a:ext>
            </a:extLst>
          </p:cNvPr>
          <p:cNvSpPr txBox="1"/>
          <p:nvPr/>
        </p:nvSpPr>
        <p:spPr>
          <a:xfrm>
            <a:off x="4455459" y="644569"/>
            <a:ext cx="6096000" cy="430887"/>
          </a:xfrm>
          <a:prstGeom prst="rect">
            <a:avLst/>
          </a:prstGeom>
          <a:noFill/>
        </p:spPr>
        <p:txBody>
          <a:bodyPr wrap="square">
            <a:spAutoFit/>
          </a:bodyPr>
          <a:lstStyle/>
          <a:p>
            <a:r>
              <a:rPr lang="en-US" sz="2200" b="1" dirty="0">
                <a:solidFill>
                  <a:schemeClr val="accent2">
                    <a:lumMod val="50000"/>
                  </a:schemeClr>
                </a:solidFill>
                <a:latin typeface="Adobe Devanagari" panose="02040503050201020203" pitchFamily="18" charset="0"/>
                <a:cs typeface="Adobe Devanagari" panose="02040503050201020203" pitchFamily="18" charset="0"/>
              </a:rPr>
              <a:t>Best practices to engage employees in the hotel industry</a:t>
            </a:r>
          </a:p>
        </p:txBody>
      </p:sp>
      <p:sp>
        <p:nvSpPr>
          <p:cNvPr id="7" name="TextBox 6">
            <a:extLst>
              <a:ext uri="{FF2B5EF4-FFF2-40B4-BE49-F238E27FC236}">
                <a16:creationId xmlns:a16="http://schemas.microsoft.com/office/drawing/2014/main" id="{5CDC72DC-4FE2-9B9A-84A3-FDB49104AE9C}"/>
              </a:ext>
            </a:extLst>
          </p:cNvPr>
          <p:cNvSpPr txBox="1"/>
          <p:nvPr/>
        </p:nvSpPr>
        <p:spPr>
          <a:xfrm>
            <a:off x="1021977" y="3853934"/>
            <a:ext cx="6167718" cy="461665"/>
          </a:xfrm>
          <a:prstGeom prst="rect">
            <a:avLst/>
          </a:prstGeom>
          <a:noFill/>
        </p:spPr>
        <p:txBody>
          <a:bodyPr wrap="square">
            <a:spAutoFit/>
          </a:bodyPr>
          <a:lstStyle/>
          <a:p>
            <a:pPr algn="ctr"/>
            <a:r>
              <a:rPr lang="en-US" sz="2400" b="0" i="0" dirty="0">
                <a:solidFill>
                  <a:schemeClr val="bg1"/>
                </a:solidFill>
                <a:effectLst/>
                <a:latin typeface="Adobe Devanagari" panose="02040503050201020203" pitchFamily="18" charset="0"/>
                <a:cs typeface="Adobe Devanagari" panose="02040503050201020203" pitchFamily="18" charset="0"/>
              </a:rPr>
              <a:t>Work-Life Balance</a:t>
            </a:r>
            <a:endParaRPr lang="en-US" sz="2400" dirty="0">
              <a:solidFill>
                <a:schemeClr val="bg1"/>
              </a:solidFill>
              <a:latin typeface="Adobe Devanagari" panose="02040503050201020203" pitchFamily="18" charset="0"/>
              <a:cs typeface="Adobe Devanagari" panose="02040503050201020203" pitchFamily="18" charset="0"/>
            </a:endParaRPr>
          </a:p>
        </p:txBody>
      </p:sp>
      <p:sp>
        <p:nvSpPr>
          <p:cNvPr id="9" name="TextBox 8">
            <a:extLst>
              <a:ext uri="{FF2B5EF4-FFF2-40B4-BE49-F238E27FC236}">
                <a16:creationId xmlns:a16="http://schemas.microsoft.com/office/drawing/2014/main" id="{F0D77FE4-EA75-F53B-6671-1961816C081F}"/>
              </a:ext>
            </a:extLst>
          </p:cNvPr>
          <p:cNvSpPr txBox="1"/>
          <p:nvPr/>
        </p:nvSpPr>
        <p:spPr>
          <a:xfrm>
            <a:off x="7279341" y="3943581"/>
            <a:ext cx="6167718" cy="461665"/>
          </a:xfrm>
          <a:prstGeom prst="rect">
            <a:avLst/>
          </a:prstGeom>
          <a:noFill/>
        </p:spPr>
        <p:txBody>
          <a:bodyPr wrap="square">
            <a:spAutoFit/>
          </a:bodyPr>
          <a:lstStyle/>
          <a:p>
            <a:r>
              <a:rPr lang="en-US" sz="2400" i="0" dirty="0">
                <a:solidFill>
                  <a:schemeClr val="bg1"/>
                </a:solidFill>
                <a:effectLst/>
                <a:latin typeface="Adobe Devanagari" panose="02040503050201020203" pitchFamily="18" charset="0"/>
                <a:cs typeface="Adobe Devanagari" panose="02040503050201020203" pitchFamily="18" charset="0"/>
              </a:rPr>
              <a:t>Employee Empowerment</a:t>
            </a:r>
            <a:endParaRPr lang="en-US" sz="2400" dirty="0">
              <a:solidFill>
                <a:schemeClr val="bg1"/>
              </a:solidFill>
              <a:latin typeface="Adobe Devanagari" panose="02040503050201020203" pitchFamily="18" charset="0"/>
              <a:cs typeface="Adobe Devanagari" panose="02040503050201020203" pitchFamily="18" charset="0"/>
            </a:endParaRPr>
          </a:p>
        </p:txBody>
      </p:sp>
    </p:spTree>
    <p:extLst>
      <p:ext uri="{BB962C8B-B14F-4D97-AF65-F5344CB8AC3E}">
        <p14:creationId xmlns:p14="http://schemas.microsoft.com/office/powerpoint/2010/main" val="24456084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050E1FF-0ACF-D401-4CEC-35D9262F4C9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E807C705-7CF7-5C52-CF28-B6FFAFB399F8}"/>
              </a:ext>
            </a:extLst>
          </p:cNvPr>
          <p:cNvSpPr txBox="1"/>
          <p:nvPr/>
        </p:nvSpPr>
        <p:spPr>
          <a:xfrm>
            <a:off x="3200400" y="1045029"/>
            <a:ext cx="5737413" cy="707886"/>
          </a:xfrm>
          <a:prstGeom prst="rect">
            <a:avLst/>
          </a:prstGeom>
          <a:noFill/>
        </p:spPr>
        <p:txBody>
          <a:bodyPr wrap="square" rtlCol="0">
            <a:spAutoFit/>
          </a:bodyPr>
          <a:lstStyle/>
          <a:p>
            <a:r>
              <a:rPr lang="en-US" sz="2000" b="1" dirty="0">
                <a:solidFill>
                  <a:schemeClr val="accent2">
                    <a:lumMod val="50000"/>
                  </a:schemeClr>
                </a:solidFill>
                <a:latin typeface="Adobe Devanagari" panose="02040503050201020203" pitchFamily="18" charset="0"/>
                <a:cs typeface="Adobe Devanagari" panose="02040503050201020203" pitchFamily="18" charset="0"/>
              </a:rPr>
              <a:t>Statistics to support my findings about the practices</a:t>
            </a:r>
          </a:p>
        </p:txBody>
      </p:sp>
      <p:sp>
        <p:nvSpPr>
          <p:cNvPr id="6" name="TextBox 5">
            <a:extLst>
              <a:ext uri="{FF2B5EF4-FFF2-40B4-BE49-F238E27FC236}">
                <a16:creationId xmlns:a16="http://schemas.microsoft.com/office/drawing/2014/main" id="{DDD01FAF-54A8-7697-E57C-9203E58D60E1}"/>
              </a:ext>
            </a:extLst>
          </p:cNvPr>
          <p:cNvSpPr txBox="1"/>
          <p:nvPr/>
        </p:nvSpPr>
        <p:spPr>
          <a:xfrm>
            <a:off x="1783977" y="2326812"/>
            <a:ext cx="2510118" cy="2585323"/>
          </a:xfrm>
          <a:prstGeom prst="rect">
            <a:avLst/>
          </a:prstGeom>
          <a:noFill/>
        </p:spPr>
        <p:txBody>
          <a:bodyPr wrap="square">
            <a:spAutoFit/>
          </a:bodyPr>
          <a:lstStyle/>
          <a:p>
            <a:pPr algn="ctr"/>
            <a:r>
              <a:rPr lang="en-US" b="0" i="0" dirty="0">
                <a:solidFill>
                  <a:schemeClr val="bg1"/>
                </a:solidFill>
                <a:effectLst/>
                <a:latin typeface="Adobe Devanagari" panose="02040503050201020203" pitchFamily="18" charset="0"/>
                <a:cs typeface="Adobe Devanagari" panose="02040503050201020203" pitchFamily="18" charset="0"/>
              </a:rPr>
              <a:t>According to a study by Gallup, hotels with high levels of employee engagement saw a 10% increase in customer loyalty and a 20% increase in sales compared to hotels with low levels of engagement.</a:t>
            </a:r>
          </a:p>
        </p:txBody>
      </p:sp>
      <p:sp>
        <p:nvSpPr>
          <p:cNvPr id="7" name="Rectangle: Rounded Corners 6">
            <a:extLst>
              <a:ext uri="{FF2B5EF4-FFF2-40B4-BE49-F238E27FC236}">
                <a16:creationId xmlns:a16="http://schemas.microsoft.com/office/drawing/2014/main" id="{48A5E8E5-F475-92EA-4935-63E54DA9D9AC}"/>
              </a:ext>
            </a:extLst>
          </p:cNvPr>
          <p:cNvSpPr/>
          <p:nvPr/>
        </p:nvSpPr>
        <p:spPr>
          <a:xfrm>
            <a:off x="4820194" y="2011680"/>
            <a:ext cx="2899955" cy="3148149"/>
          </a:xfrm>
          <a:prstGeom prst="roundRect">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US" b="0" i="0" dirty="0">
                <a:solidFill>
                  <a:schemeClr val="tx1"/>
                </a:solidFill>
                <a:effectLst/>
                <a:latin typeface="Adobe Devanagari" panose="02040503050201020203" pitchFamily="18" charset="0"/>
                <a:cs typeface="Adobe Devanagari" panose="02040503050201020203" pitchFamily="18" charset="0"/>
              </a:rPr>
              <a:t>A survey by the Society for Human Resource Management found that organizations that offer employee recognition programs have a 28% lower voluntary turnover rate than those that do not.</a:t>
            </a:r>
          </a:p>
        </p:txBody>
      </p:sp>
      <p:sp>
        <p:nvSpPr>
          <p:cNvPr id="9" name="TextBox 8">
            <a:extLst>
              <a:ext uri="{FF2B5EF4-FFF2-40B4-BE49-F238E27FC236}">
                <a16:creationId xmlns:a16="http://schemas.microsoft.com/office/drawing/2014/main" id="{54076FC8-3380-933F-79AE-CC2C2525479E}"/>
              </a:ext>
            </a:extLst>
          </p:cNvPr>
          <p:cNvSpPr txBox="1"/>
          <p:nvPr/>
        </p:nvSpPr>
        <p:spPr>
          <a:xfrm>
            <a:off x="8328215" y="2326812"/>
            <a:ext cx="2593785" cy="2862322"/>
          </a:xfrm>
          <a:prstGeom prst="rect">
            <a:avLst/>
          </a:prstGeom>
          <a:noFill/>
        </p:spPr>
        <p:txBody>
          <a:bodyPr wrap="square">
            <a:spAutoFit/>
          </a:bodyPr>
          <a:lstStyle/>
          <a:p>
            <a:pPr algn="ctr"/>
            <a:r>
              <a:rPr lang="en-US" b="0" i="0" dirty="0">
                <a:solidFill>
                  <a:schemeClr val="bg1"/>
                </a:solidFill>
                <a:effectLst/>
                <a:latin typeface="Adobe Devanagari" panose="02040503050201020203" pitchFamily="18" charset="0"/>
                <a:cs typeface="Adobe Devanagari" panose="02040503050201020203" pitchFamily="18" charset="0"/>
              </a:rPr>
              <a:t>A study by Towers Watson found that organizations with effective communication and feedback practices have a 50% lower voluntary turnover rate than those with poor communication and feedback.</a:t>
            </a:r>
          </a:p>
        </p:txBody>
      </p:sp>
    </p:spTree>
    <p:extLst>
      <p:ext uri="{BB962C8B-B14F-4D97-AF65-F5344CB8AC3E}">
        <p14:creationId xmlns:p14="http://schemas.microsoft.com/office/powerpoint/2010/main" val="20814570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DAB478E-2EFB-8399-F3C3-DC004E9A6D0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753" y="0"/>
            <a:ext cx="12192000" cy="6858000"/>
          </a:xfrm>
          <a:prstGeom prst="rect">
            <a:avLst/>
          </a:prstGeom>
        </p:spPr>
      </p:pic>
      <p:sp>
        <p:nvSpPr>
          <p:cNvPr id="5" name="TextBox 4">
            <a:extLst>
              <a:ext uri="{FF2B5EF4-FFF2-40B4-BE49-F238E27FC236}">
                <a16:creationId xmlns:a16="http://schemas.microsoft.com/office/drawing/2014/main" id="{36C485FC-0926-E19F-1A82-9C398173D872}"/>
              </a:ext>
            </a:extLst>
          </p:cNvPr>
          <p:cNvSpPr txBox="1"/>
          <p:nvPr/>
        </p:nvSpPr>
        <p:spPr>
          <a:xfrm>
            <a:off x="3290047" y="1031966"/>
            <a:ext cx="6167718" cy="707886"/>
          </a:xfrm>
          <a:prstGeom prst="rect">
            <a:avLst/>
          </a:prstGeom>
          <a:noFill/>
        </p:spPr>
        <p:txBody>
          <a:bodyPr wrap="square">
            <a:spAutoFit/>
          </a:bodyPr>
          <a:lstStyle/>
          <a:p>
            <a:r>
              <a:rPr lang="en-US" sz="2000" b="1" dirty="0">
                <a:solidFill>
                  <a:schemeClr val="accent2">
                    <a:lumMod val="50000"/>
                  </a:schemeClr>
                </a:solidFill>
                <a:latin typeface="Adobe Devanagari" panose="02040503050201020203" pitchFamily="18" charset="0"/>
                <a:cs typeface="Adobe Devanagari" panose="02040503050201020203" pitchFamily="18" charset="0"/>
              </a:rPr>
              <a:t>Statistics to support my findings about the practices</a:t>
            </a:r>
          </a:p>
        </p:txBody>
      </p:sp>
      <p:sp>
        <p:nvSpPr>
          <p:cNvPr id="6" name="Rectangle: Rounded Corners 5">
            <a:extLst>
              <a:ext uri="{FF2B5EF4-FFF2-40B4-BE49-F238E27FC236}">
                <a16:creationId xmlns:a16="http://schemas.microsoft.com/office/drawing/2014/main" id="{AE862C5C-4824-0284-3D4D-65B85C0E64E9}"/>
              </a:ext>
            </a:extLst>
          </p:cNvPr>
          <p:cNvSpPr/>
          <p:nvPr/>
        </p:nvSpPr>
        <p:spPr>
          <a:xfrm>
            <a:off x="2566894" y="2536414"/>
            <a:ext cx="3254188" cy="2814918"/>
          </a:xfrm>
          <a:prstGeom prst="roundRect">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US" b="0" i="0" dirty="0">
                <a:solidFill>
                  <a:schemeClr val="tx1"/>
                </a:solidFill>
                <a:effectLst/>
                <a:latin typeface="Adobe Devanagari" panose="02040503050201020203" pitchFamily="18" charset="0"/>
                <a:cs typeface="Adobe Devanagari" panose="02040503050201020203" pitchFamily="18" charset="0"/>
              </a:rPr>
              <a:t>According to a survey by the Harvard Business Review, organizations that provide opportunities for employee development and growth have a 34% higher employee engagement rate than those that do not.</a:t>
            </a:r>
          </a:p>
        </p:txBody>
      </p:sp>
      <p:sp>
        <p:nvSpPr>
          <p:cNvPr id="8" name="TextBox 7">
            <a:extLst>
              <a:ext uri="{FF2B5EF4-FFF2-40B4-BE49-F238E27FC236}">
                <a16:creationId xmlns:a16="http://schemas.microsoft.com/office/drawing/2014/main" id="{67063C72-D8E8-3005-44D9-CAFAF9E1FAEF}"/>
              </a:ext>
            </a:extLst>
          </p:cNvPr>
          <p:cNvSpPr txBox="1"/>
          <p:nvPr/>
        </p:nvSpPr>
        <p:spPr>
          <a:xfrm>
            <a:off x="7180731" y="2639508"/>
            <a:ext cx="2545975" cy="2862322"/>
          </a:xfrm>
          <a:prstGeom prst="rect">
            <a:avLst/>
          </a:prstGeom>
          <a:noFill/>
        </p:spPr>
        <p:txBody>
          <a:bodyPr wrap="square">
            <a:spAutoFit/>
          </a:bodyPr>
          <a:lstStyle/>
          <a:p>
            <a:pPr algn="ctr"/>
            <a:r>
              <a:rPr lang="en-GB" b="0" i="0" dirty="0">
                <a:solidFill>
                  <a:schemeClr val="bg1"/>
                </a:solidFill>
                <a:effectLst/>
                <a:latin typeface="Adobe Devanagari" panose="02040503050201020203" pitchFamily="18" charset="0"/>
                <a:cs typeface="Adobe Devanagari" panose="02040503050201020203" pitchFamily="18" charset="0"/>
              </a:rPr>
              <a:t>According to a survey by the Harvard Business Review, organizations that provide opportunities for employee development and growth have a 34% higher employee engagement rate than those that do not</a:t>
            </a:r>
            <a:r>
              <a:rPr lang="en-US" b="0" i="0" dirty="0">
                <a:solidFill>
                  <a:schemeClr val="bg1"/>
                </a:solidFill>
                <a:effectLst/>
                <a:latin typeface="Adobe Devanagari" panose="02040503050201020203" pitchFamily="18" charset="0"/>
                <a:cs typeface="Adobe Devanagari" panose="02040503050201020203" pitchFamily="18" charset="0"/>
              </a:rPr>
              <a:t>.</a:t>
            </a:r>
          </a:p>
        </p:txBody>
      </p:sp>
    </p:spTree>
    <p:extLst>
      <p:ext uri="{BB962C8B-B14F-4D97-AF65-F5344CB8AC3E}">
        <p14:creationId xmlns:p14="http://schemas.microsoft.com/office/powerpoint/2010/main" val="12276282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7C842E5-0B1F-6B40-733C-69A870D80BD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1B649BCB-D284-32E2-FF0E-807E592E63F9}"/>
              </a:ext>
            </a:extLst>
          </p:cNvPr>
          <p:cNvSpPr txBox="1"/>
          <p:nvPr/>
        </p:nvSpPr>
        <p:spPr>
          <a:xfrm>
            <a:off x="3657600" y="2492188"/>
            <a:ext cx="7315200" cy="1323439"/>
          </a:xfrm>
          <a:prstGeom prst="rect">
            <a:avLst/>
          </a:prstGeom>
          <a:noFill/>
        </p:spPr>
        <p:txBody>
          <a:bodyPr wrap="square" rtlCol="0">
            <a:spAutoFit/>
          </a:bodyPr>
          <a:lstStyle/>
          <a:p>
            <a:r>
              <a:rPr lang="en-US" sz="8000" dirty="0">
                <a:solidFill>
                  <a:schemeClr val="bg1"/>
                </a:solidFill>
                <a:latin typeface="Adobe Devanagari" panose="02040503050201020203" pitchFamily="18" charset="0"/>
                <a:cs typeface="Adobe Devanagari" panose="02040503050201020203" pitchFamily="18" charset="0"/>
              </a:rPr>
              <a:t>Thank You!</a:t>
            </a:r>
          </a:p>
        </p:txBody>
      </p:sp>
    </p:spTree>
    <p:extLst>
      <p:ext uri="{BB962C8B-B14F-4D97-AF65-F5344CB8AC3E}">
        <p14:creationId xmlns:p14="http://schemas.microsoft.com/office/powerpoint/2010/main" val="39845611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F3B35-C9DA-DC89-1255-790CC1A38071}"/>
              </a:ext>
            </a:extLst>
          </p:cNvPr>
          <p:cNvSpPr>
            <a:spLocks noGrp="1"/>
          </p:cNvSpPr>
          <p:nvPr>
            <p:ph type="ctrTitle"/>
          </p:nvPr>
        </p:nvSpPr>
        <p:spPr>
          <a:xfrm>
            <a:off x="1524000" y="593446"/>
            <a:ext cx="9144000" cy="477837"/>
          </a:xfrm>
        </p:spPr>
        <p:txBody>
          <a:bodyPr>
            <a:noAutofit/>
          </a:bodyPr>
          <a:lstStyle/>
          <a:p>
            <a:r>
              <a:rPr lang="en-US" sz="4400" dirty="0">
                <a:solidFill>
                  <a:schemeClr val="accent2">
                    <a:lumMod val="50000"/>
                  </a:schemeClr>
                </a:solidFill>
                <a:latin typeface="Adobe Devanagari" panose="02040503050201020203" pitchFamily="18" charset="0"/>
                <a:cs typeface="Adobe Devanagari" panose="02040503050201020203" pitchFamily="18" charset="0"/>
              </a:rPr>
              <a:t>References</a:t>
            </a:r>
          </a:p>
        </p:txBody>
      </p:sp>
      <p:sp>
        <p:nvSpPr>
          <p:cNvPr id="3" name="Subtitle 2">
            <a:extLst>
              <a:ext uri="{FF2B5EF4-FFF2-40B4-BE49-F238E27FC236}">
                <a16:creationId xmlns:a16="http://schemas.microsoft.com/office/drawing/2014/main" id="{02CE4A6C-41B1-CB3D-7D12-0A504A66EE46}"/>
              </a:ext>
            </a:extLst>
          </p:cNvPr>
          <p:cNvSpPr>
            <a:spLocks noGrp="1"/>
          </p:cNvSpPr>
          <p:nvPr>
            <p:ph type="subTitle" idx="1"/>
          </p:nvPr>
        </p:nvSpPr>
        <p:spPr>
          <a:xfrm>
            <a:off x="435940" y="1111368"/>
            <a:ext cx="11438965" cy="4724400"/>
          </a:xfrm>
        </p:spPr>
        <p:txBody>
          <a:bodyPr>
            <a:normAutofit fontScale="70000" lnSpcReduction="20000"/>
          </a:bodyPr>
          <a:lstStyle/>
          <a:p>
            <a:pPr algn="just"/>
            <a:br>
              <a:rPr lang="en-US" sz="1600" dirty="0">
                <a:latin typeface="Adobe Devanagari" panose="02040503050201020203" pitchFamily="18" charset="0"/>
                <a:cs typeface="Adobe Devanagari" panose="02040503050201020203" pitchFamily="18" charset="0"/>
              </a:rPr>
            </a:br>
            <a:r>
              <a:rPr lang="en-US" sz="1600" dirty="0">
                <a:latin typeface="Adobe Devanagari" panose="02040503050201020203" pitchFamily="18" charset="0"/>
                <a:cs typeface="Adobe Devanagari" panose="02040503050201020203" pitchFamily="18" charset="0"/>
              </a:rPr>
              <a:t>1. </a:t>
            </a:r>
            <a:r>
              <a:rPr lang="en-US" sz="1600" b="0" i="0" dirty="0">
                <a:effectLst/>
                <a:latin typeface="Adobe Devanagari" panose="02040503050201020203" pitchFamily="18" charset="0"/>
                <a:cs typeface="Adobe Devanagari" panose="02040503050201020203" pitchFamily="18" charset="0"/>
              </a:rPr>
              <a:t>Smith, T. (2020). </a:t>
            </a:r>
            <a:r>
              <a:rPr lang="en-US" sz="1600" b="0" i="1" dirty="0">
                <a:effectLst/>
                <a:latin typeface="Adobe Devanagari" panose="02040503050201020203" pitchFamily="18" charset="0"/>
                <a:cs typeface="Adobe Devanagari" panose="02040503050201020203" pitchFamily="18" charset="0"/>
              </a:rPr>
              <a:t>Employee Engagement</a:t>
            </a:r>
            <a:r>
              <a:rPr lang="en-US" sz="1600" b="0" i="0" dirty="0">
                <a:effectLst/>
                <a:latin typeface="Adobe Devanagari" panose="02040503050201020203" pitchFamily="18" charset="0"/>
                <a:cs typeface="Adobe Devanagari" panose="02040503050201020203" pitchFamily="18" charset="0"/>
              </a:rPr>
              <a:t>. [online] Investopedia. Available at: </a:t>
            </a:r>
            <a:r>
              <a:rPr lang="en-US" sz="1600" b="0" i="0" dirty="0">
                <a:effectLst/>
                <a:latin typeface="Adobe Devanagari" panose="02040503050201020203" pitchFamily="18" charset="0"/>
                <a:cs typeface="Adobe Devanagari" panose="02040503050201020203" pitchFamily="18" charset="0"/>
                <a:hlinkClick r:id="rId2"/>
              </a:rPr>
              <a:t>https://www.investopedia.com/terms/e/employee-engagement.asp</a:t>
            </a:r>
            <a:r>
              <a:rPr lang="en-US" sz="1600" b="0" i="0" dirty="0">
                <a:effectLst/>
                <a:latin typeface="Adobe Devanagari" panose="02040503050201020203" pitchFamily="18" charset="0"/>
                <a:cs typeface="Adobe Devanagari" panose="02040503050201020203" pitchFamily="18" charset="0"/>
              </a:rPr>
              <a:t>.</a:t>
            </a:r>
          </a:p>
          <a:p>
            <a:pPr algn="just"/>
            <a:r>
              <a:rPr lang="en-US" sz="1600" dirty="0">
                <a:latin typeface="Adobe Devanagari" panose="02040503050201020203" pitchFamily="18" charset="0"/>
                <a:cs typeface="Adobe Devanagari" panose="02040503050201020203" pitchFamily="18" charset="0"/>
              </a:rPr>
              <a:t>2. Anon, (2022). The 7 Factors of Employee Engagement - Business Leadership Today. [online] Available at: </a:t>
            </a:r>
            <a:r>
              <a:rPr lang="en-US" sz="1600" dirty="0">
                <a:latin typeface="Adobe Devanagari" panose="02040503050201020203" pitchFamily="18" charset="0"/>
                <a:cs typeface="Adobe Devanagari" panose="02040503050201020203" pitchFamily="18" charset="0"/>
                <a:hlinkClick r:id="rId2"/>
              </a:rPr>
              <a:t>https://businessleadershiptoday.com/the-7-factors-of-employee-engagement/#:~:text=The%20seven%20factors%20of%20employee</a:t>
            </a:r>
            <a:r>
              <a:rPr lang="en-US" sz="1600" dirty="0">
                <a:latin typeface="Adobe Devanagari" panose="02040503050201020203" pitchFamily="18" charset="0"/>
                <a:cs typeface="Adobe Devanagari" panose="02040503050201020203" pitchFamily="18" charset="0"/>
              </a:rPr>
              <a:t>.</a:t>
            </a:r>
          </a:p>
          <a:p>
            <a:pPr algn="just"/>
            <a:r>
              <a:rPr lang="en-US" sz="1600" dirty="0">
                <a:latin typeface="Adobe Devanagari" panose="02040503050201020203" pitchFamily="18" charset="0"/>
                <a:cs typeface="Adobe Devanagari" panose="02040503050201020203" pitchFamily="18" charset="0"/>
              </a:rPr>
              <a:t>3. Megan, T. (2021). Employee Engagement Models and Theories. [online] </a:t>
            </a:r>
            <a:r>
              <a:rPr lang="en-US" sz="1600" dirty="0" err="1">
                <a:latin typeface="Adobe Devanagari" panose="02040503050201020203" pitchFamily="18" charset="0"/>
                <a:cs typeface="Adobe Devanagari" panose="02040503050201020203" pitchFamily="18" charset="0"/>
              </a:rPr>
              <a:t>WeThrive</a:t>
            </a:r>
            <a:r>
              <a:rPr lang="en-US" sz="1600" dirty="0">
                <a:latin typeface="Adobe Devanagari" panose="02040503050201020203" pitchFamily="18" charset="0"/>
                <a:cs typeface="Adobe Devanagari" panose="02040503050201020203" pitchFamily="18" charset="0"/>
              </a:rPr>
              <a:t>. Available at: https://wethrive.net/employee-engagement/engagement-models-theories/ [Accessed 20 Feb. 2023].</a:t>
            </a:r>
          </a:p>
          <a:p>
            <a:pPr algn="just"/>
            <a:r>
              <a:rPr lang="en-US" sz="1600" dirty="0">
                <a:latin typeface="Adobe Devanagari" panose="02040503050201020203" pitchFamily="18" charset="0"/>
                <a:cs typeface="Adobe Devanagari" panose="02040503050201020203" pitchFamily="18" charset="0"/>
              </a:rPr>
              <a:t>4. Writer, S. (n.d.). Employee engagement: 10 best practices for improving your culture. [online] www.cio.com. Available at: </a:t>
            </a:r>
            <a:r>
              <a:rPr lang="en-US" sz="1600" dirty="0">
                <a:latin typeface="Adobe Devanagari" panose="02040503050201020203" pitchFamily="18" charset="0"/>
                <a:cs typeface="Adobe Devanagari" panose="02040503050201020203" pitchFamily="18" charset="0"/>
                <a:hlinkClick r:id="rId2"/>
              </a:rPr>
              <a:t>https://www.cio.com/article/222485/employee-engagement-best-practices.html</a:t>
            </a:r>
            <a:r>
              <a:rPr lang="en-US" sz="1600" dirty="0">
                <a:latin typeface="Adobe Devanagari" panose="02040503050201020203" pitchFamily="18" charset="0"/>
                <a:cs typeface="Adobe Devanagari" panose="02040503050201020203" pitchFamily="18" charset="0"/>
              </a:rPr>
              <a:t>.</a:t>
            </a:r>
          </a:p>
          <a:p>
            <a:pPr algn="just"/>
            <a:r>
              <a:rPr lang="en-US" sz="1600" dirty="0">
                <a:latin typeface="Adobe Devanagari" panose="02040503050201020203" pitchFamily="18" charset="0"/>
                <a:cs typeface="Adobe Devanagari" panose="02040503050201020203" pitchFamily="18" charset="0"/>
              </a:rPr>
              <a:t>5. Team, H.C. (2022). 8 Employee Engagement Statistics You Need to Know in 2022 [INFOGRAPHIC]. [online] </a:t>
            </a:r>
            <a:r>
              <a:rPr lang="en-US" sz="1600" dirty="0" err="1">
                <a:latin typeface="Adobe Devanagari" panose="02040503050201020203" pitchFamily="18" charset="0"/>
                <a:cs typeface="Adobe Devanagari" panose="02040503050201020203" pitchFamily="18" charset="0"/>
              </a:rPr>
              <a:t>Haiilo</a:t>
            </a:r>
            <a:r>
              <a:rPr lang="en-US" sz="1600" dirty="0">
                <a:latin typeface="Adobe Devanagari" panose="02040503050201020203" pitchFamily="18" charset="0"/>
                <a:cs typeface="Adobe Devanagari" panose="02040503050201020203" pitchFamily="18" charset="0"/>
              </a:rPr>
              <a:t>. Available at: </a:t>
            </a:r>
            <a:r>
              <a:rPr lang="en-US" sz="1600" dirty="0">
                <a:latin typeface="Adobe Devanagari" panose="02040503050201020203" pitchFamily="18" charset="0"/>
                <a:cs typeface="Adobe Devanagari" panose="02040503050201020203" pitchFamily="18" charset="0"/>
                <a:hlinkClick r:id="rId2"/>
              </a:rPr>
              <a:t>https://haiilo.com/blog/employee-engagement-8-statistics-you-need-to-know/#:~:text=According%20to%20Gallup</a:t>
            </a:r>
            <a:r>
              <a:rPr lang="en-US" sz="1600" dirty="0">
                <a:latin typeface="Adobe Devanagari" panose="02040503050201020203" pitchFamily="18" charset="0"/>
                <a:cs typeface="Adobe Devanagari" panose="02040503050201020203" pitchFamily="18" charset="0"/>
              </a:rPr>
              <a:t>.</a:t>
            </a:r>
          </a:p>
          <a:p>
            <a:pPr algn="just"/>
            <a:r>
              <a:rPr lang="en-US" sz="1600" dirty="0">
                <a:latin typeface="Adobe Devanagari" panose="02040503050201020203" pitchFamily="18" charset="0"/>
                <a:cs typeface="Adobe Devanagari" panose="02040503050201020203" pitchFamily="18" charset="0"/>
              </a:rPr>
              <a:t>6. Beheshti, N. (n.d.). 10 Timely Statistics About The Connection Between Employee Engagement And Wellness. [online] Forbes. Available at: https://www.forbes.com/sites/nazbeheshti/2019/01/16/10-timely-statistics-about-the-connection-between-employee-engagement-and-wellness/?sh=621e080d22a0 [Accessed 20 Feb. 2023].</a:t>
            </a:r>
          </a:p>
          <a:p>
            <a:pPr algn="just"/>
            <a:r>
              <a:rPr lang="en-US" sz="1600" dirty="0">
                <a:latin typeface="Adobe Devanagari" panose="02040503050201020203" pitchFamily="18" charset="0"/>
                <a:cs typeface="Adobe Devanagari" panose="02040503050201020203" pitchFamily="18" charset="0"/>
              </a:rPr>
              <a:t>7. www.linkedin.com. (n.d.). Better Guest Experiences Through Employee Empowerment. [online] Available at: https://www.linkedin.com/pulse/better-guest-experiences-through-employee-empowerment-dan-ryan [Accessed 20 Feb. 2023].</a:t>
            </a:r>
          </a:p>
          <a:p>
            <a:pPr marL="457200" indent="-457200" algn="l"/>
            <a:r>
              <a:rPr lang="en-US" sz="1900" dirty="0">
                <a:latin typeface="Adobe Devanagari"/>
              </a:rPr>
              <a:t>8. </a:t>
            </a:r>
            <a:r>
              <a:rPr lang="en-US" sz="1900" dirty="0" err="1">
                <a:latin typeface="Adobe Devanagari"/>
              </a:rPr>
              <a:t>Albrech</a:t>
            </a:r>
            <a:r>
              <a:rPr lang="en-US" sz="1900" dirty="0">
                <a:latin typeface="Adobe Devanagari"/>
              </a:rPr>
              <a:t>, S.L., 2011. Handbook of employee engagement: Perspectives, issues, research and practice. </a:t>
            </a:r>
            <a:r>
              <a:rPr lang="en-US" sz="1900" i="1" dirty="0">
                <a:latin typeface="Adobe Devanagari"/>
              </a:rPr>
              <a:t>Human Resource Management International Digest</a:t>
            </a:r>
            <a:r>
              <a:rPr lang="en-US" sz="1900" dirty="0">
                <a:latin typeface="Adobe Devanagari"/>
              </a:rPr>
              <a:t>, </a:t>
            </a:r>
            <a:r>
              <a:rPr lang="en-US" sz="1900" i="1" dirty="0">
                <a:latin typeface="Adobe Devanagari"/>
              </a:rPr>
              <a:t>19</a:t>
            </a:r>
            <a:r>
              <a:rPr lang="en-US" sz="1900" dirty="0">
                <a:latin typeface="Adobe Devanagari"/>
              </a:rPr>
              <a:t>(7). </a:t>
            </a:r>
          </a:p>
          <a:p>
            <a:pPr marL="457200" indent="-457200" algn="l"/>
            <a:r>
              <a:rPr lang="en-US" sz="1900" dirty="0">
                <a:latin typeface="Adobe Devanagari"/>
              </a:rPr>
              <a:t>9. </a:t>
            </a:r>
            <a:r>
              <a:rPr lang="en-US" sz="1900" dirty="0" err="1">
                <a:latin typeface="Adobe Devanagari"/>
              </a:rPr>
              <a:t>Handa</a:t>
            </a:r>
            <a:r>
              <a:rPr lang="en-US" sz="1900" dirty="0">
                <a:latin typeface="Adobe Devanagari"/>
              </a:rPr>
              <a:t>, M. and </a:t>
            </a:r>
            <a:r>
              <a:rPr lang="en-US" sz="1900" dirty="0" err="1">
                <a:latin typeface="Adobe Devanagari"/>
              </a:rPr>
              <a:t>Gulati</a:t>
            </a:r>
            <a:r>
              <a:rPr lang="en-US" sz="1900" dirty="0">
                <a:latin typeface="Adobe Devanagari"/>
              </a:rPr>
              <a:t>, A., 2014. Employee engagement. </a:t>
            </a:r>
            <a:r>
              <a:rPr lang="en-US" sz="1900" i="1" dirty="0">
                <a:latin typeface="Adobe Devanagari"/>
              </a:rPr>
              <a:t>Journal of Management Research</a:t>
            </a:r>
            <a:r>
              <a:rPr lang="en-US" sz="1900" dirty="0">
                <a:latin typeface="Adobe Devanagari"/>
              </a:rPr>
              <a:t>, </a:t>
            </a:r>
            <a:r>
              <a:rPr lang="en-US" sz="1900" i="1" dirty="0">
                <a:latin typeface="Adobe Devanagari"/>
              </a:rPr>
              <a:t>14</a:t>
            </a:r>
            <a:r>
              <a:rPr lang="en-US" sz="1900" dirty="0">
                <a:latin typeface="Adobe Devanagari"/>
              </a:rPr>
              <a:t>(1), pp.57-67.</a:t>
            </a:r>
          </a:p>
          <a:p>
            <a:pPr marL="457200" indent="-457200" algn="l"/>
            <a:r>
              <a:rPr lang="en-US" sz="1900" dirty="0">
                <a:latin typeface="Adobe Devanagari"/>
              </a:rPr>
              <a:t>10. Bridger, E., 2014. </a:t>
            </a:r>
            <a:r>
              <a:rPr lang="en-US" sz="1900" i="1" dirty="0">
                <a:latin typeface="Adobe Devanagari"/>
              </a:rPr>
              <a:t>Employee engagement</a:t>
            </a:r>
            <a:r>
              <a:rPr lang="en-US" sz="1900" dirty="0">
                <a:latin typeface="Adobe Devanagari"/>
              </a:rPr>
              <a:t> (Vol. 10). </a:t>
            </a:r>
            <a:r>
              <a:rPr lang="en-US" sz="1900" dirty="0" err="1">
                <a:latin typeface="Adobe Devanagari"/>
              </a:rPr>
              <a:t>Kogan</a:t>
            </a:r>
            <a:r>
              <a:rPr lang="en-US" sz="1900" dirty="0">
                <a:latin typeface="Adobe Devanagari"/>
              </a:rPr>
              <a:t> Page Publishers.</a:t>
            </a:r>
          </a:p>
          <a:p>
            <a:pPr algn="just"/>
            <a:endParaRPr lang="en-US" sz="1600" dirty="0">
              <a:latin typeface="Adobe Devanagari" panose="02040503050201020203" pitchFamily="18" charset="0"/>
              <a:cs typeface="Adobe Devanagari" panose="02040503050201020203" pitchFamily="18" charset="0"/>
            </a:endParaRPr>
          </a:p>
          <a:p>
            <a:pPr algn="just"/>
            <a:endParaRPr lang="en-US" sz="1600" dirty="0">
              <a:latin typeface="Adobe Devanagari" panose="02040503050201020203" pitchFamily="18" charset="0"/>
              <a:cs typeface="Adobe Devanagari" panose="02040503050201020203" pitchFamily="18" charset="0"/>
            </a:endParaRPr>
          </a:p>
        </p:txBody>
      </p:sp>
    </p:spTree>
    <p:extLst>
      <p:ext uri="{BB962C8B-B14F-4D97-AF65-F5344CB8AC3E}">
        <p14:creationId xmlns:p14="http://schemas.microsoft.com/office/powerpoint/2010/main" val="3452407903"/>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5748</TotalTime>
  <Words>1565</Words>
  <Application>Microsoft Office PowerPoint</Application>
  <PresentationFormat>Widescreen</PresentationFormat>
  <Paragraphs>71</Paragraphs>
  <Slides>11</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Adobe Devanagari</vt:lpstr>
      <vt:lpstr>Arial</vt:lpstr>
      <vt:lpstr>Baguet Script</vt:lpstr>
      <vt:lpstr>Calibri</vt:lpstr>
      <vt:lpstr>Gill Sans MT</vt:lpstr>
      <vt:lpstr>Gallery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Chhuty Saha</dc:creator>
  <cp:lastModifiedBy>Saima Aamir</cp:lastModifiedBy>
  <cp:revision>11</cp:revision>
  <dcterms:created xsi:type="dcterms:W3CDTF">2023-02-19T12:44:26Z</dcterms:created>
  <dcterms:modified xsi:type="dcterms:W3CDTF">2023-03-08T13:12:00Z</dcterms:modified>
</cp:coreProperties>
</file>