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0" r:id="rId8"/>
    <p:sldId id="261" r:id="rId9"/>
    <p:sldId id="262" r:id="rId10"/>
    <p:sldId id="263" r:id="rId11"/>
    <p:sldId id="264" r:id="rId12"/>
    <p:sldId id="266"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C014528D-B5D9-43D9-B288-DB854D525771}"/>
    <pc:docChg chg="modSld">
      <pc:chgData name="Darrel Williams" userId="20fce3b0-e6e7-4042-8d1b-a7d8d4ce4d38" providerId="ADAL" clId="{C014528D-B5D9-43D9-B288-DB854D525771}" dt="2025-01-23T11:02:27.876" v="0" actId="207"/>
      <pc:docMkLst>
        <pc:docMk/>
      </pc:docMkLst>
      <pc:sldChg chg="modSp mod">
        <pc:chgData name="Darrel Williams" userId="20fce3b0-e6e7-4042-8d1b-a7d8d4ce4d38" providerId="ADAL" clId="{C014528D-B5D9-43D9-B288-DB854D525771}" dt="2025-01-23T11:02:27.876" v="0" actId="207"/>
        <pc:sldMkLst>
          <pc:docMk/>
          <pc:sldMk cId="3738362603" sldId="263"/>
        </pc:sldMkLst>
        <pc:spChg chg="mod">
          <ac:chgData name="Darrel Williams" userId="20fce3b0-e6e7-4042-8d1b-a7d8d4ce4d38" providerId="ADAL" clId="{C014528D-B5D9-43D9-B288-DB854D525771}" dt="2025-01-23T11:02:27.876" v="0" actId="207"/>
          <ac:spMkLst>
            <pc:docMk/>
            <pc:sldMk cId="3738362603" sldId="263"/>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17C53-29B7-43A2-8053-20E690C3DA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DC5C77-2F00-429B-9729-BE0DCA1A12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687204-DA5C-4CFD-BC4B-49E04AFE6711}"/>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5" name="Footer Placeholder 4">
            <a:extLst>
              <a:ext uri="{FF2B5EF4-FFF2-40B4-BE49-F238E27FC236}">
                <a16:creationId xmlns:a16="http://schemas.microsoft.com/office/drawing/2014/main" id="{B5A50B3E-14B3-4DC7-B5EF-DFC47A7A80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40E650-A063-4608-B8A4-E8B63B878468}"/>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3789376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2A7C4-E5FE-42D7-8D56-B982F7716A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23EB0F-0995-400D-81CA-3E03865B12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189E8-268B-4FF3-B328-4EBF3FCDD8A3}"/>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5" name="Footer Placeholder 4">
            <a:extLst>
              <a:ext uri="{FF2B5EF4-FFF2-40B4-BE49-F238E27FC236}">
                <a16:creationId xmlns:a16="http://schemas.microsoft.com/office/drawing/2014/main" id="{7D1AFB4B-85FD-4714-A769-13172632EB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070B6-79E0-4855-8018-2CA8C17CCF0B}"/>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1605875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9F312-5736-4BB3-81E4-4F90F2CF50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5D4164-DDF2-47AE-BE1F-B825570A5B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D19C63-7B23-412B-ACCE-867E3FFE698A}"/>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5" name="Footer Placeholder 4">
            <a:extLst>
              <a:ext uri="{FF2B5EF4-FFF2-40B4-BE49-F238E27FC236}">
                <a16:creationId xmlns:a16="http://schemas.microsoft.com/office/drawing/2014/main" id="{6668F0BC-4919-41EE-A5AF-AFF52B66E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95FBAB-345B-4236-AFB2-EFF3A4550433}"/>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2105775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E5560-5B00-4958-9610-B7C35E0D24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169E81-1A76-42EF-8E14-0A90A11232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B5A016-1CA7-4604-8CF3-3F1AA2DA61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21E6D9-ECBA-46CC-8149-9F63E7CAD525}"/>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6" name="Footer Placeholder 5">
            <a:extLst>
              <a:ext uri="{FF2B5EF4-FFF2-40B4-BE49-F238E27FC236}">
                <a16:creationId xmlns:a16="http://schemas.microsoft.com/office/drawing/2014/main" id="{8A691673-B31D-46A3-85FA-652E135253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AA67E9-4EC8-46AF-B8C9-6BB89F8FFE8C}"/>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3572045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121CD-677A-4890-ACE5-8A9991A966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DBFDDF-F793-4E12-B3E7-2E344B610B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6975F7-320D-4CFF-9917-F49A44C8F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C5AD60-637C-4843-A2C3-D9176B733E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86667C-6019-4155-BA35-97C21FFEB5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D1A268-91BF-4FF5-BF1A-1A2269A67954}"/>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8" name="Footer Placeholder 7">
            <a:extLst>
              <a:ext uri="{FF2B5EF4-FFF2-40B4-BE49-F238E27FC236}">
                <a16:creationId xmlns:a16="http://schemas.microsoft.com/office/drawing/2014/main" id="{BBAF1B3F-E6A2-4781-AD40-62CD36A99B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BF588D-CE2D-4A06-834B-2A44E0096F57}"/>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470779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0CA5E-CF28-478F-817E-7DAC732E5A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FA51DF-E8B7-4910-ABD8-543F81720300}"/>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4" name="Footer Placeholder 3">
            <a:extLst>
              <a:ext uri="{FF2B5EF4-FFF2-40B4-BE49-F238E27FC236}">
                <a16:creationId xmlns:a16="http://schemas.microsoft.com/office/drawing/2014/main" id="{DB495723-28E1-4E6E-8CC6-F821B82685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AB2C04-73A5-404E-938D-68820DD0DCAC}"/>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568754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A9EA53-29C1-44D4-82EE-E3C2DCD1040C}"/>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3" name="Footer Placeholder 2">
            <a:extLst>
              <a:ext uri="{FF2B5EF4-FFF2-40B4-BE49-F238E27FC236}">
                <a16:creationId xmlns:a16="http://schemas.microsoft.com/office/drawing/2014/main" id="{77A84C1F-F4A4-4CEB-BD53-12C62EA283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4BA2C1-F098-46F9-9D2E-C03FCEA564BA}"/>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2324858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5C2E6-5CBE-4C3D-8900-333173729A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F2BB62-B8EE-46CA-801B-28DF53D614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FE0F38-73C3-4257-9DA5-4A4758EB27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5CC936-8D79-47E0-B14F-03D9259258B6}"/>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6" name="Footer Placeholder 5">
            <a:extLst>
              <a:ext uri="{FF2B5EF4-FFF2-40B4-BE49-F238E27FC236}">
                <a16:creationId xmlns:a16="http://schemas.microsoft.com/office/drawing/2014/main" id="{5BE0FB0C-6281-4007-A64C-6E3EE69864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265363-0473-474F-A97C-E6540DFFF5A4}"/>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3642575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020DC-AF7A-4681-8F75-40A140BF42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7F5DA3-8D73-46E8-B44D-4F01B25DE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372518-B6BA-48E6-A72F-F56E356B4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CD5D36-4B43-47C7-AE0E-907C0E357067}"/>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6" name="Footer Placeholder 5">
            <a:extLst>
              <a:ext uri="{FF2B5EF4-FFF2-40B4-BE49-F238E27FC236}">
                <a16:creationId xmlns:a16="http://schemas.microsoft.com/office/drawing/2014/main" id="{E406B596-EEF5-415A-A54D-72B41795C4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7D0BEA-32BC-49C5-9107-53A8B43ECAE0}"/>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1934178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E119D-ADEF-4A4B-8DCA-2C5377DE44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DCEBF7-AC7A-460B-90FE-2E65DC765C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770A7C-D31D-4649-A8FA-83FE8C05FD18}"/>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5" name="Footer Placeholder 4">
            <a:extLst>
              <a:ext uri="{FF2B5EF4-FFF2-40B4-BE49-F238E27FC236}">
                <a16:creationId xmlns:a16="http://schemas.microsoft.com/office/drawing/2014/main" id="{E8ED68BD-00FE-4427-8D3A-E407EF5DC3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4A4D47-82AB-46EB-9BA3-A50BAB1056A7}"/>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2947143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FF0B3B-AD8C-49B7-BEBF-38690F8701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FE5B4B-8B32-47C0-A3A8-FF4DB20CDF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AD047-C689-4D4F-B98A-6D7F173F0074}"/>
              </a:ext>
            </a:extLst>
          </p:cNvPr>
          <p:cNvSpPr>
            <a:spLocks noGrp="1"/>
          </p:cNvSpPr>
          <p:nvPr>
            <p:ph type="dt" sz="half" idx="10"/>
          </p:nvPr>
        </p:nvSpPr>
        <p:spPr/>
        <p:txBody>
          <a:bodyPr/>
          <a:lstStyle/>
          <a:p>
            <a:fld id="{6D3826DC-4F02-4E15-B9E1-B663F6B0F9B4}" type="datetimeFigureOut">
              <a:rPr lang="en-GB" smtClean="0"/>
              <a:t>23/01/2025</a:t>
            </a:fld>
            <a:endParaRPr lang="en-GB"/>
          </a:p>
        </p:txBody>
      </p:sp>
      <p:sp>
        <p:nvSpPr>
          <p:cNvPr id="5" name="Footer Placeholder 4">
            <a:extLst>
              <a:ext uri="{FF2B5EF4-FFF2-40B4-BE49-F238E27FC236}">
                <a16:creationId xmlns:a16="http://schemas.microsoft.com/office/drawing/2014/main" id="{0449AF1A-46A3-46D7-8956-F868E92BB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5C1C1-CAB4-4F4A-ACD2-C2748072AA3B}"/>
              </a:ext>
            </a:extLst>
          </p:cNvPr>
          <p:cNvSpPr>
            <a:spLocks noGrp="1"/>
          </p:cNvSpPr>
          <p:nvPr>
            <p:ph type="sldNum" sz="quarter" idx="12"/>
          </p:nvPr>
        </p:nvSpPr>
        <p:spPr/>
        <p:txBody>
          <a:bodyPr/>
          <a:lstStyle/>
          <a:p>
            <a:fld id="{AEB68379-1CCF-4BFD-8699-3C0DCB1A1374}" type="slidenum">
              <a:rPr lang="en-GB" smtClean="0"/>
              <a:t>‹#›</a:t>
            </a:fld>
            <a:endParaRPr lang="en-GB"/>
          </a:p>
        </p:txBody>
      </p:sp>
    </p:spTree>
    <p:extLst>
      <p:ext uri="{BB962C8B-B14F-4D97-AF65-F5344CB8AC3E}">
        <p14:creationId xmlns:p14="http://schemas.microsoft.com/office/powerpoint/2010/main" val="3520013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E595DA-38D7-4B6D-8CFC-75BFC0BC72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846E9E-D376-474E-B052-072C796B8A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C38F9A-38EE-4E70-9226-4499760D2D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3826DC-4F02-4E15-B9E1-B663F6B0F9B4}" type="datetimeFigureOut">
              <a:rPr lang="en-GB" smtClean="0"/>
              <a:t>23/01/2025</a:t>
            </a:fld>
            <a:endParaRPr lang="en-GB"/>
          </a:p>
        </p:txBody>
      </p:sp>
      <p:sp>
        <p:nvSpPr>
          <p:cNvPr id="5" name="Footer Placeholder 4">
            <a:extLst>
              <a:ext uri="{FF2B5EF4-FFF2-40B4-BE49-F238E27FC236}">
                <a16:creationId xmlns:a16="http://schemas.microsoft.com/office/drawing/2014/main" id="{7613AFC2-2D6F-45B2-8A99-F9CE37B34D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90D3527-2F9D-44B4-B20A-63C22768B1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B68379-1CCF-4BFD-8699-3C0DCB1A1374}" type="slidenum">
              <a:rPr lang="en-GB" smtClean="0"/>
              <a:t>‹#›</a:t>
            </a:fld>
            <a:endParaRPr lang="en-GB"/>
          </a:p>
        </p:txBody>
      </p:sp>
    </p:spTree>
    <p:extLst>
      <p:ext uri="{BB962C8B-B14F-4D97-AF65-F5344CB8AC3E}">
        <p14:creationId xmlns:p14="http://schemas.microsoft.com/office/powerpoint/2010/main" val="25491509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futuregenerations.wales/wp-content/uploads/2017/01/160401-wfg-accessible-guide-for-young-people-en.pdf" TargetMode="External"/><Relationship Id="rId3" Type="http://schemas.openxmlformats.org/officeDocument/2006/relationships/hyperlink" Target="https://www.internationaljournalofwellbeing.org/index.php/ijow" TargetMode="External"/><Relationship Id="rId7" Type="http://schemas.openxmlformats.org/officeDocument/2006/relationships/hyperlink" Target="https://acehubwales.com/" TargetMode="External"/><Relationship Id="rId2" Type="http://schemas.openxmlformats.org/officeDocument/2006/relationships/hyperlink" Target="https://youngminds.org.uk/resources/" TargetMode="External"/><Relationship Id="rId1" Type="http://schemas.openxmlformats.org/officeDocument/2006/relationships/slideLayout" Target="../slideLayouts/slideLayout2.xml"/><Relationship Id="rId6" Type="http://schemas.openxmlformats.org/officeDocument/2006/relationships/hyperlink" Target="https://resilienceresearch.org/internationalresilienceproject/" TargetMode="External"/><Relationship Id="rId5" Type="http://schemas.openxmlformats.org/officeDocument/2006/relationships/hyperlink" Target="https://www.pathwaystoresilience.org/" TargetMode="External"/><Relationship Id="rId4" Type="http://schemas.openxmlformats.org/officeDocument/2006/relationships/hyperlink" Target="https://www.worthit.org.uk/blog/building-resilience-young-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 </a:t>
            </a:r>
            <a:br>
              <a:rPr lang="en-GB" dirty="0"/>
            </a:br>
            <a:br>
              <a:rPr lang="en-GB" dirty="0"/>
            </a:br>
            <a:r>
              <a:rPr lang="en-GB" dirty="0"/>
              <a:t>Young People’s Well-being and Resilience</a:t>
            </a:r>
            <a:br>
              <a:rPr lang="en-GB" dirty="0"/>
            </a:br>
            <a:endParaRPr lang="en-GB" dirty="0"/>
          </a:p>
        </p:txBody>
      </p:sp>
      <p:sp>
        <p:nvSpPr>
          <p:cNvPr id="3" name="Subtitle 2"/>
          <p:cNvSpPr>
            <a:spLocks noGrp="1"/>
          </p:cNvSpPr>
          <p:nvPr>
            <p:ph type="subTitle" idx="1"/>
          </p:nvPr>
        </p:nvSpPr>
        <p:spPr/>
        <p:txBody>
          <a:bodyPr/>
          <a:lstStyle/>
          <a:p>
            <a:r>
              <a:rPr lang="en-GB" dirty="0"/>
              <a:t>ECYW6005 </a:t>
            </a:r>
          </a:p>
        </p:txBody>
      </p:sp>
    </p:spTree>
    <p:extLst>
      <p:ext uri="{BB962C8B-B14F-4D97-AF65-F5344CB8AC3E}">
        <p14:creationId xmlns:p14="http://schemas.microsoft.com/office/powerpoint/2010/main" val="2678581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Delivery</a:t>
            </a:r>
          </a:p>
        </p:txBody>
      </p:sp>
      <p:sp>
        <p:nvSpPr>
          <p:cNvPr id="3" name="Content Placeholder 2"/>
          <p:cNvSpPr>
            <a:spLocks noGrp="1"/>
          </p:cNvSpPr>
          <p:nvPr>
            <p:ph idx="1"/>
          </p:nvPr>
        </p:nvSpPr>
        <p:spPr/>
        <p:txBody>
          <a:bodyPr>
            <a:normAutofit/>
          </a:bodyPr>
          <a:lstStyle/>
          <a:p>
            <a:pPr algn="l" fontAlgn="base"/>
            <a:r>
              <a:rPr lang="en-GB" sz="3200" b="0" i="0" dirty="0">
                <a:solidFill>
                  <a:srgbClr val="000000"/>
                </a:solidFill>
                <a:effectLst/>
                <a:latin typeface="Calibri" panose="020F0502020204030204" pitchFamily="34" charset="0"/>
              </a:rPr>
              <a:t>Tuesday 9.30-3.00 TL08</a:t>
            </a:r>
          </a:p>
          <a:p>
            <a:pPr algn="l" fontAlgn="base"/>
            <a:r>
              <a:rPr lang="en-GB" sz="3200" b="0" i="0" dirty="0">
                <a:solidFill>
                  <a:srgbClr val="000000"/>
                </a:solidFill>
                <a:effectLst/>
                <a:latin typeface="Calibri" panose="020F0502020204030204" pitchFamily="34" charset="0"/>
              </a:rPr>
              <a:t>Thursday 1.00-3.00 TL08</a:t>
            </a:r>
          </a:p>
          <a:p>
            <a:pPr marL="0" indent="0">
              <a:buNone/>
            </a:pPr>
            <a:endParaRPr lang="en-GB" sz="3200" dirty="0"/>
          </a:p>
          <a:p>
            <a:pPr marL="0" indent="0">
              <a:buNone/>
            </a:pPr>
            <a:r>
              <a:rPr lang="en-GB" sz="3200" dirty="0"/>
              <a:t>Assignment Submission: 13</a:t>
            </a:r>
            <a:r>
              <a:rPr lang="en-GB" sz="3200" baseline="30000" dirty="0"/>
              <a:t>th</a:t>
            </a:r>
            <a:r>
              <a:rPr lang="en-GB" sz="3200" dirty="0"/>
              <a:t> March 2025</a:t>
            </a:r>
          </a:p>
          <a:p>
            <a:pPr marL="0" indent="0">
              <a:buNone/>
            </a:pPr>
            <a:endParaRPr lang="en-GB" sz="3200" dirty="0"/>
          </a:p>
          <a:p>
            <a:pPr marL="0" indent="0">
              <a:buNone/>
            </a:pPr>
            <a:r>
              <a:rPr lang="en-GB" sz="3200" dirty="0"/>
              <a:t>Assignment Summative Feedback: 2</a:t>
            </a:r>
            <a:r>
              <a:rPr lang="en-GB" sz="3200" baseline="30000" dirty="0"/>
              <a:t>nd</a:t>
            </a:r>
            <a:r>
              <a:rPr lang="en-GB" sz="3200" dirty="0"/>
              <a:t> May 2025</a:t>
            </a:r>
          </a:p>
        </p:txBody>
      </p:sp>
    </p:spTree>
    <p:extLst>
      <p:ext uri="{BB962C8B-B14F-4D97-AF65-F5344CB8AC3E}">
        <p14:creationId xmlns:p14="http://schemas.microsoft.com/office/powerpoint/2010/main" val="837015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a:t>
            </a:r>
          </a:p>
        </p:txBody>
      </p:sp>
      <p:sp>
        <p:nvSpPr>
          <p:cNvPr id="3" name="Content Placeholder 2"/>
          <p:cNvSpPr>
            <a:spLocks noGrp="1"/>
          </p:cNvSpPr>
          <p:nvPr>
            <p:ph idx="1"/>
          </p:nvPr>
        </p:nvSpPr>
        <p:spPr/>
        <p:txBody>
          <a:bodyPr/>
          <a:lstStyle/>
          <a:p>
            <a:pPr lvl="0" hangingPunct="0"/>
            <a:r>
              <a:rPr lang="en-GB" dirty="0"/>
              <a:t>To enable students to become familiar with the concepts of well-being and resilience within the context of youth and community work.</a:t>
            </a:r>
          </a:p>
        </p:txBody>
      </p:sp>
    </p:spTree>
    <p:extLst>
      <p:ext uri="{BB962C8B-B14F-4D97-AF65-F5344CB8AC3E}">
        <p14:creationId xmlns:p14="http://schemas.microsoft.com/office/powerpoint/2010/main" val="3300521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LEARNING OUTCOMES</a:t>
            </a:r>
            <a:br>
              <a:rPr lang="en-GB" dirty="0"/>
            </a:br>
            <a:endParaRPr lang="en-GB" dirty="0"/>
          </a:p>
        </p:txBody>
      </p:sp>
      <p:sp>
        <p:nvSpPr>
          <p:cNvPr id="3" name="Content Placeholder 2"/>
          <p:cNvSpPr>
            <a:spLocks noGrp="1"/>
          </p:cNvSpPr>
          <p:nvPr>
            <p:ph idx="1"/>
          </p:nvPr>
        </p:nvSpPr>
        <p:spPr/>
        <p:txBody>
          <a:bodyPr>
            <a:normAutofit/>
          </a:bodyPr>
          <a:lstStyle/>
          <a:p>
            <a:pPr lvl="0" hangingPunct="0"/>
            <a:r>
              <a:rPr lang="en-GB" dirty="0"/>
              <a:t>Understand the difference between objective and subjective well-being and how these can be enhanced through a social model of intervention.</a:t>
            </a:r>
          </a:p>
          <a:p>
            <a:pPr lvl="0" hangingPunct="0"/>
            <a:r>
              <a:rPr lang="en-GB" dirty="0"/>
              <a:t>Demonstrate an understanding of aspects of resilience and of risk and protective factors, with an understanding of importance of belief as an aspect of resilience</a:t>
            </a:r>
          </a:p>
          <a:p>
            <a:pPr lvl="0" hangingPunct="0"/>
            <a:r>
              <a:rPr lang="en-GB" dirty="0"/>
              <a:t>Understand the important of the social context of young people in enhancing resilience</a:t>
            </a:r>
          </a:p>
          <a:p>
            <a:pPr lvl="0" hangingPunct="0"/>
            <a:r>
              <a:rPr lang="en-GB" dirty="0"/>
              <a:t>Understand how culture influences resilience </a:t>
            </a:r>
          </a:p>
          <a:p>
            <a:endParaRPr lang="en-GB" dirty="0"/>
          </a:p>
        </p:txBody>
      </p:sp>
    </p:spTree>
    <p:extLst>
      <p:ext uri="{BB962C8B-B14F-4D97-AF65-F5344CB8AC3E}">
        <p14:creationId xmlns:p14="http://schemas.microsoft.com/office/powerpoint/2010/main" val="3753008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Content</a:t>
            </a:r>
          </a:p>
        </p:txBody>
      </p:sp>
      <p:sp>
        <p:nvSpPr>
          <p:cNvPr id="3" name="Content Placeholder 2"/>
          <p:cNvSpPr>
            <a:spLocks noGrp="1"/>
          </p:cNvSpPr>
          <p:nvPr>
            <p:ph idx="1"/>
          </p:nvPr>
        </p:nvSpPr>
        <p:spPr>
          <a:xfrm>
            <a:off x="838200" y="1825625"/>
            <a:ext cx="10515600" cy="4667250"/>
          </a:xfrm>
        </p:spPr>
        <p:txBody>
          <a:bodyPr>
            <a:normAutofit fontScale="62500" lnSpcReduction="20000"/>
          </a:bodyPr>
          <a:lstStyle/>
          <a:p>
            <a:r>
              <a:rPr lang="en-GB" dirty="0"/>
              <a:t>What is well-being? Subjective well-being, objective well-being.</a:t>
            </a:r>
          </a:p>
          <a:p>
            <a:pPr lvl="0" hangingPunct="0"/>
            <a:r>
              <a:rPr lang="en-GB" dirty="0"/>
              <a:t>Understanding childhood and adolescence and how these important times of life are being experienced by young people in contemporary society.</a:t>
            </a:r>
          </a:p>
          <a:p>
            <a:pPr lvl="0" hangingPunct="0"/>
            <a:r>
              <a:rPr lang="en-GB" dirty="0"/>
              <a:t>The changing nature of adolescence and changes in the public discourse and policy regarding young people.</a:t>
            </a:r>
          </a:p>
          <a:p>
            <a:pPr lvl="0" hangingPunct="0"/>
            <a:r>
              <a:rPr lang="en-GB" dirty="0"/>
              <a:t>Connecting macro political and economic factors and their impacts on young people and families.</a:t>
            </a:r>
          </a:p>
          <a:p>
            <a:pPr lvl="0" hangingPunct="0"/>
            <a:r>
              <a:rPr lang="en-GB" dirty="0"/>
              <a:t>Concepts of resilience</a:t>
            </a:r>
          </a:p>
          <a:p>
            <a:pPr lvl="0" hangingPunct="0"/>
            <a:r>
              <a:rPr lang="en-GB" dirty="0"/>
              <a:t>Understanding the need for individualized approaches, does cause equal effect and what can be learned from ecological models.</a:t>
            </a:r>
          </a:p>
          <a:p>
            <a:pPr lvl="0" hangingPunct="0"/>
            <a:r>
              <a:rPr lang="en-GB" dirty="0"/>
              <a:t>How changes in family structures and communities impact on adolescence and communities, including changing patterns in the use of leisure time and space.</a:t>
            </a:r>
          </a:p>
          <a:p>
            <a:pPr lvl="0" hangingPunct="0"/>
            <a:r>
              <a:rPr lang="en-GB" dirty="0"/>
              <a:t>Understanding family and peer relationships. Evidence for attachment theory. </a:t>
            </a:r>
          </a:p>
          <a:p>
            <a:pPr lvl="0" hangingPunct="0"/>
            <a:r>
              <a:rPr lang="en-GB" dirty="0"/>
              <a:t>A critical exploration of Adverse Childhood Experience theories.</a:t>
            </a:r>
          </a:p>
          <a:p>
            <a:pPr lvl="0" hangingPunct="0"/>
            <a:r>
              <a:rPr lang="en-GB" dirty="0"/>
              <a:t>How social change has impacted upon children and young people, their physical and mental health (the nature of play, social media, surveillance, bullying, performance management).</a:t>
            </a:r>
          </a:p>
          <a:p>
            <a:pPr lvl="0" hangingPunct="0"/>
            <a:r>
              <a:rPr lang="en-GB" dirty="0"/>
              <a:t>The science of happiness and the role of creative approaches including self-efficacy, mindfulness, and nature based approaches.</a:t>
            </a:r>
          </a:p>
          <a:p>
            <a:endParaRPr lang="en-GB" dirty="0"/>
          </a:p>
        </p:txBody>
      </p:sp>
    </p:spTree>
    <p:extLst>
      <p:ext uri="{BB962C8B-B14F-4D97-AF65-F5344CB8AC3E}">
        <p14:creationId xmlns:p14="http://schemas.microsoft.com/office/powerpoint/2010/main" val="3551487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Assessment </a:t>
            </a:r>
          </a:p>
        </p:txBody>
      </p:sp>
      <p:graphicFrame>
        <p:nvGraphicFramePr>
          <p:cNvPr id="5" name="Content Placeholder 4"/>
          <p:cNvGraphicFramePr>
            <a:graphicFrameLocks noGrp="1"/>
          </p:cNvGraphicFramePr>
          <p:nvPr>
            <p:ph idx="1"/>
          </p:nvPr>
        </p:nvGraphicFramePr>
        <p:xfrm>
          <a:off x="838200" y="2214560"/>
          <a:ext cx="9377363" cy="2614614"/>
        </p:xfrm>
        <a:graphic>
          <a:graphicData uri="http://schemas.openxmlformats.org/drawingml/2006/table">
            <a:tbl>
              <a:tblPr firstRow="1" firstCol="1" bandRow="1">
                <a:tableStyleId>{5C22544A-7EE6-4342-B048-85BDC9FD1C3A}</a:tableStyleId>
              </a:tblPr>
              <a:tblGrid>
                <a:gridCol w="3473571">
                  <a:extLst>
                    <a:ext uri="{9D8B030D-6E8A-4147-A177-3AD203B41FA5}">
                      <a16:colId xmlns:a16="http://schemas.microsoft.com/office/drawing/2014/main" val="577154125"/>
                    </a:ext>
                  </a:extLst>
                </a:gridCol>
                <a:gridCol w="2031879">
                  <a:extLst>
                    <a:ext uri="{9D8B030D-6E8A-4147-A177-3AD203B41FA5}">
                      <a16:colId xmlns:a16="http://schemas.microsoft.com/office/drawing/2014/main" val="2995008727"/>
                    </a:ext>
                  </a:extLst>
                </a:gridCol>
                <a:gridCol w="3871913">
                  <a:extLst>
                    <a:ext uri="{9D8B030D-6E8A-4147-A177-3AD203B41FA5}">
                      <a16:colId xmlns:a16="http://schemas.microsoft.com/office/drawing/2014/main" val="3531217843"/>
                    </a:ext>
                  </a:extLst>
                </a:gridCol>
              </a:tblGrid>
              <a:tr h="1307307">
                <a:tc>
                  <a:txBody>
                    <a:bodyPr/>
                    <a:lstStyle/>
                    <a:p>
                      <a:pPr algn="ctr" hangingPunct="0">
                        <a:spcAft>
                          <a:spcPts val="0"/>
                        </a:spcAft>
                      </a:pPr>
                      <a:r>
                        <a:rPr lang="en-GB" sz="2800">
                          <a:effectLst/>
                        </a:rPr>
                        <a:t>Mode of assessment</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2800">
                          <a:effectLst/>
                        </a:rPr>
                        <a:t>Volume</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2800">
                          <a:effectLst/>
                        </a:rPr>
                        <a:t>Weighting</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10375665"/>
                  </a:ext>
                </a:extLst>
              </a:tr>
              <a:tr h="1307307">
                <a:tc>
                  <a:txBody>
                    <a:bodyPr/>
                    <a:lstStyle/>
                    <a:p>
                      <a:pPr algn="ctr" hangingPunct="0">
                        <a:spcAft>
                          <a:spcPts val="0"/>
                        </a:spcAft>
                      </a:pPr>
                      <a:r>
                        <a:rPr lang="en-GB" sz="2800">
                          <a:effectLst/>
                        </a:rPr>
                        <a:t>Essay </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2800" dirty="0">
                          <a:effectLst/>
                        </a:rPr>
                        <a:t>5,000 words</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2800" dirty="0">
                          <a:effectLst/>
                        </a:rPr>
                        <a:t>100%</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99762646"/>
                  </a:ext>
                </a:extLst>
              </a:tr>
            </a:tbl>
          </a:graphicData>
        </a:graphic>
      </p:graphicFrame>
    </p:spTree>
    <p:extLst>
      <p:ext uri="{BB962C8B-B14F-4D97-AF65-F5344CB8AC3E}">
        <p14:creationId xmlns:p14="http://schemas.microsoft.com/office/powerpoint/2010/main" val="4085120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Assessment</a:t>
            </a:r>
          </a:p>
        </p:txBody>
      </p:sp>
      <p:sp>
        <p:nvSpPr>
          <p:cNvPr id="3" name="Content Placeholder 2"/>
          <p:cNvSpPr>
            <a:spLocks noGrp="1"/>
          </p:cNvSpPr>
          <p:nvPr>
            <p:ph idx="1"/>
          </p:nvPr>
        </p:nvSpPr>
        <p:spPr/>
        <p:txBody>
          <a:bodyPr/>
          <a:lstStyle/>
          <a:p>
            <a:r>
              <a:rPr lang="en-GB" dirty="0"/>
              <a:t>Assessment Question – Submission Deadline 13</a:t>
            </a:r>
            <a:r>
              <a:rPr lang="en-GB" baseline="30000" dirty="0"/>
              <a:t>th</a:t>
            </a:r>
            <a:r>
              <a:rPr lang="en-GB" dirty="0"/>
              <a:t> March 2025</a:t>
            </a:r>
          </a:p>
          <a:p>
            <a:endParaRPr lang="en-GB" dirty="0"/>
          </a:p>
          <a:p>
            <a:r>
              <a:rPr lang="en-GB" b="0" i="0" dirty="0">
                <a:solidFill>
                  <a:srgbClr val="000000"/>
                </a:solidFill>
                <a:effectLst/>
                <a:latin typeface="Arial" panose="020B0604020202020204" pitchFamily="34" charset="0"/>
              </a:rPr>
              <a:t>Draw on theory and experience to illustrate and analyse the potential for youth work practice to enhance resilience and well-being among young people.</a:t>
            </a:r>
            <a:endParaRPr lang="en-GB" dirty="0"/>
          </a:p>
        </p:txBody>
      </p:sp>
    </p:spTree>
    <p:extLst>
      <p:ext uri="{BB962C8B-B14F-4D97-AF65-F5344CB8AC3E}">
        <p14:creationId xmlns:p14="http://schemas.microsoft.com/office/powerpoint/2010/main" val="3738362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Ideas</a:t>
            </a:r>
          </a:p>
        </p:txBody>
      </p:sp>
      <p:sp>
        <p:nvSpPr>
          <p:cNvPr id="3" name="Content Placeholder 2"/>
          <p:cNvSpPr>
            <a:spLocks noGrp="1"/>
          </p:cNvSpPr>
          <p:nvPr>
            <p:ph idx="1"/>
          </p:nvPr>
        </p:nvSpPr>
        <p:spPr/>
        <p:txBody>
          <a:bodyPr>
            <a:normAutofit fontScale="92500" lnSpcReduction="20000"/>
          </a:bodyPr>
          <a:lstStyle/>
          <a:p>
            <a:r>
              <a:rPr lang="en-GB" dirty="0"/>
              <a:t>Theory and practice of youth work – what is said about youth work and well-being and resilience?</a:t>
            </a:r>
          </a:p>
          <a:p>
            <a:r>
              <a:rPr lang="en-GB" dirty="0"/>
              <a:t>Young people’s lives, consider the evidence of well-being and what social factors support or limit well-being.</a:t>
            </a:r>
          </a:p>
          <a:p>
            <a:r>
              <a:rPr lang="en-GB" dirty="0"/>
              <a:t>Locate your own experiences in youth work – think about using a case study or vignette approach.</a:t>
            </a:r>
          </a:p>
          <a:p>
            <a:r>
              <a:rPr lang="en-GB" dirty="0"/>
              <a:t>Locate theories of resilience around young people in our public discourse.</a:t>
            </a:r>
          </a:p>
          <a:p>
            <a:r>
              <a:rPr lang="en-GB" dirty="0"/>
              <a:t>Critically discuss well-being and how youth work can enhance it among young people.</a:t>
            </a:r>
          </a:p>
          <a:p>
            <a:r>
              <a:rPr lang="en-GB" dirty="0"/>
              <a:t>Critically consider the development of the narrative around risk and resilience factors, relate how youth work can be a risk and protective factor.</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40685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B6FB-CBCD-B858-6C6E-BC6BA1F7369A}"/>
              </a:ext>
            </a:extLst>
          </p:cNvPr>
          <p:cNvSpPr>
            <a:spLocks noGrp="1"/>
          </p:cNvSpPr>
          <p:nvPr>
            <p:ph type="title"/>
          </p:nvPr>
        </p:nvSpPr>
        <p:spPr/>
        <p:txBody>
          <a:bodyPr/>
          <a:lstStyle/>
          <a:p>
            <a:r>
              <a:rPr lang="en-GB" dirty="0"/>
              <a:t>Directed Study</a:t>
            </a:r>
          </a:p>
        </p:txBody>
      </p:sp>
      <p:sp>
        <p:nvSpPr>
          <p:cNvPr id="3" name="Content Placeholder 2">
            <a:extLst>
              <a:ext uri="{FF2B5EF4-FFF2-40B4-BE49-F238E27FC236}">
                <a16:creationId xmlns:a16="http://schemas.microsoft.com/office/drawing/2014/main" id="{1E037257-3BB9-3CE2-DA88-46CD784C3299}"/>
              </a:ext>
            </a:extLst>
          </p:cNvPr>
          <p:cNvSpPr>
            <a:spLocks noGrp="1"/>
          </p:cNvSpPr>
          <p:nvPr>
            <p:ph idx="1"/>
          </p:nvPr>
        </p:nvSpPr>
        <p:spPr/>
        <p:txBody>
          <a:bodyPr>
            <a:normAutofit fontScale="92500"/>
          </a:bodyPr>
          <a:lstStyle/>
          <a:p>
            <a:pPr marL="0" indent="0">
              <a:buNone/>
            </a:pPr>
            <a:r>
              <a:rPr lang="en-GB" dirty="0"/>
              <a:t>Follow up the links on the slide below, select two resources and summarise both, feeding back in our lecture on Thursday 30th. Each summary should be about 250 words, so 500 in total. To complete the summary – </a:t>
            </a:r>
          </a:p>
          <a:p>
            <a:pPr marL="0" indent="0">
              <a:buNone/>
            </a:pPr>
            <a:endParaRPr lang="en-GB" dirty="0"/>
          </a:p>
          <a:p>
            <a:pPr algn="l">
              <a:spcAft>
                <a:spcPts val="300"/>
              </a:spcAft>
              <a:buFont typeface="+mj-lt"/>
              <a:buAutoNum type="arabicPeriod"/>
            </a:pPr>
            <a:r>
              <a:rPr lang="en-GB" b="0" i="0" dirty="0">
                <a:effectLst/>
                <a:latin typeface="Google Sans"/>
              </a:rPr>
              <a:t> Read the text.</a:t>
            </a:r>
          </a:p>
          <a:p>
            <a:pPr algn="l">
              <a:spcAft>
                <a:spcPts val="300"/>
              </a:spcAft>
              <a:buFont typeface="+mj-lt"/>
              <a:buAutoNum type="arabicPeriod"/>
            </a:pPr>
            <a:r>
              <a:rPr lang="en-GB" b="0" i="0" dirty="0">
                <a:effectLst/>
                <a:latin typeface="Google Sans"/>
              </a:rPr>
              <a:t> Break it down into sections.</a:t>
            </a:r>
          </a:p>
          <a:p>
            <a:pPr algn="l">
              <a:spcAft>
                <a:spcPts val="300"/>
              </a:spcAft>
              <a:buFont typeface="+mj-lt"/>
              <a:buAutoNum type="arabicPeriod"/>
            </a:pPr>
            <a:r>
              <a:rPr lang="en-GB" b="0" i="0" dirty="0">
                <a:effectLst/>
                <a:latin typeface="Google Sans"/>
              </a:rPr>
              <a:t> Identify the key points in each section.</a:t>
            </a:r>
          </a:p>
          <a:p>
            <a:pPr algn="l">
              <a:spcAft>
                <a:spcPts val="300"/>
              </a:spcAft>
              <a:buFont typeface="+mj-lt"/>
              <a:buAutoNum type="arabicPeriod"/>
            </a:pPr>
            <a:r>
              <a:rPr lang="en-GB" b="0" i="0" dirty="0">
                <a:effectLst/>
                <a:latin typeface="Google Sans"/>
              </a:rPr>
              <a:t> Write the summary.</a:t>
            </a:r>
          </a:p>
          <a:p>
            <a:pPr algn="l">
              <a:spcAft>
                <a:spcPts val="300"/>
              </a:spcAft>
              <a:buFont typeface="+mj-lt"/>
              <a:buAutoNum type="arabicPeriod"/>
            </a:pPr>
            <a:r>
              <a:rPr lang="en-GB" b="0" i="0" dirty="0">
                <a:effectLst/>
                <a:latin typeface="Google Sans"/>
              </a:rPr>
              <a:t> Check the summary against the source document.</a:t>
            </a:r>
          </a:p>
          <a:p>
            <a:endParaRPr lang="en-GB" dirty="0"/>
          </a:p>
        </p:txBody>
      </p:sp>
    </p:spTree>
    <p:extLst>
      <p:ext uri="{BB962C8B-B14F-4D97-AF65-F5344CB8AC3E}">
        <p14:creationId xmlns:p14="http://schemas.microsoft.com/office/powerpoint/2010/main" val="3634060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a:xfrm>
            <a:off x="838200" y="1690688"/>
            <a:ext cx="10515600" cy="4724400"/>
          </a:xfrm>
        </p:spPr>
        <p:txBody>
          <a:bodyPr>
            <a:normAutofit fontScale="92500" lnSpcReduction="10000"/>
          </a:bodyPr>
          <a:lstStyle/>
          <a:p>
            <a:r>
              <a:rPr lang="en-GB" dirty="0"/>
              <a:t>Young Minds - </a:t>
            </a:r>
            <a:r>
              <a:rPr lang="en-GB" dirty="0">
                <a:hlinkClick r:id="rId2"/>
              </a:rPr>
              <a:t>https://youngminds.org.uk/resources/</a:t>
            </a:r>
            <a:r>
              <a:rPr lang="en-GB" dirty="0"/>
              <a:t> </a:t>
            </a:r>
          </a:p>
          <a:p>
            <a:r>
              <a:rPr lang="en-GB" dirty="0"/>
              <a:t>International Journal of Wellbeing - </a:t>
            </a:r>
            <a:r>
              <a:rPr lang="en-GB" dirty="0">
                <a:hlinkClick r:id="rId3"/>
              </a:rPr>
              <a:t>https://www.internationaljournalofwellbeing.org/index.php/ijow</a:t>
            </a:r>
            <a:r>
              <a:rPr lang="en-GB" dirty="0"/>
              <a:t> </a:t>
            </a:r>
          </a:p>
          <a:p>
            <a:r>
              <a:rPr lang="en-GB" dirty="0"/>
              <a:t>Worth It Resilience - </a:t>
            </a:r>
            <a:r>
              <a:rPr lang="en-GB" dirty="0">
                <a:hlinkClick r:id="rId4"/>
              </a:rPr>
              <a:t>https://www.worthit.org.uk/blog/building-resilience-young-people/</a:t>
            </a:r>
            <a:r>
              <a:rPr lang="en-GB" dirty="0"/>
              <a:t> </a:t>
            </a:r>
          </a:p>
          <a:p>
            <a:r>
              <a:rPr lang="en-GB" dirty="0"/>
              <a:t>Australian Resilience - </a:t>
            </a:r>
            <a:r>
              <a:rPr lang="en-GB" dirty="0">
                <a:hlinkClick r:id="rId5"/>
              </a:rPr>
              <a:t>https://www.pathwaystoresilience.org/</a:t>
            </a:r>
            <a:r>
              <a:rPr lang="en-GB" dirty="0"/>
              <a:t> </a:t>
            </a:r>
          </a:p>
          <a:p>
            <a:r>
              <a:rPr lang="en-GB" dirty="0"/>
              <a:t>International Resilience Project - </a:t>
            </a:r>
            <a:r>
              <a:rPr lang="en-GB" dirty="0">
                <a:hlinkClick r:id="rId6"/>
              </a:rPr>
              <a:t>https://resilienceresearch.org/internationalresilienceproject/</a:t>
            </a:r>
            <a:r>
              <a:rPr lang="en-GB" dirty="0"/>
              <a:t> </a:t>
            </a:r>
          </a:p>
          <a:p>
            <a:r>
              <a:rPr lang="en-GB" dirty="0"/>
              <a:t>ACES Hub Wales - </a:t>
            </a:r>
            <a:r>
              <a:rPr lang="en-GB" dirty="0">
                <a:hlinkClick r:id="rId7"/>
              </a:rPr>
              <a:t>Home - ACE Hub Wales</a:t>
            </a:r>
            <a:endParaRPr lang="en-GB" dirty="0"/>
          </a:p>
          <a:p>
            <a:r>
              <a:rPr lang="en-GB" dirty="0"/>
              <a:t>WFG Act (2015) - </a:t>
            </a:r>
            <a:r>
              <a:rPr lang="en-GB" dirty="0">
                <a:hlinkClick r:id="rId8"/>
              </a:rPr>
              <a:t>https://www.futuregenerations.wales/wp-content/uploads/2017/01/160401-wfg-accessible-guide-for-young-people-en.pdf</a:t>
            </a:r>
            <a:r>
              <a:rPr lang="en-GB" dirty="0"/>
              <a:t> </a:t>
            </a:r>
          </a:p>
        </p:txBody>
      </p:sp>
    </p:spTree>
    <p:extLst>
      <p:ext uri="{BB962C8B-B14F-4D97-AF65-F5344CB8AC3E}">
        <p14:creationId xmlns:p14="http://schemas.microsoft.com/office/powerpoint/2010/main" val="2431069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676ab72-9079-411c-83fb-ee6e21d3608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7" ma:contentTypeDescription="Create a new document." ma:contentTypeScope="" ma:versionID="ddff9cce5571c27881c83896167a5644">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7150a572d0065b14476e583bd73c086e"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ACDC5B-06BC-4A89-BBD1-E607A37E82E2}">
  <ds:schemaRefs>
    <ds:schemaRef ds:uri="http://www.w3.org/XML/1998/namespace"/>
    <ds:schemaRef ds:uri="fb6e3afc-5266-4630-9c28-28963f20a13f"/>
    <ds:schemaRef ds:uri="http://purl.org/dc/terms/"/>
    <ds:schemaRef ds:uri="http://schemas.microsoft.com/office/infopath/2007/PartnerControls"/>
    <ds:schemaRef ds:uri="http://purl.org/dc/elements/1.1/"/>
    <ds:schemaRef ds:uri="http://purl.org/dc/dcmitype/"/>
    <ds:schemaRef ds:uri="http://schemas.microsoft.com/office/2006/documentManagement/types"/>
    <ds:schemaRef ds:uri="http://schemas.openxmlformats.org/package/2006/metadata/core-properties"/>
    <ds:schemaRef ds:uri="2676ab72-9079-411c-83fb-ee6e21d36081"/>
    <ds:schemaRef ds:uri="http://schemas.microsoft.com/office/2006/metadata/properties"/>
  </ds:schemaRefs>
</ds:datastoreItem>
</file>

<file path=customXml/itemProps2.xml><?xml version="1.0" encoding="utf-8"?>
<ds:datastoreItem xmlns:ds="http://schemas.openxmlformats.org/officeDocument/2006/customXml" ds:itemID="{D6616D82-1982-444D-8DCC-E6965C32C808}">
  <ds:schemaRefs>
    <ds:schemaRef ds:uri="http://schemas.microsoft.com/sharepoint/v3/contenttype/forms"/>
  </ds:schemaRefs>
</ds:datastoreItem>
</file>

<file path=customXml/itemProps3.xml><?xml version="1.0" encoding="utf-8"?>
<ds:datastoreItem xmlns:ds="http://schemas.openxmlformats.org/officeDocument/2006/customXml" ds:itemID="{7FF65636-ADDB-4E7B-A7E2-6A9B60482A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43</TotalTime>
  <Words>644</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Google Sans</vt:lpstr>
      <vt:lpstr>Arial</vt:lpstr>
      <vt:lpstr>Calibri</vt:lpstr>
      <vt:lpstr>Calibri Light</vt:lpstr>
      <vt:lpstr>Office Theme</vt:lpstr>
      <vt:lpstr>   Young People’s Well-being and Resilience </vt:lpstr>
      <vt:lpstr>Module Delivery</vt:lpstr>
      <vt:lpstr>Module Aim</vt:lpstr>
      <vt:lpstr> LEARNING OUTCOMES </vt:lpstr>
      <vt:lpstr>Module Content</vt:lpstr>
      <vt:lpstr>Module Assessment </vt:lpstr>
      <vt:lpstr>Module Assessment</vt:lpstr>
      <vt:lpstr>Ideas</vt:lpstr>
      <vt:lpstr>Directed Study</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People’s Well-being and Resilience</dc:title>
  <dc:creator>Darrel Williams</dc:creator>
  <cp:lastModifiedBy>Darrel Williams</cp:lastModifiedBy>
  <cp:revision>5</cp:revision>
  <dcterms:created xsi:type="dcterms:W3CDTF">2021-11-30T09:04:54Z</dcterms:created>
  <dcterms:modified xsi:type="dcterms:W3CDTF">2025-01-23T11:02:37Z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ies>
</file>