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70" r:id="rId3"/>
    <p:sldId id="271" r:id="rId4"/>
    <p:sldId id="274" r:id="rId5"/>
    <p:sldId id="288" r:id="rId6"/>
    <p:sldId id="272" r:id="rId7"/>
    <p:sldId id="280" r:id="rId8"/>
    <p:sldId id="281" r:id="rId9"/>
    <p:sldId id="276" r:id="rId10"/>
    <p:sldId id="277" r:id="rId11"/>
    <p:sldId id="279" r:id="rId12"/>
    <p:sldId id="286" r:id="rId13"/>
    <p:sldId id="278" r:id="rId14"/>
    <p:sldId id="282" r:id="rId15"/>
    <p:sldId id="284" r:id="rId16"/>
    <p:sldId id="285" r:id="rId17"/>
    <p:sldId id="287" r:id="rId18"/>
    <p:sldId id="283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90" d="100"/>
          <a:sy n="90" d="100"/>
        </p:scale>
        <p:origin x="-184" y="8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21" Type="http://schemas.openxmlformats.org/officeDocument/2006/relationships/printerSettings" Target="printerSettings/printerSettings1.bin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3F199C-2B16-AB43-A110-09BB4C820350}" type="datetimeFigureOut">
              <a:rPr lang="en-US" smtClean="0"/>
              <a:t>17/10/22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FACB8E-2B9E-8847-9F0E-E58C3F8E9D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6872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Pepper  https://</a:t>
            </a:r>
            <a:r>
              <a:rPr lang="en-US" dirty="0" err="1" smtClean="0"/>
              <a:t>www.bbcgoodfood.com</a:t>
            </a:r>
            <a:r>
              <a:rPr lang="en-US" dirty="0" smtClean="0"/>
              <a:t>/glossary/pepper-glossary</a:t>
            </a:r>
          </a:p>
          <a:p>
            <a:endParaRPr lang="en-US" dirty="0" smtClean="0"/>
          </a:p>
          <a:p>
            <a:r>
              <a:rPr lang="en-US" dirty="0" smtClean="0"/>
              <a:t>Eggs https://</a:t>
            </a:r>
            <a:r>
              <a:rPr lang="en-US" dirty="0" err="1" smtClean="0"/>
              <a:t>www.medicalnewstoday.com</a:t>
            </a:r>
            <a:r>
              <a:rPr lang="en-US" dirty="0" smtClean="0"/>
              <a:t>/articles/283659#benefits</a:t>
            </a:r>
          </a:p>
          <a:p>
            <a:endParaRPr lang="en-US" dirty="0" smtClean="0"/>
          </a:p>
          <a:p>
            <a:r>
              <a:rPr lang="en-US" dirty="0" smtClean="0"/>
              <a:t>YouTube tutorial 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https://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www.youtube.com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watch?v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=Hyz0C7i3ysU</a:t>
            </a:r>
            <a:r>
              <a:rPr lang="en-GB" dirty="0" smtClean="0">
                <a:effectLst/>
              </a:rPr>
              <a:t>  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732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https://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www.youtube.com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watch?v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=LsY4ihZCJL8 - Pop Art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https://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www.youtube.com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/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watch?v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=GMsg3QskvtU - World building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game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stuff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25436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This is an important part of information</a:t>
            </a:r>
            <a:r>
              <a:rPr lang="en-US" baseline="0" dirty="0" smtClean="0"/>
              <a:t> and research dissemination</a:t>
            </a:r>
            <a:r>
              <a:rPr lang="en-US" baseline="0" dirty="0" smtClean="0"/>
              <a:t>.</a:t>
            </a:r>
          </a:p>
          <a:p>
            <a:r>
              <a:rPr lang="en-US" baseline="0" dirty="0" smtClean="0"/>
              <a:t>How will you present info on screen? A shared PowerPoint is perfect.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98584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AdFilm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should consider using MS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Stream </a:t>
            </a:r>
            <a:r>
              <a:rPr lang="mr-IN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–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but also should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 the most appropriate editing software to complete this task.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47364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Jan McArthur</a:t>
            </a:r>
            <a:r>
              <a:rPr lang="en-US" baseline="0" dirty="0" smtClean="0"/>
              <a:t>: </a:t>
            </a:r>
            <a:r>
              <a:rPr lang="en-US" dirty="0" smtClean="0"/>
              <a:t>Why do the assessment tasks matter? To the student</a:t>
            </a:r>
            <a:r>
              <a:rPr lang="mr-IN" dirty="0" smtClean="0"/>
              <a:t>…</a:t>
            </a:r>
            <a:r>
              <a:rPr lang="en-GB" dirty="0" smtClean="0"/>
              <a:t> what do they bring to it?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FACB8E-2B9E-8847-9F0E-E58C3F8E9D9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7889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17/10/22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2243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17/10/22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255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17/10/22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6099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17/10/22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404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17/10/22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13058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17/10/22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7680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17/10/22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870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17/10/22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58963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17/10/22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171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17/10/22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884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E40B20-4D76-0843-AF68-892280F8770D}" type="datetimeFigureOut">
              <a:rPr lang="en-US" smtClean="0"/>
              <a:t>17/10/22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859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E40B20-4D76-0843-AF68-892280F8770D}" type="datetimeFigureOut">
              <a:rPr lang="en-US" smtClean="0"/>
              <a:t>17/10/22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1D4AE0-E416-BD4B-A4DF-6CF85C1EDB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591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ZC0opdrqTk" TargetMode="External"/><Relationship Id="rId4" Type="http://schemas.openxmlformats.org/officeDocument/2006/relationships/image" Target="../media/image1.png"/><Relationship Id="rId5" Type="http://schemas.openxmlformats.org/officeDocument/2006/relationships/hyperlink" Target="https://www.youtube.com/watch?v=uD9Iy_pXJdM" TargetMode="External"/><Relationship Id="rId6" Type="http://schemas.openxmlformats.org/officeDocument/2006/relationships/image" Target="../media/image2.png"/><Relationship Id="rId7" Type="http://schemas.openxmlformats.org/officeDocument/2006/relationships/hyperlink" Target="https://www.youtube.com/watch?v=Hyz0C7i3ysU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5iDRM_2F5vg" TargetMode="External"/><Relationship Id="rId4" Type="http://schemas.openxmlformats.org/officeDocument/2006/relationships/hyperlink" Target="https://www.youtube.com/watch?v=Tv_geitX9_4" TargetMode="External"/><Relationship Id="rId5" Type="http://schemas.openxmlformats.org/officeDocument/2006/relationships/hyperlink" Target="https://www.youtube.com/watch?v=WurazV-KrIQ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Learning in the Digital Era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Unit 1 </a:t>
            </a:r>
          </a:p>
          <a:p>
            <a:r>
              <a:rPr lang="en-US" sz="4800" dirty="0" smtClean="0"/>
              <a:t>Topic </a:t>
            </a:r>
            <a:r>
              <a:rPr lang="en-US" sz="4800" dirty="0" smtClean="0"/>
              <a:t>4</a:t>
            </a:r>
            <a:endParaRPr lang="en-US" sz="4800" dirty="0" smtClean="0"/>
          </a:p>
        </p:txBody>
      </p:sp>
    </p:spTree>
    <p:extLst>
      <p:ext uri="{BB962C8B-B14F-4D97-AF65-F5344CB8AC3E}">
        <p14:creationId xmlns:p14="http://schemas.microsoft.com/office/powerpoint/2010/main" val="2921407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Unit 1 Topic 4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Skill </a:t>
            </a:r>
            <a:r>
              <a:rPr lang="en-US" dirty="0" err="1" smtClean="0"/>
              <a:t>utilisation</a:t>
            </a:r>
            <a:r>
              <a:rPr lang="en-US" dirty="0" smtClean="0"/>
              <a:t> in your discipline.</a:t>
            </a:r>
            <a:endParaRPr lang="en-US" dirty="0" smtClean="0"/>
          </a:p>
          <a:p>
            <a:endParaRPr lang="en-US" dirty="0" smtClean="0"/>
          </a:p>
          <a:p>
            <a:r>
              <a:rPr lang="en-GB" dirty="0" smtClean="0"/>
              <a:t>You </a:t>
            </a:r>
            <a:r>
              <a:rPr lang="en-GB" dirty="0"/>
              <a:t>will </a:t>
            </a:r>
            <a:r>
              <a:rPr lang="en-GB" dirty="0" smtClean="0"/>
              <a:t>use the </a:t>
            </a:r>
            <a:r>
              <a:rPr lang="en-GB" dirty="0"/>
              <a:t>'technology' </a:t>
            </a:r>
            <a:r>
              <a:rPr lang="en-GB" dirty="0" smtClean="0"/>
              <a:t>used in </a:t>
            </a:r>
            <a:r>
              <a:rPr lang="en-GB" dirty="0"/>
              <a:t>Unit 1 Topic 3 to support this work</a:t>
            </a:r>
            <a:r>
              <a:rPr lang="en-GB" dirty="0" smtClean="0"/>
              <a:t>.</a:t>
            </a:r>
          </a:p>
          <a:p>
            <a:r>
              <a:rPr lang="en-GB" dirty="0" smtClean="0"/>
              <a:t>Task-led rather than taught content led.</a:t>
            </a:r>
            <a:endParaRPr lang="en-GB" dirty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45294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Unit 1 Topic 4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task:</a:t>
            </a:r>
          </a:p>
          <a:p>
            <a:endParaRPr lang="en-GB" dirty="0"/>
          </a:p>
          <a:p>
            <a:r>
              <a:rPr lang="en-GB" dirty="0" smtClean="0"/>
              <a:t>Reverse </a:t>
            </a:r>
            <a:r>
              <a:rPr lang="en-GB" dirty="0" smtClean="0"/>
              <a:t>engineer a creative task and express it clearly using discipline led </a:t>
            </a:r>
            <a:r>
              <a:rPr lang="en-GB" i="1" dirty="0" smtClean="0"/>
              <a:t>intelligence</a:t>
            </a:r>
            <a:r>
              <a:rPr lang="en-GB" dirty="0" smtClean="0"/>
              <a:t> and appropriate technologies to the Unit content.</a:t>
            </a:r>
          </a:p>
          <a:p>
            <a:endParaRPr lang="en-GB" dirty="0"/>
          </a:p>
          <a:p>
            <a:endParaRPr lang="en-GB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7724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Unit 1 Topic 4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Choose an </a:t>
            </a:r>
            <a:r>
              <a:rPr lang="en-GB" dirty="0" smtClean="0"/>
              <a:t>event, method </a:t>
            </a:r>
            <a:r>
              <a:rPr lang="en-GB" dirty="0"/>
              <a:t>or creative task that </a:t>
            </a:r>
            <a:r>
              <a:rPr lang="en-GB" dirty="0" smtClean="0"/>
              <a:t>is </a:t>
            </a:r>
            <a:r>
              <a:rPr lang="en-GB" dirty="0"/>
              <a:t>important </a:t>
            </a:r>
            <a:r>
              <a:rPr lang="en-GB" dirty="0" smtClean="0"/>
              <a:t>to success in</a:t>
            </a:r>
            <a:r>
              <a:rPr lang="en-GB" dirty="0" smtClean="0"/>
              <a:t> </a:t>
            </a:r>
            <a:r>
              <a:rPr lang="en-GB" dirty="0"/>
              <a:t>your industry - something basic and interesting.</a:t>
            </a:r>
          </a:p>
          <a:p>
            <a:endParaRPr lang="en-GB" dirty="0"/>
          </a:p>
          <a:p>
            <a:r>
              <a:rPr lang="en-GB" dirty="0"/>
              <a:t>In your discipline </a:t>
            </a:r>
            <a:r>
              <a:rPr lang="en-GB" dirty="0" smtClean="0"/>
              <a:t>group, </a:t>
            </a:r>
            <a:r>
              <a:rPr lang="en-GB" dirty="0"/>
              <a:t>work in groups of 4 or 5 </a:t>
            </a:r>
            <a:r>
              <a:rPr lang="en-GB" dirty="0" smtClean="0"/>
              <a:t>students and </a:t>
            </a:r>
            <a:r>
              <a:rPr lang="en-GB" dirty="0"/>
              <a:t>create a step-by-step </a:t>
            </a:r>
            <a:r>
              <a:rPr lang="en-GB" dirty="0" smtClean="0"/>
              <a:t>“guide </a:t>
            </a:r>
            <a:r>
              <a:rPr lang="en-GB" dirty="0"/>
              <a:t>to </a:t>
            </a:r>
            <a:r>
              <a:rPr lang="en-GB" dirty="0" smtClean="0"/>
              <a:t>creating</a:t>
            </a:r>
            <a:r>
              <a:rPr lang="mr-IN" dirty="0" smtClean="0"/>
              <a:t>…</a:t>
            </a:r>
            <a:r>
              <a:rPr lang="en-GB" dirty="0" smtClean="0"/>
              <a:t>” </a:t>
            </a:r>
            <a:r>
              <a:rPr lang="en-GB" dirty="0" smtClean="0"/>
              <a:t>presentation and ‘video’ of a </a:t>
            </a:r>
            <a:r>
              <a:rPr lang="en-GB" dirty="0"/>
              <a:t>basic version of your chosen </a:t>
            </a:r>
            <a:r>
              <a:rPr lang="en-GB" dirty="0" smtClean="0"/>
              <a:t>event (</a:t>
            </a:r>
            <a:r>
              <a:rPr lang="en-GB" dirty="0"/>
              <a:t>as outlined above).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8316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 1 Topic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This might be a rough-guide style:</a:t>
            </a:r>
            <a:endParaRPr lang="en-GB" dirty="0" smtClean="0"/>
          </a:p>
          <a:p>
            <a:r>
              <a:rPr lang="en-GB" dirty="0" smtClean="0"/>
              <a:t>Guide to creating a flat for Set Design and Production</a:t>
            </a:r>
          </a:p>
          <a:p>
            <a:r>
              <a:rPr lang="en-GB" dirty="0" smtClean="0"/>
              <a:t>Guide to shooting landscapes for Adventure Filmmaking</a:t>
            </a:r>
          </a:p>
          <a:p>
            <a:r>
              <a:rPr lang="en-GB" dirty="0" smtClean="0"/>
              <a:t>Guide to method acting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13361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Unit 1 Topic 4</a:t>
            </a:r>
            <a:endParaRPr lang="en-US" dirty="0"/>
          </a:p>
        </p:txBody>
      </p:sp>
      <p:pic>
        <p:nvPicPr>
          <p:cNvPr id="4" name="Content Placeholder 3" descr="Screen Shot 2022-10-17 at 11.02.45.png">
            <a:hlinkClick r:id="rId3"/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93" t="30585" r="43484" b="16740"/>
          <a:stretch/>
        </p:blipFill>
        <p:spPr>
          <a:xfrm>
            <a:off x="457200" y="1476023"/>
            <a:ext cx="3104444" cy="2709333"/>
          </a:xfrm>
        </p:spPr>
      </p:pic>
      <p:pic>
        <p:nvPicPr>
          <p:cNvPr id="5" name="Picture 4" descr="Screen Shot 2022-10-17 at 11.03.12.png">
            <a:hlinkClick r:id="rId5"/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61" t="27655" r="34722" b="11358"/>
          <a:stretch/>
        </p:blipFill>
        <p:spPr>
          <a:xfrm>
            <a:off x="2989028" y="3084689"/>
            <a:ext cx="3888727" cy="2568223"/>
          </a:xfrm>
          <a:prstGeom prst="rect">
            <a:avLst/>
          </a:prstGeom>
        </p:spPr>
      </p:pic>
      <p:sp>
        <p:nvSpPr>
          <p:cNvPr id="6" name="Rounded Rectangle 5"/>
          <p:cNvSpPr/>
          <p:nvPr/>
        </p:nvSpPr>
        <p:spPr>
          <a:xfrm>
            <a:off x="6313310" y="4673601"/>
            <a:ext cx="2370667" cy="1958622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>
                <a:hlinkClick r:id="rId7"/>
              </a:rPr>
              <a:t>YouTube tutorial on food filming.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55222" y="6110112"/>
            <a:ext cx="30316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Click on the images for videos.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917205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Unit 1 Topic 4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Watch these examples of </a:t>
            </a:r>
            <a:r>
              <a:rPr lang="en-US" dirty="0" smtClean="0"/>
              <a:t>discipline-based </a:t>
            </a:r>
            <a:r>
              <a:rPr lang="en-US" dirty="0" smtClean="0"/>
              <a:t>video info-tutorials that might inspire </a:t>
            </a:r>
            <a:r>
              <a:rPr lang="en-US" dirty="0" smtClean="0"/>
              <a:t>some</a:t>
            </a:r>
            <a:r>
              <a:rPr lang="en-US" dirty="0" smtClean="0"/>
              <a:t> </a:t>
            </a:r>
            <a:r>
              <a:rPr lang="en-US" dirty="0" smtClean="0"/>
              <a:t>practice based ideas on how to present information interestingly:</a:t>
            </a:r>
          </a:p>
          <a:p>
            <a:endParaRPr lang="en-US" dirty="0"/>
          </a:p>
          <a:p>
            <a:r>
              <a:rPr lang="en-US" dirty="0" smtClean="0">
                <a:hlinkClick r:id="rId3"/>
              </a:rPr>
              <a:t>Adventure Filmmaking</a:t>
            </a:r>
            <a:endParaRPr lang="en-US" dirty="0" smtClean="0"/>
          </a:p>
          <a:p>
            <a:r>
              <a:rPr lang="en-US" dirty="0" smtClean="0">
                <a:hlinkClick r:id="rId4"/>
              </a:rPr>
              <a:t>Set, Design and Production</a:t>
            </a:r>
            <a:endParaRPr lang="en-US" dirty="0" smtClean="0"/>
          </a:p>
          <a:p>
            <a:r>
              <a:rPr lang="en-US" dirty="0" smtClean="0">
                <a:hlinkClick r:id="rId5"/>
              </a:rPr>
              <a:t>Acting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44686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</a:t>
            </a:r>
            <a:r>
              <a:rPr lang="en-US" dirty="0" smtClean="0"/>
              <a:t>mportant </a:t>
            </a:r>
            <a:r>
              <a:rPr lang="en-US" dirty="0" smtClean="0"/>
              <a:t>emphasis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I’m not asking for animated, expensive, time-consuming videos.</a:t>
            </a:r>
          </a:p>
          <a:p>
            <a:r>
              <a:rPr lang="en-US" dirty="0" smtClean="0"/>
              <a:t>I want you to </a:t>
            </a:r>
            <a:r>
              <a:rPr lang="en-US" b="1" dirty="0" smtClean="0"/>
              <a:t>show</a:t>
            </a:r>
            <a:r>
              <a:rPr lang="en-US" dirty="0" smtClean="0"/>
              <a:t> </a:t>
            </a:r>
            <a:r>
              <a:rPr lang="en-US" dirty="0" smtClean="0"/>
              <a:t>what you have learned in the Unit through the </a:t>
            </a:r>
            <a:r>
              <a:rPr lang="en-US" b="1" dirty="0" smtClean="0"/>
              <a:t>lens</a:t>
            </a:r>
            <a:r>
              <a:rPr lang="en-US" dirty="0" smtClean="0"/>
              <a:t> of your subject area.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87845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Unit 1 Topic 4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 can l</a:t>
            </a:r>
            <a:r>
              <a:rPr lang="en-GB" dirty="0" smtClean="0"/>
              <a:t>ist </a:t>
            </a:r>
            <a:r>
              <a:rPr lang="en-GB" dirty="0"/>
              <a:t>all of the creative, practical and literacy technologies that were </a:t>
            </a:r>
            <a:r>
              <a:rPr lang="en-GB" dirty="0" smtClean="0"/>
              <a:t>used in making the presentation video:</a:t>
            </a:r>
            <a:endParaRPr lang="en-GB" dirty="0"/>
          </a:p>
          <a:p>
            <a:r>
              <a:rPr lang="en-GB" dirty="0"/>
              <a:t>e.g. </a:t>
            </a:r>
            <a:r>
              <a:rPr lang="en-GB" dirty="0" smtClean="0"/>
              <a:t>to use </a:t>
            </a:r>
            <a:r>
              <a:rPr lang="en-GB" dirty="0"/>
              <a:t>an electric saw </a:t>
            </a:r>
            <a:r>
              <a:rPr lang="en-GB" dirty="0" smtClean="0"/>
              <a:t>there are considerations of  </a:t>
            </a:r>
            <a:r>
              <a:rPr lang="en-GB" dirty="0"/>
              <a:t>H&amp;S, location, </a:t>
            </a:r>
            <a:r>
              <a:rPr lang="en-GB" dirty="0" smtClean="0"/>
              <a:t>maintenance, training, appropriateness </a:t>
            </a:r>
            <a:r>
              <a:rPr lang="en-GB" dirty="0" err="1" smtClean="0"/>
              <a:t>etc</a:t>
            </a:r>
            <a:endParaRPr lang="en-GB" dirty="0"/>
          </a:p>
          <a:p>
            <a:r>
              <a:rPr lang="en-GB" dirty="0" smtClean="0"/>
              <a:t>Consider </a:t>
            </a:r>
            <a:r>
              <a:rPr lang="en-GB" dirty="0" smtClean="0"/>
              <a:t>how you can express </a:t>
            </a:r>
            <a:r>
              <a:rPr lang="en-GB" dirty="0" smtClean="0"/>
              <a:t>this information is </a:t>
            </a:r>
            <a:r>
              <a:rPr lang="en-GB" dirty="0"/>
              <a:t>to an interested person / a beginner / a professional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45938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Unit 1 Topic 4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should </a:t>
            </a:r>
            <a:r>
              <a:rPr lang="en-GB" dirty="0" smtClean="0"/>
              <a:t>aim to produce:</a:t>
            </a:r>
          </a:p>
          <a:p>
            <a:endParaRPr lang="en-GB" dirty="0"/>
          </a:p>
          <a:p>
            <a:r>
              <a:rPr lang="en-GB" dirty="0" smtClean="0"/>
              <a:t>A 60 </a:t>
            </a:r>
            <a:r>
              <a:rPr lang="en-GB" dirty="0"/>
              <a:t>second </a:t>
            </a:r>
            <a:r>
              <a:rPr lang="en-GB" dirty="0" smtClean="0"/>
              <a:t>video presentation</a:t>
            </a:r>
            <a:r>
              <a:rPr lang="en-GB" dirty="0" smtClean="0"/>
              <a:t>, or</a:t>
            </a:r>
          </a:p>
          <a:p>
            <a:r>
              <a:rPr lang="en-GB" dirty="0" smtClean="0"/>
              <a:t>A 60 seconds of film, or,</a:t>
            </a:r>
            <a:endParaRPr lang="en-GB" dirty="0"/>
          </a:p>
          <a:p>
            <a:r>
              <a:rPr lang="en-GB" dirty="0"/>
              <a:t>A</a:t>
            </a:r>
            <a:r>
              <a:rPr lang="en-GB" dirty="0" smtClean="0"/>
              <a:t> </a:t>
            </a:r>
            <a:r>
              <a:rPr lang="en-GB" dirty="0"/>
              <a:t>90 second read (equivalent) on </a:t>
            </a:r>
            <a:r>
              <a:rPr lang="en-GB" dirty="0" smtClean="0"/>
              <a:t>Sway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88791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Unit 1 Topic 4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purpose of this very practical Topic is to combine your </a:t>
            </a:r>
            <a:r>
              <a:rPr lang="en-US" dirty="0" smtClean="0"/>
              <a:t>discipline skills </a:t>
            </a:r>
            <a:r>
              <a:rPr lang="mr-IN" dirty="0" smtClean="0"/>
              <a:t>–</a:t>
            </a:r>
            <a:r>
              <a:rPr lang="en-US" dirty="0" smtClean="0"/>
              <a:t> or degree </a:t>
            </a:r>
            <a:r>
              <a:rPr lang="en-US" dirty="0" err="1" smtClean="0"/>
              <a:t>programme</a:t>
            </a:r>
            <a:r>
              <a:rPr lang="en-US" dirty="0" smtClean="0"/>
              <a:t> competencies </a:t>
            </a:r>
            <a:r>
              <a:rPr lang="en-US" dirty="0" smtClean="0"/>
              <a:t>- </a:t>
            </a:r>
            <a:r>
              <a:rPr lang="en-US" dirty="0" smtClean="0"/>
              <a:t>with </a:t>
            </a:r>
            <a:r>
              <a:rPr lang="en-US" dirty="0" smtClean="0"/>
              <a:t>the Unit 1 Topic skills of:</a:t>
            </a:r>
          </a:p>
          <a:p>
            <a:endParaRPr lang="en-US" dirty="0"/>
          </a:p>
          <a:p>
            <a:r>
              <a:rPr lang="en-US" dirty="0" smtClean="0"/>
              <a:t>Topic 1: Finding and Using Information</a:t>
            </a:r>
          </a:p>
          <a:p>
            <a:r>
              <a:rPr lang="en-US" dirty="0" smtClean="0"/>
              <a:t>Topic 2: Thinking and Writing Critically</a:t>
            </a:r>
          </a:p>
          <a:p>
            <a:r>
              <a:rPr lang="en-US" dirty="0" smtClean="0"/>
              <a:t>Topic 3: Technology for Assessment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83982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 1 Topic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You should try to include information about relevant technologies that aid your disciplines or industries in your presentation.</a:t>
            </a:r>
          </a:p>
          <a:p>
            <a:r>
              <a:rPr lang="en-US" dirty="0" smtClean="0"/>
              <a:t>This might be as universal as </a:t>
            </a:r>
            <a:r>
              <a:rPr lang="en-US" dirty="0" err="1" smtClean="0"/>
              <a:t>DropBox</a:t>
            </a:r>
            <a:r>
              <a:rPr lang="en-US" dirty="0" smtClean="0"/>
              <a:t> or as specific as Adobe After Effects and </a:t>
            </a:r>
            <a:r>
              <a:rPr lang="en-US" dirty="0" err="1" smtClean="0"/>
              <a:t>PhotoShop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394045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Unit 1 Topic 4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</a:t>
            </a:r>
            <a:r>
              <a:rPr lang="en-GB" dirty="0" smtClean="0"/>
              <a:t>final work </a:t>
            </a:r>
            <a:r>
              <a:rPr lang="en-GB" dirty="0" smtClean="0"/>
              <a:t>should:</a:t>
            </a:r>
          </a:p>
          <a:p>
            <a:r>
              <a:rPr lang="en-GB" dirty="0"/>
              <a:t>H</a:t>
            </a:r>
            <a:r>
              <a:rPr lang="en-GB" dirty="0" smtClean="0"/>
              <a:t>ave </a:t>
            </a:r>
            <a:r>
              <a:rPr lang="en-GB" dirty="0"/>
              <a:t>a 'further reading' slide / links - for further interest.</a:t>
            </a:r>
          </a:p>
          <a:p>
            <a:r>
              <a:rPr lang="en-GB" dirty="0"/>
              <a:t>B</a:t>
            </a:r>
            <a:r>
              <a:rPr lang="en-GB" dirty="0" smtClean="0"/>
              <a:t>e </a:t>
            </a:r>
            <a:r>
              <a:rPr lang="en-GB" dirty="0" smtClean="0"/>
              <a:t>accessible - explaining </a:t>
            </a:r>
            <a:r>
              <a:rPr lang="en-GB" dirty="0"/>
              <a:t>key terms and methods </a:t>
            </a:r>
            <a:r>
              <a:rPr lang="mr-IN" dirty="0" smtClean="0"/>
              <a:t>–</a:t>
            </a:r>
            <a:r>
              <a:rPr lang="en-GB" dirty="0" smtClean="0"/>
              <a:t> and provide a </a:t>
            </a:r>
            <a:r>
              <a:rPr lang="en-GB" dirty="0"/>
              <a:t>professional </a:t>
            </a:r>
            <a:r>
              <a:rPr lang="en-GB" dirty="0" smtClean="0"/>
              <a:t>focus or tone by </a:t>
            </a:r>
            <a:r>
              <a:rPr lang="en-GB" dirty="0"/>
              <a:t>the </a:t>
            </a:r>
            <a:r>
              <a:rPr lang="en-GB" dirty="0" smtClean="0"/>
              <a:t>end of the presentation.</a:t>
            </a:r>
            <a:endParaRPr lang="en-GB" dirty="0"/>
          </a:p>
          <a:p>
            <a:r>
              <a:rPr lang="en-GB" dirty="0"/>
              <a:t>E</a:t>
            </a:r>
            <a:r>
              <a:rPr lang="en-GB" dirty="0" smtClean="0"/>
              <a:t>mphasise critical clarity </a:t>
            </a:r>
            <a:r>
              <a:rPr lang="en-GB" dirty="0" smtClean="0"/>
              <a:t>by focussing </a:t>
            </a:r>
            <a:r>
              <a:rPr lang="en-GB" dirty="0"/>
              <a:t>upon academic integrity, readability, access, </a:t>
            </a:r>
            <a:r>
              <a:rPr lang="en-GB" dirty="0" smtClean="0"/>
              <a:t>and your understanding of the learning outcomes</a:t>
            </a:r>
            <a:r>
              <a:rPr lang="en-GB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25492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Here are the Learning Outcomes again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smtClean="0"/>
              <a:t>Demonstrate the foundational skills required to be a resilient and healthy independent learner.</a:t>
            </a:r>
          </a:p>
          <a:p>
            <a:r>
              <a:rPr lang="en-GB" dirty="0" smtClean="0"/>
              <a:t>Practise the principles of learning agility. </a:t>
            </a:r>
          </a:p>
          <a:p>
            <a:pPr lvl="0"/>
            <a:r>
              <a:rPr lang="en-GB" dirty="0" smtClean="0"/>
              <a:t>Use suitable technology to support and enhance their learning experience within the discipline area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813795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Uploading your work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This is a highly independent module so there may be some difference in the times / weeks that you choose to complete the task. </a:t>
            </a:r>
          </a:p>
          <a:p>
            <a:r>
              <a:rPr lang="en-US" dirty="0" smtClean="0"/>
              <a:t>However I suggest that you undertake this work as soon as possible to prepare you for assignments and assessment in your other modules.</a:t>
            </a:r>
          </a:p>
        </p:txBody>
      </p:sp>
    </p:spTree>
    <p:extLst>
      <p:ext uri="{BB962C8B-B14F-4D97-AF65-F5344CB8AC3E}">
        <p14:creationId xmlns:p14="http://schemas.microsoft.com/office/powerpoint/2010/main" val="25634358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Uploading your work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  <a:p>
            <a:r>
              <a:rPr lang="en-US" dirty="0" smtClean="0"/>
              <a:t>Upload a </a:t>
            </a:r>
            <a:r>
              <a:rPr lang="en-US" u="sng" dirty="0" smtClean="0"/>
              <a:t>link</a:t>
            </a:r>
            <a:r>
              <a:rPr lang="en-US" dirty="0" smtClean="0"/>
              <a:t> to your final presentation to the Forum in Unit 1, Topic 4.</a:t>
            </a:r>
          </a:p>
          <a:p>
            <a:r>
              <a:rPr lang="en-US" dirty="0" smtClean="0"/>
              <a:t>Include the names of the members of your group in your post.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72655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Task Completion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You should set a specific timeframe in which to complete this Topic and task.</a:t>
            </a:r>
          </a:p>
          <a:p>
            <a:endParaRPr lang="en-US" dirty="0" smtClean="0"/>
          </a:p>
          <a:p>
            <a:r>
              <a:rPr lang="en-US" dirty="0" smtClean="0"/>
              <a:t>As it is a self-directed Topic, your times will vary, however, you should aim to spend approximately three hours on this work.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83775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6A55094-FEFE-A446-BD81-AFD00D141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485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/>
            </a:r>
            <a:br>
              <a:rPr lang="en-US" dirty="0"/>
            </a:br>
            <a:r>
              <a:rPr lang="en-US" dirty="0" err="1"/>
              <a:t>Diolch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fawr</a:t>
            </a:r>
            <a:r>
              <a:rPr lang="en-US" dirty="0"/>
              <a:t> am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cyfraniad</a:t>
            </a:r>
            <a:r>
              <a:rPr lang="en-US" dirty="0"/>
              <a:t>.</a:t>
            </a:r>
            <a:br>
              <a:rPr lang="en-US" dirty="0"/>
            </a:br>
            <a:r>
              <a:rPr lang="en-US" dirty="0"/>
              <a:t>Thank you for your contribution.</a:t>
            </a:r>
          </a:p>
        </p:txBody>
      </p:sp>
    </p:spTree>
    <p:extLst>
      <p:ext uri="{BB962C8B-B14F-4D97-AF65-F5344CB8AC3E}">
        <p14:creationId xmlns:p14="http://schemas.microsoft.com/office/powerpoint/2010/main" val="55375598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252</TotalTime>
  <Words>837</Words>
  <Application>Microsoft Macintosh PowerPoint</Application>
  <PresentationFormat>On-screen Show (4:3)</PresentationFormat>
  <Paragraphs>92</Paragraphs>
  <Slides>18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Learning in the Digital Era</vt:lpstr>
      <vt:lpstr>Unit 1 Topic 4</vt:lpstr>
      <vt:lpstr>Unit 1 Topic 4</vt:lpstr>
      <vt:lpstr>Unit 1 Topic 4</vt:lpstr>
      <vt:lpstr>Unit 1 Topic 4</vt:lpstr>
      <vt:lpstr>Unit 1 Topic 4</vt:lpstr>
      <vt:lpstr>Unit 1 Topic 4</vt:lpstr>
      <vt:lpstr>Important emphasis</vt:lpstr>
      <vt:lpstr>Unit 1 Topic 4</vt:lpstr>
      <vt:lpstr>Unit 1 Topic 4</vt:lpstr>
      <vt:lpstr>Unit 1 Topic 4</vt:lpstr>
      <vt:lpstr>Unit 1 Topic 4</vt:lpstr>
      <vt:lpstr>Unit 1 Topic 4</vt:lpstr>
      <vt:lpstr>Here are the Learning Outcomes again </vt:lpstr>
      <vt:lpstr>Uploading your work</vt:lpstr>
      <vt:lpstr>Uploading your work</vt:lpstr>
      <vt:lpstr>Task Completion</vt:lpstr>
      <vt:lpstr> Diolch yn fawr am eich cyfraniad. Thank you for your contribution.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</dc:title>
  <dc:creator>Jonathan</dc:creator>
  <cp:lastModifiedBy>Jonathan</cp:lastModifiedBy>
  <cp:revision>22</cp:revision>
  <dcterms:created xsi:type="dcterms:W3CDTF">2022-10-17T07:47:52Z</dcterms:created>
  <dcterms:modified xsi:type="dcterms:W3CDTF">2022-10-17T12:02:06Z</dcterms:modified>
</cp:coreProperties>
</file>