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260" r:id="rId3"/>
    <p:sldId id="257" r:id="rId4"/>
    <p:sldId id="258" r:id="rId5"/>
    <p:sldId id="261" r:id="rId6"/>
    <p:sldId id="262" r:id="rId7"/>
    <p:sldId id="263" r:id="rId8"/>
    <p:sldId id="264" r:id="rId9"/>
    <p:sldId id="259"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339" autoAdjust="0"/>
  </p:normalViewPr>
  <p:slideViewPr>
    <p:cSldViewPr>
      <p:cViewPr varScale="1">
        <p:scale>
          <a:sx n="54" d="100"/>
          <a:sy n="54" d="100"/>
        </p:scale>
        <p:origin x="1640"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C747A23-3AD4-44AE-AA92-F65E641A7D15}" type="datetimeFigureOut">
              <a:rPr lang="en-US" smtClean="0"/>
              <a:pPr/>
              <a:t>2/27/2023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F150623-B6F6-45E5-B78C-DAC96B038A31}"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smtClean="0">
                <a:solidFill>
                  <a:schemeClr val="tx1"/>
                </a:solidFill>
                <a:latin typeface="Times New Roman" pitchFamily="18" charset="0"/>
                <a:ea typeface="+mn-ea"/>
                <a:cs typeface="Times New Roman" pitchFamily="18" charset="0"/>
              </a:rPr>
              <a:t>In this context, John Lewis PLC has been chosen in terms of discussing its change management approach regarding differentiation and innovation. </a:t>
            </a:r>
            <a:endParaRPr lang="en-US" sz="1200" kern="1200" dirty="0" smtClean="0">
              <a:solidFill>
                <a:schemeClr val="tx1"/>
              </a:solidFill>
              <a:latin typeface="Times New Roman" pitchFamily="18" charset="0"/>
              <a:ea typeface="+mn-ea"/>
              <a:cs typeface="Times New Roman" pitchFamily="18" charset="0"/>
            </a:endParaRPr>
          </a:p>
          <a:p>
            <a:pPr algn="just">
              <a:lnSpc>
                <a:spcPct val="150000"/>
              </a:lnSpc>
            </a:pP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CF150623-B6F6-45E5-B78C-DAC96B038A31}"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smtClean="0">
                <a:solidFill>
                  <a:schemeClr val="tx1"/>
                </a:solidFill>
                <a:latin typeface="Times New Roman" pitchFamily="18" charset="0"/>
                <a:ea typeface="+mn-ea"/>
                <a:cs typeface="Times New Roman" pitchFamily="18" charset="0"/>
              </a:rPr>
              <a:t>John Lewis PLC is an organisation of “high-end” department stores that operates in the United Kingdom. The founder of the company is John Lewis who founded the organisation in 1864 (Johnlewis.com, 2023).  John Lewis PLC possess nearly about US$2,500 million of market shares in 2023 (Statista.com, 2023). The company is changing its company type for arranging and controlling “Partnerships” as a single business (johnlewispartnership.co.uk, 2019). The company is applying changes for constructing new “senior roles” with obligations that span both companies. The partner brands ensure to serve consumers through online platforms and offline stores (johnlewispartnership.co.uk, 2019). The company is changing to include the executive directors, chairman, finance and directors to create a small “partnership board”.   </a:t>
            </a:r>
            <a:endParaRPr lang="en-US" sz="1200" kern="1200" dirty="0" smtClean="0">
              <a:solidFill>
                <a:schemeClr val="tx1"/>
              </a:solidFill>
              <a:latin typeface="Times New Roman" pitchFamily="18" charset="0"/>
              <a:ea typeface="+mn-ea"/>
              <a:cs typeface="Times New Roman" pitchFamily="18" charset="0"/>
            </a:endParaRPr>
          </a:p>
          <a:p>
            <a:pPr algn="just">
              <a:lnSpc>
                <a:spcPct val="150000"/>
              </a:lnSpc>
            </a:pP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CF150623-B6F6-45E5-B78C-DAC96B038A31}"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fontScale="85000" lnSpcReduction="10000"/>
          </a:bodyPr>
          <a:lstStyle/>
          <a:p>
            <a:pPr algn="just">
              <a:lnSpc>
                <a:spcPct val="150000"/>
              </a:lnSpc>
            </a:pPr>
            <a:r>
              <a:rPr lang="en-GB" sz="1200" kern="1200" dirty="0" err="1" smtClean="0">
                <a:solidFill>
                  <a:schemeClr val="tx1"/>
                </a:solidFill>
                <a:latin typeface="Times New Roman" pitchFamily="18" charset="0"/>
                <a:ea typeface="+mn-ea"/>
                <a:cs typeface="Times New Roman" pitchFamily="18" charset="0"/>
              </a:rPr>
              <a:t>Lewin’s</a:t>
            </a:r>
            <a:r>
              <a:rPr lang="en-GB" sz="1200" kern="1200" dirty="0" smtClean="0">
                <a:solidFill>
                  <a:schemeClr val="tx1"/>
                </a:solidFill>
                <a:latin typeface="Times New Roman" pitchFamily="18" charset="0"/>
                <a:ea typeface="+mn-ea"/>
                <a:cs typeface="Times New Roman" pitchFamily="18" charset="0"/>
              </a:rPr>
              <a:t> Change Management Model is a model for bringing change to an organisation. The model is easy to comprehend as well as easy to implement in a practical field (</a:t>
            </a:r>
            <a:r>
              <a:rPr lang="en-GB" sz="1200" kern="1200" dirty="0" err="1" smtClean="0">
                <a:solidFill>
                  <a:schemeClr val="tx1"/>
                </a:solidFill>
                <a:latin typeface="Times New Roman" pitchFamily="18" charset="0"/>
                <a:ea typeface="+mn-ea"/>
                <a:cs typeface="Times New Roman" pitchFamily="18" charset="0"/>
              </a:rPr>
              <a:t>Hamdo</a:t>
            </a:r>
            <a:r>
              <a:rPr lang="en-GB" sz="1200" kern="1200" dirty="0" smtClean="0">
                <a:solidFill>
                  <a:schemeClr val="tx1"/>
                </a:solidFill>
                <a:latin typeface="Times New Roman" pitchFamily="18" charset="0"/>
                <a:ea typeface="+mn-ea"/>
                <a:cs typeface="Times New Roman" pitchFamily="18" charset="0"/>
              </a:rPr>
              <a:t>, 2021). John Lewis PLC can execute the change model to humanise the process of change management. The change management model can be beneficial for the company to plan and execute needed changes in the organisation. </a:t>
            </a:r>
            <a:r>
              <a:rPr lang="en-GB" sz="1200" kern="1200" dirty="0" err="1" smtClean="0">
                <a:solidFill>
                  <a:schemeClr val="tx1"/>
                </a:solidFill>
                <a:latin typeface="Times New Roman" pitchFamily="18" charset="0"/>
                <a:ea typeface="+mn-ea"/>
                <a:cs typeface="Times New Roman" pitchFamily="18" charset="0"/>
              </a:rPr>
              <a:t>Lewin’s</a:t>
            </a:r>
            <a:r>
              <a:rPr lang="en-GB" sz="1200" kern="1200" dirty="0" smtClean="0">
                <a:solidFill>
                  <a:schemeClr val="tx1"/>
                </a:solidFill>
                <a:latin typeface="Times New Roman" pitchFamily="18" charset="0"/>
                <a:ea typeface="+mn-ea"/>
                <a:cs typeface="Times New Roman" pitchFamily="18" charset="0"/>
              </a:rPr>
              <a:t> Change Management Model will be accordingly suitable for the company to create a “smaller board of partnership” as well as control the “Partnership” as a single business (Johnlewis.com, 2023). The company need to follow the steps of unfreezing, changing and refreezing to bring changes in the organisation. The changing model can be beneficial for the company to understand “human behaviour” with respect to organisational changes. </a:t>
            </a:r>
            <a:endParaRPr lang="en-US" sz="1200" kern="1200" dirty="0" smtClean="0">
              <a:solidFill>
                <a:schemeClr val="tx1"/>
              </a:solidFill>
              <a:latin typeface="Times New Roman" pitchFamily="18" charset="0"/>
              <a:ea typeface="+mn-ea"/>
              <a:cs typeface="Times New Roman" pitchFamily="18" charset="0"/>
            </a:endParaRPr>
          </a:p>
          <a:p>
            <a:pPr algn="just">
              <a:lnSpc>
                <a:spcPct val="150000"/>
              </a:lnSpc>
            </a:pPr>
            <a:r>
              <a:rPr lang="en-GB" sz="1200" kern="1200" dirty="0" err="1" smtClean="0">
                <a:solidFill>
                  <a:schemeClr val="tx1"/>
                </a:solidFill>
                <a:latin typeface="Times New Roman" pitchFamily="18" charset="0"/>
                <a:ea typeface="+mn-ea"/>
                <a:cs typeface="Times New Roman" pitchFamily="18" charset="0"/>
              </a:rPr>
              <a:t>Kotter’s</a:t>
            </a:r>
            <a:r>
              <a:rPr lang="en-GB" sz="1200" kern="1200" dirty="0" smtClean="0">
                <a:solidFill>
                  <a:schemeClr val="tx1"/>
                </a:solidFill>
                <a:latin typeface="Times New Roman" pitchFamily="18" charset="0"/>
                <a:ea typeface="+mn-ea"/>
                <a:cs typeface="Times New Roman" pitchFamily="18" charset="0"/>
              </a:rPr>
              <a:t> Change Management Model is a framework of a process that is designed for helping organisational leaders to execute changes successfully in an organisation. The change model is suitable for change management and covers cultural changes in the company (</a:t>
            </a:r>
            <a:r>
              <a:rPr lang="en-GB" sz="1200" kern="1200" dirty="0" err="1" smtClean="0">
                <a:solidFill>
                  <a:schemeClr val="tx1"/>
                </a:solidFill>
                <a:latin typeface="Times New Roman" pitchFamily="18" charset="0"/>
                <a:ea typeface="+mn-ea"/>
                <a:cs typeface="Times New Roman" pitchFamily="18" charset="0"/>
              </a:rPr>
              <a:t>Sittrop</a:t>
            </a:r>
            <a:r>
              <a:rPr lang="en-GB" sz="1200" kern="1200" dirty="0" smtClean="0">
                <a:solidFill>
                  <a:schemeClr val="tx1"/>
                </a:solidFill>
                <a:latin typeface="Times New Roman" pitchFamily="18" charset="0"/>
                <a:ea typeface="+mn-ea"/>
                <a:cs typeface="Times New Roman" pitchFamily="18" charset="0"/>
              </a:rPr>
              <a:t> and Crosthwaite, 2021).  The company can follow the steps of the change management model by constructing a sense of urgency, creating an assisting coalition, constructing a “strategic vision” and creating a board of changes. John Lewis PLC can therefore apply and implement </a:t>
            </a:r>
            <a:r>
              <a:rPr lang="en-GB" sz="1200" kern="1200" dirty="0" err="1" smtClean="0">
                <a:solidFill>
                  <a:schemeClr val="tx1"/>
                </a:solidFill>
                <a:latin typeface="Times New Roman" pitchFamily="18" charset="0"/>
                <a:ea typeface="+mn-ea"/>
                <a:cs typeface="Times New Roman" pitchFamily="18" charset="0"/>
              </a:rPr>
              <a:t>Kotter’s</a:t>
            </a:r>
            <a:r>
              <a:rPr lang="en-GB" sz="1200" kern="1200" dirty="0" smtClean="0">
                <a:solidFill>
                  <a:schemeClr val="tx1"/>
                </a:solidFill>
                <a:latin typeface="Times New Roman" pitchFamily="18" charset="0"/>
                <a:ea typeface="+mn-ea"/>
                <a:cs typeface="Times New Roman" pitchFamily="18" charset="0"/>
              </a:rPr>
              <a:t> Change Management Model to construct unique “senior roles with responsibilities” that span both trademarks.</a:t>
            </a:r>
            <a:br>
              <a:rPr lang="en-GB" sz="1200" kern="1200" dirty="0" smtClean="0">
                <a:solidFill>
                  <a:schemeClr val="tx1"/>
                </a:solidFill>
                <a:latin typeface="Times New Roman" pitchFamily="18" charset="0"/>
                <a:ea typeface="+mn-ea"/>
                <a:cs typeface="Times New Roman" pitchFamily="18" charset="0"/>
              </a:rPr>
            </a:br>
            <a:endParaRPr lang="en-US" sz="1200" kern="1200" dirty="0" smtClean="0">
              <a:solidFill>
                <a:schemeClr val="tx1"/>
              </a:solidFill>
              <a:latin typeface="Times New Roman" pitchFamily="18" charset="0"/>
              <a:ea typeface="+mn-ea"/>
              <a:cs typeface="Times New Roman" pitchFamily="18" charset="0"/>
            </a:endParaRPr>
          </a:p>
          <a:p>
            <a:pPr algn="just">
              <a:lnSpc>
                <a:spcPct val="150000"/>
              </a:lnSpc>
            </a:pP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CF150623-B6F6-45E5-B78C-DAC96B038A31}"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fontScale="92500"/>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smtClean="0">
                <a:solidFill>
                  <a:schemeClr val="tx1"/>
                </a:solidFill>
                <a:latin typeface="Times New Roman" pitchFamily="18" charset="0"/>
                <a:ea typeface="+mn-ea"/>
                <a:cs typeface="Times New Roman" pitchFamily="18" charset="0"/>
              </a:rPr>
              <a:t>According to the Lewis change management theory, the leaders of the company need to </a:t>
            </a:r>
            <a:r>
              <a:rPr lang="en-GB" sz="1200" b="1" i="1" kern="1200" dirty="0" smtClean="0">
                <a:solidFill>
                  <a:schemeClr val="tx1"/>
                </a:solidFill>
                <a:latin typeface="Times New Roman" pitchFamily="18" charset="0"/>
                <a:ea typeface="+mn-ea"/>
                <a:cs typeface="Times New Roman" pitchFamily="18" charset="0"/>
              </a:rPr>
              <a:t>unfreeze </a:t>
            </a:r>
            <a:r>
              <a:rPr lang="en-GB" sz="1200" kern="1200" dirty="0" smtClean="0">
                <a:solidFill>
                  <a:schemeClr val="tx1"/>
                </a:solidFill>
                <a:latin typeface="Times New Roman" pitchFamily="18" charset="0"/>
                <a:ea typeface="+mn-ea"/>
                <a:cs typeface="Times New Roman" pitchFamily="18" charset="0"/>
              </a:rPr>
              <a:t>the business process to identify the factors that need to change. As per the view of </a:t>
            </a:r>
            <a:r>
              <a:rPr lang="en-GB" sz="1200" kern="1200" dirty="0" err="1" smtClean="0">
                <a:solidFill>
                  <a:schemeClr val="tx1"/>
                </a:solidFill>
                <a:latin typeface="Times New Roman" pitchFamily="18" charset="0"/>
                <a:ea typeface="+mn-ea"/>
                <a:cs typeface="Times New Roman" pitchFamily="18" charset="0"/>
              </a:rPr>
              <a:t>Faupel</a:t>
            </a:r>
            <a:r>
              <a:rPr lang="en-GB" sz="1200" kern="1200" dirty="0" smtClean="0">
                <a:solidFill>
                  <a:schemeClr val="tx1"/>
                </a:solidFill>
                <a:latin typeface="Times New Roman" pitchFamily="18" charset="0"/>
                <a:ea typeface="+mn-ea"/>
                <a:cs typeface="Times New Roman" pitchFamily="18" charset="0"/>
              </a:rPr>
              <a:t> and </a:t>
            </a:r>
            <a:r>
              <a:rPr lang="en-GB" sz="1200" kern="1200" dirty="0" err="1" smtClean="0">
                <a:solidFill>
                  <a:schemeClr val="tx1"/>
                </a:solidFill>
                <a:latin typeface="Times New Roman" pitchFamily="18" charset="0"/>
                <a:ea typeface="+mn-ea"/>
                <a:cs typeface="Times New Roman" pitchFamily="18" charset="0"/>
              </a:rPr>
              <a:t>Süß</a:t>
            </a:r>
            <a:r>
              <a:rPr lang="en-GB" sz="1200" kern="1200" dirty="0" smtClean="0">
                <a:solidFill>
                  <a:schemeClr val="tx1"/>
                </a:solidFill>
                <a:latin typeface="Times New Roman" pitchFamily="18" charset="0"/>
                <a:ea typeface="+mn-ea"/>
                <a:cs typeface="Times New Roman" pitchFamily="18" charset="0"/>
              </a:rPr>
              <a:t> (2019), transformational leadership helps in managing the changes in the workplace. Therefore, it can be said that the managers of the company can apply a transformational leadership approach to adjust to changes such as innovation and differentiation in the workplace. In the </a:t>
            </a:r>
            <a:r>
              <a:rPr lang="en-GB" sz="1200" b="1" i="1" kern="1200" dirty="0" smtClean="0">
                <a:solidFill>
                  <a:schemeClr val="tx1"/>
                </a:solidFill>
                <a:latin typeface="Times New Roman" pitchFamily="18" charset="0"/>
                <a:ea typeface="+mn-ea"/>
                <a:cs typeface="Times New Roman" pitchFamily="18" charset="0"/>
              </a:rPr>
              <a:t>refreeze stage</a:t>
            </a:r>
            <a:r>
              <a:rPr lang="en-GB" sz="1200" kern="1200" dirty="0" smtClean="0">
                <a:solidFill>
                  <a:schemeClr val="tx1"/>
                </a:solidFill>
                <a:latin typeface="Times New Roman" pitchFamily="18" charset="0"/>
                <a:ea typeface="+mn-ea"/>
                <a:cs typeface="Times New Roman" pitchFamily="18" charset="0"/>
              </a:rPr>
              <a:t>, the implementation of a transformational leadership approach can help JLP to access the feedback of the business after the changes. Therefore, it can be said that the unfreeze, change and refreeze stage can help the company to adjust to the changes in the workplace. The </a:t>
            </a:r>
            <a:r>
              <a:rPr lang="en-GB" sz="1200" kern="1200" dirty="0" err="1" smtClean="0">
                <a:solidFill>
                  <a:schemeClr val="tx1"/>
                </a:solidFill>
                <a:latin typeface="Times New Roman" pitchFamily="18" charset="0"/>
                <a:ea typeface="+mn-ea"/>
                <a:cs typeface="Times New Roman" pitchFamily="18" charset="0"/>
              </a:rPr>
              <a:t>kotter’s</a:t>
            </a:r>
            <a:r>
              <a:rPr lang="en-GB" sz="1200" kern="1200" dirty="0" smtClean="0">
                <a:solidFill>
                  <a:schemeClr val="tx1"/>
                </a:solidFill>
                <a:latin typeface="Times New Roman" pitchFamily="18" charset="0"/>
                <a:ea typeface="+mn-ea"/>
                <a:cs typeface="Times New Roman" pitchFamily="18" charset="0"/>
              </a:rPr>
              <a:t> theory is important in order to accomplish the short-term wins of the company by including effective leadership approaches such as transformational leadership through making certain changes in the business. As opined by </a:t>
            </a:r>
            <a:r>
              <a:rPr lang="en-GB" sz="1200" kern="1200" dirty="0" err="1" smtClean="0">
                <a:solidFill>
                  <a:schemeClr val="tx1"/>
                </a:solidFill>
                <a:latin typeface="Times New Roman" pitchFamily="18" charset="0"/>
                <a:ea typeface="+mn-ea"/>
                <a:cs typeface="Times New Roman" pitchFamily="18" charset="0"/>
              </a:rPr>
              <a:t>Anshasi</a:t>
            </a:r>
            <a:r>
              <a:rPr lang="en-GB" sz="1200" kern="1200" dirty="0" smtClean="0">
                <a:solidFill>
                  <a:schemeClr val="tx1"/>
                </a:solidFill>
                <a:latin typeface="Times New Roman" pitchFamily="18" charset="0"/>
                <a:ea typeface="+mn-ea"/>
                <a:cs typeface="Times New Roman" pitchFamily="18" charset="0"/>
              </a:rPr>
              <a:t> </a:t>
            </a:r>
            <a:r>
              <a:rPr lang="en-GB" sz="1200" i="1" kern="1200" dirty="0" smtClean="0">
                <a:solidFill>
                  <a:schemeClr val="tx1"/>
                </a:solidFill>
                <a:latin typeface="Times New Roman" pitchFamily="18" charset="0"/>
                <a:ea typeface="+mn-ea"/>
                <a:cs typeface="Times New Roman" pitchFamily="18" charset="0"/>
              </a:rPr>
              <a:t>et al</a:t>
            </a:r>
            <a:r>
              <a:rPr lang="en-GB" sz="1200" kern="1200" dirty="0" smtClean="0">
                <a:solidFill>
                  <a:schemeClr val="tx1"/>
                </a:solidFill>
                <a:latin typeface="Times New Roman" pitchFamily="18" charset="0"/>
                <a:ea typeface="+mn-ea"/>
                <a:cs typeface="Times New Roman" pitchFamily="18" charset="0"/>
              </a:rPr>
              <a:t>. (2022), </a:t>
            </a:r>
            <a:r>
              <a:rPr lang="en-GB" sz="1200" kern="1200" dirty="0" err="1" smtClean="0">
                <a:solidFill>
                  <a:schemeClr val="tx1"/>
                </a:solidFill>
                <a:latin typeface="Times New Roman" pitchFamily="18" charset="0"/>
                <a:ea typeface="+mn-ea"/>
                <a:cs typeface="Times New Roman" pitchFamily="18" charset="0"/>
              </a:rPr>
              <a:t>Kotter's</a:t>
            </a:r>
            <a:r>
              <a:rPr lang="en-GB" sz="1200" kern="1200" dirty="0" smtClean="0">
                <a:solidFill>
                  <a:schemeClr val="tx1"/>
                </a:solidFill>
                <a:latin typeface="Times New Roman" pitchFamily="18" charset="0"/>
                <a:ea typeface="+mn-ea"/>
                <a:cs typeface="Times New Roman" pitchFamily="18" charset="0"/>
              </a:rPr>
              <a:t> change management model helps in identifying the barriers in business. Moreover, the theory can help the company in taking action on the organisational changes by addressing the barriers of including innovation and differentiation. The proper leadership approach of the company can help in managing the conflict among employees regarding the changes in the business processes through innovation. </a:t>
            </a:r>
            <a:endParaRPr lang="en-US" sz="1200" kern="1200" dirty="0" smtClean="0">
              <a:solidFill>
                <a:schemeClr val="tx1"/>
              </a:solidFill>
              <a:latin typeface="Times New Roman" pitchFamily="18" charset="0"/>
              <a:ea typeface="+mn-ea"/>
              <a:cs typeface="Times New Roman" pitchFamily="18" charset="0"/>
            </a:endParaRPr>
          </a:p>
          <a:p>
            <a:pPr algn="just">
              <a:lnSpc>
                <a:spcPct val="150000"/>
              </a:lnSpc>
            </a:pP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CF150623-B6F6-45E5-B78C-DAC96B038A31}"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fontScale="77500" lnSpcReduction="20000"/>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smtClean="0">
                <a:solidFill>
                  <a:schemeClr val="tx1"/>
                </a:solidFill>
                <a:latin typeface="Times New Roman" pitchFamily="18" charset="0"/>
                <a:ea typeface="+mn-ea"/>
                <a:cs typeface="Times New Roman" pitchFamily="18" charset="0"/>
              </a:rPr>
              <a:t>The work culture of the company can drive the changes in JLP regarding innovation and differentiation. As per the study by </a:t>
            </a:r>
            <a:r>
              <a:rPr lang="en-GB" sz="1200" kern="1200" dirty="0" err="1" smtClean="0">
                <a:solidFill>
                  <a:schemeClr val="tx1"/>
                </a:solidFill>
                <a:latin typeface="Times New Roman" pitchFamily="18" charset="0"/>
                <a:ea typeface="+mn-ea"/>
                <a:cs typeface="Times New Roman" pitchFamily="18" charset="0"/>
              </a:rPr>
              <a:t>Kassem</a:t>
            </a:r>
            <a:r>
              <a:rPr lang="en-GB" sz="1200" kern="1200" dirty="0" smtClean="0">
                <a:solidFill>
                  <a:schemeClr val="tx1"/>
                </a:solidFill>
                <a:latin typeface="Times New Roman" pitchFamily="18" charset="0"/>
                <a:ea typeface="+mn-ea"/>
                <a:cs typeface="Times New Roman" pitchFamily="18" charset="0"/>
              </a:rPr>
              <a:t> </a:t>
            </a:r>
            <a:r>
              <a:rPr lang="en-GB" sz="1200" i="1" kern="1200" dirty="0" smtClean="0">
                <a:solidFill>
                  <a:schemeClr val="tx1"/>
                </a:solidFill>
                <a:latin typeface="Times New Roman" pitchFamily="18" charset="0"/>
                <a:ea typeface="+mn-ea"/>
                <a:cs typeface="Times New Roman" pitchFamily="18" charset="0"/>
              </a:rPr>
              <a:t>et al</a:t>
            </a:r>
            <a:r>
              <a:rPr lang="en-GB" sz="1200" kern="1200" dirty="0" smtClean="0">
                <a:solidFill>
                  <a:schemeClr val="tx1"/>
                </a:solidFill>
                <a:latin typeface="Times New Roman" pitchFamily="18" charset="0"/>
                <a:ea typeface="+mn-ea"/>
                <a:cs typeface="Times New Roman" pitchFamily="18" charset="0"/>
              </a:rPr>
              <a:t>. (2019), the work culture of organisations helps in adjusting the changes in the business. Therefore, the work culture of JLP can help in managing the changes regarding innovation in the business processes. According to </a:t>
            </a:r>
            <a:r>
              <a:rPr lang="en-GB" sz="1200" kern="1200" dirty="0" err="1" smtClean="0">
                <a:solidFill>
                  <a:schemeClr val="tx1"/>
                </a:solidFill>
                <a:latin typeface="Times New Roman" pitchFamily="18" charset="0"/>
                <a:ea typeface="+mn-ea"/>
                <a:cs typeface="Times New Roman" pitchFamily="18" charset="0"/>
              </a:rPr>
              <a:t>morgan’s</a:t>
            </a:r>
            <a:r>
              <a:rPr lang="en-GB" sz="1200" kern="1200" dirty="0" smtClean="0">
                <a:solidFill>
                  <a:schemeClr val="tx1"/>
                </a:solidFill>
                <a:latin typeface="Times New Roman" pitchFamily="18" charset="0"/>
                <a:ea typeface="+mn-ea"/>
                <a:cs typeface="Times New Roman" pitchFamily="18" charset="0"/>
              </a:rPr>
              <a:t> theory, an organisation needs to communicate effectively in terms of sharing ideas on organisational changes (</a:t>
            </a:r>
            <a:r>
              <a:rPr lang="en-GB" sz="1200" kern="1200" dirty="0" err="1" smtClean="0">
                <a:solidFill>
                  <a:schemeClr val="tx1"/>
                </a:solidFill>
                <a:latin typeface="Times New Roman" pitchFamily="18" charset="0"/>
                <a:ea typeface="+mn-ea"/>
                <a:cs typeface="Times New Roman" pitchFamily="18" charset="0"/>
              </a:rPr>
              <a:t>Tohidian</a:t>
            </a:r>
            <a:r>
              <a:rPr lang="en-GB" sz="1200" kern="1200" dirty="0" smtClean="0">
                <a:solidFill>
                  <a:schemeClr val="tx1"/>
                </a:solidFill>
                <a:latin typeface="Times New Roman" pitchFamily="18" charset="0"/>
                <a:ea typeface="+mn-ea"/>
                <a:cs typeface="Times New Roman" pitchFamily="18" charset="0"/>
              </a:rPr>
              <a:t> and </a:t>
            </a:r>
            <a:r>
              <a:rPr lang="en-GB" sz="1200" kern="1200" dirty="0" err="1" smtClean="0">
                <a:solidFill>
                  <a:schemeClr val="tx1"/>
                </a:solidFill>
                <a:latin typeface="Times New Roman" pitchFamily="18" charset="0"/>
                <a:ea typeface="+mn-ea"/>
                <a:cs typeface="Times New Roman" pitchFamily="18" charset="0"/>
              </a:rPr>
              <a:t>Rahimian</a:t>
            </a:r>
            <a:r>
              <a:rPr lang="en-GB" sz="1200" kern="1200" dirty="0" smtClean="0">
                <a:solidFill>
                  <a:schemeClr val="tx1"/>
                </a:solidFill>
                <a:latin typeface="Times New Roman" pitchFamily="18" charset="0"/>
                <a:ea typeface="+mn-ea"/>
                <a:cs typeface="Times New Roman" pitchFamily="18" charset="0"/>
              </a:rPr>
              <a:t>, 2019). Similarly, the employees of the company need to make effective communication in order to create a positive culture in the workplace to adjust to the change.  Leadership is an essential driving factor for the company to manage the changes in the workplace. JLP has announced that the company is willing to develop the HR department to manage the business process (Johnlewispartnership.co.uk, 2019). In this context, the HR managers of the company can drive business changes through leadership regarding innovation and digitalisation. Digitalisation can help the company positively regarding the management of changes to control partnerships in business. The adoption of innovation and differentiation in business can create challenges for the company to manage its employees due to the implementation of technologies. As commented by Lee </a:t>
            </a:r>
            <a:r>
              <a:rPr lang="en-GB" sz="1200" i="1" kern="1200" dirty="0" smtClean="0">
                <a:solidFill>
                  <a:schemeClr val="tx1"/>
                </a:solidFill>
                <a:latin typeface="Times New Roman" pitchFamily="18" charset="0"/>
                <a:ea typeface="+mn-ea"/>
                <a:cs typeface="Times New Roman" pitchFamily="18" charset="0"/>
              </a:rPr>
              <a:t>et al</a:t>
            </a:r>
            <a:r>
              <a:rPr lang="en-GB" sz="1200" kern="1200" dirty="0" smtClean="0">
                <a:solidFill>
                  <a:schemeClr val="tx1"/>
                </a:solidFill>
                <a:latin typeface="Times New Roman" pitchFamily="18" charset="0"/>
                <a:ea typeface="+mn-ea"/>
                <a:cs typeface="Times New Roman" pitchFamily="18" charset="0"/>
              </a:rPr>
              <a:t>. (2019), the implementation of technologies creates difficulties for employees in managing business. In this context, the leaders of the company can face challenges to manage the competencies of employees during the implementation of technologies. The work culture of the company can disrupt the activities due to the changes in the business process. The innovation process creates challenges and conflicts among the employees due to the implementation of technologies. Moreover, the leaders of the organisation can face difficulties in managing the conflicts of employees due to the changes in partnership business. The company can face challenges in managing the budget and resources due to the adoption of expensive technologies in business. In addition, the employees of the organisation can face technological resistance in handling advanced technologies such as AI in the business innovation process to develop the business partnerships of the company. </a:t>
            </a:r>
            <a:endParaRPr lang="en-US" sz="1200" kern="1200" dirty="0" smtClean="0">
              <a:solidFill>
                <a:schemeClr val="tx1"/>
              </a:solidFill>
              <a:latin typeface="Times New Roman" pitchFamily="18" charset="0"/>
              <a:ea typeface="+mn-ea"/>
              <a:cs typeface="Times New Roman" pitchFamily="18" charset="0"/>
            </a:endParaRPr>
          </a:p>
          <a:p>
            <a:pPr marL="0" marR="0" indent="0" algn="just" defTabSz="914400" rtl="0" eaLnBrk="1" fontAlgn="auto" latinLnBrk="0" hangingPunct="1">
              <a:lnSpc>
                <a:spcPct val="150000"/>
              </a:lnSpc>
              <a:spcBef>
                <a:spcPts val="0"/>
              </a:spcBef>
              <a:spcAft>
                <a:spcPts val="0"/>
              </a:spcAft>
              <a:buClrTx/>
              <a:buSzTx/>
              <a:buFontTx/>
              <a:buNone/>
              <a:tabLst/>
              <a:defRPr/>
            </a:pPr>
            <a:endParaRPr lang="en-US" sz="1200" kern="1200" dirty="0" smtClean="0">
              <a:solidFill>
                <a:schemeClr val="tx1"/>
              </a:solidFill>
              <a:latin typeface="Times New Roman" pitchFamily="18" charset="0"/>
              <a:ea typeface="+mn-ea"/>
              <a:cs typeface="Times New Roman" pitchFamily="18" charset="0"/>
            </a:endParaRPr>
          </a:p>
          <a:p>
            <a:pPr algn="just">
              <a:lnSpc>
                <a:spcPct val="150000"/>
              </a:lnSpc>
            </a:pP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CF150623-B6F6-45E5-B78C-DAC96B038A31}"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smtClean="0">
                <a:solidFill>
                  <a:schemeClr val="tx1"/>
                </a:solidFill>
                <a:latin typeface="Times New Roman" pitchFamily="18" charset="0"/>
                <a:ea typeface="+mn-ea"/>
                <a:cs typeface="Times New Roman" pitchFamily="18" charset="0"/>
              </a:rPr>
              <a:t>The managers of the company can gather employees' feedback to measure the completion of the changes regarding innovation. As highlighted by Li </a:t>
            </a:r>
            <a:r>
              <a:rPr lang="en-GB" sz="1200" i="1" kern="1200" dirty="0" smtClean="0">
                <a:solidFill>
                  <a:schemeClr val="tx1"/>
                </a:solidFill>
                <a:latin typeface="Times New Roman" pitchFamily="18" charset="0"/>
                <a:ea typeface="+mn-ea"/>
                <a:cs typeface="Times New Roman" pitchFamily="18" charset="0"/>
              </a:rPr>
              <a:t>et al</a:t>
            </a:r>
            <a:r>
              <a:rPr lang="en-GB" sz="1200" kern="1200" dirty="0" smtClean="0">
                <a:solidFill>
                  <a:schemeClr val="tx1"/>
                </a:solidFill>
                <a:latin typeface="Times New Roman" pitchFamily="18" charset="0"/>
                <a:ea typeface="+mn-ea"/>
                <a:cs typeface="Times New Roman" pitchFamily="18" charset="0"/>
              </a:rPr>
              <a:t>. (2021), feedback from employees helps in understanding the success of changes in the business. In this context, the managers of the company can survey the employees to collect feedback on the changes. Moreover, the managers of the company need to monitor the challenges and effectiveness during the innovation-related changes. The monitoring can help the managers of the company to understand its effectiveness in organisational business regarding innovation and differentiation. Final reports on resources and budgeting can help managers to measure the success of the business. The spreadsheets of the resources can help the leaders of JLP to identify its effectiveness in business. </a:t>
            </a:r>
            <a:endParaRPr lang="en-US" sz="1200" kern="1200" dirty="0" smtClean="0">
              <a:solidFill>
                <a:schemeClr val="tx1"/>
              </a:solidFill>
              <a:latin typeface="Times New Roman" pitchFamily="18" charset="0"/>
              <a:ea typeface="+mn-ea"/>
              <a:cs typeface="Times New Roman" pitchFamily="18" charset="0"/>
            </a:endParaRPr>
          </a:p>
          <a:p>
            <a:pPr algn="just">
              <a:lnSpc>
                <a:spcPct val="150000"/>
              </a:lnSpc>
            </a:pP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CF150623-B6F6-45E5-B78C-DAC96B038A31}"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smtClean="0">
                <a:solidFill>
                  <a:schemeClr val="tx1"/>
                </a:solidFill>
                <a:latin typeface="Times New Roman" pitchFamily="18" charset="0"/>
                <a:ea typeface="+mn-ea"/>
                <a:cs typeface="Times New Roman" pitchFamily="18" charset="0"/>
              </a:rPr>
              <a:t>On a concluding note, it can be said that driving factors such as leadership and digitalisation effectively can play an important role in assessing the effectiveness of the changes. </a:t>
            </a:r>
            <a:endParaRPr lang="en-US" sz="1200" kern="1200" dirty="0" smtClean="0">
              <a:solidFill>
                <a:schemeClr val="tx1"/>
              </a:solidFill>
              <a:latin typeface="Times New Roman" pitchFamily="18" charset="0"/>
              <a:ea typeface="+mn-ea"/>
              <a:cs typeface="Times New Roman" pitchFamily="18" charset="0"/>
            </a:endParaRPr>
          </a:p>
          <a:p>
            <a:pPr algn="just">
              <a:lnSpc>
                <a:spcPct val="150000"/>
              </a:lnSpc>
            </a:pP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CF150623-B6F6-45E5-B78C-DAC96B038A31}" type="slidenum">
              <a:rPr lang="en-US" smtClean="0"/>
              <a:pPr/>
              <a:t>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7"/>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p>
            <a:fld id="{7F084519-F503-4063-B3E3-3658A1A2DD0B}" type="datetimeFigureOut">
              <a:rPr lang="en-US" smtClean="0"/>
              <a:pPr/>
              <a:t>2/27/2023</a:t>
            </a:fld>
            <a:endParaRPr lang="en-US"/>
          </a:p>
        </p:txBody>
      </p:sp>
      <p:sp>
        <p:nvSpPr>
          <p:cNvPr id="20" name="Footer Placeholder 19"/>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B3C85AC2-C7D0-45E0-A71D-F8A176B0BBE4}" type="slidenum">
              <a:rPr lang="en-US" smtClean="0"/>
              <a:pPr/>
              <a:t>‹#›</a:t>
            </a:fld>
            <a:endParaRPr lang="en-US"/>
          </a:p>
        </p:txBody>
      </p:sp>
      <p:sp>
        <p:nvSpPr>
          <p:cNvPr id="8" name="Oval 7"/>
          <p:cNvSpPr/>
          <p:nvPr/>
        </p:nvSpPr>
        <p:spPr>
          <a:xfrm>
            <a:off x="921433" y="1413803"/>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F084519-F503-4063-B3E3-3658A1A2DD0B}" type="datetimeFigureOut">
              <a:rPr lang="en-US" smtClean="0"/>
              <a:pPr/>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C85AC2-C7D0-45E0-A71D-F8A176B0BBE4}"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5"/>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7F084519-F503-4063-B3E3-3658A1A2DD0B}" type="datetimeFigureOut">
              <a:rPr lang="en-US" smtClean="0"/>
              <a:pPr/>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C85AC2-C7D0-45E0-A71D-F8A176B0BBE4}" type="slidenum">
              <a:rPr lang="en-US" smtClean="0"/>
              <a:pPr/>
              <a:t>‹#›</a:t>
            </a:fld>
            <a:endParaRPr lang="en-US"/>
          </a:p>
        </p:txBody>
      </p:sp>
      <p:sp>
        <p:nvSpPr>
          <p:cNvPr id="10" name="Rectangle 9"/>
          <p:cNvSpPr/>
          <p:nvPr/>
        </p:nvSpPr>
        <p:spPr bwMode="invGray">
          <a:xfrm>
            <a:off x="2286000" y="1"/>
            <a:ext cx="76200" cy="6858055"/>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1"/>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F084519-F503-4063-B3E3-3658A1A2DD0B}" type="datetimeFigureOut">
              <a:rPr lang="en-US" smtClean="0"/>
              <a:pPr/>
              <a:t>2/27/2023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3C85AC2-C7D0-45E0-A71D-F8A176B0BBE4}"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9"/>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9"/>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7F084519-F503-4063-B3E3-3658A1A2DD0B}" type="datetimeFigureOut">
              <a:rPr lang="en-US" smtClean="0"/>
              <a:pPr/>
              <a:t>2/27/2023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3C85AC2-C7D0-45E0-A71D-F8A176B0BBE4}"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7F084519-F503-4063-B3E3-3658A1A2DD0B}" type="datetimeFigureOut">
              <a:rPr lang="en-US" smtClean="0"/>
              <a:pPr/>
              <a:t>2/27/2023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3C85AC2-C7D0-45E0-A71D-F8A176B0BBE4}"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7F084519-F503-4063-B3E3-3658A1A2DD0B}" type="datetimeFigureOut">
              <a:rPr lang="en-US" smtClean="0"/>
              <a:pPr/>
              <a:t>2/27/2023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3C85AC2-C7D0-45E0-A71D-F8A176B0BBE4}" type="slidenum">
              <a:rPr lang="en-US" smtClean="0"/>
              <a:pPr/>
              <a:t>‹#›</a:t>
            </a:fld>
            <a:endParaRPr lang="en-US"/>
          </a:p>
        </p:txBody>
      </p:sp>
      <p:sp>
        <p:nvSpPr>
          <p:cNvPr id="6" name="Rectangle 5"/>
          <p:cNvSpPr/>
          <p:nvPr/>
        </p:nvSpPr>
        <p:spPr bwMode="invGray">
          <a:xfrm>
            <a:off x="1014984" y="-54"/>
            <a:ext cx="73152" cy="6858055"/>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7"/>
            <a:ext cx="3810000" cy="1162051"/>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5"/>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1"/>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F084519-F503-4063-B3E3-3658A1A2DD0B}" type="datetimeFigureOut">
              <a:rPr lang="en-US" smtClean="0"/>
              <a:pPr/>
              <a:t>2/27/2023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3C85AC2-C7D0-45E0-A71D-F8A176B0BBE4}"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7F084519-F503-4063-B3E3-3658A1A2DD0B}" type="datetimeFigureOut">
              <a:rPr lang="en-US" smtClean="0"/>
              <a:pPr/>
              <a:t>2/27/2023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3C85AC2-C7D0-45E0-A71D-F8A176B0BBE4}"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4"/>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2"/>
            <a:ext cx="685800" cy="204311"/>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1"/>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F084519-F503-4063-B3E3-3658A1A2DD0B}" type="datetimeFigureOut">
              <a:rPr lang="en-US" smtClean="0"/>
              <a:pPr/>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C85AC2-C7D0-45E0-A71D-F8A176B0BBE4}"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40"/>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F084519-F503-4063-B3E3-3658A1A2DD0B}" type="datetimeFigureOut">
              <a:rPr lang="en-US" smtClean="0"/>
              <a:pPr/>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C85AC2-C7D0-45E0-A71D-F8A176B0BBE4}"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1"/>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8" y="21103"/>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3"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5" y="-54"/>
            <a:ext cx="8131127" cy="6858055"/>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9"/>
            <a:ext cx="7498080" cy="1143000"/>
          </a:xfrm>
          <a:prstGeom prst="rect">
            <a:avLst/>
          </a:prstGeom>
        </p:spPr>
        <p:txBody>
          <a:bodyPr anchor="ctr">
            <a:normAutofit/>
          </a:bodyPr>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49"/>
            <a:ext cx="2133600" cy="476251"/>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7F084519-F503-4063-B3E3-3658A1A2DD0B}" type="datetimeFigureOut">
              <a:rPr lang="en-US" smtClean="0"/>
              <a:pPr/>
              <a:t>2/27/2023</a:t>
            </a:fld>
            <a:endParaRPr lang="en-US"/>
          </a:p>
        </p:txBody>
      </p:sp>
      <p:sp>
        <p:nvSpPr>
          <p:cNvPr id="10" name="Footer Placeholder 9"/>
          <p:cNvSpPr>
            <a:spLocks noGrp="1"/>
          </p:cNvSpPr>
          <p:nvPr>
            <p:ph type="ftr" sz="quarter" idx="3"/>
          </p:nvPr>
        </p:nvSpPr>
        <p:spPr>
          <a:xfrm>
            <a:off x="5715000" y="6305549"/>
            <a:ext cx="2895600" cy="476251"/>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49"/>
            <a:ext cx="457200" cy="476251"/>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B3C85AC2-C7D0-45E0-A71D-F8A176B0BBE4}" type="slidenum">
              <a:rPr lang="en-US" smtClean="0"/>
              <a:pPr/>
              <a:t>‹#›</a:t>
            </a:fld>
            <a:endParaRPr lang="en-US"/>
          </a:p>
        </p:txBody>
      </p:sp>
      <p:sp>
        <p:nvSpPr>
          <p:cNvPr id="15" name="Rectangle 14"/>
          <p:cNvSpPr/>
          <p:nvPr/>
        </p:nvSpPr>
        <p:spPr bwMode="invGray">
          <a:xfrm>
            <a:off x="1014984" y="-54"/>
            <a:ext cx="73152" cy="6858055"/>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7800" y="1066800"/>
            <a:ext cx="7406640" cy="2234184"/>
          </a:xfrm>
        </p:spPr>
        <p:txBody>
          <a:bodyPr>
            <a:normAutofit/>
          </a:bodyPr>
          <a:lstStyle/>
          <a:p>
            <a:pPr algn="ctr"/>
            <a:r>
              <a:rPr lang="en-US" b="1" dirty="0" smtClean="0">
                <a:solidFill>
                  <a:schemeClr val="tx1"/>
                </a:solidFill>
                <a:latin typeface="Times New Roman" pitchFamily="18" charset="0"/>
                <a:cs typeface="Times New Roman" pitchFamily="18" charset="0"/>
              </a:rPr>
              <a:t>CHANGE AND STABILITY MANAGEMENT</a:t>
            </a:r>
            <a:r>
              <a:rPr lang="en-US" dirty="0" smtClean="0"/>
              <a:t/>
            </a:r>
            <a:br>
              <a:rPr lang="en-US" dirty="0" smtClean="0"/>
            </a:br>
            <a:endParaRPr lang="en-US" dirty="0"/>
          </a:p>
        </p:txBody>
      </p:sp>
      <p:pic>
        <p:nvPicPr>
          <p:cNvPr id="1026" name="Picture 2"/>
          <p:cNvPicPr>
            <a:picLocks noChangeAspect="1" noChangeArrowheads="1"/>
          </p:cNvPicPr>
          <p:nvPr/>
        </p:nvPicPr>
        <p:blipFill>
          <a:blip r:embed="rId2"/>
          <a:srcRect/>
          <a:stretch>
            <a:fillRect/>
          </a:stretch>
        </p:blipFill>
        <p:spPr bwMode="auto">
          <a:xfrm>
            <a:off x="3124200" y="2667001"/>
            <a:ext cx="3810000" cy="3959411"/>
          </a:xfrm>
          <a:prstGeom prst="rect">
            <a:avLst/>
          </a:prstGeom>
          <a:noFill/>
          <a:ln w="9525">
            <a:noFill/>
            <a:miter lim="800000"/>
            <a:headEnd/>
            <a:tailEnd/>
          </a:ln>
          <a:effectLst/>
        </p:spPr>
      </p:pic>
      <p:sp>
        <p:nvSpPr>
          <p:cNvPr id="3" name="TextBox 2"/>
          <p:cNvSpPr txBox="1"/>
          <p:nvPr/>
        </p:nvSpPr>
        <p:spPr>
          <a:xfrm>
            <a:off x="1203960" y="4800600"/>
            <a:ext cx="2987040" cy="707886"/>
          </a:xfrm>
          <a:prstGeom prst="rect">
            <a:avLst/>
          </a:prstGeom>
          <a:noFill/>
        </p:spPr>
        <p:txBody>
          <a:bodyPr wrap="square" rtlCol="0">
            <a:spAutoFit/>
          </a:bodyPr>
          <a:lstStyle/>
          <a:p>
            <a:r>
              <a:rPr lang="en-IN" sz="2000" b="1" dirty="0" smtClean="0"/>
              <a:t>Name: </a:t>
            </a:r>
            <a:r>
              <a:rPr lang="en-IN" sz="2000" b="1" dirty="0" err="1" smtClean="0"/>
              <a:t>Neexit</a:t>
            </a:r>
            <a:r>
              <a:rPr lang="en-IN" sz="2000" b="1" dirty="0" smtClean="0"/>
              <a:t> </a:t>
            </a:r>
            <a:r>
              <a:rPr lang="en-IN" sz="2000" b="1" dirty="0" err="1"/>
              <a:t>Puri</a:t>
            </a:r>
            <a:r>
              <a:rPr lang="en-IN" sz="2000" b="1" dirty="0"/>
              <a:t> </a:t>
            </a:r>
            <a:endParaRPr lang="en-IN" sz="2000" b="1" dirty="0" smtClean="0"/>
          </a:p>
          <a:p>
            <a:r>
              <a:rPr lang="en-IN" sz="2000" b="1" dirty="0"/>
              <a:t>S</a:t>
            </a:r>
            <a:r>
              <a:rPr lang="en-IN" sz="2000" b="1" dirty="0" smtClean="0"/>
              <a:t>tudent I'd: </a:t>
            </a:r>
            <a:r>
              <a:rPr lang="en-IN" sz="2000" b="1" dirty="0"/>
              <a:t>2225662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lnSpc>
                <a:spcPct val="150000"/>
              </a:lnSpc>
            </a:pPr>
            <a:r>
              <a:rPr lang="en-GB" sz="3200" b="1" dirty="0" smtClean="0">
                <a:solidFill>
                  <a:schemeClr val="tx1"/>
                </a:solidFill>
                <a:latin typeface="Times New Roman" pitchFamily="18" charset="0"/>
                <a:cs typeface="Times New Roman" pitchFamily="18" charset="0"/>
              </a:rPr>
              <a:t>INTRODUCTION</a:t>
            </a:r>
            <a:r>
              <a:rPr lang="en-US" sz="3200" dirty="0" smtClean="0">
                <a:solidFill>
                  <a:schemeClr val="tx1"/>
                </a:solidFill>
                <a:latin typeface="Times New Roman" pitchFamily="18" charset="0"/>
                <a:cs typeface="Times New Roman" pitchFamily="18" charset="0"/>
              </a:rPr>
              <a:t/>
            </a:r>
            <a:br>
              <a:rPr lang="en-US" sz="3200" dirty="0" smtClean="0">
                <a:solidFill>
                  <a:schemeClr val="tx1"/>
                </a:solidFill>
                <a:latin typeface="Times New Roman" pitchFamily="18" charset="0"/>
                <a:cs typeface="Times New Roman" pitchFamily="18" charset="0"/>
              </a:rPr>
            </a:br>
            <a:endParaRPr lang="en-US"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1435608" y="1447800"/>
            <a:ext cx="7498080" cy="3200400"/>
          </a:xfrm>
        </p:spPr>
        <p:txBody>
          <a:bodyPr>
            <a:normAutofit/>
          </a:bodyPr>
          <a:lstStyle/>
          <a:p>
            <a:pPr lvl="0" algn="just">
              <a:lnSpc>
                <a:spcPct val="150000"/>
              </a:lnSpc>
            </a:pPr>
            <a:r>
              <a:rPr lang="en-GB" sz="2800" dirty="0" smtClean="0">
                <a:latin typeface="Times New Roman" pitchFamily="18" charset="0"/>
                <a:cs typeface="Times New Roman" pitchFamily="18" charset="0"/>
              </a:rPr>
              <a:t>Change management refers to the process of changing business approaches for stabilisation.</a:t>
            </a:r>
            <a:endParaRPr lang="en-US" sz="2800" dirty="0" smtClean="0">
              <a:latin typeface="Times New Roman" pitchFamily="18" charset="0"/>
              <a:cs typeface="Times New Roman" pitchFamily="18" charset="0"/>
            </a:endParaRPr>
          </a:p>
          <a:p>
            <a:pPr lvl="0" algn="just">
              <a:lnSpc>
                <a:spcPct val="150000"/>
              </a:lnSpc>
            </a:pPr>
            <a:r>
              <a:rPr lang="en-GB" sz="2800" dirty="0" smtClean="0">
                <a:latin typeface="Times New Roman" pitchFamily="18" charset="0"/>
                <a:cs typeface="Times New Roman" pitchFamily="18" charset="0"/>
              </a:rPr>
              <a:t>Changes in business activities are necessary for mitigating organisational challenges. </a:t>
            </a:r>
            <a:endParaRPr lang="en-US" sz="2800" dirty="0" smtClean="0">
              <a:latin typeface="Times New Roman" pitchFamily="18" charset="0"/>
              <a:cs typeface="Times New Roman" pitchFamily="18" charset="0"/>
            </a:endParaRPr>
          </a:p>
          <a:p>
            <a:pPr algn="just">
              <a:lnSpc>
                <a:spcPct val="150000"/>
              </a:lnSpc>
            </a:pPr>
            <a:endParaRPr lang="en-US" sz="2800" dirty="0">
              <a:latin typeface="Times New Roman" pitchFamily="18" charset="0"/>
              <a:cs typeface="Times New Roman" pitchFamily="18" charset="0"/>
            </a:endParaRPr>
          </a:p>
        </p:txBody>
      </p:sp>
      <p:pic>
        <p:nvPicPr>
          <p:cNvPr id="1027" name="Picture 3"/>
          <p:cNvPicPr>
            <a:picLocks noChangeAspect="1" noChangeArrowheads="1"/>
          </p:cNvPicPr>
          <p:nvPr/>
        </p:nvPicPr>
        <p:blipFill>
          <a:blip r:embed="rId3"/>
          <a:srcRect/>
          <a:stretch>
            <a:fillRect/>
          </a:stretch>
        </p:blipFill>
        <p:spPr bwMode="auto">
          <a:xfrm>
            <a:off x="1981200" y="4495800"/>
            <a:ext cx="6477000" cy="1752600"/>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800" y="381000"/>
            <a:ext cx="7498080" cy="868363"/>
          </a:xfrm>
        </p:spPr>
        <p:txBody>
          <a:bodyPr>
            <a:noAutofit/>
          </a:bodyPr>
          <a:lstStyle/>
          <a:p>
            <a:pPr algn="ctr"/>
            <a:r>
              <a:rPr lang="en-GB" sz="2800" b="1" dirty="0" smtClean="0">
                <a:solidFill>
                  <a:schemeClr val="tx1"/>
                </a:solidFill>
                <a:latin typeface="Times New Roman" pitchFamily="18" charset="0"/>
                <a:cs typeface="Times New Roman" pitchFamily="18" charset="0"/>
              </a:rPr>
              <a:t>BACKGROUND OF THE ORGANISATION AND REASON FOR THE CHANGE</a:t>
            </a:r>
            <a:r>
              <a:rPr lang="en-US" sz="3600" b="1" dirty="0" smtClean="0"/>
              <a:t/>
            </a:r>
            <a:br>
              <a:rPr lang="en-US" sz="3600" b="1" dirty="0" smtClean="0"/>
            </a:br>
            <a:endParaRPr lang="en-US" sz="3600" dirty="0"/>
          </a:p>
        </p:txBody>
      </p:sp>
      <p:sp>
        <p:nvSpPr>
          <p:cNvPr id="3" name="Content Placeholder 2"/>
          <p:cNvSpPr>
            <a:spLocks noGrp="1"/>
          </p:cNvSpPr>
          <p:nvPr>
            <p:ph idx="1"/>
          </p:nvPr>
        </p:nvSpPr>
        <p:spPr>
          <a:xfrm>
            <a:off x="1066800" y="1066800"/>
            <a:ext cx="7924800" cy="4114800"/>
          </a:xfrm>
        </p:spPr>
        <p:txBody>
          <a:bodyPr>
            <a:normAutofit/>
          </a:bodyPr>
          <a:lstStyle/>
          <a:p>
            <a:pPr lvl="0" algn="just"/>
            <a:r>
              <a:rPr lang="en-GB" sz="2400" dirty="0" smtClean="0">
                <a:latin typeface="Times New Roman" pitchFamily="18" charset="0"/>
                <a:cs typeface="Times New Roman" pitchFamily="18" charset="0"/>
              </a:rPr>
              <a:t>The headquarters of John Lewis PLC is situated in London, United Kingdom.</a:t>
            </a:r>
            <a:endParaRPr lang="en-US" sz="2400" dirty="0" smtClean="0">
              <a:latin typeface="Times New Roman" pitchFamily="18" charset="0"/>
              <a:cs typeface="Times New Roman" pitchFamily="18" charset="0"/>
            </a:endParaRPr>
          </a:p>
          <a:p>
            <a:pPr lvl="0" algn="just"/>
            <a:r>
              <a:rPr lang="en-GB" sz="2400" dirty="0" smtClean="0">
                <a:latin typeface="Times New Roman" pitchFamily="18" charset="0"/>
                <a:cs typeface="Times New Roman" pitchFamily="18" charset="0"/>
              </a:rPr>
              <a:t>The number of employees of John Lewis PLC is about 40,200 in the year 2023 (Johnlewis.com, 2023).</a:t>
            </a:r>
            <a:endParaRPr lang="en-US" sz="2400" dirty="0" smtClean="0">
              <a:latin typeface="Times New Roman" pitchFamily="18" charset="0"/>
              <a:cs typeface="Times New Roman" pitchFamily="18" charset="0"/>
            </a:endParaRPr>
          </a:p>
          <a:p>
            <a:pPr lvl="0" algn="just"/>
            <a:r>
              <a:rPr lang="en-GB" sz="2400" dirty="0" smtClean="0">
                <a:latin typeface="Times New Roman" pitchFamily="18" charset="0"/>
                <a:cs typeface="Times New Roman" pitchFamily="18" charset="0"/>
              </a:rPr>
              <a:t>The reason for the change of the organisation is to arrange and control the “Partnership” as a single business through leadership (johnlewispartnership.co.uk, 2019).</a:t>
            </a:r>
            <a:endParaRPr lang="en-US" sz="2400" dirty="0" smtClean="0">
              <a:latin typeface="Times New Roman" pitchFamily="18" charset="0"/>
              <a:cs typeface="Times New Roman" pitchFamily="18" charset="0"/>
            </a:endParaRPr>
          </a:p>
          <a:p>
            <a:pPr lvl="0" algn="just"/>
            <a:r>
              <a:rPr lang="en-GB" sz="2400" dirty="0" smtClean="0">
                <a:latin typeface="Times New Roman" pitchFamily="18" charset="0"/>
                <a:cs typeface="Times New Roman" pitchFamily="18" charset="0"/>
              </a:rPr>
              <a:t>The company is applying changes to creating a smaller board of partnerships through leadership approaches (johnlewispartnership.co.uk, 2019).</a:t>
            </a:r>
            <a:endParaRPr lang="en-US" sz="2400" dirty="0" smtClean="0">
              <a:latin typeface="Times New Roman" pitchFamily="18" charset="0"/>
              <a:cs typeface="Times New Roman" pitchFamily="18" charset="0"/>
            </a:endParaRPr>
          </a:p>
          <a:p>
            <a:pPr algn="just"/>
            <a:endParaRPr lang="en-US" sz="2400" dirty="0">
              <a:latin typeface="Times New Roman" pitchFamily="18" charset="0"/>
              <a:cs typeface="Times New Roman" pitchFamily="18" charset="0"/>
            </a:endParaRPr>
          </a:p>
        </p:txBody>
      </p:sp>
      <p:pic>
        <p:nvPicPr>
          <p:cNvPr id="2050" name="Picture 2"/>
          <p:cNvPicPr>
            <a:picLocks noChangeAspect="1" noChangeArrowheads="1"/>
          </p:cNvPicPr>
          <p:nvPr/>
        </p:nvPicPr>
        <p:blipFill>
          <a:blip r:embed="rId3"/>
          <a:srcRect/>
          <a:stretch>
            <a:fillRect/>
          </a:stretch>
        </p:blipFill>
        <p:spPr bwMode="auto">
          <a:xfrm>
            <a:off x="5976074" y="4800600"/>
            <a:ext cx="2939326" cy="182880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228600"/>
            <a:ext cx="7174992" cy="944563"/>
          </a:xfrm>
        </p:spPr>
        <p:txBody>
          <a:bodyPr>
            <a:noAutofit/>
          </a:bodyPr>
          <a:lstStyle/>
          <a:p>
            <a:pPr algn="ctr"/>
            <a:r>
              <a:rPr lang="en-GB" sz="2800" b="1" dirty="0" smtClean="0">
                <a:solidFill>
                  <a:schemeClr val="tx1"/>
                </a:solidFill>
                <a:latin typeface="Times New Roman" pitchFamily="18" charset="0"/>
                <a:cs typeface="Times New Roman" pitchFamily="18" charset="0"/>
              </a:rPr>
              <a:t>EXPLAINING THE KEY CHANGE MANAGEMENT MODELS</a:t>
            </a:r>
            <a:r>
              <a:rPr lang="en-US" sz="3200" b="1" dirty="0" smtClean="0">
                <a:solidFill>
                  <a:schemeClr val="tx1"/>
                </a:solidFill>
                <a:latin typeface="Times New Roman" pitchFamily="18" charset="0"/>
                <a:cs typeface="Times New Roman" pitchFamily="18" charset="0"/>
              </a:rPr>
              <a:t/>
            </a:r>
            <a:br>
              <a:rPr lang="en-US" sz="3200" b="1" dirty="0" smtClean="0">
                <a:solidFill>
                  <a:schemeClr val="tx1"/>
                </a:solidFill>
                <a:latin typeface="Times New Roman" pitchFamily="18" charset="0"/>
                <a:cs typeface="Times New Roman" pitchFamily="18" charset="0"/>
              </a:rPr>
            </a:br>
            <a:endParaRPr lang="en-US"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990600" y="1066800"/>
            <a:ext cx="8153400" cy="4038600"/>
          </a:xfrm>
        </p:spPr>
        <p:txBody>
          <a:bodyPr>
            <a:noAutofit/>
          </a:bodyPr>
          <a:lstStyle/>
          <a:p>
            <a:pPr algn="just">
              <a:buNone/>
            </a:pPr>
            <a:r>
              <a:rPr lang="en-GB" sz="2000" b="1" i="1" dirty="0" err="1" smtClean="0">
                <a:latin typeface="Times New Roman" pitchFamily="18" charset="0"/>
                <a:cs typeface="Times New Roman" pitchFamily="18" charset="0"/>
              </a:rPr>
              <a:t>Lewin’s</a:t>
            </a:r>
            <a:r>
              <a:rPr lang="en-GB" sz="2000" b="1" i="1" dirty="0" smtClean="0">
                <a:latin typeface="Times New Roman" pitchFamily="18" charset="0"/>
                <a:cs typeface="Times New Roman" pitchFamily="18" charset="0"/>
              </a:rPr>
              <a:t> Change Management Model</a:t>
            </a:r>
            <a:endParaRPr lang="en-US" sz="2000" dirty="0" smtClean="0">
              <a:latin typeface="Times New Roman" pitchFamily="18" charset="0"/>
              <a:cs typeface="Times New Roman" pitchFamily="18" charset="0"/>
            </a:endParaRPr>
          </a:p>
          <a:p>
            <a:pPr lvl="0" algn="just"/>
            <a:r>
              <a:rPr lang="en-GB" sz="2000" dirty="0" err="1" smtClean="0">
                <a:latin typeface="Times New Roman" pitchFamily="18" charset="0"/>
                <a:cs typeface="Times New Roman" pitchFamily="18" charset="0"/>
              </a:rPr>
              <a:t>Lewin’s</a:t>
            </a:r>
            <a:r>
              <a:rPr lang="en-GB" sz="2000" dirty="0" smtClean="0">
                <a:latin typeface="Times New Roman" pitchFamily="18" charset="0"/>
                <a:cs typeface="Times New Roman" pitchFamily="18" charset="0"/>
              </a:rPr>
              <a:t> Change Management Model is helpful for bringing change to an organisation.</a:t>
            </a:r>
            <a:endParaRPr lang="en-US" sz="2000" dirty="0" smtClean="0">
              <a:latin typeface="Times New Roman" pitchFamily="18" charset="0"/>
              <a:cs typeface="Times New Roman" pitchFamily="18" charset="0"/>
            </a:endParaRPr>
          </a:p>
          <a:p>
            <a:pPr lvl="0" algn="just"/>
            <a:r>
              <a:rPr lang="en-GB" sz="2000" dirty="0" smtClean="0">
                <a:latin typeface="Times New Roman" pitchFamily="18" charset="0"/>
                <a:cs typeface="Times New Roman" pitchFamily="18" charset="0"/>
              </a:rPr>
              <a:t>The stages of the management model are “unfreeze”, “transformation” and “refreeze” (Harrison </a:t>
            </a:r>
            <a:r>
              <a:rPr lang="en-GB" sz="2000" i="1" dirty="0" smtClean="0">
                <a:latin typeface="Times New Roman" pitchFamily="18" charset="0"/>
                <a:cs typeface="Times New Roman" pitchFamily="18" charset="0"/>
              </a:rPr>
              <a:t>et al</a:t>
            </a:r>
            <a:r>
              <a:rPr lang="en-GB" sz="2000" dirty="0" smtClean="0">
                <a:latin typeface="Times New Roman" pitchFamily="18" charset="0"/>
                <a:cs typeface="Times New Roman" pitchFamily="18" charset="0"/>
              </a:rPr>
              <a:t>. 2021). </a:t>
            </a:r>
            <a:endParaRPr lang="en-US" sz="2000" dirty="0" smtClean="0">
              <a:latin typeface="Times New Roman" pitchFamily="18" charset="0"/>
              <a:cs typeface="Times New Roman" pitchFamily="18" charset="0"/>
            </a:endParaRPr>
          </a:p>
          <a:p>
            <a:pPr algn="just">
              <a:buNone/>
            </a:pPr>
            <a:r>
              <a:rPr lang="en-GB" sz="2000" b="1" i="1" dirty="0" err="1" smtClean="0">
                <a:latin typeface="Times New Roman" pitchFamily="18" charset="0"/>
                <a:cs typeface="Times New Roman" pitchFamily="18" charset="0"/>
              </a:rPr>
              <a:t>Kotter’s</a:t>
            </a:r>
            <a:r>
              <a:rPr lang="en-GB" sz="2000" b="1" i="1" dirty="0" smtClean="0">
                <a:latin typeface="Times New Roman" pitchFamily="18" charset="0"/>
                <a:cs typeface="Times New Roman" pitchFamily="18" charset="0"/>
              </a:rPr>
              <a:t> Change Management Model</a:t>
            </a:r>
            <a:endParaRPr lang="en-US" sz="2000" dirty="0" smtClean="0">
              <a:latin typeface="Times New Roman" pitchFamily="18" charset="0"/>
              <a:cs typeface="Times New Roman" pitchFamily="18" charset="0"/>
            </a:endParaRPr>
          </a:p>
          <a:p>
            <a:pPr lvl="0" algn="just"/>
            <a:r>
              <a:rPr lang="en-GB" sz="2000" dirty="0" err="1" smtClean="0">
                <a:latin typeface="Times New Roman" pitchFamily="18" charset="0"/>
                <a:cs typeface="Times New Roman" pitchFamily="18" charset="0"/>
              </a:rPr>
              <a:t>Kotter’s</a:t>
            </a:r>
            <a:r>
              <a:rPr lang="en-GB" sz="2000" dirty="0" smtClean="0">
                <a:latin typeface="Times New Roman" pitchFamily="18" charset="0"/>
                <a:cs typeface="Times New Roman" pitchFamily="18" charset="0"/>
              </a:rPr>
              <a:t> Change Management Model helps leaders to execute organisational changes.</a:t>
            </a:r>
            <a:endParaRPr lang="en-US" sz="2000" dirty="0" smtClean="0">
              <a:latin typeface="Times New Roman" pitchFamily="18" charset="0"/>
              <a:cs typeface="Times New Roman" pitchFamily="18" charset="0"/>
            </a:endParaRPr>
          </a:p>
          <a:p>
            <a:pPr lvl="0" algn="just"/>
            <a:r>
              <a:rPr lang="en-GB" sz="2000" dirty="0" smtClean="0">
                <a:latin typeface="Times New Roman" pitchFamily="18" charset="0"/>
                <a:cs typeface="Times New Roman" pitchFamily="18" charset="0"/>
              </a:rPr>
              <a:t>This model focuses on constructing urgency to bring change in an organisation (</a:t>
            </a:r>
            <a:r>
              <a:rPr lang="en-GB" sz="2000" dirty="0" err="1" smtClean="0">
                <a:latin typeface="Times New Roman" pitchFamily="18" charset="0"/>
                <a:cs typeface="Times New Roman" pitchFamily="18" charset="0"/>
              </a:rPr>
              <a:t>Bekmukhambetova</a:t>
            </a:r>
            <a:r>
              <a:rPr lang="en-GB" sz="2000" dirty="0" smtClean="0">
                <a:latin typeface="Times New Roman" pitchFamily="18" charset="0"/>
                <a:cs typeface="Times New Roman" pitchFamily="18" charset="0"/>
              </a:rPr>
              <a:t>, 2021). </a:t>
            </a:r>
            <a:endParaRPr lang="en-US" sz="2000" dirty="0" smtClean="0">
              <a:latin typeface="Times New Roman" pitchFamily="18" charset="0"/>
              <a:cs typeface="Times New Roman" pitchFamily="18" charset="0"/>
            </a:endParaRPr>
          </a:p>
          <a:p>
            <a:pPr algn="just"/>
            <a:endParaRPr lang="en-US" sz="2400" dirty="0">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3"/>
          <a:srcRect/>
          <a:stretch>
            <a:fillRect/>
          </a:stretch>
        </p:blipFill>
        <p:spPr bwMode="auto">
          <a:xfrm>
            <a:off x="1295402" y="4876801"/>
            <a:ext cx="3410933" cy="1657351"/>
          </a:xfrm>
          <a:prstGeom prst="rect">
            <a:avLst/>
          </a:prstGeom>
          <a:noFill/>
          <a:ln w="9525">
            <a:noFill/>
            <a:miter lim="800000"/>
            <a:headEnd/>
            <a:tailEnd/>
          </a:ln>
          <a:effectLst/>
        </p:spPr>
      </p:pic>
      <p:pic>
        <p:nvPicPr>
          <p:cNvPr id="1027" name="Picture 3"/>
          <p:cNvPicPr>
            <a:picLocks noChangeAspect="1" noChangeArrowheads="1"/>
          </p:cNvPicPr>
          <p:nvPr/>
        </p:nvPicPr>
        <p:blipFill>
          <a:blip r:embed="rId4"/>
          <a:srcRect/>
          <a:stretch>
            <a:fillRect/>
          </a:stretch>
        </p:blipFill>
        <p:spPr bwMode="auto">
          <a:xfrm>
            <a:off x="6172200" y="4419601"/>
            <a:ext cx="2300288" cy="2257425"/>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lnSpc>
                <a:spcPct val="150000"/>
              </a:lnSpc>
            </a:pPr>
            <a:r>
              <a:rPr lang="en-GB" sz="3200" b="1" dirty="0" smtClean="0">
                <a:solidFill>
                  <a:schemeClr val="tx1"/>
                </a:solidFill>
                <a:latin typeface="Times New Roman" pitchFamily="18" charset="0"/>
                <a:cs typeface="Times New Roman" pitchFamily="18" charset="0"/>
              </a:rPr>
              <a:t>DEFINING THE UTILISATION OF CHANGE MANAGEMENT MODELS </a:t>
            </a:r>
            <a:r>
              <a:rPr lang="en-US" sz="3200" dirty="0" smtClean="0">
                <a:solidFill>
                  <a:schemeClr val="tx1"/>
                </a:solidFill>
                <a:latin typeface="Times New Roman" pitchFamily="18" charset="0"/>
                <a:cs typeface="Times New Roman" pitchFamily="18" charset="0"/>
              </a:rPr>
              <a:t/>
            </a:r>
            <a:br>
              <a:rPr lang="en-US" sz="3200" dirty="0" smtClean="0">
                <a:solidFill>
                  <a:schemeClr val="tx1"/>
                </a:solidFill>
                <a:latin typeface="Times New Roman" pitchFamily="18" charset="0"/>
                <a:cs typeface="Times New Roman" pitchFamily="18" charset="0"/>
              </a:rPr>
            </a:br>
            <a:endParaRPr lang="en-US" sz="3200" dirty="0">
              <a:solidFill>
                <a:schemeClr val="tx1"/>
              </a:solidFill>
              <a:latin typeface="Times New Roman" pitchFamily="18" charset="0"/>
              <a:cs typeface="Times New Roman" pitchFamily="18" charset="0"/>
            </a:endParaRPr>
          </a:p>
        </p:txBody>
      </p:sp>
      <p:sp>
        <p:nvSpPr>
          <p:cNvPr id="4" name="Rectangle 3"/>
          <p:cNvSpPr/>
          <p:nvPr/>
        </p:nvSpPr>
        <p:spPr>
          <a:xfrm>
            <a:off x="1219200" y="1219200"/>
            <a:ext cx="3657600" cy="38862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just">
              <a:lnSpc>
                <a:spcPct val="150000"/>
              </a:lnSpc>
            </a:pPr>
            <a:r>
              <a:rPr lang="en-GB" sz="1600" b="1" dirty="0" smtClean="0">
                <a:latin typeface="Times New Roman" pitchFamily="18" charset="0"/>
                <a:cs typeface="Times New Roman" pitchFamily="18" charset="0"/>
              </a:rPr>
              <a:t>Lewis change management model</a:t>
            </a:r>
          </a:p>
          <a:p>
            <a:pPr lvl="0" algn="just">
              <a:lnSpc>
                <a:spcPct val="150000"/>
              </a:lnSpc>
              <a:buFont typeface="Arial" pitchFamily="34" charset="0"/>
              <a:buChar char="•"/>
            </a:pPr>
            <a:r>
              <a:rPr lang="en-GB" sz="1600" dirty="0" smtClean="0">
                <a:latin typeface="Times New Roman" pitchFamily="18" charset="0"/>
                <a:cs typeface="Times New Roman" pitchFamily="18" charset="0"/>
              </a:rPr>
              <a:t>The unfreezing stage can help the company to understand the reason for changes. </a:t>
            </a:r>
            <a:endParaRPr lang="en-US" sz="1600" dirty="0" smtClean="0">
              <a:latin typeface="Times New Roman" pitchFamily="18" charset="0"/>
              <a:cs typeface="Times New Roman" pitchFamily="18" charset="0"/>
            </a:endParaRPr>
          </a:p>
          <a:p>
            <a:pPr lvl="0" algn="just">
              <a:lnSpc>
                <a:spcPct val="150000"/>
              </a:lnSpc>
              <a:buFont typeface="Arial" pitchFamily="34" charset="0"/>
              <a:buChar char="•"/>
            </a:pPr>
            <a:r>
              <a:rPr lang="en-GB" sz="1600" dirty="0" smtClean="0">
                <a:latin typeface="Times New Roman" pitchFamily="18" charset="0"/>
                <a:cs typeface="Times New Roman" pitchFamily="18" charset="0"/>
              </a:rPr>
              <a:t>The change stage can allow the company to generate innovation and differentiation in the business processes.</a:t>
            </a:r>
            <a:endParaRPr lang="en-US" sz="1600" dirty="0" smtClean="0">
              <a:latin typeface="Times New Roman" pitchFamily="18" charset="0"/>
              <a:cs typeface="Times New Roman" pitchFamily="18" charset="0"/>
            </a:endParaRPr>
          </a:p>
          <a:p>
            <a:pPr lvl="0" algn="just">
              <a:lnSpc>
                <a:spcPct val="150000"/>
              </a:lnSpc>
              <a:buFont typeface="Arial" pitchFamily="34" charset="0"/>
              <a:buChar char="•"/>
            </a:pPr>
            <a:r>
              <a:rPr lang="en-GB" sz="1600" dirty="0" smtClean="0">
                <a:latin typeface="Times New Roman" pitchFamily="18" charset="0"/>
                <a:cs typeface="Times New Roman" pitchFamily="18" charset="0"/>
              </a:rPr>
              <a:t>The refreezing stage can be effective for the company to access feedback. </a:t>
            </a:r>
            <a:endParaRPr lang="en-US" sz="1600" dirty="0" smtClean="0">
              <a:latin typeface="Times New Roman" pitchFamily="18" charset="0"/>
              <a:cs typeface="Times New Roman" pitchFamily="18" charset="0"/>
            </a:endParaRPr>
          </a:p>
          <a:p>
            <a:pPr algn="just">
              <a:lnSpc>
                <a:spcPct val="150000"/>
              </a:lnSpc>
            </a:pPr>
            <a:endParaRPr lang="en-US" sz="1600" dirty="0" smtClean="0">
              <a:latin typeface="Times New Roman" pitchFamily="18" charset="0"/>
              <a:cs typeface="Times New Roman" pitchFamily="18" charset="0"/>
            </a:endParaRPr>
          </a:p>
          <a:p>
            <a:pPr algn="just">
              <a:lnSpc>
                <a:spcPct val="150000"/>
              </a:lnSpc>
            </a:pPr>
            <a:endParaRPr lang="en-US" sz="1600" dirty="0">
              <a:latin typeface="Times New Roman" pitchFamily="18" charset="0"/>
              <a:cs typeface="Times New Roman" pitchFamily="18" charset="0"/>
            </a:endParaRPr>
          </a:p>
        </p:txBody>
      </p:sp>
      <p:sp>
        <p:nvSpPr>
          <p:cNvPr id="5" name="Rectangle 4"/>
          <p:cNvSpPr/>
          <p:nvPr/>
        </p:nvSpPr>
        <p:spPr>
          <a:xfrm>
            <a:off x="5181600" y="1371600"/>
            <a:ext cx="3657600" cy="3581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just">
              <a:lnSpc>
                <a:spcPct val="150000"/>
              </a:lnSpc>
            </a:pPr>
            <a:r>
              <a:rPr lang="en-GB" sz="1600" b="1" dirty="0" err="1" smtClean="0">
                <a:latin typeface="Times New Roman" pitchFamily="18" charset="0"/>
                <a:cs typeface="Times New Roman" pitchFamily="18" charset="0"/>
              </a:rPr>
              <a:t>Kotter’s</a:t>
            </a:r>
            <a:r>
              <a:rPr lang="en-GB" sz="1600" b="1" dirty="0" smtClean="0">
                <a:latin typeface="Times New Roman" pitchFamily="18" charset="0"/>
                <a:cs typeface="Times New Roman" pitchFamily="18" charset="0"/>
              </a:rPr>
              <a:t> change management model</a:t>
            </a:r>
            <a:endParaRPr lang="en-US" sz="1600" dirty="0" smtClean="0">
              <a:latin typeface="Times New Roman" pitchFamily="18" charset="0"/>
              <a:cs typeface="Times New Roman" pitchFamily="18" charset="0"/>
            </a:endParaRPr>
          </a:p>
          <a:p>
            <a:pPr lvl="0" algn="just">
              <a:lnSpc>
                <a:spcPct val="150000"/>
              </a:lnSpc>
              <a:buFont typeface="Arial" pitchFamily="34" charset="0"/>
              <a:buChar char="•"/>
            </a:pPr>
            <a:r>
              <a:rPr lang="en-GB" sz="1600" dirty="0" smtClean="0">
                <a:latin typeface="Times New Roman" pitchFamily="18" charset="0"/>
                <a:cs typeface="Times New Roman" pitchFamily="18" charset="0"/>
              </a:rPr>
              <a:t>JLP needs to include an effective vision for including innovation in business. </a:t>
            </a:r>
            <a:endParaRPr lang="en-US" sz="1600" dirty="0" smtClean="0">
              <a:latin typeface="Times New Roman" pitchFamily="18" charset="0"/>
              <a:cs typeface="Times New Roman" pitchFamily="18" charset="0"/>
            </a:endParaRPr>
          </a:p>
          <a:p>
            <a:pPr lvl="0" algn="just">
              <a:lnSpc>
                <a:spcPct val="150000"/>
              </a:lnSpc>
              <a:buFont typeface="Arial" pitchFamily="34" charset="0"/>
              <a:buChar char="•"/>
            </a:pPr>
            <a:r>
              <a:rPr lang="en-GB" sz="1600" dirty="0" smtClean="0">
                <a:latin typeface="Times New Roman" pitchFamily="18" charset="0"/>
                <a:cs typeface="Times New Roman" pitchFamily="18" charset="0"/>
              </a:rPr>
              <a:t>Leaders of JLP need to communicate effectively with the employees.</a:t>
            </a:r>
            <a:endParaRPr lang="en-US" sz="1600" dirty="0" smtClean="0">
              <a:latin typeface="Times New Roman" pitchFamily="18" charset="0"/>
              <a:cs typeface="Times New Roman" pitchFamily="18" charset="0"/>
            </a:endParaRPr>
          </a:p>
          <a:p>
            <a:pPr lvl="0" algn="just">
              <a:lnSpc>
                <a:spcPct val="150000"/>
              </a:lnSpc>
              <a:buFont typeface="Arial" pitchFamily="34" charset="0"/>
              <a:buChar char="•"/>
            </a:pPr>
            <a:r>
              <a:rPr lang="en-GB" sz="1600" dirty="0" smtClean="0">
                <a:latin typeface="Times New Roman" pitchFamily="18" charset="0"/>
                <a:cs typeface="Times New Roman" pitchFamily="18" charset="0"/>
              </a:rPr>
              <a:t>Leaders of JLP can identify the barriers to including innovation and differentiation in business. </a:t>
            </a:r>
            <a:endParaRPr lang="en-US" sz="1600" dirty="0" smtClean="0">
              <a:latin typeface="Times New Roman" pitchFamily="18" charset="0"/>
              <a:cs typeface="Times New Roman" pitchFamily="18" charset="0"/>
            </a:endParaRPr>
          </a:p>
          <a:p>
            <a:pPr algn="just">
              <a:lnSpc>
                <a:spcPct val="150000"/>
              </a:lnSpc>
            </a:pPr>
            <a:endParaRPr lang="en-US" sz="1600" dirty="0">
              <a:latin typeface="Times New Roman" pitchFamily="18" charset="0"/>
              <a:cs typeface="Times New Roman" pitchFamily="18" charset="0"/>
            </a:endParaRPr>
          </a:p>
        </p:txBody>
      </p:sp>
      <p:pic>
        <p:nvPicPr>
          <p:cNvPr id="3073" name="Picture 1"/>
          <p:cNvPicPr>
            <a:picLocks noChangeAspect="1" noChangeArrowheads="1"/>
          </p:cNvPicPr>
          <p:nvPr/>
        </p:nvPicPr>
        <p:blipFill>
          <a:blip r:embed="rId3"/>
          <a:srcRect/>
          <a:stretch>
            <a:fillRect/>
          </a:stretch>
        </p:blipFill>
        <p:spPr bwMode="auto">
          <a:xfrm>
            <a:off x="990601" y="5298840"/>
            <a:ext cx="4191000" cy="1330560"/>
          </a:xfrm>
          <a:prstGeom prst="rect">
            <a:avLst/>
          </a:prstGeom>
          <a:noFill/>
          <a:ln w="9525">
            <a:noFill/>
            <a:miter lim="800000"/>
            <a:headEnd/>
            <a:tailEnd/>
          </a:ln>
          <a:effectLst/>
        </p:spPr>
      </p:pic>
      <p:pic>
        <p:nvPicPr>
          <p:cNvPr id="3075" name="Picture 3" descr="How To Successfully Implement Kotter's 8 Step Change Model"/>
          <p:cNvPicPr>
            <a:picLocks noChangeAspect="1" noChangeArrowheads="1"/>
          </p:cNvPicPr>
          <p:nvPr/>
        </p:nvPicPr>
        <p:blipFill>
          <a:blip r:embed="rId4" cstate="print"/>
          <a:srcRect/>
          <a:stretch>
            <a:fillRect/>
          </a:stretch>
        </p:blipFill>
        <p:spPr bwMode="auto">
          <a:xfrm>
            <a:off x="5257800" y="5334000"/>
            <a:ext cx="3886200" cy="129540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66800" y="1143000"/>
            <a:ext cx="4038600" cy="57150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lnSpc>
                <a:spcPct val="150000"/>
              </a:lnSpc>
            </a:pPr>
            <a:r>
              <a:rPr lang="en-GB" sz="2000" b="1" dirty="0" smtClean="0">
                <a:latin typeface="Times New Roman" pitchFamily="18" charset="0"/>
                <a:cs typeface="Times New Roman" pitchFamily="18" charset="0"/>
              </a:rPr>
              <a:t>Considering the driving factors for change </a:t>
            </a:r>
            <a:endParaRPr lang="en-GB" sz="2000" dirty="0" smtClean="0">
              <a:latin typeface="Times New Roman" pitchFamily="18" charset="0"/>
              <a:cs typeface="Times New Roman" pitchFamily="18" charset="0"/>
            </a:endParaRPr>
          </a:p>
          <a:p>
            <a:pPr lvl="0" algn="just">
              <a:lnSpc>
                <a:spcPct val="150000"/>
              </a:lnSpc>
              <a:buFont typeface="Wingdings" pitchFamily="2" charset="2"/>
              <a:buChar char="§"/>
            </a:pPr>
            <a:r>
              <a:rPr lang="en-GB" sz="2000" dirty="0" smtClean="0">
                <a:latin typeface="Times New Roman" pitchFamily="18" charset="0"/>
                <a:cs typeface="Times New Roman" pitchFamily="18" charset="0"/>
              </a:rPr>
              <a:t>Work Culture can be an important driving factor for the changes.</a:t>
            </a:r>
            <a:endParaRPr lang="en-US" sz="2000" dirty="0" smtClean="0">
              <a:latin typeface="Times New Roman" pitchFamily="18" charset="0"/>
              <a:cs typeface="Times New Roman" pitchFamily="18" charset="0"/>
            </a:endParaRPr>
          </a:p>
          <a:p>
            <a:pPr lvl="0" algn="just">
              <a:lnSpc>
                <a:spcPct val="150000"/>
              </a:lnSpc>
              <a:buFont typeface="Wingdings" pitchFamily="2" charset="2"/>
              <a:buChar char="§"/>
            </a:pPr>
            <a:r>
              <a:rPr lang="en-GB" sz="2000" dirty="0" smtClean="0">
                <a:latin typeface="Times New Roman" pitchFamily="18" charset="0"/>
                <a:cs typeface="Times New Roman" pitchFamily="18" charset="0"/>
              </a:rPr>
              <a:t>Leadership is an important driving factor that is necessary for the changes. </a:t>
            </a:r>
            <a:endParaRPr lang="en-US" sz="2000" dirty="0" smtClean="0">
              <a:latin typeface="Times New Roman" pitchFamily="18" charset="0"/>
              <a:cs typeface="Times New Roman" pitchFamily="18" charset="0"/>
            </a:endParaRPr>
          </a:p>
          <a:p>
            <a:pPr lvl="0" algn="just">
              <a:lnSpc>
                <a:spcPct val="150000"/>
              </a:lnSpc>
              <a:buFont typeface="Wingdings" pitchFamily="2" charset="2"/>
              <a:buChar char="§"/>
            </a:pPr>
            <a:r>
              <a:rPr lang="en-GB" sz="2000" dirty="0" smtClean="0">
                <a:latin typeface="Times New Roman" pitchFamily="18" charset="0"/>
                <a:cs typeface="Times New Roman" pitchFamily="18" charset="0"/>
              </a:rPr>
              <a:t>Competition can be considered as a driving factor that leads to managing organisational changes.</a:t>
            </a:r>
            <a:endParaRPr lang="en-US" sz="2000" dirty="0" smtClean="0">
              <a:latin typeface="Times New Roman" pitchFamily="18" charset="0"/>
              <a:cs typeface="Times New Roman" pitchFamily="18" charset="0"/>
            </a:endParaRPr>
          </a:p>
          <a:p>
            <a:pPr algn="just">
              <a:lnSpc>
                <a:spcPct val="150000"/>
              </a:lnSpc>
              <a:buFont typeface="Wingdings" pitchFamily="2" charset="2"/>
              <a:buChar char="§"/>
            </a:pPr>
            <a:endParaRPr lang="en-US" sz="2000" dirty="0">
              <a:latin typeface="Times New Roman" pitchFamily="18" charset="0"/>
              <a:cs typeface="Times New Roman" pitchFamily="18" charset="0"/>
            </a:endParaRPr>
          </a:p>
        </p:txBody>
      </p:sp>
      <p:sp>
        <p:nvSpPr>
          <p:cNvPr id="5" name="Rectangle 4"/>
          <p:cNvSpPr/>
          <p:nvPr/>
        </p:nvSpPr>
        <p:spPr>
          <a:xfrm>
            <a:off x="5105400" y="1143000"/>
            <a:ext cx="3810000" cy="57150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lnSpc>
                <a:spcPct val="150000"/>
              </a:lnSpc>
            </a:pPr>
            <a:r>
              <a:rPr lang="en-GB" sz="2000" b="1" dirty="0" smtClean="0">
                <a:latin typeface="Times New Roman" pitchFamily="18" charset="0"/>
                <a:cs typeface="Times New Roman" pitchFamily="18" charset="0"/>
              </a:rPr>
              <a:t>Identifying resistance factors to change </a:t>
            </a:r>
            <a:endParaRPr lang="en-US" sz="2000" dirty="0" smtClean="0">
              <a:latin typeface="Times New Roman" pitchFamily="18" charset="0"/>
              <a:cs typeface="Times New Roman" pitchFamily="18" charset="0"/>
            </a:endParaRPr>
          </a:p>
          <a:p>
            <a:pPr lvl="0" algn="just">
              <a:lnSpc>
                <a:spcPct val="150000"/>
              </a:lnSpc>
              <a:buFont typeface="Wingdings" pitchFamily="2" charset="2"/>
              <a:buChar char="§"/>
            </a:pPr>
            <a:r>
              <a:rPr lang="en-GB" sz="2000" dirty="0" smtClean="0">
                <a:latin typeface="Times New Roman" pitchFamily="18" charset="0"/>
                <a:cs typeface="Times New Roman" pitchFamily="18" charset="0"/>
              </a:rPr>
              <a:t>JLP can face challenges in managing employees due to the resistance of proper resources.</a:t>
            </a:r>
            <a:endParaRPr lang="en-US" sz="2000" dirty="0" smtClean="0">
              <a:latin typeface="Times New Roman" pitchFamily="18" charset="0"/>
              <a:cs typeface="Times New Roman" pitchFamily="18" charset="0"/>
            </a:endParaRPr>
          </a:p>
          <a:p>
            <a:pPr lvl="0" algn="just">
              <a:lnSpc>
                <a:spcPct val="150000"/>
              </a:lnSpc>
              <a:buFont typeface="Wingdings" pitchFamily="2" charset="2"/>
              <a:buChar char="§"/>
            </a:pPr>
            <a:r>
              <a:rPr lang="en-GB" sz="2000" dirty="0" smtClean="0">
                <a:latin typeface="Times New Roman" pitchFamily="18" charset="0"/>
                <a:cs typeface="Times New Roman" pitchFamily="18" charset="0"/>
              </a:rPr>
              <a:t>JLP can face cultural challenges for adopting innovation in business.</a:t>
            </a:r>
            <a:endParaRPr lang="en-US" sz="2000" dirty="0" smtClean="0">
              <a:latin typeface="Times New Roman" pitchFamily="18" charset="0"/>
              <a:cs typeface="Times New Roman" pitchFamily="18" charset="0"/>
            </a:endParaRPr>
          </a:p>
          <a:p>
            <a:pPr lvl="0" algn="just">
              <a:lnSpc>
                <a:spcPct val="150000"/>
              </a:lnSpc>
              <a:buFont typeface="Wingdings" pitchFamily="2" charset="2"/>
              <a:buChar char="§"/>
            </a:pPr>
            <a:r>
              <a:rPr lang="en-GB" sz="2000" dirty="0" smtClean="0">
                <a:latin typeface="Times New Roman" pitchFamily="18" charset="0"/>
                <a:cs typeface="Times New Roman" pitchFamily="18" charset="0"/>
              </a:rPr>
              <a:t>JLP can face difficulties in applying appropriate leadership approaches for organisational changes. </a:t>
            </a:r>
            <a:endParaRPr lang="en-US" sz="2000" dirty="0" smtClean="0">
              <a:latin typeface="Times New Roman" pitchFamily="18" charset="0"/>
              <a:cs typeface="Times New Roman" pitchFamily="18" charset="0"/>
            </a:endParaRPr>
          </a:p>
          <a:p>
            <a:pPr algn="just">
              <a:lnSpc>
                <a:spcPct val="150000"/>
              </a:lnSpc>
            </a:pPr>
            <a:endParaRPr lang="en-US" sz="2000" dirty="0">
              <a:latin typeface="Times New Roman" pitchFamily="18" charset="0"/>
              <a:cs typeface="Times New Roman" pitchFamily="18" charset="0"/>
            </a:endParaRPr>
          </a:p>
        </p:txBody>
      </p:sp>
      <p:sp>
        <p:nvSpPr>
          <p:cNvPr id="7" name="Rectangle 6"/>
          <p:cNvSpPr/>
          <p:nvPr/>
        </p:nvSpPr>
        <p:spPr>
          <a:xfrm>
            <a:off x="990600" y="0"/>
            <a:ext cx="8153400" cy="9906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lnSpc>
                <a:spcPct val="150000"/>
              </a:lnSpc>
            </a:pPr>
            <a:r>
              <a:rPr lang="en-GB" sz="2000" b="1" dirty="0" smtClean="0">
                <a:latin typeface="Times New Roman" pitchFamily="18" charset="0"/>
                <a:cs typeface="Times New Roman" pitchFamily="18" charset="0"/>
              </a:rPr>
              <a:t>CONSIDERING THE DRIVING FACTORS AND RESISTANCE FOR CHANGE </a:t>
            </a:r>
            <a:endParaRPr lang="en-US" sz="2000" dirty="0" smtClean="0">
              <a:latin typeface="Times New Roman" pitchFamily="18" charset="0"/>
              <a:cs typeface="Times New Roman"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lnSpc>
                <a:spcPct val="150000"/>
              </a:lnSpc>
            </a:pPr>
            <a:r>
              <a:rPr lang="en-GB" sz="2000" b="1" dirty="0" smtClean="0">
                <a:solidFill>
                  <a:schemeClr val="tx1"/>
                </a:solidFill>
                <a:latin typeface="Times New Roman" pitchFamily="18" charset="0"/>
                <a:cs typeface="Times New Roman" pitchFamily="18" charset="0"/>
              </a:rPr>
              <a:t>IDENTIFYING THE COMPLETION OF THE CHANGE PROGRAMME AND ASSESSING ITS EFFECTIVENESS </a:t>
            </a:r>
            <a:r>
              <a:rPr lang="en-US" sz="2000" dirty="0" smtClean="0">
                <a:solidFill>
                  <a:schemeClr val="tx1"/>
                </a:solidFill>
                <a:latin typeface="Times New Roman" pitchFamily="18" charset="0"/>
                <a:cs typeface="Times New Roman" pitchFamily="18" charset="0"/>
              </a:rPr>
              <a:t/>
            </a:r>
            <a:br>
              <a:rPr lang="en-US" sz="2000" dirty="0" smtClean="0">
                <a:solidFill>
                  <a:schemeClr val="tx1"/>
                </a:solidFill>
                <a:latin typeface="Times New Roman" pitchFamily="18" charset="0"/>
                <a:cs typeface="Times New Roman" pitchFamily="18" charset="0"/>
              </a:rPr>
            </a:br>
            <a:endParaRPr lang="en-US" sz="20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1435608" y="1447800"/>
            <a:ext cx="3593592" cy="4800600"/>
          </a:xfrm>
        </p:spPr>
        <p:txBody>
          <a:bodyPr>
            <a:normAutofit fontScale="55000" lnSpcReduction="20000"/>
          </a:bodyPr>
          <a:lstStyle/>
          <a:p>
            <a:pPr lvl="0" algn="just">
              <a:lnSpc>
                <a:spcPct val="150000"/>
              </a:lnSpc>
            </a:pPr>
            <a:r>
              <a:rPr lang="en-GB" sz="3300" dirty="0" smtClean="0">
                <a:latin typeface="Times New Roman" pitchFamily="18" charset="0"/>
                <a:cs typeface="Times New Roman" pitchFamily="18" charset="0"/>
              </a:rPr>
              <a:t>Employees' feedback can be effective in measuring the success of changes.</a:t>
            </a:r>
            <a:endParaRPr lang="en-US" sz="3300" dirty="0" smtClean="0">
              <a:latin typeface="Times New Roman" pitchFamily="18" charset="0"/>
              <a:cs typeface="Times New Roman" pitchFamily="18" charset="0"/>
            </a:endParaRPr>
          </a:p>
          <a:p>
            <a:pPr lvl="0" algn="just">
              <a:lnSpc>
                <a:spcPct val="150000"/>
              </a:lnSpc>
            </a:pPr>
            <a:r>
              <a:rPr lang="en-GB" sz="3300" dirty="0" smtClean="0">
                <a:latin typeface="Times New Roman" pitchFamily="18" charset="0"/>
                <a:cs typeface="Times New Roman" pitchFamily="18" charset="0"/>
              </a:rPr>
              <a:t>Monitoring can help the managers to look over the completion of changes.</a:t>
            </a:r>
            <a:endParaRPr lang="en-US" sz="3300" dirty="0" smtClean="0">
              <a:latin typeface="Times New Roman" pitchFamily="18" charset="0"/>
              <a:cs typeface="Times New Roman" pitchFamily="18" charset="0"/>
            </a:endParaRPr>
          </a:p>
          <a:p>
            <a:pPr lvl="0" algn="just">
              <a:lnSpc>
                <a:spcPct val="150000"/>
              </a:lnSpc>
            </a:pPr>
            <a:r>
              <a:rPr lang="en-GB" sz="3300" dirty="0" smtClean="0">
                <a:latin typeface="Times New Roman" pitchFamily="18" charset="0"/>
                <a:cs typeface="Times New Roman" pitchFamily="18" charset="0"/>
              </a:rPr>
              <a:t>Final reports of the changes can help to measure the success of the changes. </a:t>
            </a:r>
            <a:endParaRPr lang="en-US" sz="3300" dirty="0" smtClean="0">
              <a:latin typeface="Times New Roman" pitchFamily="18" charset="0"/>
              <a:cs typeface="Times New Roman" pitchFamily="18" charset="0"/>
            </a:endParaRPr>
          </a:p>
          <a:p>
            <a:pPr lvl="0" algn="just">
              <a:lnSpc>
                <a:spcPct val="150000"/>
              </a:lnSpc>
            </a:pPr>
            <a:r>
              <a:rPr lang="en-GB" sz="3300" dirty="0" smtClean="0">
                <a:latin typeface="Times New Roman" pitchFamily="18" charset="0"/>
                <a:cs typeface="Times New Roman" pitchFamily="18" charset="0"/>
              </a:rPr>
              <a:t>Spreadsheets of the change process can help to identify the completion of changes. </a:t>
            </a:r>
            <a:endParaRPr lang="en-US" sz="3300" dirty="0" smtClean="0">
              <a:latin typeface="Times New Roman" pitchFamily="18" charset="0"/>
              <a:cs typeface="Times New Roman" pitchFamily="18" charset="0"/>
            </a:endParaRPr>
          </a:p>
          <a:p>
            <a:pPr algn="just">
              <a:lnSpc>
                <a:spcPct val="150000"/>
              </a:lnSpc>
            </a:pPr>
            <a:endParaRPr lang="en-US" sz="2800" dirty="0">
              <a:latin typeface="Times New Roman" pitchFamily="18" charset="0"/>
              <a:cs typeface="Times New Roman" pitchFamily="18" charset="0"/>
            </a:endParaRPr>
          </a:p>
        </p:txBody>
      </p:sp>
      <p:pic>
        <p:nvPicPr>
          <p:cNvPr id="29699" name="Picture 3"/>
          <p:cNvPicPr>
            <a:picLocks noChangeAspect="1" noChangeArrowheads="1"/>
          </p:cNvPicPr>
          <p:nvPr/>
        </p:nvPicPr>
        <p:blipFill>
          <a:blip r:embed="rId3"/>
          <a:srcRect/>
          <a:stretch>
            <a:fillRect/>
          </a:stretch>
        </p:blipFill>
        <p:spPr bwMode="auto">
          <a:xfrm>
            <a:off x="4953000" y="1371600"/>
            <a:ext cx="4038600" cy="4953000"/>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lnSpc>
                <a:spcPct val="150000"/>
              </a:lnSpc>
            </a:pPr>
            <a:r>
              <a:rPr lang="en-GB" sz="3600" b="1" dirty="0" smtClean="0">
                <a:solidFill>
                  <a:schemeClr val="tx1"/>
                </a:solidFill>
                <a:latin typeface="Times New Roman" pitchFamily="18" charset="0"/>
                <a:cs typeface="Times New Roman" pitchFamily="18" charset="0"/>
              </a:rPr>
              <a:t>CONCLUSION </a:t>
            </a:r>
            <a:r>
              <a:rPr lang="en-US" sz="3600" dirty="0" smtClean="0">
                <a:solidFill>
                  <a:schemeClr val="tx1"/>
                </a:solidFill>
                <a:latin typeface="Times New Roman" pitchFamily="18" charset="0"/>
                <a:cs typeface="Times New Roman" pitchFamily="18" charset="0"/>
              </a:rPr>
              <a:t/>
            </a:r>
            <a:br>
              <a:rPr lang="en-US" sz="3600" dirty="0" smtClean="0">
                <a:solidFill>
                  <a:schemeClr val="tx1"/>
                </a:solidFill>
                <a:latin typeface="Times New Roman" pitchFamily="18" charset="0"/>
                <a:cs typeface="Times New Roman" pitchFamily="18" charset="0"/>
              </a:rPr>
            </a:br>
            <a:endParaRPr lang="en-US" sz="36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1435608" y="1447800"/>
            <a:ext cx="7098792" cy="4800600"/>
          </a:xfrm>
        </p:spPr>
        <p:txBody>
          <a:bodyPr>
            <a:normAutofit fontScale="92500" lnSpcReduction="10000"/>
          </a:bodyPr>
          <a:lstStyle/>
          <a:p>
            <a:pPr lvl="0" algn="just">
              <a:lnSpc>
                <a:spcPct val="150000"/>
              </a:lnSpc>
            </a:pPr>
            <a:r>
              <a:rPr lang="en-GB" dirty="0" smtClean="0">
                <a:latin typeface="Times New Roman" pitchFamily="18" charset="0"/>
                <a:cs typeface="Times New Roman" pitchFamily="18" charset="0"/>
              </a:rPr>
              <a:t>Changes and stability can help JLP in making changes in the partnership process through leadership and innovation. </a:t>
            </a:r>
            <a:endParaRPr lang="en-US" dirty="0" smtClean="0">
              <a:latin typeface="Times New Roman" pitchFamily="18" charset="0"/>
              <a:cs typeface="Times New Roman" pitchFamily="18" charset="0"/>
            </a:endParaRPr>
          </a:p>
          <a:p>
            <a:pPr lvl="0" algn="just">
              <a:lnSpc>
                <a:spcPct val="150000"/>
              </a:lnSpc>
            </a:pPr>
            <a:r>
              <a:rPr lang="en-GB" dirty="0" smtClean="0">
                <a:latin typeface="Times New Roman" pitchFamily="18" charset="0"/>
                <a:cs typeface="Times New Roman" pitchFamily="18" charset="0"/>
              </a:rPr>
              <a:t>Lewis's change management and </a:t>
            </a:r>
            <a:r>
              <a:rPr lang="en-GB" dirty="0" err="1" smtClean="0">
                <a:latin typeface="Times New Roman" pitchFamily="18" charset="0"/>
                <a:cs typeface="Times New Roman" pitchFamily="18" charset="0"/>
              </a:rPr>
              <a:t>Kotter’s</a:t>
            </a:r>
            <a:r>
              <a:rPr lang="en-GB" dirty="0" smtClean="0">
                <a:latin typeface="Times New Roman" pitchFamily="18" charset="0"/>
                <a:cs typeface="Times New Roman" pitchFamily="18" charset="0"/>
              </a:rPr>
              <a:t> 8-step model can help the company to manage changes regarding innovation in business. </a:t>
            </a:r>
            <a:endParaRPr lang="en-US" dirty="0" smtClean="0">
              <a:latin typeface="Times New Roman" pitchFamily="18" charset="0"/>
              <a:cs typeface="Times New Roman" pitchFamily="18" charset="0"/>
            </a:endParaRPr>
          </a:p>
          <a:p>
            <a:pPr algn="just">
              <a:lnSpc>
                <a:spcPct val="150000"/>
              </a:lnSpc>
            </a:pPr>
            <a:endParaRPr lang="en-US" dirty="0">
              <a:latin typeface="Times New Roman" pitchFamily="18" charset="0"/>
              <a:cs typeface="Times New Roman"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600" b="1" dirty="0" smtClean="0">
                <a:solidFill>
                  <a:schemeClr val="tx1"/>
                </a:solidFill>
                <a:latin typeface="Times New Roman" pitchFamily="18" charset="0"/>
                <a:cs typeface="Times New Roman" pitchFamily="18" charset="0"/>
              </a:rPr>
              <a:t>References </a:t>
            </a:r>
            <a:r>
              <a:rPr lang="en-US" sz="3600" b="1" dirty="0" smtClean="0">
                <a:solidFill>
                  <a:schemeClr val="tx1"/>
                </a:solidFill>
                <a:latin typeface="Times New Roman" pitchFamily="18" charset="0"/>
                <a:cs typeface="Times New Roman" pitchFamily="18" charset="0"/>
              </a:rPr>
              <a:t/>
            </a:r>
            <a:br>
              <a:rPr lang="en-US" sz="3600" b="1" dirty="0" smtClean="0">
                <a:solidFill>
                  <a:schemeClr val="tx1"/>
                </a:solidFill>
                <a:latin typeface="Times New Roman" pitchFamily="18" charset="0"/>
                <a:cs typeface="Times New Roman" pitchFamily="18" charset="0"/>
              </a:rPr>
            </a:br>
            <a:endParaRPr lang="en-US" sz="36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1066800" y="1219200"/>
            <a:ext cx="7866888" cy="5029200"/>
          </a:xfrm>
        </p:spPr>
        <p:txBody>
          <a:bodyPr>
            <a:noAutofit/>
          </a:bodyPr>
          <a:lstStyle/>
          <a:p>
            <a:r>
              <a:rPr lang="en-GB" sz="1100" dirty="0" err="1" smtClean="0">
                <a:latin typeface="Times New Roman" pitchFamily="18" charset="0"/>
                <a:cs typeface="Times New Roman" pitchFamily="18" charset="0"/>
              </a:rPr>
              <a:t>Anshasi</a:t>
            </a:r>
            <a:r>
              <a:rPr lang="en-GB" sz="1100" dirty="0" smtClean="0">
                <a:latin typeface="Times New Roman" pitchFamily="18" charset="0"/>
                <a:cs typeface="Times New Roman" pitchFamily="18" charset="0"/>
              </a:rPr>
              <a:t>, R.J., </a:t>
            </a:r>
            <a:r>
              <a:rPr lang="en-GB" sz="1100" dirty="0" err="1" smtClean="0">
                <a:latin typeface="Times New Roman" pitchFamily="18" charset="0"/>
                <a:cs typeface="Times New Roman" pitchFamily="18" charset="0"/>
              </a:rPr>
              <a:t>Alsyouf</a:t>
            </a:r>
            <a:r>
              <a:rPr lang="en-GB" sz="1100" dirty="0" smtClean="0">
                <a:latin typeface="Times New Roman" pitchFamily="18" charset="0"/>
                <a:cs typeface="Times New Roman" pitchFamily="18" charset="0"/>
              </a:rPr>
              <a:t>, A., </a:t>
            </a:r>
            <a:r>
              <a:rPr lang="en-GB" sz="1100" dirty="0" err="1" smtClean="0">
                <a:latin typeface="Times New Roman" pitchFamily="18" charset="0"/>
                <a:cs typeface="Times New Roman" pitchFamily="18" charset="0"/>
              </a:rPr>
              <a:t>Alhazmi</a:t>
            </a:r>
            <a:r>
              <a:rPr lang="en-GB" sz="1100" dirty="0" smtClean="0">
                <a:latin typeface="Times New Roman" pitchFamily="18" charset="0"/>
                <a:cs typeface="Times New Roman" pitchFamily="18" charset="0"/>
              </a:rPr>
              <a:t>, F.N. and </a:t>
            </a:r>
            <a:r>
              <a:rPr lang="en-GB" sz="1100" dirty="0" err="1" smtClean="0">
                <a:latin typeface="Times New Roman" pitchFamily="18" charset="0"/>
                <a:cs typeface="Times New Roman" pitchFamily="18" charset="0"/>
              </a:rPr>
              <a:t>AbuZaitoun</a:t>
            </a:r>
            <a:r>
              <a:rPr lang="en-GB" sz="1100" dirty="0" smtClean="0">
                <a:latin typeface="Times New Roman" pitchFamily="18" charset="0"/>
                <a:cs typeface="Times New Roman" pitchFamily="18" charset="0"/>
              </a:rPr>
              <a:t>, A.T., (2022). A Change Management Approach to Promoting and Endorsing Ergonomics within a Dental Setting. </a:t>
            </a:r>
            <a:r>
              <a:rPr lang="en-GB" sz="1100" i="1" dirty="0" smtClean="0">
                <a:latin typeface="Times New Roman" pitchFamily="18" charset="0"/>
                <a:cs typeface="Times New Roman" pitchFamily="18" charset="0"/>
              </a:rPr>
              <a:t>International Journal of Environmental Research and Public Health</a:t>
            </a:r>
            <a:r>
              <a:rPr lang="en-GB" sz="1100" dirty="0" smtClean="0">
                <a:latin typeface="Times New Roman" pitchFamily="18" charset="0"/>
                <a:cs typeface="Times New Roman" pitchFamily="18" charset="0"/>
              </a:rPr>
              <a:t>, </a:t>
            </a:r>
            <a:r>
              <a:rPr lang="en-GB" sz="1100" i="1" dirty="0" smtClean="0">
                <a:latin typeface="Times New Roman" pitchFamily="18" charset="0"/>
                <a:cs typeface="Times New Roman" pitchFamily="18" charset="0"/>
              </a:rPr>
              <a:t>19</a:t>
            </a:r>
            <a:r>
              <a:rPr lang="en-GB" sz="1100" dirty="0" smtClean="0">
                <a:latin typeface="Times New Roman" pitchFamily="18" charset="0"/>
                <a:cs typeface="Times New Roman" pitchFamily="18" charset="0"/>
              </a:rPr>
              <a:t>(20), p.13193.</a:t>
            </a:r>
            <a:endParaRPr lang="en-US" sz="1100" dirty="0" smtClean="0">
              <a:latin typeface="Times New Roman" pitchFamily="18" charset="0"/>
              <a:cs typeface="Times New Roman" pitchFamily="18" charset="0"/>
            </a:endParaRPr>
          </a:p>
          <a:p>
            <a:r>
              <a:rPr lang="en-GB" sz="1100" dirty="0" err="1" smtClean="0">
                <a:latin typeface="Times New Roman" pitchFamily="18" charset="0"/>
                <a:cs typeface="Times New Roman" pitchFamily="18" charset="0"/>
              </a:rPr>
              <a:t>Bekmukhambetova</a:t>
            </a:r>
            <a:r>
              <a:rPr lang="en-GB" sz="1100" dirty="0" smtClean="0">
                <a:latin typeface="Times New Roman" pitchFamily="18" charset="0"/>
                <a:cs typeface="Times New Roman" pitchFamily="18" charset="0"/>
              </a:rPr>
              <a:t>, A., (2021). Comparative analysis of change management Models Based on an Exploratory Literature Review. </a:t>
            </a:r>
            <a:endParaRPr lang="en-US" sz="1100" dirty="0" smtClean="0">
              <a:latin typeface="Times New Roman" pitchFamily="18" charset="0"/>
              <a:cs typeface="Times New Roman" pitchFamily="18" charset="0"/>
            </a:endParaRPr>
          </a:p>
          <a:p>
            <a:r>
              <a:rPr lang="en-GB" sz="1100" dirty="0" err="1" smtClean="0">
                <a:latin typeface="Times New Roman" pitchFamily="18" charset="0"/>
                <a:cs typeface="Times New Roman" pitchFamily="18" charset="0"/>
              </a:rPr>
              <a:t>Faupel</a:t>
            </a:r>
            <a:r>
              <a:rPr lang="en-GB" sz="1100" dirty="0" smtClean="0">
                <a:latin typeface="Times New Roman" pitchFamily="18" charset="0"/>
                <a:cs typeface="Times New Roman" pitchFamily="18" charset="0"/>
              </a:rPr>
              <a:t>, S. and </a:t>
            </a:r>
            <a:r>
              <a:rPr lang="en-GB" sz="1100" dirty="0" err="1" smtClean="0">
                <a:latin typeface="Times New Roman" pitchFamily="18" charset="0"/>
                <a:cs typeface="Times New Roman" pitchFamily="18" charset="0"/>
              </a:rPr>
              <a:t>Süß</a:t>
            </a:r>
            <a:r>
              <a:rPr lang="en-GB" sz="1100" dirty="0" smtClean="0">
                <a:latin typeface="Times New Roman" pitchFamily="18" charset="0"/>
                <a:cs typeface="Times New Roman" pitchFamily="18" charset="0"/>
              </a:rPr>
              <a:t>, S., (2019). The effect of transformational leadership on employees during organizational change–an empirical analysis. </a:t>
            </a:r>
            <a:r>
              <a:rPr lang="en-GB" sz="1100" i="1" dirty="0" smtClean="0">
                <a:latin typeface="Times New Roman" pitchFamily="18" charset="0"/>
                <a:cs typeface="Times New Roman" pitchFamily="18" charset="0"/>
              </a:rPr>
              <a:t>Journal of Change Management</a:t>
            </a:r>
            <a:r>
              <a:rPr lang="en-GB" sz="1100" dirty="0" smtClean="0">
                <a:latin typeface="Times New Roman" pitchFamily="18" charset="0"/>
                <a:cs typeface="Times New Roman" pitchFamily="18" charset="0"/>
              </a:rPr>
              <a:t>, </a:t>
            </a:r>
            <a:r>
              <a:rPr lang="en-GB" sz="1100" i="1" dirty="0" smtClean="0">
                <a:latin typeface="Times New Roman" pitchFamily="18" charset="0"/>
                <a:cs typeface="Times New Roman" pitchFamily="18" charset="0"/>
              </a:rPr>
              <a:t>19</a:t>
            </a:r>
            <a:r>
              <a:rPr lang="en-GB" sz="1100" dirty="0" smtClean="0">
                <a:latin typeface="Times New Roman" pitchFamily="18" charset="0"/>
                <a:cs typeface="Times New Roman" pitchFamily="18" charset="0"/>
              </a:rPr>
              <a:t>(3), pp.145-166.</a:t>
            </a:r>
            <a:endParaRPr lang="en-US" sz="1100" dirty="0" smtClean="0">
              <a:latin typeface="Times New Roman" pitchFamily="18" charset="0"/>
              <a:cs typeface="Times New Roman" pitchFamily="18" charset="0"/>
            </a:endParaRPr>
          </a:p>
          <a:p>
            <a:r>
              <a:rPr lang="en-GB" sz="1100" dirty="0" err="1" smtClean="0">
                <a:latin typeface="Times New Roman" pitchFamily="18" charset="0"/>
                <a:cs typeface="Times New Roman" pitchFamily="18" charset="0"/>
              </a:rPr>
              <a:t>Hamdo</a:t>
            </a:r>
            <a:r>
              <a:rPr lang="en-GB" sz="1100" dirty="0" smtClean="0">
                <a:latin typeface="Times New Roman" pitchFamily="18" charset="0"/>
                <a:cs typeface="Times New Roman" pitchFamily="18" charset="0"/>
              </a:rPr>
              <a:t>, S.S., (2021). Change Management Models: A Comparative Review. </a:t>
            </a:r>
            <a:r>
              <a:rPr lang="en-GB" sz="1100" i="1" dirty="0" smtClean="0">
                <a:latin typeface="Times New Roman" pitchFamily="18" charset="0"/>
                <a:cs typeface="Times New Roman" pitchFamily="18" charset="0"/>
              </a:rPr>
              <a:t>Unpublished PhD thesis. Istanbul: Istanbul </a:t>
            </a:r>
            <a:r>
              <a:rPr lang="en-GB" sz="1100" i="1" dirty="0" err="1" smtClean="0">
                <a:latin typeface="Times New Roman" pitchFamily="18" charset="0"/>
                <a:cs typeface="Times New Roman" pitchFamily="18" charset="0"/>
              </a:rPr>
              <a:t>Okan</a:t>
            </a:r>
            <a:r>
              <a:rPr lang="en-GB" sz="1100" i="1" dirty="0" smtClean="0">
                <a:latin typeface="Times New Roman" pitchFamily="18" charset="0"/>
                <a:cs typeface="Times New Roman" pitchFamily="18" charset="0"/>
              </a:rPr>
              <a:t> University</a:t>
            </a:r>
            <a:r>
              <a:rPr lang="en-GB" sz="1100" dirty="0" smtClean="0">
                <a:latin typeface="Times New Roman" pitchFamily="18" charset="0"/>
                <a:cs typeface="Times New Roman" pitchFamily="18" charset="0"/>
              </a:rPr>
              <a:t>. </a:t>
            </a:r>
            <a:endParaRPr lang="en-US" sz="1100" dirty="0" smtClean="0">
              <a:latin typeface="Times New Roman" pitchFamily="18" charset="0"/>
              <a:cs typeface="Times New Roman" pitchFamily="18" charset="0"/>
            </a:endParaRPr>
          </a:p>
          <a:p>
            <a:r>
              <a:rPr lang="en-GB" sz="1100" dirty="0" smtClean="0">
                <a:latin typeface="Times New Roman" pitchFamily="18" charset="0"/>
                <a:cs typeface="Times New Roman" pitchFamily="18" charset="0"/>
              </a:rPr>
              <a:t>Harrison, R., Fischer, S., </a:t>
            </a:r>
            <a:r>
              <a:rPr lang="en-GB" sz="1100" dirty="0" err="1" smtClean="0">
                <a:latin typeface="Times New Roman" pitchFamily="18" charset="0"/>
                <a:cs typeface="Times New Roman" pitchFamily="18" charset="0"/>
              </a:rPr>
              <a:t>Walpola</a:t>
            </a:r>
            <a:r>
              <a:rPr lang="en-GB" sz="1100" dirty="0" smtClean="0">
                <a:latin typeface="Times New Roman" pitchFamily="18" charset="0"/>
                <a:cs typeface="Times New Roman" pitchFamily="18" charset="0"/>
              </a:rPr>
              <a:t>, R.L., </a:t>
            </a:r>
            <a:r>
              <a:rPr lang="en-GB" sz="1100" dirty="0" err="1" smtClean="0">
                <a:latin typeface="Times New Roman" pitchFamily="18" charset="0"/>
                <a:cs typeface="Times New Roman" pitchFamily="18" charset="0"/>
              </a:rPr>
              <a:t>Chauhan</a:t>
            </a:r>
            <a:r>
              <a:rPr lang="en-GB" sz="1100" dirty="0" smtClean="0">
                <a:latin typeface="Times New Roman" pitchFamily="18" charset="0"/>
                <a:cs typeface="Times New Roman" pitchFamily="18" charset="0"/>
              </a:rPr>
              <a:t>, A., </a:t>
            </a:r>
            <a:r>
              <a:rPr lang="en-GB" sz="1100" dirty="0" err="1" smtClean="0">
                <a:latin typeface="Times New Roman" pitchFamily="18" charset="0"/>
                <a:cs typeface="Times New Roman" pitchFamily="18" charset="0"/>
              </a:rPr>
              <a:t>Babalola</a:t>
            </a:r>
            <a:r>
              <a:rPr lang="en-GB" sz="1100" dirty="0" smtClean="0">
                <a:latin typeface="Times New Roman" pitchFamily="18" charset="0"/>
                <a:cs typeface="Times New Roman" pitchFamily="18" charset="0"/>
              </a:rPr>
              <a:t>, T., Mears, S. and Le-Dao, H., (2021). Where do models for change management, improvement and implementation meet? A systematic review of the applications of change management models in healthcare. </a:t>
            </a:r>
            <a:r>
              <a:rPr lang="en-GB" sz="1100" i="1" dirty="0" smtClean="0">
                <a:latin typeface="Times New Roman" pitchFamily="18" charset="0"/>
                <a:cs typeface="Times New Roman" pitchFamily="18" charset="0"/>
              </a:rPr>
              <a:t>Journal of healthcare leadership</a:t>
            </a:r>
            <a:r>
              <a:rPr lang="en-GB" sz="1100" dirty="0" smtClean="0">
                <a:latin typeface="Times New Roman" pitchFamily="18" charset="0"/>
                <a:cs typeface="Times New Roman" pitchFamily="18" charset="0"/>
              </a:rPr>
              <a:t>, pp.85-108. </a:t>
            </a:r>
            <a:endParaRPr lang="en-US" sz="1100" dirty="0" smtClean="0">
              <a:latin typeface="Times New Roman" pitchFamily="18" charset="0"/>
              <a:cs typeface="Times New Roman" pitchFamily="18" charset="0"/>
            </a:endParaRPr>
          </a:p>
          <a:p>
            <a:r>
              <a:rPr lang="en-GB" sz="1100" dirty="0" smtClean="0">
                <a:latin typeface="Times New Roman" pitchFamily="18" charset="0"/>
                <a:cs typeface="Times New Roman" pitchFamily="18" charset="0"/>
              </a:rPr>
              <a:t>Johnlewis.com, (2023). </a:t>
            </a:r>
            <a:r>
              <a:rPr lang="en-GB" sz="1100" i="1" dirty="0" smtClean="0">
                <a:latin typeface="Times New Roman" pitchFamily="18" charset="0"/>
                <a:cs typeface="Times New Roman" pitchFamily="18" charset="0"/>
              </a:rPr>
              <a:t>Time for a refresh</a:t>
            </a:r>
            <a:r>
              <a:rPr lang="en-GB" sz="1100" dirty="0" smtClean="0">
                <a:latin typeface="Times New Roman" pitchFamily="18" charset="0"/>
                <a:cs typeface="Times New Roman" pitchFamily="18" charset="0"/>
              </a:rPr>
              <a:t>. </a:t>
            </a:r>
            <a:r>
              <a:rPr lang="en-GB" sz="1100" i="1" dirty="0" smtClean="0">
                <a:latin typeface="Times New Roman" pitchFamily="18" charset="0"/>
                <a:cs typeface="Times New Roman" pitchFamily="18" charset="0"/>
              </a:rPr>
              <a:t>Home</a:t>
            </a:r>
            <a:r>
              <a:rPr lang="en-GB" sz="1100" dirty="0" smtClean="0">
                <a:latin typeface="Times New Roman" pitchFamily="18" charset="0"/>
                <a:cs typeface="Times New Roman" pitchFamily="18" charset="0"/>
              </a:rPr>
              <a:t>. Available at: https://www.johnlewis.com/ [Accessed on: 03/02/2023]</a:t>
            </a:r>
            <a:endParaRPr lang="en-US" sz="1100" dirty="0" smtClean="0">
              <a:latin typeface="Times New Roman" pitchFamily="18" charset="0"/>
              <a:cs typeface="Times New Roman" pitchFamily="18" charset="0"/>
            </a:endParaRPr>
          </a:p>
          <a:p>
            <a:r>
              <a:rPr lang="en-GB" sz="1100" dirty="0" smtClean="0">
                <a:latin typeface="Times New Roman" pitchFamily="18" charset="0"/>
                <a:cs typeface="Times New Roman" pitchFamily="18" charset="0"/>
              </a:rPr>
              <a:t>Johnlewispartnership.co.uk, (2019). </a:t>
            </a:r>
            <a:r>
              <a:rPr lang="en-GB" sz="1100" i="1" dirty="0" smtClean="0">
                <a:latin typeface="Times New Roman" pitchFamily="18" charset="0"/>
                <a:cs typeface="Times New Roman" pitchFamily="18" charset="0"/>
              </a:rPr>
              <a:t>Home</a:t>
            </a:r>
            <a:r>
              <a:rPr lang="en-GB" sz="1100" dirty="0" smtClean="0">
                <a:latin typeface="Times New Roman" pitchFamily="18" charset="0"/>
                <a:cs typeface="Times New Roman" pitchFamily="18" charset="0"/>
              </a:rPr>
              <a:t>. Available at: https://www.johnlewispartnership.co.uk/media/press/y2019/accelerating-our-plans-to-deliver-differentiation-and-innovation.html [Accessed on: 03/02/2023]</a:t>
            </a:r>
            <a:endParaRPr lang="en-US" sz="1100" dirty="0" smtClean="0">
              <a:latin typeface="Times New Roman" pitchFamily="18" charset="0"/>
              <a:cs typeface="Times New Roman" pitchFamily="18" charset="0"/>
            </a:endParaRPr>
          </a:p>
          <a:p>
            <a:r>
              <a:rPr lang="en-GB" sz="1100" dirty="0" err="1" smtClean="0">
                <a:latin typeface="Times New Roman" pitchFamily="18" charset="0"/>
                <a:cs typeface="Times New Roman" pitchFamily="18" charset="0"/>
              </a:rPr>
              <a:t>Kassem</a:t>
            </a:r>
            <a:r>
              <a:rPr lang="en-GB" sz="1100" dirty="0" smtClean="0">
                <a:latin typeface="Times New Roman" pitchFamily="18" charset="0"/>
                <a:cs typeface="Times New Roman" pitchFamily="18" charset="0"/>
              </a:rPr>
              <a:t>, R., </a:t>
            </a:r>
            <a:r>
              <a:rPr lang="en-GB" sz="1100" dirty="0" err="1" smtClean="0">
                <a:latin typeface="Times New Roman" pitchFamily="18" charset="0"/>
                <a:cs typeface="Times New Roman" pitchFamily="18" charset="0"/>
              </a:rPr>
              <a:t>Ajmal</a:t>
            </a:r>
            <a:r>
              <a:rPr lang="en-GB" sz="1100" dirty="0" smtClean="0">
                <a:latin typeface="Times New Roman" pitchFamily="18" charset="0"/>
                <a:cs typeface="Times New Roman" pitchFamily="18" charset="0"/>
              </a:rPr>
              <a:t>, M., </a:t>
            </a:r>
            <a:r>
              <a:rPr lang="en-GB" sz="1100" dirty="0" err="1" smtClean="0">
                <a:latin typeface="Times New Roman" pitchFamily="18" charset="0"/>
                <a:cs typeface="Times New Roman" pitchFamily="18" charset="0"/>
              </a:rPr>
              <a:t>Gunasekaran</a:t>
            </a:r>
            <a:r>
              <a:rPr lang="en-GB" sz="1100" dirty="0" smtClean="0">
                <a:latin typeface="Times New Roman" pitchFamily="18" charset="0"/>
                <a:cs typeface="Times New Roman" pitchFamily="18" charset="0"/>
              </a:rPr>
              <a:t>, A. and </a:t>
            </a:r>
            <a:r>
              <a:rPr lang="en-GB" sz="1100" dirty="0" err="1" smtClean="0">
                <a:latin typeface="Times New Roman" pitchFamily="18" charset="0"/>
                <a:cs typeface="Times New Roman" pitchFamily="18" charset="0"/>
              </a:rPr>
              <a:t>Helo</a:t>
            </a:r>
            <a:r>
              <a:rPr lang="en-GB" sz="1100" dirty="0" smtClean="0">
                <a:latin typeface="Times New Roman" pitchFamily="18" charset="0"/>
                <a:cs typeface="Times New Roman" pitchFamily="18" charset="0"/>
              </a:rPr>
              <a:t>, P., (2019). Assessing the impact of organizational culture on achieving business excellence with a moderating role of ICT: An SEM approach. </a:t>
            </a:r>
            <a:r>
              <a:rPr lang="en-GB" sz="1100" i="1" dirty="0" smtClean="0">
                <a:latin typeface="Times New Roman" pitchFamily="18" charset="0"/>
                <a:cs typeface="Times New Roman" pitchFamily="18" charset="0"/>
              </a:rPr>
              <a:t>Benchmarking: An International Journal</a:t>
            </a:r>
            <a:r>
              <a:rPr lang="en-GB" sz="1100" dirty="0" smtClean="0">
                <a:latin typeface="Times New Roman" pitchFamily="18" charset="0"/>
                <a:cs typeface="Times New Roman" pitchFamily="18" charset="0"/>
              </a:rPr>
              <a:t>, </a:t>
            </a:r>
            <a:r>
              <a:rPr lang="en-GB" sz="1100" i="1" dirty="0" smtClean="0">
                <a:latin typeface="Times New Roman" pitchFamily="18" charset="0"/>
                <a:cs typeface="Times New Roman" pitchFamily="18" charset="0"/>
              </a:rPr>
              <a:t>26</a:t>
            </a:r>
            <a:r>
              <a:rPr lang="en-GB" sz="1100" dirty="0" smtClean="0">
                <a:latin typeface="Times New Roman" pitchFamily="18" charset="0"/>
                <a:cs typeface="Times New Roman" pitchFamily="18" charset="0"/>
              </a:rPr>
              <a:t>(1), pp.117-146.</a:t>
            </a:r>
            <a:endParaRPr lang="en-US" sz="1100" dirty="0" smtClean="0">
              <a:latin typeface="Times New Roman" pitchFamily="18" charset="0"/>
              <a:cs typeface="Times New Roman" pitchFamily="18" charset="0"/>
            </a:endParaRPr>
          </a:p>
          <a:p>
            <a:r>
              <a:rPr lang="en-GB" sz="1100" dirty="0" smtClean="0">
                <a:latin typeface="Times New Roman" pitchFamily="18" charset="0"/>
                <a:cs typeface="Times New Roman" pitchFamily="18" charset="0"/>
              </a:rPr>
              <a:t>Lee, J., </a:t>
            </a:r>
            <a:r>
              <a:rPr lang="en-GB" sz="1100" dirty="0" err="1" smtClean="0">
                <a:latin typeface="Times New Roman" pitchFamily="18" charset="0"/>
                <a:cs typeface="Times New Roman" pitchFamily="18" charset="0"/>
              </a:rPr>
              <a:t>Suh</a:t>
            </a:r>
            <a:r>
              <a:rPr lang="en-GB" sz="1100" dirty="0" smtClean="0">
                <a:latin typeface="Times New Roman" pitchFamily="18" charset="0"/>
                <a:cs typeface="Times New Roman" pitchFamily="18" charset="0"/>
              </a:rPr>
              <a:t>, T., Roy, D. and Baucus, M., (2019). Emerging technology and business model innovation: the case of artificial intelligence. </a:t>
            </a:r>
            <a:r>
              <a:rPr lang="en-GB" sz="1100" i="1" dirty="0" smtClean="0">
                <a:latin typeface="Times New Roman" pitchFamily="18" charset="0"/>
                <a:cs typeface="Times New Roman" pitchFamily="18" charset="0"/>
              </a:rPr>
              <a:t>Journal of Open Innovation: Technology, Market, and Complexity</a:t>
            </a:r>
            <a:r>
              <a:rPr lang="en-GB" sz="1100" dirty="0" smtClean="0">
                <a:latin typeface="Times New Roman" pitchFamily="18" charset="0"/>
                <a:cs typeface="Times New Roman" pitchFamily="18" charset="0"/>
              </a:rPr>
              <a:t>, </a:t>
            </a:r>
            <a:r>
              <a:rPr lang="en-GB" sz="1100" i="1" dirty="0" smtClean="0">
                <a:latin typeface="Times New Roman" pitchFamily="18" charset="0"/>
                <a:cs typeface="Times New Roman" pitchFamily="18" charset="0"/>
              </a:rPr>
              <a:t>5</a:t>
            </a:r>
            <a:r>
              <a:rPr lang="en-GB" sz="1100" dirty="0" smtClean="0">
                <a:latin typeface="Times New Roman" pitchFamily="18" charset="0"/>
                <a:cs typeface="Times New Roman" pitchFamily="18" charset="0"/>
              </a:rPr>
              <a:t>(3), p.44.</a:t>
            </a:r>
            <a:endParaRPr lang="en-US" sz="1100" dirty="0" smtClean="0">
              <a:latin typeface="Times New Roman" pitchFamily="18" charset="0"/>
              <a:cs typeface="Times New Roman" pitchFamily="18" charset="0"/>
            </a:endParaRPr>
          </a:p>
          <a:p>
            <a:r>
              <a:rPr lang="en-GB" sz="1100" dirty="0" smtClean="0">
                <a:latin typeface="Times New Roman" pitchFamily="18" charset="0"/>
                <a:cs typeface="Times New Roman" pitchFamily="18" charset="0"/>
              </a:rPr>
              <a:t>Li, J.Y., Sun, R., Tao, W. and Lee, Y., (2021). Employee coping with organizational change in the face of a pandemic: The role of transparent internal communication. </a:t>
            </a:r>
            <a:r>
              <a:rPr lang="en-GB" sz="1100" i="1" dirty="0" smtClean="0">
                <a:latin typeface="Times New Roman" pitchFamily="18" charset="0"/>
                <a:cs typeface="Times New Roman" pitchFamily="18" charset="0"/>
              </a:rPr>
              <a:t>Public Relations Review</a:t>
            </a:r>
            <a:r>
              <a:rPr lang="en-GB" sz="1100" dirty="0" smtClean="0">
                <a:latin typeface="Times New Roman" pitchFamily="18" charset="0"/>
                <a:cs typeface="Times New Roman" pitchFamily="18" charset="0"/>
              </a:rPr>
              <a:t>, </a:t>
            </a:r>
            <a:r>
              <a:rPr lang="en-GB" sz="1100" i="1" dirty="0" smtClean="0">
                <a:latin typeface="Times New Roman" pitchFamily="18" charset="0"/>
                <a:cs typeface="Times New Roman" pitchFamily="18" charset="0"/>
              </a:rPr>
              <a:t>47</a:t>
            </a:r>
            <a:r>
              <a:rPr lang="en-GB" sz="1100" dirty="0" smtClean="0">
                <a:latin typeface="Times New Roman" pitchFamily="18" charset="0"/>
                <a:cs typeface="Times New Roman" pitchFamily="18" charset="0"/>
              </a:rPr>
              <a:t>(1), p.101984.</a:t>
            </a:r>
            <a:endParaRPr lang="en-US" sz="1100" dirty="0" smtClean="0">
              <a:latin typeface="Times New Roman" pitchFamily="18" charset="0"/>
              <a:cs typeface="Times New Roman" pitchFamily="18" charset="0"/>
            </a:endParaRPr>
          </a:p>
          <a:p>
            <a:r>
              <a:rPr lang="en-GB" sz="1100" dirty="0" err="1" smtClean="0">
                <a:latin typeface="Times New Roman" pitchFamily="18" charset="0"/>
                <a:cs typeface="Times New Roman" pitchFamily="18" charset="0"/>
              </a:rPr>
              <a:t>Sittrop</a:t>
            </a:r>
            <a:r>
              <a:rPr lang="en-GB" sz="1100" dirty="0" smtClean="0">
                <a:latin typeface="Times New Roman" pitchFamily="18" charset="0"/>
                <a:cs typeface="Times New Roman" pitchFamily="18" charset="0"/>
              </a:rPr>
              <a:t>, D. and Crosthwaite, C., (2021). Minimising risk—the application of </a:t>
            </a:r>
            <a:r>
              <a:rPr lang="en-GB" sz="1100" dirty="0" err="1" smtClean="0">
                <a:latin typeface="Times New Roman" pitchFamily="18" charset="0"/>
                <a:cs typeface="Times New Roman" pitchFamily="18" charset="0"/>
              </a:rPr>
              <a:t>kotter’s</a:t>
            </a:r>
            <a:r>
              <a:rPr lang="en-GB" sz="1100" dirty="0" smtClean="0">
                <a:latin typeface="Times New Roman" pitchFamily="18" charset="0"/>
                <a:cs typeface="Times New Roman" pitchFamily="18" charset="0"/>
              </a:rPr>
              <a:t> change management model on customer relationship management systems: A case study. </a:t>
            </a:r>
            <a:r>
              <a:rPr lang="en-GB" sz="1100" i="1" dirty="0" smtClean="0">
                <a:latin typeface="Times New Roman" pitchFamily="18" charset="0"/>
                <a:cs typeface="Times New Roman" pitchFamily="18" charset="0"/>
              </a:rPr>
              <a:t>Journal of Risk and Financial Management</a:t>
            </a:r>
            <a:r>
              <a:rPr lang="en-GB" sz="1100" dirty="0" smtClean="0">
                <a:latin typeface="Times New Roman" pitchFamily="18" charset="0"/>
                <a:cs typeface="Times New Roman" pitchFamily="18" charset="0"/>
              </a:rPr>
              <a:t>, </a:t>
            </a:r>
            <a:r>
              <a:rPr lang="en-GB" sz="1100" i="1" dirty="0" smtClean="0">
                <a:latin typeface="Times New Roman" pitchFamily="18" charset="0"/>
                <a:cs typeface="Times New Roman" pitchFamily="18" charset="0"/>
              </a:rPr>
              <a:t>14</a:t>
            </a:r>
            <a:r>
              <a:rPr lang="en-GB" sz="1100" dirty="0" smtClean="0">
                <a:latin typeface="Times New Roman" pitchFamily="18" charset="0"/>
                <a:cs typeface="Times New Roman" pitchFamily="18" charset="0"/>
              </a:rPr>
              <a:t>(10), p.496. </a:t>
            </a:r>
            <a:endParaRPr lang="en-US" sz="1100" dirty="0" smtClean="0">
              <a:latin typeface="Times New Roman" pitchFamily="18" charset="0"/>
              <a:cs typeface="Times New Roman" pitchFamily="18" charset="0"/>
            </a:endParaRPr>
          </a:p>
          <a:p>
            <a:r>
              <a:rPr lang="en-GB" sz="1100" dirty="0" smtClean="0">
                <a:latin typeface="Times New Roman" pitchFamily="18" charset="0"/>
                <a:cs typeface="Times New Roman" pitchFamily="18" charset="0"/>
              </a:rPr>
              <a:t>Statista.com, (2023). </a:t>
            </a:r>
            <a:r>
              <a:rPr lang="en-GB" sz="1100" i="1" dirty="0" smtClean="0">
                <a:latin typeface="Times New Roman" pitchFamily="18" charset="0"/>
                <a:cs typeface="Times New Roman" pitchFamily="18" charset="0"/>
              </a:rPr>
              <a:t>Home</a:t>
            </a:r>
            <a:r>
              <a:rPr lang="en-GB" sz="1100" dirty="0" smtClean="0">
                <a:latin typeface="Times New Roman" pitchFamily="18" charset="0"/>
                <a:cs typeface="Times New Roman" pitchFamily="18" charset="0"/>
              </a:rPr>
              <a:t>. Available at: https://www.statista.com/statistics/420216/john-lewis-revenue-uk-united-kingdom/ [Accessed on: 03/02/2023]</a:t>
            </a:r>
            <a:endParaRPr lang="en-US" sz="1100" dirty="0" smtClean="0">
              <a:latin typeface="Times New Roman" pitchFamily="18" charset="0"/>
              <a:cs typeface="Times New Roman" pitchFamily="18" charset="0"/>
            </a:endParaRPr>
          </a:p>
          <a:p>
            <a:r>
              <a:rPr lang="en-GB" sz="1100" dirty="0" err="1" smtClean="0">
                <a:latin typeface="Times New Roman" pitchFamily="18" charset="0"/>
                <a:cs typeface="Times New Roman" pitchFamily="18" charset="0"/>
              </a:rPr>
              <a:t>Tohidian</a:t>
            </a:r>
            <a:r>
              <a:rPr lang="en-GB" sz="1100" dirty="0" smtClean="0">
                <a:latin typeface="Times New Roman" pitchFamily="18" charset="0"/>
                <a:cs typeface="Times New Roman" pitchFamily="18" charset="0"/>
              </a:rPr>
              <a:t>, I. and </a:t>
            </a:r>
            <a:r>
              <a:rPr lang="en-GB" sz="1100" dirty="0" err="1" smtClean="0">
                <a:latin typeface="Times New Roman" pitchFamily="18" charset="0"/>
                <a:cs typeface="Times New Roman" pitchFamily="18" charset="0"/>
              </a:rPr>
              <a:t>Rahimian</a:t>
            </a:r>
            <a:r>
              <a:rPr lang="en-GB" sz="1100" dirty="0" smtClean="0">
                <a:latin typeface="Times New Roman" pitchFamily="18" charset="0"/>
                <a:cs typeface="Times New Roman" pitchFamily="18" charset="0"/>
              </a:rPr>
              <a:t>, H., (2019). Bringing Morgan’s metaphors in organization contexts: An essay review. </a:t>
            </a:r>
            <a:r>
              <a:rPr lang="en-GB" sz="1100" i="1" dirty="0" smtClean="0">
                <a:latin typeface="Times New Roman" pitchFamily="18" charset="0"/>
                <a:cs typeface="Times New Roman" pitchFamily="18" charset="0"/>
              </a:rPr>
              <a:t>Cogent Business &amp; Management</a:t>
            </a:r>
            <a:r>
              <a:rPr lang="en-GB" sz="1100" dirty="0" smtClean="0">
                <a:latin typeface="Times New Roman" pitchFamily="18" charset="0"/>
                <a:cs typeface="Times New Roman" pitchFamily="18" charset="0"/>
              </a:rPr>
              <a:t>.</a:t>
            </a:r>
            <a:endParaRPr lang="en-US" sz="1100" dirty="0" smtClean="0">
              <a:latin typeface="Times New Roman" pitchFamily="18" charset="0"/>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1998" y="2967335"/>
            <a:ext cx="3892201" cy="1107996"/>
          </a:xfrm>
          <a:prstGeom prst="rect">
            <a:avLst/>
          </a:prstGeom>
          <a:noFill/>
        </p:spPr>
        <p:txBody>
          <a:bodyPr wrap="square" lIns="91440" tIns="45720" rIns="91440" bIns="45720">
            <a:spAutoFit/>
          </a:bodyPr>
          <a:lstStyle/>
          <a:p>
            <a:pPr algn="ctr"/>
            <a:r>
              <a:rPr lang="en-US" sz="6600" dirty="0" smtClean="0">
                <a:ln w="0"/>
                <a:effectLst>
                  <a:outerShdw blurRad="38100" dist="19050" dir="2700000" algn="tl" rotWithShape="0">
                    <a:schemeClr val="dk1">
                      <a:alpha val="40000"/>
                    </a:schemeClr>
                  </a:outerShdw>
                </a:effectLst>
              </a:rPr>
              <a:t>Thank You</a:t>
            </a:r>
            <a:endParaRPr lang="en-US" sz="66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0268167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spDef>
      <a:spPr/>
      <a:bodyPr/>
      <a:lstStyle/>
      <a:style>
        <a:lnRef idx="2">
          <a:schemeClr val="accent6"/>
        </a:lnRef>
        <a:fillRef idx="1">
          <a:schemeClr val="lt1"/>
        </a:fillRef>
        <a:effectRef idx="0">
          <a:schemeClr val="accent6"/>
        </a:effectRef>
        <a:fontRef idx="minor">
          <a:schemeClr val="dk1"/>
        </a:fontRef>
      </a:style>
    </a:sp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34</TotalTime>
  <Words>2204</Words>
  <Application>Microsoft Office PowerPoint</Application>
  <PresentationFormat>On-screen Show (4:3)</PresentationFormat>
  <Paragraphs>74</Paragraphs>
  <Slides>10</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Gill Sans MT</vt:lpstr>
      <vt:lpstr>Times New Roman</vt:lpstr>
      <vt:lpstr>Verdana</vt:lpstr>
      <vt:lpstr>Wingdings</vt:lpstr>
      <vt:lpstr>Wingdings 2</vt:lpstr>
      <vt:lpstr>Solstice</vt:lpstr>
      <vt:lpstr>CHANGE AND STABILITY MANAGEMENT </vt:lpstr>
      <vt:lpstr>INTRODUCTION </vt:lpstr>
      <vt:lpstr>BACKGROUND OF THE ORGANISATION AND REASON FOR THE CHANGE </vt:lpstr>
      <vt:lpstr>EXPLAINING THE KEY CHANGE MANAGEMENT MODELS </vt:lpstr>
      <vt:lpstr>DEFINING THE UTILISATION OF CHANGE MANAGEMENT MODELS  </vt:lpstr>
      <vt:lpstr>PowerPoint Presentation</vt:lpstr>
      <vt:lpstr>IDENTIFYING THE COMPLETION OF THE CHANGE PROGRAMME AND ASSESSING ITS EFFECTIVENESS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AND STABILITY MANAGEMENT </dc:title>
  <dc:creator>User</dc:creator>
  <cp:lastModifiedBy>NFPC</cp:lastModifiedBy>
  <cp:revision>22</cp:revision>
  <dcterms:created xsi:type="dcterms:W3CDTF">2023-02-21T12:23:49Z</dcterms:created>
  <dcterms:modified xsi:type="dcterms:W3CDTF">2023-02-27T06:06:08Z</dcterms:modified>
</cp:coreProperties>
</file>