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ms-powerpoint.slideshow.macroEnabled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4"/>
  </p:notesMasterIdLst>
  <p:handoutMasterIdLst>
    <p:handoutMasterId r:id="rId25"/>
  </p:handoutMasterIdLst>
  <p:sldIdLst>
    <p:sldId id="364" r:id="rId3"/>
    <p:sldId id="308" r:id="rId4"/>
    <p:sldId id="406" r:id="rId5"/>
    <p:sldId id="387" r:id="rId6"/>
    <p:sldId id="388" r:id="rId7"/>
    <p:sldId id="444" r:id="rId8"/>
    <p:sldId id="413" r:id="rId9"/>
    <p:sldId id="445" r:id="rId10"/>
    <p:sldId id="412" r:id="rId11"/>
    <p:sldId id="456" r:id="rId12"/>
    <p:sldId id="391" r:id="rId13"/>
    <p:sldId id="415" r:id="rId14"/>
    <p:sldId id="392" r:id="rId15"/>
    <p:sldId id="393" r:id="rId16"/>
    <p:sldId id="407" r:id="rId17"/>
    <p:sldId id="408" r:id="rId18"/>
    <p:sldId id="409" r:id="rId19"/>
    <p:sldId id="410" r:id="rId20"/>
    <p:sldId id="457" r:id="rId21"/>
    <p:sldId id="460" r:id="rId22"/>
    <p:sldId id="461" r:id="rId23"/>
  </p:sldIdLst>
  <p:sldSz cx="9144000" cy="6858000" type="screen4x3"/>
  <p:notesSz cx="6724650" cy="9774238"/>
  <p:custDataLst>
    <p:tags r:id="rId26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16">
          <p15:clr>
            <a:srgbClr val="A4A3A4"/>
          </p15:clr>
        </p15:guide>
        <p15:guide id="2" pos="2867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Sampath, Shankar" initials="SS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3"/>
    <a:srgbClr val="C71573"/>
    <a:srgbClr val="FF1532"/>
    <a:srgbClr val="FF3E8B"/>
    <a:srgbClr val="99CCFF"/>
    <a:srgbClr val="FFCC99"/>
    <a:srgbClr val="CCFFFF"/>
    <a:srgbClr val="FFFFCC"/>
    <a:srgbClr val="CCECFF"/>
    <a:srgbClr val="66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756" autoAdjust="0"/>
    <p:restoredTop sz="80502" autoAdjust="0"/>
  </p:normalViewPr>
  <p:slideViewPr>
    <p:cSldViewPr>
      <p:cViewPr varScale="1">
        <p:scale>
          <a:sx n="72" d="100"/>
          <a:sy n="72" d="100"/>
        </p:scale>
        <p:origin x="1560" y="66"/>
      </p:cViewPr>
      <p:guideLst>
        <p:guide orient="horz" pos="316"/>
        <p:guide pos="2867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gs" Target="tags/tag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C53A7D-2C35-4AEA-9E23-990008E54329}" type="doc">
      <dgm:prSet loTypeId="urn:microsoft.com/office/officeart/2005/8/layout/hProcess3" loCatId="process" qsTypeId="urn:microsoft.com/office/officeart/2005/8/quickstyle/simple3" qsCatId="simple" csTypeId="urn:microsoft.com/office/officeart/2005/8/colors/accent3_3" csCatId="accent3" phldr="1"/>
      <dgm:spPr/>
      <dgm:t>
        <a:bodyPr/>
        <a:lstStyle/>
        <a:p>
          <a:endParaRPr lang="en-GB"/>
        </a:p>
      </dgm:t>
    </dgm:pt>
    <dgm:pt modelId="{638314E0-A9B6-452F-A618-5F1EBA38B47E}">
      <dgm:prSet phldrT="[Text]" custT="1"/>
      <dgm:spPr/>
      <dgm:t>
        <a:bodyPr/>
        <a:lstStyle/>
        <a:p>
          <a:r>
            <a:rPr lang="en-US" sz="1600" b="1" dirty="0">
              <a:solidFill>
                <a:srgbClr val="FF0000"/>
              </a:solidFill>
            </a:rPr>
            <a:t>Stage 1 </a:t>
          </a:r>
          <a:r>
            <a:rPr lang="en-US" sz="1600" dirty="0"/>
            <a:t>- Understanding the project environment </a:t>
          </a:r>
        </a:p>
        <a:p>
          <a:r>
            <a:rPr lang="en-US" sz="1600" dirty="0">
              <a:solidFill>
                <a:schemeClr val="accent2"/>
              </a:solidFill>
            </a:rPr>
            <a:t>internal and external factors that may influence the project</a:t>
          </a:r>
          <a:endParaRPr lang="en-GB" sz="1600" dirty="0">
            <a:solidFill>
              <a:schemeClr val="accent2"/>
            </a:solidFill>
          </a:endParaRPr>
        </a:p>
      </dgm:t>
    </dgm:pt>
    <dgm:pt modelId="{872ED904-66D2-4460-B7FD-A08704DDCC22}" type="parTrans" cxnId="{301CDA50-6D3B-4090-80AF-15F56E211428}">
      <dgm:prSet/>
      <dgm:spPr/>
      <dgm:t>
        <a:bodyPr/>
        <a:lstStyle/>
        <a:p>
          <a:endParaRPr lang="en-GB"/>
        </a:p>
      </dgm:t>
    </dgm:pt>
    <dgm:pt modelId="{89440D3A-6A65-4DF7-B0A2-05CA6B2B915B}" type="sibTrans" cxnId="{301CDA50-6D3B-4090-80AF-15F56E211428}">
      <dgm:prSet/>
      <dgm:spPr/>
      <dgm:t>
        <a:bodyPr/>
        <a:lstStyle/>
        <a:p>
          <a:endParaRPr lang="en-GB"/>
        </a:p>
      </dgm:t>
    </dgm:pt>
    <dgm:pt modelId="{9DDA6366-2E7F-4F21-BFB2-6C3B9BF5F998}">
      <dgm:prSet phldrT="[Text]" custT="1"/>
      <dgm:spPr/>
      <dgm:t>
        <a:bodyPr/>
        <a:lstStyle/>
        <a:p>
          <a:r>
            <a:rPr lang="en-US" sz="1800" b="1" dirty="0">
              <a:solidFill>
                <a:srgbClr val="FF0000"/>
              </a:solidFill>
            </a:rPr>
            <a:t>Stage 2 </a:t>
          </a:r>
          <a:r>
            <a:rPr lang="en-US" sz="1800" dirty="0"/>
            <a:t>– Defining the project</a:t>
          </a:r>
        </a:p>
        <a:p>
          <a:r>
            <a:rPr lang="en-US" sz="1800" dirty="0">
              <a:solidFill>
                <a:schemeClr val="accent2"/>
              </a:solidFill>
            </a:rPr>
            <a:t> setting the objectives, scope and strategy for the project</a:t>
          </a:r>
          <a:endParaRPr lang="en-GB" sz="1800" dirty="0">
            <a:solidFill>
              <a:schemeClr val="accent2"/>
            </a:solidFill>
          </a:endParaRPr>
        </a:p>
      </dgm:t>
    </dgm:pt>
    <dgm:pt modelId="{AC79FB3B-6DB7-4DFC-8AF3-DA20E7911652}" type="parTrans" cxnId="{AC9E38C0-3E6D-43DB-9489-16952D2BABE4}">
      <dgm:prSet/>
      <dgm:spPr/>
      <dgm:t>
        <a:bodyPr/>
        <a:lstStyle/>
        <a:p>
          <a:endParaRPr lang="en-GB"/>
        </a:p>
      </dgm:t>
    </dgm:pt>
    <dgm:pt modelId="{753B2BDC-2F3B-4603-BFFC-FA9848A52EB2}" type="sibTrans" cxnId="{AC9E38C0-3E6D-43DB-9489-16952D2BABE4}">
      <dgm:prSet/>
      <dgm:spPr/>
      <dgm:t>
        <a:bodyPr/>
        <a:lstStyle/>
        <a:p>
          <a:endParaRPr lang="en-GB"/>
        </a:p>
      </dgm:t>
    </dgm:pt>
    <dgm:pt modelId="{93B893C0-D1C6-4647-8654-7DBA390F99F6}">
      <dgm:prSet phldrT="[Text]" custT="1"/>
      <dgm:spPr/>
      <dgm:t>
        <a:bodyPr/>
        <a:lstStyle/>
        <a:p>
          <a:r>
            <a:rPr lang="en-US" sz="1600" b="1" dirty="0">
              <a:solidFill>
                <a:srgbClr val="FF0000"/>
              </a:solidFill>
            </a:rPr>
            <a:t>Stage 3 </a:t>
          </a:r>
          <a:r>
            <a:rPr lang="en-US" sz="1600" dirty="0"/>
            <a:t>– Project planning</a:t>
          </a:r>
        </a:p>
        <a:p>
          <a:r>
            <a:rPr lang="en-US" sz="1600" dirty="0"/>
            <a:t> </a:t>
          </a:r>
          <a:r>
            <a:rPr lang="en-US" sz="1600" dirty="0">
              <a:solidFill>
                <a:schemeClr val="accent2"/>
              </a:solidFill>
            </a:rPr>
            <a:t>deciding how the project will be executed</a:t>
          </a:r>
          <a:endParaRPr lang="en-GB" sz="1600" dirty="0">
            <a:solidFill>
              <a:schemeClr val="accent2"/>
            </a:solidFill>
          </a:endParaRPr>
        </a:p>
      </dgm:t>
    </dgm:pt>
    <dgm:pt modelId="{0A3DBD65-5388-4960-AFB0-A87402B203A0}" type="parTrans" cxnId="{4E31C47E-A9D3-4AEF-AD87-8A5A4AC8D601}">
      <dgm:prSet/>
      <dgm:spPr/>
      <dgm:t>
        <a:bodyPr/>
        <a:lstStyle/>
        <a:p>
          <a:endParaRPr lang="en-GB"/>
        </a:p>
      </dgm:t>
    </dgm:pt>
    <dgm:pt modelId="{80394460-B821-4E63-903A-E6E4621CAD8F}" type="sibTrans" cxnId="{4E31C47E-A9D3-4AEF-AD87-8A5A4AC8D601}">
      <dgm:prSet/>
      <dgm:spPr/>
      <dgm:t>
        <a:bodyPr/>
        <a:lstStyle/>
        <a:p>
          <a:endParaRPr lang="en-GB"/>
        </a:p>
      </dgm:t>
    </dgm:pt>
    <dgm:pt modelId="{59D75728-5525-4E0B-834B-831039BCD4F7}">
      <dgm:prSet custT="1"/>
      <dgm:spPr/>
      <dgm:t>
        <a:bodyPr/>
        <a:lstStyle/>
        <a:p>
          <a:r>
            <a:rPr lang="en-US" sz="1800" b="1" dirty="0">
              <a:solidFill>
                <a:srgbClr val="FF0000"/>
              </a:solidFill>
            </a:rPr>
            <a:t>Stage 4 </a:t>
          </a:r>
          <a:r>
            <a:rPr lang="en-US" sz="1800" dirty="0"/>
            <a:t>– Technical execution</a:t>
          </a:r>
        </a:p>
        <a:p>
          <a:r>
            <a:rPr lang="en-US" sz="1800" dirty="0">
              <a:solidFill>
                <a:schemeClr val="accent2"/>
              </a:solidFill>
            </a:rPr>
            <a:t> Performing the technical aspects of the project</a:t>
          </a:r>
        </a:p>
      </dgm:t>
    </dgm:pt>
    <dgm:pt modelId="{26BD628D-E9A4-42FB-8DB8-4A8A4FF662E3}" type="parTrans" cxnId="{DC84BCBD-B5A4-459D-86B3-1E30CABDF818}">
      <dgm:prSet/>
      <dgm:spPr/>
      <dgm:t>
        <a:bodyPr/>
        <a:lstStyle/>
        <a:p>
          <a:endParaRPr lang="en-GB"/>
        </a:p>
      </dgm:t>
    </dgm:pt>
    <dgm:pt modelId="{A2837261-22B4-446B-AF51-52605F83B34A}" type="sibTrans" cxnId="{DC84BCBD-B5A4-459D-86B3-1E30CABDF818}">
      <dgm:prSet/>
      <dgm:spPr/>
      <dgm:t>
        <a:bodyPr/>
        <a:lstStyle/>
        <a:p>
          <a:endParaRPr lang="en-GB"/>
        </a:p>
      </dgm:t>
    </dgm:pt>
    <dgm:pt modelId="{F833F401-F18E-41E4-AB3F-50E3860519EB}">
      <dgm:prSet custT="1"/>
      <dgm:spPr/>
      <dgm:t>
        <a:bodyPr/>
        <a:lstStyle/>
        <a:p>
          <a:r>
            <a:rPr lang="en-US" sz="1600" b="1" dirty="0">
              <a:solidFill>
                <a:srgbClr val="FF0000"/>
              </a:solidFill>
            </a:rPr>
            <a:t>Stage </a:t>
          </a:r>
          <a:r>
            <a:rPr lang="en-US" sz="1600" dirty="0">
              <a:solidFill>
                <a:srgbClr val="FF0000"/>
              </a:solidFill>
            </a:rPr>
            <a:t>5 </a:t>
          </a:r>
          <a:r>
            <a:rPr lang="en-US" sz="1600" dirty="0"/>
            <a:t>– Project control</a:t>
          </a:r>
        </a:p>
        <a:p>
          <a:r>
            <a:rPr lang="en-US" sz="1600" dirty="0">
              <a:solidFill>
                <a:schemeClr val="accent2"/>
              </a:solidFill>
            </a:rPr>
            <a:t>ensuring the project is carried out according to the plan</a:t>
          </a:r>
        </a:p>
      </dgm:t>
    </dgm:pt>
    <dgm:pt modelId="{30696BAD-8D56-4AFA-88ED-65F75E1C24DE}" type="parTrans" cxnId="{D1804691-3602-4228-855B-5A113268F2DA}">
      <dgm:prSet/>
      <dgm:spPr/>
      <dgm:t>
        <a:bodyPr/>
        <a:lstStyle/>
        <a:p>
          <a:endParaRPr lang="en-GB"/>
        </a:p>
      </dgm:t>
    </dgm:pt>
    <dgm:pt modelId="{610C672F-C36C-42A8-9DBB-CE86F1289FB1}" type="sibTrans" cxnId="{D1804691-3602-4228-855B-5A113268F2DA}">
      <dgm:prSet/>
      <dgm:spPr/>
      <dgm:t>
        <a:bodyPr/>
        <a:lstStyle/>
        <a:p>
          <a:endParaRPr lang="en-GB"/>
        </a:p>
      </dgm:t>
    </dgm:pt>
    <dgm:pt modelId="{FD70E006-0636-4EA0-8015-FAB35E942228}" type="pres">
      <dgm:prSet presAssocID="{22C53A7D-2C35-4AEA-9E23-990008E54329}" presName="Name0" presStyleCnt="0">
        <dgm:presLayoutVars>
          <dgm:dir/>
          <dgm:animLvl val="lvl"/>
          <dgm:resizeHandles val="exact"/>
        </dgm:presLayoutVars>
      </dgm:prSet>
      <dgm:spPr/>
    </dgm:pt>
    <dgm:pt modelId="{22A64202-FEC9-4987-8F81-24DDB237E085}" type="pres">
      <dgm:prSet presAssocID="{22C53A7D-2C35-4AEA-9E23-990008E54329}" presName="dummy" presStyleCnt="0"/>
      <dgm:spPr/>
    </dgm:pt>
    <dgm:pt modelId="{C0AB513A-212C-497B-AB5B-FFF262955D88}" type="pres">
      <dgm:prSet presAssocID="{22C53A7D-2C35-4AEA-9E23-990008E54329}" presName="linH" presStyleCnt="0"/>
      <dgm:spPr/>
    </dgm:pt>
    <dgm:pt modelId="{32ED9A6F-DC8E-4A53-8607-D2F3DBA7339F}" type="pres">
      <dgm:prSet presAssocID="{22C53A7D-2C35-4AEA-9E23-990008E54329}" presName="padding1" presStyleCnt="0"/>
      <dgm:spPr/>
    </dgm:pt>
    <dgm:pt modelId="{328718B0-D4A7-46F4-BB3E-DFFDF797F984}" type="pres">
      <dgm:prSet presAssocID="{638314E0-A9B6-452F-A618-5F1EBA38B47E}" presName="linV" presStyleCnt="0"/>
      <dgm:spPr/>
    </dgm:pt>
    <dgm:pt modelId="{B6851A62-E1EA-4CC1-9029-06F31D33BD34}" type="pres">
      <dgm:prSet presAssocID="{638314E0-A9B6-452F-A618-5F1EBA38B47E}" presName="spVertical1" presStyleCnt="0"/>
      <dgm:spPr/>
    </dgm:pt>
    <dgm:pt modelId="{EDBB9538-60C8-4373-BD06-303E940F3630}" type="pres">
      <dgm:prSet presAssocID="{638314E0-A9B6-452F-A618-5F1EBA38B47E}" presName="parTx" presStyleLbl="revTx" presStyleIdx="0" presStyleCnt="5" custScaleX="127961">
        <dgm:presLayoutVars>
          <dgm:chMax val="0"/>
          <dgm:chPref val="0"/>
          <dgm:bulletEnabled val="1"/>
        </dgm:presLayoutVars>
      </dgm:prSet>
      <dgm:spPr/>
    </dgm:pt>
    <dgm:pt modelId="{39E56CA1-48A6-4097-9C99-F98E9479CE72}" type="pres">
      <dgm:prSet presAssocID="{638314E0-A9B6-452F-A618-5F1EBA38B47E}" presName="spVertical2" presStyleCnt="0"/>
      <dgm:spPr/>
    </dgm:pt>
    <dgm:pt modelId="{F30902BF-0285-4436-8C95-EBF479A11C57}" type="pres">
      <dgm:prSet presAssocID="{638314E0-A9B6-452F-A618-5F1EBA38B47E}" presName="spVertical3" presStyleCnt="0"/>
      <dgm:spPr/>
    </dgm:pt>
    <dgm:pt modelId="{DCA7ED40-4770-4B35-BB16-B99793ACB94F}" type="pres">
      <dgm:prSet presAssocID="{89440D3A-6A65-4DF7-B0A2-05CA6B2B915B}" presName="space" presStyleCnt="0"/>
      <dgm:spPr/>
    </dgm:pt>
    <dgm:pt modelId="{F4A76EFE-DC95-46A8-B89B-E72DA1EE6ACF}" type="pres">
      <dgm:prSet presAssocID="{9DDA6366-2E7F-4F21-BFB2-6C3B9BF5F998}" presName="linV" presStyleCnt="0"/>
      <dgm:spPr/>
    </dgm:pt>
    <dgm:pt modelId="{AAC67425-0632-4703-873E-0A59C0CBE0CC}" type="pres">
      <dgm:prSet presAssocID="{9DDA6366-2E7F-4F21-BFB2-6C3B9BF5F998}" presName="spVertical1" presStyleCnt="0"/>
      <dgm:spPr/>
    </dgm:pt>
    <dgm:pt modelId="{D4E12503-10C5-4EB1-BBE8-C0D164C538C3}" type="pres">
      <dgm:prSet presAssocID="{9DDA6366-2E7F-4F21-BFB2-6C3B9BF5F998}" presName="parTx" presStyleLbl="revTx" presStyleIdx="1" presStyleCnt="5">
        <dgm:presLayoutVars>
          <dgm:chMax val="0"/>
          <dgm:chPref val="0"/>
          <dgm:bulletEnabled val="1"/>
        </dgm:presLayoutVars>
      </dgm:prSet>
      <dgm:spPr/>
    </dgm:pt>
    <dgm:pt modelId="{61EE241F-3221-449B-9A1F-66F9AA6C63E7}" type="pres">
      <dgm:prSet presAssocID="{9DDA6366-2E7F-4F21-BFB2-6C3B9BF5F998}" presName="spVertical2" presStyleCnt="0"/>
      <dgm:spPr/>
    </dgm:pt>
    <dgm:pt modelId="{B9D9EB3F-5EFA-4A85-899F-4F3D6A3D5F65}" type="pres">
      <dgm:prSet presAssocID="{9DDA6366-2E7F-4F21-BFB2-6C3B9BF5F998}" presName="spVertical3" presStyleCnt="0"/>
      <dgm:spPr/>
    </dgm:pt>
    <dgm:pt modelId="{4148DA28-B45F-4227-955A-D7151A573881}" type="pres">
      <dgm:prSet presAssocID="{753B2BDC-2F3B-4603-BFFC-FA9848A52EB2}" presName="space" presStyleCnt="0"/>
      <dgm:spPr/>
    </dgm:pt>
    <dgm:pt modelId="{B547FF93-B84B-4077-A35E-CC71A3D20671}" type="pres">
      <dgm:prSet presAssocID="{93B893C0-D1C6-4647-8654-7DBA390F99F6}" presName="linV" presStyleCnt="0"/>
      <dgm:spPr/>
    </dgm:pt>
    <dgm:pt modelId="{3DDD95ED-2260-4B86-9309-8BBD47C0F3E6}" type="pres">
      <dgm:prSet presAssocID="{93B893C0-D1C6-4647-8654-7DBA390F99F6}" presName="spVertical1" presStyleCnt="0"/>
      <dgm:spPr/>
    </dgm:pt>
    <dgm:pt modelId="{AE208110-5815-4D64-B5C6-64C3E5A5255E}" type="pres">
      <dgm:prSet presAssocID="{93B893C0-D1C6-4647-8654-7DBA390F99F6}" presName="parTx" presStyleLbl="revTx" presStyleIdx="2" presStyleCnt="5">
        <dgm:presLayoutVars>
          <dgm:chMax val="0"/>
          <dgm:chPref val="0"/>
          <dgm:bulletEnabled val="1"/>
        </dgm:presLayoutVars>
      </dgm:prSet>
      <dgm:spPr/>
    </dgm:pt>
    <dgm:pt modelId="{9F9D361D-D0B1-4469-8EE3-20C5ED1F4962}" type="pres">
      <dgm:prSet presAssocID="{93B893C0-D1C6-4647-8654-7DBA390F99F6}" presName="spVertical2" presStyleCnt="0"/>
      <dgm:spPr/>
    </dgm:pt>
    <dgm:pt modelId="{2CF716F2-445F-4679-A56C-31D62797F360}" type="pres">
      <dgm:prSet presAssocID="{93B893C0-D1C6-4647-8654-7DBA390F99F6}" presName="spVertical3" presStyleCnt="0"/>
      <dgm:spPr/>
    </dgm:pt>
    <dgm:pt modelId="{84026624-E909-4A07-B4D4-9BF4061AC0F5}" type="pres">
      <dgm:prSet presAssocID="{80394460-B821-4E63-903A-E6E4621CAD8F}" presName="space" presStyleCnt="0"/>
      <dgm:spPr/>
    </dgm:pt>
    <dgm:pt modelId="{36A09A05-6B5E-4625-BCF6-A6DA96118B02}" type="pres">
      <dgm:prSet presAssocID="{59D75728-5525-4E0B-834B-831039BCD4F7}" presName="linV" presStyleCnt="0"/>
      <dgm:spPr/>
    </dgm:pt>
    <dgm:pt modelId="{1060DD29-A8CE-49D2-AD8F-723ADDA8887A}" type="pres">
      <dgm:prSet presAssocID="{59D75728-5525-4E0B-834B-831039BCD4F7}" presName="spVertical1" presStyleCnt="0"/>
      <dgm:spPr/>
    </dgm:pt>
    <dgm:pt modelId="{C8E05E8B-D2F2-41AE-8BC6-01CEDA508BB3}" type="pres">
      <dgm:prSet presAssocID="{59D75728-5525-4E0B-834B-831039BCD4F7}" presName="parTx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6C497A32-3413-4C7A-894B-F584CC44A5EE}" type="pres">
      <dgm:prSet presAssocID="{59D75728-5525-4E0B-834B-831039BCD4F7}" presName="spVertical2" presStyleCnt="0"/>
      <dgm:spPr/>
    </dgm:pt>
    <dgm:pt modelId="{64759C33-37C4-473C-80A5-4E46293F9242}" type="pres">
      <dgm:prSet presAssocID="{59D75728-5525-4E0B-834B-831039BCD4F7}" presName="spVertical3" presStyleCnt="0"/>
      <dgm:spPr/>
    </dgm:pt>
    <dgm:pt modelId="{E4202085-AEE3-4AEC-8BA9-322F39F81EDC}" type="pres">
      <dgm:prSet presAssocID="{A2837261-22B4-446B-AF51-52605F83B34A}" presName="space" presStyleCnt="0"/>
      <dgm:spPr/>
    </dgm:pt>
    <dgm:pt modelId="{376F8781-8719-4226-863F-8B67CBC023D2}" type="pres">
      <dgm:prSet presAssocID="{F833F401-F18E-41E4-AB3F-50E3860519EB}" presName="linV" presStyleCnt="0"/>
      <dgm:spPr/>
    </dgm:pt>
    <dgm:pt modelId="{15D7E3B3-587A-42BE-BA15-1906FA446593}" type="pres">
      <dgm:prSet presAssocID="{F833F401-F18E-41E4-AB3F-50E3860519EB}" presName="spVertical1" presStyleCnt="0"/>
      <dgm:spPr/>
    </dgm:pt>
    <dgm:pt modelId="{00C11D55-2156-4DB6-97F7-906C710E855B}" type="pres">
      <dgm:prSet presAssocID="{F833F401-F18E-41E4-AB3F-50E3860519EB}" presName="parTx" presStyleLbl="revTx" presStyleIdx="4" presStyleCnt="5">
        <dgm:presLayoutVars>
          <dgm:chMax val="0"/>
          <dgm:chPref val="0"/>
          <dgm:bulletEnabled val="1"/>
        </dgm:presLayoutVars>
      </dgm:prSet>
      <dgm:spPr/>
    </dgm:pt>
    <dgm:pt modelId="{C618BB6C-7897-493D-8738-7BECC85289DB}" type="pres">
      <dgm:prSet presAssocID="{F833F401-F18E-41E4-AB3F-50E3860519EB}" presName="spVertical2" presStyleCnt="0"/>
      <dgm:spPr/>
    </dgm:pt>
    <dgm:pt modelId="{B2552B20-E7F2-4AF5-8EAF-04F3987B9B59}" type="pres">
      <dgm:prSet presAssocID="{F833F401-F18E-41E4-AB3F-50E3860519EB}" presName="spVertical3" presStyleCnt="0"/>
      <dgm:spPr/>
    </dgm:pt>
    <dgm:pt modelId="{EE21EABE-D3B5-4A7D-995A-348379E5CA7E}" type="pres">
      <dgm:prSet presAssocID="{22C53A7D-2C35-4AEA-9E23-990008E54329}" presName="padding2" presStyleCnt="0"/>
      <dgm:spPr/>
    </dgm:pt>
    <dgm:pt modelId="{8D10D0C8-3CF5-4E00-BCF4-4C68C0C4FF61}" type="pres">
      <dgm:prSet presAssocID="{22C53A7D-2C35-4AEA-9E23-990008E54329}" presName="negArrow" presStyleCnt="0"/>
      <dgm:spPr/>
    </dgm:pt>
    <dgm:pt modelId="{3D5B0229-765C-4167-A611-14E3EF71AF55}" type="pres">
      <dgm:prSet presAssocID="{22C53A7D-2C35-4AEA-9E23-990008E54329}" presName="backgroundArrow" presStyleLbl="node1" presStyleIdx="0" presStyleCnt="1"/>
      <dgm:spPr/>
    </dgm:pt>
  </dgm:ptLst>
  <dgm:cxnLst>
    <dgm:cxn modelId="{EBD5B550-4A2C-4787-98FD-99E17B135CF4}" type="presOf" srcId="{9DDA6366-2E7F-4F21-BFB2-6C3B9BF5F998}" destId="{D4E12503-10C5-4EB1-BBE8-C0D164C538C3}" srcOrd="0" destOrd="0" presId="urn:microsoft.com/office/officeart/2005/8/layout/hProcess3"/>
    <dgm:cxn modelId="{5BBAC970-ECA8-4E87-84EC-D29D9ABC0A0A}" type="presOf" srcId="{638314E0-A9B6-452F-A618-5F1EBA38B47E}" destId="{EDBB9538-60C8-4373-BD06-303E940F3630}" srcOrd="0" destOrd="0" presId="urn:microsoft.com/office/officeart/2005/8/layout/hProcess3"/>
    <dgm:cxn modelId="{301CDA50-6D3B-4090-80AF-15F56E211428}" srcId="{22C53A7D-2C35-4AEA-9E23-990008E54329}" destId="{638314E0-A9B6-452F-A618-5F1EBA38B47E}" srcOrd="0" destOrd="0" parTransId="{872ED904-66D2-4460-B7FD-A08704DDCC22}" sibTransId="{89440D3A-6A65-4DF7-B0A2-05CA6B2B915B}"/>
    <dgm:cxn modelId="{4E31C47E-A9D3-4AEF-AD87-8A5A4AC8D601}" srcId="{22C53A7D-2C35-4AEA-9E23-990008E54329}" destId="{93B893C0-D1C6-4647-8654-7DBA390F99F6}" srcOrd="2" destOrd="0" parTransId="{0A3DBD65-5388-4960-AFB0-A87402B203A0}" sibTransId="{80394460-B821-4E63-903A-E6E4621CAD8F}"/>
    <dgm:cxn modelId="{D1804691-3602-4228-855B-5A113268F2DA}" srcId="{22C53A7D-2C35-4AEA-9E23-990008E54329}" destId="{F833F401-F18E-41E4-AB3F-50E3860519EB}" srcOrd="4" destOrd="0" parTransId="{30696BAD-8D56-4AFA-88ED-65F75E1C24DE}" sibTransId="{610C672F-C36C-42A8-9DBB-CE86F1289FB1}"/>
    <dgm:cxn modelId="{4C35A798-C722-40A4-A97E-F6650E98C8B7}" type="presOf" srcId="{59D75728-5525-4E0B-834B-831039BCD4F7}" destId="{C8E05E8B-D2F2-41AE-8BC6-01CEDA508BB3}" srcOrd="0" destOrd="0" presId="urn:microsoft.com/office/officeart/2005/8/layout/hProcess3"/>
    <dgm:cxn modelId="{F385D0A9-D2F7-4D0C-9BE0-180E509B7807}" type="presOf" srcId="{F833F401-F18E-41E4-AB3F-50E3860519EB}" destId="{00C11D55-2156-4DB6-97F7-906C710E855B}" srcOrd="0" destOrd="0" presId="urn:microsoft.com/office/officeart/2005/8/layout/hProcess3"/>
    <dgm:cxn modelId="{DC84BCBD-B5A4-459D-86B3-1E30CABDF818}" srcId="{22C53A7D-2C35-4AEA-9E23-990008E54329}" destId="{59D75728-5525-4E0B-834B-831039BCD4F7}" srcOrd="3" destOrd="0" parTransId="{26BD628D-E9A4-42FB-8DB8-4A8A4FF662E3}" sibTransId="{A2837261-22B4-446B-AF51-52605F83B34A}"/>
    <dgm:cxn modelId="{AC9E38C0-3E6D-43DB-9489-16952D2BABE4}" srcId="{22C53A7D-2C35-4AEA-9E23-990008E54329}" destId="{9DDA6366-2E7F-4F21-BFB2-6C3B9BF5F998}" srcOrd="1" destOrd="0" parTransId="{AC79FB3B-6DB7-4DFC-8AF3-DA20E7911652}" sibTransId="{753B2BDC-2F3B-4603-BFFC-FA9848A52EB2}"/>
    <dgm:cxn modelId="{0C1A51CF-1A10-4DE1-AE01-76D57AECD78D}" type="presOf" srcId="{93B893C0-D1C6-4647-8654-7DBA390F99F6}" destId="{AE208110-5815-4D64-B5C6-64C3E5A5255E}" srcOrd="0" destOrd="0" presId="urn:microsoft.com/office/officeart/2005/8/layout/hProcess3"/>
    <dgm:cxn modelId="{0D8BFBFA-C0A2-499F-9FCB-A188F8DD55B0}" type="presOf" srcId="{22C53A7D-2C35-4AEA-9E23-990008E54329}" destId="{FD70E006-0636-4EA0-8015-FAB35E942228}" srcOrd="0" destOrd="0" presId="urn:microsoft.com/office/officeart/2005/8/layout/hProcess3"/>
    <dgm:cxn modelId="{8249C838-0A60-45A1-B6A3-4FAE1991CC95}" type="presParOf" srcId="{FD70E006-0636-4EA0-8015-FAB35E942228}" destId="{22A64202-FEC9-4987-8F81-24DDB237E085}" srcOrd="0" destOrd="0" presId="urn:microsoft.com/office/officeart/2005/8/layout/hProcess3"/>
    <dgm:cxn modelId="{7F9B25C0-BD62-44C5-B009-505D9F44E02B}" type="presParOf" srcId="{FD70E006-0636-4EA0-8015-FAB35E942228}" destId="{C0AB513A-212C-497B-AB5B-FFF262955D88}" srcOrd="1" destOrd="0" presId="urn:microsoft.com/office/officeart/2005/8/layout/hProcess3"/>
    <dgm:cxn modelId="{E9DAADC8-9652-4F66-B561-D33A52AA28D8}" type="presParOf" srcId="{C0AB513A-212C-497B-AB5B-FFF262955D88}" destId="{32ED9A6F-DC8E-4A53-8607-D2F3DBA7339F}" srcOrd="0" destOrd="0" presId="urn:microsoft.com/office/officeart/2005/8/layout/hProcess3"/>
    <dgm:cxn modelId="{1A76BC0F-E122-4D22-91FF-BD704F205852}" type="presParOf" srcId="{C0AB513A-212C-497B-AB5B-FFF262955D88}" destId="{328718B0-D4A7-46F4-BB3E-DFFDF797F984}" srcOrd="1" destOrd="0" presId="urn:microsoft.com/office/officeart/2005/8/layout/hProcess3"/>
    <dgm:cxn modelId="{468EB8FC-F37F-41B1-844D-B21F0ED5F2D0}" type="presParOf" srcId="{328718B0-D4A7-46F4-BB3E-DFFDF797F984}" destId="{B6851A62-E1EA-4CC1-9029-06F31D33BD34}" srcOrd="0" destOrd="0" presId="urn:microsoft.com/office/officeart/2005/8/layout/hProcess3"/>
    <dgm:cxn modelId="{D794BFD5-5BE1-4AED-ADAD-905439D59EA6}" type="presParOf" srcId="{328718B0-D4A7-46F4-BB3E-DFFDF797F984}" destId="{EDBB9538-60C8-4373-BD06-303E940F3630}" srcOrd="1" destOrd="0" presId="urn:microsoft.com/office/officeart/2005/8/layout/hProcess3"/>
    <dgm:cxn modelId="{FF4AA5A2-0B70-4AD6-B2F9-F1BA397F0082}" type="presParOf" srcId="{328718B0-D4A7-46F4-BB3E-DFFDF797F984}" destId="{39E56CA1-48A6-4097-9C99-F98E9479CE72}" srcOrd="2" destOrd="0" presId="urn:microsoft.com/office/officeart/2005/8/layout/hProcess3"/>
    <dgm:cxn modelId="{BF3E6D2A-6920-451E-AFB1-7E5FDE836954}" type="presParOf" srcId="{328718B0-D4A7-46F4-BB3E-DFFDF797F984}" destId="{F30902BF-0285-4436-8C95-EBF479A11C57}" srcOrd="3" destOrd="0" presId="urn:microsoft.com/office/officeart/2005/8/layout/hProcess3"/>
    <dgm:cxn modelId="{5F219729-6EFE-4A95-ADB3-40CCBCF4FCF4}" type="presParOf" srcId="{C0AB513A-212C-497B-AB5B-FFF262955D88}" destId="{DCA7ED40-4770-4B35-BB16-B99793ACB94F}" srcOrd="2" destOrd="0" presId="urn:microsoft.com/office/officeart/2005/8/layout/hProcess3"/>
    <dgm:cxn modelId="{07AF625C-7333-4AF0-A6F7-FC9DA13979CE}" type="presParOf" srcId="{C0AB513A-212C-497B-AB5B-FFF262955D88}" destId="{F4A76EFE-DC95-46A8-B89B-E72DA1EE6ACF}" srcOrd="3" destOrd="0" presId="urn:microsoft.com/office/officeart/2005/8/layout/hProcess3"/>
    <dgm:cxn modelId="{6F490FF6-2E01-4AAA-A670-EDA7A316A16E}" type="presParOf" srcId="{F4A76EFE-DC95-46A8-B89B-E72DA1EE6ACF}" destId="{AAC67425-0632-4703-873E-0A59C0CBE0CC}" srcOrd="0" destOrd="0" presId="urn:microsoft.com/office/officeart/2005/8/layout/hProcess3"/>
    <dgm:cxn modelId="{A0F9BA45-297B-4E7A-BCEB-899918BC5EF3}" type="presParOf" srcId="{F4A76EFE-DC95-46A8-B89B-E72DA1EE6ACF}" destId="{D4E12503-10C5-4EB1-BBE8-C0D164C538C3}" srcOrd="1" destOrd="0" presId="urn:microsoft.com/office/officeart/2005/8/layout/hProcess3"/>
    <dgm:cxn modelId="{4B12A3A4-9238-4B5B-9DE5-0EB9E1349FB1}" type="presParOf" srcId="{F4A76EFE-DC95-46A8-B89B-E72DA1EE6ACF}" destId="{61EE241F-3221-449B-9A1F-66F9AA6C63E7}" srcOrd="2" destOrd="0" presId="urn:microsoft.com/office/officeart/2005/8/layout/hProcess3"/>
    <dgm:cxn modelId="{6B5326D0-6BDE-4AD8-ACC1-68F2973C788C}" type="presParOf" srcId="{F4A76EFE-DC95-46A8-B89B-E72DA1EE6ACF}" destId="{B9D9EB3F-5EFA-4A85-899F-4F3D6A3D5F65}" srcOrd="3" destOrd="0" presId="urn:microsoft.com/office/officeart/2005/8/layout/hProcess3"/>
    <dgm:cxn modelId="{EA060048-32DB-48DE-81F8-A07408F6DE58}" type="presParOf" srcId="{C0AB513A-212C-497B-AB5B-FFF262955D88}" destId="{4148DA28-B45F-4227-955A-D7151A573881}" srcOrd="4" destOrd="0" presId="urn:microsoft.com/office/officeart/2005/8/layout/hProcess3"/>
    <dgm:cxn modelId="{F24E01F2-CA53-401A-9552-080CCD7D5E5A}" type="presParOf" srcId="{C0AB513A-212C-497B-AB5B-FFF262955D88}" destId="{B547FF93-B84B-4077-A35E-CC71A3D20671}" srcOrd="5" destOrd="0" presId="urn:microsoft.com/office/officeart/2005/8/layout/hProcess3"/>
    <dgm:cxn modelId="{F4B043BF-CE03-429C-A759-3BEEE85EBE71}" type="presParOf" srcId="{B547FF93-B84B-4077-A35E-CC71A3D20671}" destId="{3DDD95ED-2260-4B86-9309-8BBD47C0F3E6}" srcOrd="0" destOrd="0" presId="urn:microsoft.com/office/officeart/2005/8/layout/hProcess3"/>
    <dgm:cxn modelId="{8622A245-AFD0-4ACA-B92A-19EFBE6B734C}" type="presParOf" srcId="{B547FF93-B84B-4077-A35E-CC71A3D20671}" destId="{AE208110-5815-4D64-B5C6-64C3E5A5255E}" srcOrd="1" destOrd="0" presId="urn:microsoft.com/office/officeart/2005/8/layout/hProcess3"/>
    <dgm:cxn modelId="{90C823FC-512C-4D78-BE33-B8823C340A72}" type="presParOf" srcId="{B547FF93-B84B-4077-A35E-CC71A3D20671}" destId="{9F9D361D-D0B1-4469-8EE3-20C5ED1F4962}" srcOrd="2" destOrd="0" presId="urn:microsoft.com/office/officeart/2005/8/layout/hProcess3"/>
    <dgm:cxn modelId="{759A8DEC-BD2B-4E3B-B601-11A8309B77FA}" type="presParOf" srcId="{B547FF93-B84B-4077-A35E-CC71A3D20671}" destId="{2CF716F2-445F-4679-A56C-31D62797F360}" srcOrd="3" destOrd="0" presId="urn:microsoft.com/office/officeart/2005/8/layout/hProcess3"/>
    <dgm:cxn modelId="{EA710924-79FE-4821-A96A-9C057D0CBB38}" type="presParOf" srcId="{C0AB513A-212C-497B-AB5B-FFF262955D88}" destId="{84026624-E909-4A07-B4D4-9BF4061AC0F5}" srcOrd="6" destOrd="0" presId="urn:microsoft.com/office/officeart/2005/8/layout/hProcess3"/>
    <dgm:cxn modelId="{070C6DFE-32A7-4944-9CF2-6A01E782B1D6}" type="presParOf" srcId="{C0AB513A-212C-497B-AB5B-FFF262955D88}" destId="{36A09A05-6B5E-4625-BCF6-A6DA96118B02}" srcOrd="7" destOrd="0" presId="urn:microsoft.com/office/officeart/2005/8/layout/hProcess3"/>
    <dgm:cxn modelId="{F36C34FB-D950-4301-9C75-174A58B74746}" type="presParOf" srcId="{36A09A05-6B5E-4625-BCF6-A6DA96118B02}" destId="{1060DD29-A8CE-49D2-AD8F-723ADDA8887A}" srcOrd="0" destOrd="0" presId="urn:microsoft.com/office/officeart/2005/8/layout/hProcess3"/>
    <dgm:cxn modelId="{884F951B-D8B9-444E-956F-4FFF16E6ED53}" type="presParOf" srcId="{36A09A05-6B5E-4625-BCF6-A6DA96118B02}" destId="{C8E05E8B-D2F2-41AE-8BC6-01CEDA508BB3}" srcOrd="1" destOrd="0" presId="urn:microsoft.com/office/officeart/2005/8/layout/hProcess3"/>
    <dgm:cxn modelId="{913750C9-06CC-43EA-A55F-6282B0E103AB}" type="presParOf" srcId="{36A09A05-6B5E-4625-BCF6-A6DA96118B02}" destId="{6C497A32-3413-4C7A-894B-F584CC44A5EE}" srcOrd="2" destOrd="0" presId="urn:microsoft.com/office/officeart/2005/8/layout/hProcess3"/>
    <dgm:cxn modelId="{E42BAABD-5429-4B0F-BF55-4ACF0584D180}" type="presParOf" srcId="{36A09A05-6B5E-4625-BCF6-A6DA96118B02}" destId="{64759C33-37C4-473C-80A5-4E46293F9242}" srcOrd="3" destOrd="0" presId="urn:microsoft.com/office/officeart/2005/8/layout/hProcess3"/>
    <dgm:cxn modelId="{D9796162-1DC9-45CD-8631-A4694E466F8D}" type="presParOf" srcId="{C0AB513A-212C-497B-AB5B-FFF262955D88}" destId="{E4202085-AEE3-4AEC-8BA9-322F39F81EDC}" srcOrd="8" destOrd="0" presId="urn:microsoft.com/office/officeart/2005/8/layout/hProcess3"/>
    <dgm:cxn modelId="{F58816A6-4FB4-4575-95A9-3D6984400A2F}" type="presParOf" srcId="{C0AB513A-212C-497B-AB5B-FFF262955D88}" destId="{376F8781-8719-4226-863F-8B67CBC023D2}" srcOrd="9" destOrd="0" presId="urn:microsoft.com/office/officeart/2005/8/layout/hProcess3"/>
    <dgm:cxn modelId="{71AEDB0E-0E65-4877-9402-453685F36D9D}" type="presParOf" srcId="{376F8781-8719-4226-863F-8B67CBC023D2}" destId="{15D7E3B3-587A-42BE-BA15-1906FA446593}" srcOrd="0" destOrd="0" presId="urn:microsoft.com/office/officeart/2005/8/layout/hProcess3"/>
    <dgm:cxn modelId="{9271602A-CEDA-4103-B491-49CE57E54495}" type="presParOf" srcId="{376F8781-8719-4226-863F-8B67CBC023D2}" destId="{00C11D55-2156-4DB6-97F7-906C710E855B}" srcOrd="1" destOrd="0" presId="urn:microsoft.com/office/officeart/2005/8/layout/hProcess3"/>
    <dgm:cxn modelId="{23B18A1C-794D-4527-A3D2-60541D01451F}" type="presParOf" srcId="{376F8781-8719-4226-863F-8B67CBC023D2}" destId="{C618BB6C-7897-493D-8738-7BECC85289DB}" srcOrd="2" destOrd="0" presId="urn:microsoft.com/office/officeart/2005/8/layout/hProcess3"/>
    <dgm:cxn modelId="{0C498C25-C369-473C-A153-E92DF6B6C6C2}" type="presParOf" srcId="{376F8781-8719-4226-863F-8B67CBC023D2}" destId="{B2552B20-E7F2-4AF5-8EAF-04F3987B9B59}" srcOrd="3" destOrd="0" presId="urn:microsoft.com/office/officeart/2005/8/layout/hProcess3"/>
    <dgm:cxn modelId="{7C9489EE-0133-4B07-87BF-E86BA22F6877}" type="presParOf" srcId="{C0AB513A-212C-497B-AB5B-FFF262955D88}" destId="{EE21EABE-D3B5-4A7D-995A-348379E5CA7E}" srcOrd="10" destOrd="0" presId="urn:microsoft.com/office/officeart/2005/8/layout/hProcess3"/>
    <dgm:cxn modelId="{3A8055DC-443C-488E-9C99-876D8A1242A6}" type="presParOf" srcId="{C0AB513A-212C-497B-AB5B-FFF262955D88}" destId="{8D10D0C8-3CF5-4E00-BCF4-4C68C0C4FF61}" srcOrd="11" destOrd="0" presId="urn:microsoft.com/office/officeart/2005/8/layout/hProcess3"/>
    <dgm:cxn modelId="{EB780891-D1AC-473A-B42D-7A25325A9476}" type="presParOf" srcId="{C0AB513A-212C-497B-AB5B-FFF262955D88}" destId="{3D5B0229-765C-4167-A611-14E3EF71AF55}" srcOrd="12" destOrd="0" presId="urn:microsoft.com/office/officeart/2005/8/layout/hProcess3"/>
  </dgm:cxnLst>
  <dgm:bg>
    <a:noFill/>
    <a:effectLst>
      <a:glow rad="63500">
        <a:srgbClr val="FF0000">
          <a:alpha val="40000"/>
        </a:srgbClr>
      </a:glow>
      <a:outerShdw blurRad="50800" dist="38100" dir="5400000" algn="t" rotWithShape="0">
        <a:prstClr val="black">
          <a:alpha val="40000"/>
        </a:prstClr>
      </a:outerShdw>
    </a:effectLst>
  </dgm:bg>
  <dgm:whole>
    <a:ln>
      <a:solidFill>
        <a:schemeClr val="accent2">
          <a:lumMod val="20000"/>
          <a:lumOff val="80000"/>
        </a:schemeClr>
      </a:solidFill>
    </a:ln>
    <a:effectLst>
      <a:reflection blurRad="6350" stA="50000" endA="300" endPos="90000" dist="50800" dir="5400000" sy="-100000" algn="bl" rotWithShape="0"/>
    </a:effectLst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1DA2E7-07E9-594F-9F10-15DA3D67B3A2}" type="doc">
      <dgm:prSet loTypeId="urn:microsoft.com/office/officeart/2005/8/layout/process1" loCatId="" qsTypeId="urn:microsoft.com/office/officeart/2005/8/quickstyle/simple4" qsCatId="simple" csTypeId="urn:microsoft.com/office/officeart/2005/8/colors/accent2_4" csCatId="accent2" phldr="1"/>
      <dgm:spPr/>
    </dgm:pt>
    <dgm:pt modelId="{B8ECC132-973B-6D43-ACE3-38F827A6A6A6}">
      <dgm:prSet phldrT="[Text]" custT="1"/>
      <dgm:spPr/>
      <dgm:t>
        <a:bodyPr/>
        <a:lstStyle/>
        <a:p>
          <a:r>
            <a:rPr lang="en-US" sz="2400" b="1"/>
            <a:t>1</a:t>
          </a:r>
        </a:p>
        <a:p>
          <a:r>
            <a:rPr lang="en-US" sz="2400" b="1"/>
            <a:t>Identify the activities in the project</a:t>
          </a:r>
          <a:endParaRPr lang="en-US" sz="2400" b="1" dirty="0"/>
        </a:p>
      </dgm:t>
    </dgm:pt>
    <dgm:pt modelId="{1E04D7D6-0306-EF4C-9801-DB99673035F8}" type="parTrans" cxnId="{938718D2-8CD3-DC4F-872E-CF1816D51FF1}">
      <dgm:prSet/>
      <dgm:spPr/>
      <dgm:t>
        <a:bodyPr/>
        <a:lstStyle/>
        <a:p>
          <a:endParaRPr lang="en-US"/>
        </a:p>
      </dgm:t>
    </dgm:pt>
    <dgm:pt modelId="{238FD968-65CF-D640-BA0F-2C81F7D306DF}" type="sibTrans" cxnId="{938718D2-8CD3-DC4F-872E-CF1816D51FF1}">
      <dgm:prSet/>
      <dgm:spPr/>
      <dgm:t>
        <a:bodyPr/>
        <a:lstStyle/>
        <a:p>
          <a:endParaRPr lang="en-US"/>
        </a:p>
      </dgm:t>
    </dgm:pt>
    <dgm:pt modelId="{88E47DD9-4672-2042-90F7-A2E214402140}">
      <dgm:prSet phldrT="[Text]" custT="1"/>
      <dgm:spPr/>
      <dgm:t>
        <a:bodyPr/>
        <a:lstStyle/>
        <a:p>
          <a:endParaRPr lang="en-US" sz="2000" b="1"/>
        </a:p>
        <a:p>
          <a:r>
            <a:rPr lang="en-US" sz="2000" b="1"/>
            <a:t>2</a:t>
          </a:r>
        </a:p>
        <a:p>
          <a:r>
            <a:rPr lang="en-US" sz="2000" b="1"/>
            <a:t>Estimate the times</a:t>
          </a:r>
          <a:r>
            <a:rPr lang="en-US" sz="2000" b="1" baseline="0"/>
            <a:t> and resources for activities</a:t>
          </a:r>
          <a:endParaRPr lang="en-US" sz="2000" b="1" dirty="0"/>
        </a:p>
      </dgm:t>
    </dgm:pt>
    <dgm:pt modelId="{5EC77558-A899-8E44-8344-27F89596DFDD}" type="parTrans" cxnId="{BB3180E7-C77D-5F47-A53C-45EE41CCB25E}">
      <dgm:prSet/>
      <dgm:spPr/>
      <dgm:t>
        <a:bodyPr/>
        <a:lstStyle/>
        <a:p>
          <a:endParaRPr lang="en-US"/>
        </a:p>
      </dgm:t>
    </dgm:pt>
    <dgm:pt modelId="{F943E54D-5F9E-774D-8825-891A97F8CF3F}" type="sibTrans" cxnId="{BB3180E7-C77D-5F47-A53C-45EE41CCB25E}">
      <dgm:prSet/>
      <dgm:spPr/>
      <dgm:t>
        <a:bodyPr/>
        <a:lstStyle/>
        <a:p>
          <a:endParaRPr lang="en-US"/>
        </a:p>
      </dgm:t>
    </dgm:pt>
    <dgm:pt modelId="{C2BCC404-E689-0F48-BF32-7B369D57E248}">
      <dgm:prSet phldrT="[Text]" custT="1"/>
      <dgm:spPr/>
      <dgm:t>
        <a:bodyPr/>
        <a:lstStyle/>
        <a:p>
          <a:endParaRPr lang="en-US" sz="1600" b="1"/>
        </a:p>
        <a:p>
          <a:endParaRPr lang="en-US" sz="1600" b="1"/>
        </a:p>
        <a:p>
          <a:r>
            <a:rPr lang="en-US" sz="1600" b="1"/>
            <a:t>3</a:t>
          </a:r>
        </a:p>
        <a:p>
          <a:r>
            <a:rPr lang="en-US" sz="1600" b="1"/>
            <a:t>Identify</a:t>
          </a:r>
          <a:r>
            <a:rPr lang="en-US" sz="1600" b="1" baseline="0"/>
            <a:t> the relationships and dependencies between the activities </a:t>
          </a:r>
          <a:endParaRPr lang="en-US" sz="1600" b="1" dirty="0"/>
        </a:p>
      </dgm:t>
    </dgm:pt>
    <dgm:pt modelId="{CAD7F38C-AAF6-BB49-8022-29B04CBC902E}" type="parTrans" cxnId="{5EA087FE-6077-9C4D-B100-A2287591BDC3}">
      <dgm:prSet/>
      <dgm:spPr/>
      <dgm:t>
        <a:bodyPr/>
        <a:lstStyle/>
        <a:p>
          <a:endParaRPr lang="en-US"/>
        </a:p>
      </dgm:t>
    </dgm:pt>
    <dgm:pt modelId="{8E481512-B2FC-6C48-BC29-CADC70323BCB}" type="sibTrans" cxnId="{5EA087FE-6077-9C4D-B100-A2287591BDC3}">
      <dgm:prSet/>
      <dgm:spPr/>
      <dgm:t>
        <a:bodyPr/>
        <a:lstStyle/>
        <a:p>
          <a:endParaRPr lang="en-US"/>
        </a:p>
      </dgm:t>
    </dgm:pt>
    <dgm:pt modelId="{95561D8F-7573-F74F-9395-12F572B0BF26}">
      <dgm:prSet/>
      <dgm:spPr/>
      <dgm:t>
        <a:bodyPr/>
        <a:lstStyle/>
        <a:p>
          <a:r>
            <a:rPr lang="en-US" b="1"/>
            <a:t>4</a:t>
          </a:r>
        </a:p>
        <a:p>
          <a:r>
            <a:rPr lang="en-US" b="1"/>
            <a:t>Identify</a:t>
          </a:r>
          <a:r>
            <a:rPr lang="en-US" b="1" baseline="0"/>
            <a:t> time and resources schedule constraints </a:t>
          </a:r>
          <a:endParaRPr lang="en-US" b="1" dirty="0"/>
        </a:p>
      </dgm:t>
    </dgm:pt>
    <dgm:pt modelId="{42C78F54-FD2B-994B-90DA-F983182E57E8}" type="parTrans" cxnId="{A8F31B8F-EC09-824A-AD28-69B3EC6C6CAF}">
      <dgm:prSet/>
      <dgm:spPr/>
      <dgm:t>
        <a:bodyPr/>
        <a:lstStyle/>
        <a:p>
          <a:endParaRPr lang="en-US"/>
        </a:p>
      </dgm:t>
    </dgm:pt>
    <dgm:pt modelId="{B1503B39-049A-0C4E-B949-3802ADC29291}" type="sibTrans" cxnId="{A8F31B8F-EC09-824A-AD28-69B3EC6C6CAF}">
      <dgm:prSet/>
      <dgm:spPr/>
      <dgm:t>
        <a:bodyPr/>
        <a:lstStyle/>
        <a:p>
          <a:endParaRPr lang="en-US"/>
        </a:p>
      </dgm:t>
    </dgm:pt>
    <dgm:pt modelId="{575B7064-1CE6-BE42-A205-9203B6636799}">
      <dgm:prSet/>
      <dgm:spPr/>
      <dgm:t>
        <a:bodyPr/>
        <a:lstStyle/>
        <a:p>
          <a:r>
            <a:rPr lang="en-US" b="1"/>
            <a:t>5</a:t>
          </a:r>
        </a:p>
        <a:p>
          <a:r>
            <a:rPr lang="en-US" b="1"/>
            <a:t>Fix</a:t>
          </a:r>
          <a:r>
            <a:rPr lang="en-US" b="1" baseline="0"/>
            <a:t> the schedule for time and resources </a:t>
          </a:r>
          <a:endParaRPr lang="en-US" b="1" dirty="0"/>
        </a:p>
      </dgm:t>
    </dgm:pt>
    <dgm:pt modelId="{B7480884-F32F-2C41-A7C7-BAF9615DFC4F}" type="parTrans" cxnId="{725044F2-5797-D440-91D9-2B142F08D57D}">
      <dgm:prSet/>
      <dgm:spPr/>
      <dgm:t>
        <a:bodyPr/>
        <a:lstStyle/>
        <a:p>
          <a:endParaRPr lang="en-US"/>
        </a:p>
      </dgm:t>
    </dgm:pt>
    <dgm:pt modelId="{D731250A-5A23-FA47-B945-4FF460BA52CC}" type="sibTrans" cxnId="{725044F2-5797-D440-91D9-2B142F08D57D}">
      <dgm:prSet/>
      <dgm:spPr/>
      <dgm:t>
        <a:bodyPr/>
        <a:lstStyle/>
        <a:p>
          <a:endParaRPr lang="en-US"/>
        </a:p>
      </dgm:t>
    </dgm:pt>
    <dgm:pt modelId="{757AA681-2D91-4440-834B-1D6DB90FD014}" type="pres">
      <dgm:prSet presAssocID="{2B1DA2E7-07E9-594F-9F10-15DA3D67B3A2}" presName="Name0" presStyleCnt="0">
        <dgm:presLayoutVars>
          <dgm:dir/>
          <dgm:resizeHandles val="exact"/>
        </dgm:presLayoutVars>
      </dgm:prSet>
      <dgm:spPr/>
    </dgm:pt>
    <dgm:pt modelId="{3D1DDB0D-57D4-0542-A352-EAF532663B01}" type="pres">
      <dgm:prSet presAssocID="{B8ECC132-973B-6D43-ACE3-38F827A6A6A6}" presName="node" presStyleLbl="node1" presStyleIdx="0" presStyleCnt="5" custScaleY="119175">
        <dgm:presLayoutVars>
          <dgm:bulletEnabled val="1"/>
        </dgm:presLayoutVars>
      </dgm:prSet>
      <dgm:spPr/>
    </dgm:pt>
    <dgm:pt modelId="{C410E4E0-9905-7E4F-9310-561878F8582D}" type="pres">
      <dgm:prSet presAssocID="{238FD968-65CF-D640-BA0F-2C81F7D306DF}" presName="sibTrans" presStyleLbl="sibTrans2D1" presStyleIdx="0" presStyleCnt="4"/>
      <dgm:spPr/>
    </dgm:pt>
    <dgm:pt modelId="{FCBDDC6A-1304-5140-BAFA-DD1CD1A0761F}" type="pres">
      <dgm:prSet presAssocID="{238FD968-65CF-D640-BA0F-2C81F7D306DF}" presName="connectorText" presStyleLbl="sibTrans2D1" presStyleIdx="0" presStyleCnt="4"/>
      <dgm:spPr/>
    </dgm:pt>
    <dgm:pt modelId="{B57E834C-CF63-2747-B584-78187E3D7DF1}" type="pres">
      <dgm:prSet presAssocID="{88E47DD9-4672-2042-90F7-A2E214402140}" presName="node" presStyleLbl="node1" presStyleIdx="1" presStyleCnt="5" custScaleY="119175">
        <dgm:presLayoutVars>
          <dgm:bulletEnabled val="1"/>
        </dgm:presLayoutVars>
      </dgm:prSet>
      <dgm:spPr/>
    </dgm:pt>
    <dgm:pt modelId="{FB4AD224-5A8E-FE48-AE60-B34AF684A727}" type="pres">
      <dgm:prSet presAssocID="{F943E54D-5F9E-774D-8825-891A97F8CF3F}" presName="sibTrans" presStyleLbl="sibTrans2D1" presStyleIdx="1" presStyleCnt="4"/>
      <dgm:spPr/>
    </dgm:pt>
    <dgm:pt modelId="{93DF7105-6A9C-6B48-861A-61A05C5206CE}" type="pres">
      <dgm:prSet presAssocID="{F943E54D-5F9E-774D-8825-891A97F8CF3F}" presName="connectorText" presStyleLbl="sibTrans2D1" presStyleIdx="1" presStyleCnt="4"/>
      <dgm:spPr/>
    </dgm:pt>
    <dgm:pt modelId="{435EEBBE-DC5D-3047-9545-C99F3227B625}" type="pres">
      <dgm:prSet presAssocID="{C2BCC404-E689-0F48-BF32-7B369D57E248}" presName="node" presStyleLbl="node1" presStyleIdx="2" presStyleCnt="5" custScaleY="119175">
        <dgm:presLayoutVars>
          <dgm:bulletEnabled val="1"/>
        </dgm:presLayoutVars>
      </dgm:prSet>
      <dgm:spPr/>
    </dgm:pt>
    <dgm:pt modelId="{6658A53C-A74C-FF48-B56E-035C7DAD1A1A}" type="pres">
      <dgm:prSet presAssocID="{8E481512-B2FC-6C48-BC29-CADC70323BCB}" presName="sibTrans" presStyleLbl="sibTrans2D1" presStyleIdx="2" presStyleCnt="4"/>
      <dgm:spPr/>
    </dgm:pt>
    <dgm:pt modelId="{DDA068C3-B5EA-FC45-825D-60F71925BCE9}" type="pres">
      <dgm:prSet presAssocID="{8E481512-B2FC-6C48-BC29-CADC70323BCB}" presName="connectorText" presStyleLbl="sibTrans2D1" presStyleIdx="2" presStyleCnt="4"/>
      <dgm:spPr/>
    </dgm:pt>
    <dgm:pt modelId="{A73BD249-67D9-2F4E-BDB8-63A13AD07BFA}" type="pres">
      <dgm:prSet presAssocID="{95561D8F-7573-F74F-9395-12F572B0BF26}" presName="node" presStyleLbl="node1" presStyleIdx="3" presStyleCnt="5" custScaleY="119757" custLinFactNeighborX="-10396" custLinFactNeighborY="855">
        <dgm:presLayoutVars>
          <dgm:bulletEnabled val="1"/>
        </dgm:presLayoutVars>
      </dgm:prSet>
      <dgm:spPr/>
    </dgm:pt>
    <dgm:pt modelId="{33E2DAD3-A147-9A4B-9583-AC07D660A8A3}" type="pres">
      <dgm:prSet presAssocID="{B1503B39-049A-0C4E-B949-3802ADC29291}" presName="sibTrans" presStyleLbl="sibTrans2D1" presStyleIdx="3" presStyleCnt="4"/>
      <dgm:spPr/>
    </dgm:pt>
    <dgm:pt modelId="{E579727B-5E1C-4540-A0F3-905BDC3E6313}" type="pres">
      <dgm:prSet presAssocID="{B1503B39-049A-0C4E-B949-3802ADC29291}" presName="connectorText" presStyleLbl="sibTrans2D1" presStyleIdx="3" presStyleCnt="4"/>
      <dgm:spPr/>
    </dgm:pt>
    <dgm:pt modelId="{7D18FCBE-F4F3-E143-A381-7534C2F49264}" type="pres">
      <dgm:prSet presAssocID="{575B7064-1CE6-BE42-A205-9203B6636799}" presName="node" presStyleLbl="node1" presStyleIdx="4" presStyleCnt="5" custScaleY="119175">
        <dgm:presLayoutVars>
          <dgm:bulletEnabled val="1"/>
        </dgm:presLayoutVars>
      </dgm:prSet>
      <dgm:spPr/>
    </dgm:pt>
  </dgm:ptLst>
  <dgm:cxnLst>
    <dgm:cxn modelId="{80C32D34-2C1C-9A4B-8FE2-B53C579EB008}" type="presOf" srcId="{238FD968-65CF-D640-BA0F-2C81F7D306DF}" destId="{FCBDDC6A-1304-5140-BAFA-DD1CD1A0761F}" srcOrd="1" destOrd="0" presId="urn:microsoft.com/office/officeart/2005/8/layout/process1"/>
    <dgm:cxn modelId="{9989125B-0819-1E4D-9621-3BB8E6EA73D0}" type="presOf" srcId="{C2BCC404-E689-0F48-BF32-7B369D57E248}" destId="{435EEBBE-DC5D-3047-9545-C99F3227B625}" srcOrd="0" destOrd="0" presId="urn:microsoft.com/office/officeart/2005/8/layout/process1"/>
    <dgm:cxn modelId="{51FB186A-02CB-1348-AC43-CC27B8FDFFF5}" type="presOf" srcId="{F943E54D-5F9E-774D-8825-891A97F8CF3F}" destId="{FB4AD224-5A8E-FE48-AE60-B34AF684A727}" srcOrd="0" destOrd="0" presId="urn:microsoft.com/office/officeart/2005/8/layout/process1"/>
    <dgm:cxn modelId="{94DF166E-0801-3641-A487-9C5B7E32AF61}" type="presOf" srcId="{B1503B39-049A-0C4E-B949-3802ADC29291}" destId="{33E2DAD3-A147-9A4B-9583-AC07D660A8A3}" srcOrd="0" destOrd="0" presId="urn:microsoft.com/office/officeart/2005/8/layout/process1"/>
    <dgm:cxn modelId="{9F465584-B135-424E-9397-E41F96988F22}" type="presOf" srcId="{575B7064-1CE6-BE42-A205-9203B6636799}" destId="{7D18FCBE-F4F3-E143-A381-7534C2F49264}" srcOrd="0" destOrd="0" presId="urn:microsoft.com/office/officeart/2005/8/layout/process1"/>
    <dgm:cxn modelId="{A8F31B8F-EC09-824A-AD28-69B3EC6C6CAF}" srcId="{2B1DA2E7-07E9-594F-9F10-15DA3D67B3A2}" destId="{95561D8F-7573-F74F-9395-12F572B0BF26}" srcOrd="3" destOrd="0" parTransId="{42C78F54-FD2B-994B-90DA-F983182E57E8}" sibTransId="{B1503B39-049A-0C4E-B949-3802ADC29291}"/>
    <dgm:cxn modelId="{71BB1898-BCD5-9F4D-A4BA-E2B06D626104}" type="presOf" srcId="{B1503B39-049A-0C4E-B949-3802ADC29291}" destId="{E579727B-5E1C-4540-A0F3-905BDC3E6313}" srcOrd="1" destOrd="0" presId="urn:microsoft.com/office/officeart/2005/8/layout/process1"/>
    <dgm:cxn modelId="{342C39A5-DFA5-D143-B813-DB81F80DADC9}" type="presOf" srcId="{F943E54D-5F9E-774D-8825-891A97F8CF3F}" destId="{93DF7105-6A9C-6B48-861A-61A05C5206CE}" srcOrd="1" destOrd="0" presId="urn:microsoft.com/office/officeart/2005/8/layout/process1"/>
    <dgm:cxn modelId="{961632AA-2AD0-454A-B224-A2ADE1B4EB0C}" type="presOf" srcId="{95561D8F-7573-F74F-9395-12F572B0BF26}" destId="{A73BD249-67D9-2F4E-BDB8-63A13AD07BFA}" srcOrd="0" destOrd="0" presId="urn:microsoft.com/office/officeart/2005/8/layout/process1"/>
    <dgm:cxn modelId="{20F8F1B2-E4F2-8F45-81F8-A91E2881099D}" type="presOf" srcId="{2B1DA2E7-07E9-594F-9F10-15DA3D67B3A2}" destId="{757AA681-2D91-4440-834B-1D6DB90FD014}" srcOrd="0" destOrd="0" presId="urn:microsoft.com/office/officeart/2005/8/layout/process1"/>
    <dgm:cxn modelId="{C46487B3-B5B6-A648-9C86-A1FCB6368D39}" type="presOf" srcId="{238FD968-65CF-D640-BA0F-2C81F7D306DF}" destId="{C410E4E0-9905-7E4F-9310-561878F8582D}" srcOrd="0" destOrd="0" presId="urn:microsoft.com/office/officeart/2005/8/layout/process1"/>
    <dgm:cxn modelId="{28BCFBD1-A5C2-034B-9422-E1EAC34A24B9}" type="presOf" srcId="{88E47DD9-4672-2042-90F7-A2E214402140}" destId="{B57E834C-CF63-2747-B584-78187E3D7DF1}" srcOrd="0" destOrd="0" presId="urn:microsoft.com/office/officeart/2005/8/layout/process1"/>
    <dgm:cxn modelId="{938718D2-8CD3-DC4F-872E-CF1816D51FF1}" srcId="{2B1DA2E7-07E9-594F-9F10-15DA3D67B3A2}" destId="{B8ECC132-973B-6D43-ACE3-38F827A6A6A6}" srcOrd="0" destOrd="0" parTransId="{1E04D7D6-0306-EF4C-9801-DB99673035F8}" sibTransId="{238FD968-65CF-D640-BA0F-2C81F7D306DF}"/>
    <dgm:cxn modelId="{A960B4D7-DDD2-C546-A12C-CA1A4B93E2AA}" type="presOf" srcId="{8E481512-B2FC-6C48-BC29-CADC70323BCB}" destId="{6658A53C-A74C-FF48-B56E-035C7DAD1A1A}" srcOrd="0" destOrd="0" presId="urn:microsoft.com/office/officeart/2005/8/layout/process1"/>
    <dgm:cxn modelId="{BB3180E7-C77D-5F47-A53C-45EE41CCB25E}" srcId="{2B1DA2E7-07E9-594F-9F10-15DA3D67B3A2}" destId="{88E47DD9-4672-2042-90F7-A2E214402140}" srcOrd="1" destOrd="0" parTransId="{5EC77558-A899-8E44-8344-27F89596DFDD}" sibTransId="{F943E54D-5F9E-774D-8825-891A97F8CF3F}"/>
    <dgm:cxn modelId="{725044F2-5797-D440-91D9-2B142F08D57D}" srcId="{2B1DA2E7-07E9-594F-9F10-15DA3D67B3A2}" destId="{575B7064-1CE6-BE42-A205-9203B6636799}" srcOrd="4" destOrd="0" parTransId="{B7480884-F32F-2C41-A7C7-BAF9615DFC4F}" sibTransId="{D731250A-5A23-FA47-B945-4FF460BA52CC}"/>
    <dgm:cxn modelId="{DCEF10F6-ABF4-3A46-9A69-AB74CF1FBCAF}" type="presOf" srcId="{8E481512-B2FC-6C48-BC29-CADC70323BCB}" destId="{DDA068C3-B5EA-FC45-825D-60F71925BCE9}" srcOrd="1" destOrd="0" presId="urn:microsoft.com/office/officeart/2005/8/layout/process1"/>
    <dgm:cxn modelId="{5EA087FE-6077-9C4D-B100-A2287591BDC3}" srcId="{2B1DA2E7-07E9-594F-9F10-15DA3D67B3A2}" destId="{C2BCC404-E689-0F48-BF32-7B369D57E248}" srcOrd="2" destOrd="0" parTransId="{CAD7F38C-AAF6-BB49-8022-29B04CBC902E}" sibTransId="{8E481512-B2FC-6C48-BC29-CADC70323BCB}"/>
    <dgm:cxn modelId="{BFD4E6FE-190D-AE46-9974-F7341BD5E60B}" type="presOf" srcId="{B8ECC132-973B-6D43-ACE3-38F827A6A6A6}" destId="{3D1DDB0D-57D4-0542-A352-EAF532663B01}" srcOrd="0" destOrd="0" presId="urn:microsoft.com/office/officeart/2005/8/layout/process1"/>
    <dgm:cxn modelId="{4F6D7E83-F2A6-8846-9C9A-8097CD18EE4B}" type="presParOf" srcId="{757AA681-2D91-4440-834B-1D6DB90FD014}" destId="{3D1DDB0D-57D4-0542-A352-EAF532663B01}" srcOrd="0" destOrd="0" presId="urn:microsoft.com/office/officeart/2005/8/layout/process1"/>
    <dgm:cxn modelId="{11F3F830-B01B-7A41-B48F-5A41BB6CDE9B}" type="presParOf" srcId="{757AA681-2D91-4440-834B-1D6DB90FD014}" destId="{C410E4E0-9905-7E4F-9310-561878F8582D}" srcOrd="1" destOrd="0" presId="urn:microsoft.com/office/officeart/2005/8/layout/process1"/>
    <dgm:cxn modelId="{6781ED64-ADE4-6945-A284-CE728EC04051}" type="presParOf" srcId="{C410E4E0-9905-7E4F-9310-561878F8582D}" destId="{FCBDDC6A-1304-5140-BAFA-DD1CD1A0761F}" srcOrd="0" destOrd="0" presId="urn:microsoft.com/office/officeart/2005/8/layout/process1"/>
    <dgm:cxn modelId="{F99D5F0D-AF83-5B46-88D2-1F9CEBFA56E9}" type="presParOf" srcId="{757AA681-2D91-4440-834B-1D6DB90FD014}" destId="{B57E834C-CF63-2747-B584-78187E3D7DF1}" srcOrd="2" destOrd="0" presId="urn:microsoft.com/office/officeart/2005/8/layout/process1"/>
    <dgm:cxn modelId="{611284F1-BB99-464E-AC33-D35CF1EDF9BB}" type="presParOf" srcId="{757AA681-2D91-4440-834B-1D6DB90FD014}" destId="{FB4AD224-5A8E-FE48-AE60-B34AF684A727}" srcOrd="3" destOrd="0" presId="urn:microsoft.com/office/officeart/2005/8/layout/process1"/>
    <dgm:cxn modelId="{586C70F3-E9B9-1A4D-BA42-F46874B5301D}" type="presParOf" srcId="{FB4AD224-5A8E-FE48-AE60-B34AF684A727}" destId="{93DF7105-6A9C-6B48-861A-61A05C5206CE}" srcOrd="0" destOrd="0" presId="urn:microsoft.com/office/officeart/2005/8/layout/process1"/>
    <dgm:cxn modelId="{79F06467-2578-D44D-8412-64F8DDDA1C35}" type="presParOf" srcId="{757AA681-2D91-4440-834B-1D6DB90FD014}" destId="{435EEBBE-DC5D-3047-9545-C99F3227B625}" srcOrd="4" destOrd="0" presId="urn:microsoft.com/office/officeart/2005/8/layout/process1"/>
    <dgm:cxn modelId="{E60E1134-A932-F142-92E4-23A8B545BE44}" type="presParOf" srcId="{757AA681-2D91-4440-834B-1D6DB90FD014}" destId="{6658A53C-A74C-FF48-B56E-035C7DAD1A1A}" srcOrd="5" destOrd="0" presId="urn:microsoft.com/office/officeart/2005/8/layout/process1"/>
    <dgm:cxn modelId="{2594207A-C4C9-6641-A32E-9C17F2D1EE77}" type="presParOf" srcId="{6658A53C-A74C-FF48-B56E-035C7DAD1A1A}" destId="{DDA068C3-B5EA-FC45-825D-60F71925BCE9}" srcOrd="0" destOrd="0" presId="urn:microsoft.com/office/officeart/2005/8/layout/process1"/>
    <dgm:cxn modelId="{DC999DD2-8046-A747-92AA-60DD5D110FF4}" type="presParOf" srcId="{757AA681-2D91-4440-834B-1D6DB90FD014}" destId="{A73BD249-67D9-2F4E-BDB8-63A13AD07BFA}" srcOrd="6" destOrd="0" presId="urn:microsoft.com/office/officeart/2005/8/layout/process1"/>
    <dgm:cxn modelId="{642BFB0A-14ED-424A-A36E-A30F1D0BF74C}" type="presParOf" srcId="{757AA681-2D91-4440-834B-1D6DB90FD014}" destId="{33E2DAD3-A147-9A4B-9583-AC07D660A8A3}" srcOrd="7" destOrd="0" presId="urn:microsoft.com/office/officeart/2005/8/layout/process1"/>
    <dgm:cxn modelId="{1EACA27B-4C24-8F46-9BEE-903CE996C65E}" type="presParOf" srcId="{33E2DAD3-A147-9A4B-9583-AC07D660A8A3}" destId="{E579727B-5E1C-4540-A0F3-905BDC3E6313}" srcOrd="0" destOrd="0" presId="urn:microsoft.com/office/officeart/2005/8/layout/process1"/>
    <dgm:cxn modelId="{87A58604-D2C8-734A-8246-72484C7F5981}" type="presParOf" srcId="{757AA681-2D91-4440-834B-1D6DB90FD014}" destId="{7D18FCBE-F4F3-E143-A381-7534C2F49264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5B0229-765C-4167-A611-14E3EF71AF55}">
      <dsp:nvSpPr>
        <dsp:cNvPr id="0" name=""/>
        <dsp:cNvSpPr/>
      </dsp:nvSpPr>
      <dsp:spPr>
        <a:xfrm>
          <a:off x="0" y="684331"/>
          <a:ext cx="8229600" cy="4608000"/>
        </a:xfrm>
        <a:prstGeom prst="rightArrow">
          <a:avLst/>
        </a:prstGeom>
        <a:gradFill rotWithShape="0">
          <a:gsLst>
            <a:gs pos="0">
              <a:schemeClr val="accent3">
                <a:shade val="8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shade val="8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shade val="8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0C11D55-2156-4DB6-97F7-906C710E855B}">
      <dsp:nvSpPr>
        <dsp:cNvPr id="0" name=""/>
        <dsp:cNvSpPr/>
      </dsp:nvSpPr>
      <dsp:spPr>
        <a:xfrm>
          <a:off x="6297572" y="1836332"/>
          <a:ext cx="1109067" cy="230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62560" rIns="0" bIns="1625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FF0000"/>
              </a:solidFill>
            </a:rPr>
            <a:t>Stage </a:t>
          </a:r>
          <a:r>
            <a:rPr lang="en-US" sz="1600" kern="1200" dirty="0">
              <a:solidFill>
                <a:srgbClr val="FF0000"/>
              </a:solidFill>
            </a:rPr>
            <a:t>5 </a:t>
          </a:r>
          <a:r>
            <a:rPr lang="en-US" sz="1600" kern="1200" dirty="0"/>
            <a:t>– Project control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accent2"/>
              </a:solidFill>
            </a:rPr>
            <a:t>ensuring the project is carried out according to the plan</a:t>
          </a:r>
        </a:p>
      </dsp:txBody>
      <dsp:txXfrm>
        <a:off x="6297572" y="1836332"/>
        <a:ext cx="1109067" cy="2304000"/>
      </dsp:txXfrm>
    </dsp:sp>
    <dsp:sp modelId="{C8E05E8B-D2F2-41AE-8BC6-01CEDA508BB3}">
      <dsp:nvSpPr>
        <dsp:cNvPr id="0" name=""/>
        <dsp:cNvSpPr/>
      </dsp:nvSpPr>
      <dsp:spPr>
        <a:xfrm>
          <a:off x="4966692" y="1836332"/>
          <a:ext cx="1109067" cy="230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82880" rIns="0" bIns="1828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rgbClr val="FF0000"/>
              </a:solidFill>
            </a:rPr>
            <a:t>Stage 4 </a:t>
          </a:r>
          <a:r>
            <a:rPr lang="en-US" sz="1800" kern="1200" dirty="0"/>
            <a:t>– Technical execution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accent2"/>
              </a:solidFill>
            </a:rPr>
            <a:t> Performing the technical aspects of the project</a:t>
          </a:r>
        </a:p>
      </dsp:txBody>
      <dsp:txXfrm>
        <a:off x="4966692" y="1836332"/>
        <a:ext cx="1109067" cy="2304000"/>
      </dsp:txXfrm>
    </dsp:sp>
    <dsp:sp modelId="{AE208110-5815-4D64-B5C6-64C3E5A5255E}">
      <dsp:nvSpPr>
        <dsp:cNvPr id="0" name=""/>
        <dsp:cNvSpPr/>
      </dsp:nvSpPr>
      <dsp:spPr>
        <a:xfrm>
          <a:off x="3635811" y="1836332"/>
          <a:ext cx="1109067" cy="230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62560" rIns="0" bIns="1625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FF0000"/>
              </a:solidFill>
            </a:rPr>
            <a:t>Stage 3 </a:t>
          </a:r>
          <a:r>
            <a:rPr lang="en-US" sz="1600" kern="1200" dirty="0"/>
            <a:t>– Project planning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 </a:t>
          </a:r>
          <a:r>
            <a:rPr lang="en-US" sz="1600" kern="1200" dirty="0">
              <a:solidFill>
                <a:schemeClr val="accent2"/>
              </a:solidFill>
            </a:rPr>
            <a:t>deciding how the project will be executed</a:t>
          </a:r>
          <a:endParaRPr lang="en-GB" sz="1600" kern="1200" dirty="0">
            <a:solidFill>
              <a:schemeClr val="accent2"/>
            </a:solidFill>
          </a:endParaRPr>
        </a:p>
      </dsp:txBody>
      <dsp:txXfrm>
        <a:off x="3635811" y="1836332"/>
        <a:ext cx="1109067" cy="2304000"/>
      </dsp:txXfrm>
    </dsp:sp>
    <dsp:sp modelId="{D4E12503-10C5-4EB1-BBE8-C0D164C538C3}">
      <dsp:nvSpPr>
        <dsp:cNvPr id="0" name=""/>
        <dsp:cNvSpPr/>
      </dsp:nvSpPr>
      <dsp:spPr>
        <a:xfrm>
          <a:off x="2304930" y="1836332"/>
          <a:ext cx="1109067" cy="230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82880" rIns="0" bIns="1828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rgbClr val="FF0000"/>
              </a:solidFill>
            </a:rPr>
            <a:t>Stage 2 </a:t>
          </a:r>
          <a:r>
            <a:rPr lang="en-US" sz="1800" kern="1200" dirty="0"/>
            <a:t>– Defining the project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accent2"/>
              </a:solidFill>
            </a:rPr>
            <a:t> setting the objectives, scope and strategy for the project</a:t>
          </a:r>
          <a:endParaRPr lang="en-GB" sz="1800" kern="1200" dirty="0">
            <a:solidFill>
              <a:schemeClr val="accent2"/>
            </a:solidFill>
          </a:endParaRPr>
        </a:p>
      </dsp:txBody>
      <dsp:txXfrm>
        <a:off x="2304930" y="1836332"/>
        <a:ext cx="1109067" cy="2304000"/>
      </dsp:txXfrm>
    </dsp:sp>
    <dsp:sp modelId="{EDBB9538-60C8-4373-BD06-303E940F3630}">
      <dsp:nvSpPr>
        <dsp:cNvPr id="0" name=""/>
        <dsp:cNvSpPr/>
      </dsp:nvSpPr>
      <dsp:spPr>
        <a:xfrm>
          <a:off x="663944" y="1836332"/>
          <a:ext cx="1419173" cy="230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62560" rIns="0" bIns="1625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FF0000"/>
              </a:solidFill>
            </a:rPr>
            <a:t>Stage 1 </a:t>
          </a:r>
          <a:r>
            <a:rPr lang="en-US" sz="1600" kern="1200" dirty="0"/>
            <a:t>- Understanding the project environment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accent2"/>
              </a:solidFill>
            </a:rPr>
            <a:t>internal and external factors that may influence the project</a:t>
          </a:r>
          <a:endParaRPr lang="en-GB" sz="1600" kern="1200" dirty="0">
            <a:solidFill>
              <a:schemeClr val="accent2"/>
            </a:solidFill>
          </a:endParaRPr>
        </a:p>
      </dsp:txBody>
      <dsp:txXfrm>
        <a:off x="663944" y="1836332"/>
        <a:ext cx="1419173" cy="2304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1DDB0D-57D4-0542-A352-EAF532663B01}">
      <dsp:nvSpPr>
        <dsp:cNvPr id="0" name=""/>
        <dsp:cNvSpPr/>
      </dsp:nvSpPr>
      <dsp:spPr>
        <a:xfrm>
          <a:off x="8364" y="1039703"/>
          <a:ext cx="1295791" cy="304893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1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Identify the activities in the project</a:t>
          </a:r>
          <a:endParaRPr lang="en-US" sz="2400" b="1" kern="1200" dirty="0"/>
        </a:p>
      </dsp:txBody>
      <dsp:txXfrm>
        <a:off x="46316" y="1077655"/>
        <a:ext cx="1219887" cy="2973032"/>
      </dsp:txXfrm>
    </dsp:sp>
    <dsp:sp modelId="{C410E4E0-9905-7E4F-9310-561878F8582D}">
      <dsp:nvSpPr>
        <dsp:cNvPr id="0" name=""/>
        <dsp:cNvSpPr/>
      </dsp:nvSpPr>
      <dsp:spPr>
        <a:xfrm>
          <a:off x="1433734" y="2403493"/>
          <a:ext cx="274707" cy="3213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shade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shade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shade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1433734" y="2467764"/>
        <a:ext cx="192295" cy="192814"/>
      </dsp:txXfrm>
    </dsp:sp>
    <dsp:sp modelId="{B57E834C-CF63-2747-B584-78187E3D7DF1}">
      <dsp:nvSpPr>
        <dsp:cNvPr id="0" name=""/>
        <dsp:cNvSpPr/>
      </dsp:nvSpPr>
      <dsp:spPr>
        <a:xfrm>
          <a:off x="1822472" y="1039703"/>
          <a:ext cx="1295791" cy="304893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shade val="50000"/>
                <a:hueOff val="0"/>
                <a:satOff val="-6566"/>
                <a:lumOff val="19443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0"/>
                <a:satOff val="-6566"/>
                <a:lumOff val="19443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0"/>
                <a:satOff val="-6566"/>
                <a:lumOff val="1944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b="1" kern="120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2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Estimate the times</a:t>
          </a:r>
          <a:r>
            <a:rPr lang="en-US" sz="2000" b="1" kern="1200" baseline="0"/>
            <a:t> and resources for activities</a:t>
          </a:r>
          <a:endParaRPr lang="en-US" sz="2000" b="1" kern="1200" dirty="0"/>
        </a:p>
      </dsp:txBody>
      <dsp:txXfrm>
        <a:off x="1860424" y="1077655"/>
        <a:ext cx="1219887" cy="2973032"/>
      </dsp:txXfrm>
    </dsp:sp>
    <dsp:sp modelId="{FB4AD224-5A8E-FE48-AE60-B34AF684A727}">
      <dsp:nvSpPr>
        <dsp:cNvPr id="0" name=""/>
        <dsp:cNvSpPr/>
      </dsp:nvSpPr>
      <dsp:spPr>
        <a:xfrm>
          <a:off x="3247842" y="2403493"/>
          <a:ext cx="274707" cy="3213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shade val="90000"/>
                <a:hueOff val="0"/>
                <a:satOff val="-6902"/>
                <a:lumOff val="17528"/>
                <a:alphaOff val="0"/>
                <a:shade val="51000"/>
                <a:satMod val="130000"/>
              </a:schemeClr>
            </a:gs>
            <a:gs pos="80000">
              <a:schemeClr val="accent2">
                <a:shade val="90000"/>
                <a:hueOff val="0"/>
                <a:satOff val="-6902"/>
                <a:lumOff val="17528"/>
                <a:alphaOff val="0"/>
                <a:shade val="93000"/>
                <a:satMod val="130000"/>
              </a:schemeClr>
            </a:gs>
            <a:gs pos="100000">
              <a:schemeClr val="accent2">
                <a:shade val="90000"/>
                <a:hueOff val="0"/>
                <a:satOff val="-6902"/>
                <a:lumOff val="175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3247842" y="2467764"/>
        <a:ext cx="192295" cy="192814"/>
      </dsp:txXfrm>
    </dsp:sp>
    <dsp:sp modelId="{435EEBBE-DC5D-3047-9545-C99F3227B625}">
      <dsp:nvSpPr>
        <dsp:cNvPr id="0" name=""/>
        <dsp:cNvSpPr/>
      </dsp:nvSpPr>
      <dsp:spPr>
        <a:xfrm>
          <a:off x="3636580" y="1039703"/>
          <a:ext cx="1295791" cy="304893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shade val="50000"/>
                <a:hueOff val="0"/>
                <a:satOff val="-13131"/>
                <a:lumOff val="38886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0"/>
                <a:satOff val="-13131"/>
                <a:lumOff val="38886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0"/>
                <a:satOff val="-13131"/>
                <a:lumOff val="3888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b="1" kern="1200"/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b="1" kern="1200"/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3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Identify</a:t>
          </a:r>
          <a:r>
            <a:rPr lang="en-US" sz="1600" b="1" kern="1200" baseline="0"/>
            <a:t> the relationships and dependencies between the activities </a:t>
          </a:r>
          <a:endParaRPr lang="en-US" sz="1600" b="1" kern="1200" dirty="0"/>
        </a:p>
      </dsp:txBody>
      <dsp:txXfrm>
        <a:off x="3674532" y="1077655"/>
        <a:ext cx="1219887" cy="2973032"/>
      </dsp:txXfrm>
    </dsp:sp>
    <dsp:sp modelId="{6658A53C-A74C-FF48-B56E-035C7DAD1A1A}">
      <dsp:nvSpPr>
        <dsp:cNvPr id="0" name=""/>
        <dsp:cNvSpPr/>
      </dsp:nvSpPr>
      <dsp:spPr>
        <a:xfrm rot="42718">
          <a:off x="5048470" y="2414517"/>
          <a:ext cx="246168" cy="3213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shade val="90000"/>
                <a:hueOff val="0"/>
                <a:satOff val="-13805"/>
                <a:lumOff val="35056"/>
                <a:alphaOff val="0"/>
                <a:shade val="51000"/>
                <a:satMod val="130000"/>
              </a:schemeClr>
            </a:gs>
            <a:gs pos="80000">
              <a:schemeClr val="accent2">
                <a:shade val="90000"/>
                <a:hueOff val="0"/>
                <a:satOff val="-13805"/>
                <a:lumOff val="35056"/>
                <a:alphaOff val="0"/>
                <a:shade val="93000"/>
                <a:satMod val="130000"/>
              </a:schemeClr>
            </a:gs>
            <a:gs pos="100000">
              <a:schemeClr val="accent2">
                <a:shade val="90000"/>
                <a:hueOff val="0"/>
                <a:satOff val="-13805"/>
                <a:lumOff val="350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5048473" y="2478329"/>
        <a:ext cx="172318" cy="192814"/>
      </dsp:txXfrm>
    </dsp:sp>
    <dsp:sp modelId="{A73BD249-67D9-2F4E-BDB8-63A13AD07BFA}">
      <dsp:nvSpPr>
        <dsp:cNvPr id="0" name=""/>
        <dsp:cNvSpPr/>
      </dsp:nvSpPr>
      <dsp:spPr>
        <a:xfrm>
          <a:off x="5396804" y="1054133"/>
          <a:ext cx="1295791" cy="306382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shade val="50000"/>
                <a:hueOff val="0"/>
                <a:satOff val="-13131"/>
                <a:lumOff val="38886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0"/>
                <a:satOff val="-13131"/>
                <a:lumOff val="38886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0"/>
                <a:satOff val="-13131"/>
                <a:lumOff val="3888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4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Identify</a:t>
          </a:r>
          <a:r>
            <a:rPr lang="en-US" sz="1800" b="1" kern="1200" baseline="0"/>
            <a:t> time and resources schedule constraints </a:t>
          </a:r>
          <a:endParaRPr lang="en-US" sz="1800" b="1" kern="1200" dirty="0"/>
        </a:p>
      </dsp:txBody>
      <dsp:txXfrm>
        <a:off x="5434756" y="1092085"/>
        <a:ext cx="1219887" cy="2987921"/>
      </dsp:txXfrm>
    </dsp:sp>
    <dsp:sp modelId="{33E2DAD3-A147-9A4B-9583-AC07D660A8A3}">
      <dsp:nvSpPr>
        <dsp:cNvPr id="0" name=""/>
        <dsp:cNvSpPr/>
      </dsp:nvSpPr>
      <dsp:spPr>
        <a:xfrm rot="21559746">
          <a:off x="6835635" y="2414330"/>
          <a:ext cx="303287" cy="3213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shade val="90000"/>
                <a:hueOff val="0"/>
                <a:satOff val="-6902"/>
                <a:lumOff val="17528"/>
                <a:alphaOff val="0"/>
                <a:shade val="51000"/>
                <a:satMod val="130000"/>
              </a:schemeClr>
            </a:gs>
            <a:gs pos="80000">
              <a:schemeClr val="accent2">
                <a:shade val="90000"/>
                <a:hueOff val="0"/>
                <a:satOff val="-6902"/>
                <a:lumOff val="17528"/>
                <a:alphaOff val="0"/>
                <a:shade val="93000"/>
                <a:satMod val="130000"/>
              </a:schemeClr>
            </a:gs>
            <a:gs pos="100000">
              <a:schemeClr val="accent2">
                <a:shade val="90000"/>
                <a:hueOff val="0"/>
                <a:satOff val="-6902"/>
                <a:lumOff val="175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6835638" y="2479134"/>
        <a:ext cx="212301" cy="192814"/>
      </dsp:txXfrm>
    </dsp:sp>
    <dsp:sp modelId="{7D18FCBE-F4F3-E143-A381-7534C2F49264}">
      <dsp:nvSpPr>
        <dsp:cNvPr id="0" name=""/>
        <dsp:cNvSpPr/>
      </dsp:nvSpPr>
      <dsp:spPr>
        <a:xfrm>
          <a:off x="7264796" y="1039703"/>
          <a:ext cx="1295791" cy="304893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shade val="50000"/>
                <a:hueOff val="0"/>
                <a:satOff val="-6566"/>
                <a:lumOff val="19443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0"/>
                <a:satOff val="-6566"/>
                <a:lumOff val="19443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0"/>
                <a:satOff val="-6566"/>
                <a:lumOff val="1944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5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Fix</a:t>
          </a:r>
          <a:r>
            <a:rPr lang="en-US" sz="1800" b="1" kern="1200" baseline="0"/>
            <a:t> the schedule for time and resources </a:t>
          </a:r>
          <a:endParaRPr lang="en-US" sz="1800" b="1" kern="1200" dirty="0"/>
        </a:p>
      </dsp:txBody>
      <dsp:txXfrm>
        <a:off x="7302748" y="1077655"/>
        <a:ext cx="1219887" cy="29730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14015" cy="48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74" tIns="47137" rIns="94274" bIns="47137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09079" y="1"/>
            <a:ext cx="2914015" cy="48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74" tIns="47137" rIns="94274" bIns="47137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830"/>
            <a:ext cx="2914015" cy="48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74" tIns="47137" rIns="94274" bIns="47137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813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09079" y="9283830"/>
            <a:ext cx="2914015" cy="48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74" tIns="47137" rIns="94274" bIns="47137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F34827CF-2A74-4654-B6DA-595F0E6CC38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46238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14015" cy="48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74" tIns="47137" rIns="94274" bIns="47137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09079" y="1"/>
            <a:ext cx="2914015" cy="48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74" tIns="47137" rIns="94274" bIns="47137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2465" y="4642763"/>
            <a:ext cx="5379720" cy="43984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74" tIns="47137" rIns="94274" bIns="4713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830"/>
            <a:ext cx="2914015" cy="48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74" tIns="47137" rIns="94274" bIns="47137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09079" y="9283830"/>
            <a:ext cx="2914015" cy="48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74" tIns="47137" rIns="94274" bIns="47137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D0F4C20E-4984-4861-AE70-79BFF9AD8E0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97961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2048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  <p:sp>
        <p:nvSpPr>
          <p:cNvPr id="2048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B64174F-49EB-4122-86A5-03BAD6B3C5E0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2949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Relationship Id="rId4" Type="http://schemas.openxmlformats.org/officeDocument/2006/relationships/image" Target="/Volumes/Fit-Design/Clients/Current%20work/GSM%20London/Deliverables/Internal%20comms/White%20paper/pics/gsm%20DHE%20logo%20RGB%2056mm.png" TargetMode="Externa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37C9E-7D84-4E29-B8FC-315065A21102}" type="datetimeFigureOut">
              <a:rPr lang="en-US" altLang="en-US"/>
              <a:pPr>
                <a:defRPr/>
              </a:pPr>
              <a:t>11/1/2019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E7652-465A-48EE-AE4B-9AB1F4C8E9D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2440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6A2831-0F73-4492-B6D1-06BAC8B1EBB2}" type="datetimeFigureOut">
              <a:rPr lang="en-US" altLang="en-US"/>
              <a:pPr>
                <a:defRPr/>
              </a:pPr>
              <a:t>11/1/2019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53BFB-4001-4F02-BAC0-E5D9A38710F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44665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1097A-7C6D-4B1E-BA2F-08BF2400D7F2}" type="datetimeFigureOut">
              <a:rPr lang="en-US" altLang="en-US"/>
              <a:pPr>
                <a:defRPr/>
              </a:pPr>
              <a:t>11/1/2019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07CF49-5885-41DE-98F8-3F351FBDBEE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12693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9583EC-6C2A-4FAB-BDB1-F89FF95A4A9E}" type="datetimeFigureOut">
              <a:rPr lang="en-US" altLang="en-US"/>
              <a:pPr>
                <a:defRPr/>
              </a:pPr>
              <a:t>11/1/2019</a:t>
            </a:fld>
            <a:endParaRPr lang="en-US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40A761-AE83-4F69-B25A-CCD60CEE94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80580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9A42A-3E96-4B20-9D55-06F82AAD07D4}" type="datetimeFigureOut">
              <a:rPr lang="en-US" altLang="en-US"/>
              <a:pPr>
                <a:defRPr/>
              </a:pPr>
              <a:t>11/1/2019</a:t>
            </a:fld>
            <a:endParaRPr lang="en-US" alt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48BE6-3836-485F-858E-3EB3867A412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20635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B64AFF-9351-424F-BF42-5731C484647F}" type="datetimeFigureOut">
              <a:rPr lang="en-US" altLang="en-US"/>
              <a:pPr>
                <a:defRPr/>
              </a:pPr>
              <a:t>11/1/2019</a:t>
            </a:fld>
            <a:endParaRPr lang="en-US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66236C-C412-4675-A362-6BDCF6311E0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51869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CAA7BF-C5D0-43F7-AD25-0098B7F94FB0}" type="datetimeFigureOut">
              <a:rPr lang="en-US" altLang="en-US"/>
              <a:pPr>
                <a:defRPr/>
              </a:pPr>
              <a:t>11/1/2019</a:t>
            </a:fld>
            <a:endParaRPr lang="en-US" alt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B2959C-345F-420A-805A-99E4216FB68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68299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4D87BC-EE6E-42B1-A84A-42D985470E79}" type="datetimeFigureOut">
              <a:rPr lang="en-US" altLang="en-US"/>
              <a:pPr>
                <a:defRPr/>
              </a:pPr>
              <a:t>11/1/2019</a:t>
            </a:fld>
            <a:endParaRPr lang="en-US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DF4993-4B88-4B58-8C90-AAF5556EA59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46900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55BC99-37F5-4A60-81FC-855FDF5625C7}" type="datetimeFigureOut">
              <a:rPr lang="en-US" altLang="en-US"/>
              <a:pPr>
                <a:defRPr/>
              </a:pPr>
              <a:t>11/1/2019</a:t>
            </a:fld>
            <a:endParaRPr lang="en-US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A8F178-374B-488C-8055-7697BEE0515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9289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829852-373C-4862-8DE5-8D2450534B0C}" type="datetimeFigureOut">
              <a:rPr lang="en-US" altLang="en-US"/>
              <a:pPr>
                <a:defRPr/>
              </a:pPr>
              <a:t>11/1/2019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C953A0-BD86-4C2B-AE03-0A0C7EC8087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111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E47BB-E387-4F9E-95E2-DB5572568C57}" type="datetimeFigureOut">
              <a:rPr lang="en-US" altLang="en-US"/>
              <a:pPr>
                <a:defRPr/>
              </a:pPr>
              <a:t>11/1/2019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9B2FF0-C41B-403E-BBFD-91DB939AA9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84305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 descr="EQ2_5531 merge BW PPT.jp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 userDrawn="1"/>
        </p:nvSpPr>
        <p:spPr>
          <a:xfrm>
            <a:off x="0" y="4618038"/>
            <a:ext cx="9144000" cy="1511300"/>
          </a:xfrm>
          <a:prstGeom prst="rect">
            <a:avLst/>
          </a:prstGeom>
          <a:solidFill>
            <a:schemeClr val="bg1">
              <a:alpha val="73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solidFill>
                <a:prstClr val="white"/>
              </a:solidFill>
            </a:endParaRPr>
          </a:p>
        </p:txBody>
      </p:sp>
      <p:pic>
        <p:nvPicPr>
          <p:cNvPr id="7" name="gsm DHE logo RGB 56mm.png" descr="/Volumes/Fit-Design/Clients/Current work/GSM London/Deliverables/Internal comms/White paper/pics/gsm DHE logo RGB 56mm.png"/>
          <p:cNvPicPr>
            <a:picLocks noChangeAspect="1"/>
          </p:cNvPicPr>
          <p:nvPr userDrawn="1"/>
        </p:nvPicPr>
        <p:blipFill>
          <a:blip r:embed="rId3" r:link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6250" y="295275"/>
            <a:ext cx="2017713" cy="74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 Placeholder 8"/>
          <p:cNvSpPr>
            <a:spLocks noGrp="1"/>
          </p:cNvSpPr>
          <p:nvPr>
            <p:ph type="body" sz="quarter" idx="10"/>
          </p:nvPr>
        </p:nvSpPr>
        <p:spPr>
          <a:xfrm>
            <a:off x="477837" y="4731893"/>
            <a:ext cx="8366125" cy="348107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1"/>
          </p:nvPr>
        </p:nvSpPr>
        <p:spPr>
          <a:xfrm>
            <a:off x="477837" y="5579533"/>
            <a:ext cx="8366125" cy="451756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8"/>
          <p:cNvSpPr>
            <a:spLocks noGrp="1"/>
          </p:cNvSpPr>
          <p:nvPr>
            <p:ph type="body" sz="quarter" idx="12"/>
          </p:nvPr>
        </p:nvSpPr>
        <p:spPr>
          <a:xfrm>
            <a:off x="477837" y="5087492"/>
            <a:ext cx="8366125" cy="492041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3000" b="1" i="0">
                <a:solidFill>
                  <a:srgbClr val="CA002D"/>
                </a:solidFill>
                <a:latin typeface="Arial"/>
                <a:cs typeface="Arial"/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66263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7"/>
          <p:cNvSpPr txBox="1">
            <a:spLocks noChangeArrowheads="1"/>
          </p:cNvSpPr>
          <p:nvPr userDrawn="1"/>
        </p:nvSpPr>
        <p:spPr bwMode="auto">
          <a:xfrm>
            <a:off x="250825" y="6524625"/>
            <a:ext cx="8642350" cy="1889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/>
          <a:lstStyle/>
          <a:p>
            <a:pPr marL="0" marR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800" b="0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Slack, Brandon-Jones and Johnston, </a:t>
            </a:r>
            <a:r>
              <a:rPr lang="en-US" sz="800" b="0" i="1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Operations Management </a:t>
            </a:r>
            <a:r>
              <a:rPr lang="en-US" sz="800" b="0" i="1" dirty="0" err="1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PowerPoints</a:t>
            </a:r>
            <a:r>
              <a:rPr lang="en-US" sz="800" b="0" i="1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 on the Web</a:t>
            </a:r>
            <a:r>
              <a:rPr lang="en-US" sz="800" b="0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, 7</a:t>
            </a:r>
            <a:r>
              <a:rPr lang="en-US" sz="800" b="0" baseline="30000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th</a:t>
            </a:r>
            <a:r>
              <a:rPr lang="en-US" sz="800" b="0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 edition © Nigel Slack, Alistair Brandon-Jones and Robert Johnston 2014</a:t>
            </a:r>
            <a:endParaRPr lang="en-GB" sz="800" b="0" dirty="0">
              <a:latin typeface="Arial" pitchFamily="34" charset="0"/>
            </a:endParaRPr>
          </a:p>
        </p:txBody>
      </p:sp>
      <p:sp>
        <p:nvSpPr>
          <p:cNvPr id="4" name="Text Box 8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wrap="none"/>
          <a:lstStyle/>
          <a:p>
            <a:pPr algn="l">
              <a:defRPr/>
            </a:pPr>
            <a:r>
              <a:rPr lang="en-GB" sz="800" b="0" dirty="0">
                <a:solidFill>
                  <a:srgbClr val="000000"/>
                </a:solidFill>
                <a:latin typeface="Arial" pitchFamily="34" charset="0"/>
              </a:rPr>
              <a:t>Slide 8.</a:t>
            </a:r>
            <a:fld id="{EC10974B-4993-4FB5-A8B3-6E348462DA0C}" type="slidenum">
              <a:rPr lang="en-GB" sz="800" b="0" smtClean="0">
                <a:solidFill>
                  <a:srgbClr val="000000"/>
                </a:solidFill>
                <a:latin typeface="Arial" pitchFamily="34" charset="0"/>
              </a:rPr>
              <a:pPr algn="l">
                <a:defRPr/>
              </a:pPr>
              <a:t>‹#›</a:t>
            </a:fld>
            <a:endParaRPr lang="en-GB" sz="800" b="0" dirty="0">
              <a:solidFill>
                <a:srgbClr val="000000"/>
              </a:solidFill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  <a:endParaRPr lang="en-US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  <a:endParaRPr lang="en-US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rgbClr val="898989"/>
                </a:solidFill>
                <a:latin typeface="Arial" pitchFamily="34" charset="0"/>
              </a:defRPr>
            </a:lvl1pPr>
          </a:lstStyle>
          <a:p>
            <a:pPr>
              <a:defRPr/>
            </a:pPr>
            <a:fld id="{8487E14F-3E8B-4EF5-B7DA-5DA4A4153C03}" type="datetimeFigureOut">
              <a:rPr lang="en-US" altLang="en-US">
                <a:ea typeface="ＭＳ Ｐゴシック" pitchFamily="34" charset="-128"/>
              </a:rPr>
              <a:pPr>
                <a:defRPr/>
              </a:pPr>
              <a:t>11/1/2019</a:t>
            </a:fld>
            <a:endParaRPr lang="en-US" altLang="en-US">
              <a:ea typeface="ＭＳ Ｐゴシック" pitchFamily="34" charset="-128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rgbClr val="898989"/>
                </a:solidFill>
                <a:latin typeface="Arial" pitchFamily="34" charset="0"/>
              </a:defRPr>
            </a:lvl1pPr>
          </a:lstStyle>
          <a:p>
            <a:pPr>
              <a:defRPr/>
            </a:pPr>
            <a:fld id="{10289DFD-0D0E-45E2-BC3B-ABFB774EBEC6}" type="slidenum">
              <a:rPr lang="en-US" altLang="en-US">
                <a:ea typeface="ＭＳ Ｐゴシック" pitchFamily="34" charset="-128"/>
              </a:rPr>
              <a:pPr>
                <a:defRPr/>
              </a:pPr>
              <a:t>‹#›</a:t>
            </a:fld>
            <a:endParaRPr lang="en-US" altLang="en-US">
              <a:ea typeface="ＭＳ Ｐゴシック" pitchFamily="34" charset="-128"/>
            </a:endParaRPr>
          </a:p>
        </p:txBody>
      </p:sp>
      <p:sp>
        <p:nvSpPr>
          <p:cNvPr id="2055" name="Text Box 7"/>
          <p:cNvSpPr txBox="1">
            <a:spLocks noChangeArrowheads="1"/>
          </p:cNvSpPr>
          <p:nvPr userDrawn="1"/>
        </p:nvSpPr>
        <p:spPr bwMode="auto">
          <a:xfrm>
            <a:off x="250825" y="6524625"/>
            <a:ext cx="8642350" cy="18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r" eaLnBrk="1" hangingPunct="1">
              <a:defRPr/>
            </a:pPr>
            <a:r>
              <a:rPr lang="en-US" altLang="en-US" sz="800">
                <a:solidFill>
                  <a:srgbClr val="000000"/>
                </a:solidFill>
                <a:cs typeface="Times New Roman" pitchFamily="18" charset="0"/>
              </a:rPr>
              <a:t>Slack, Brandon-Jones and Johnston, </a:t>
            </a:r>
            <a:r>
              <a:rPr lang="en-US" altLang="en-US" sz="800" i="1">
                <a:solidFill>
                  <a:srgbClr val="000000"/>
                </a:solidFill>
                <a:cs typeface="Times New Roman" pitchFamily="18" charset="0"/>
              </a:rPr>
              <a:t>Operations Management PowerPoints on the Web</a:t>
            </a:r>
            <a:r>
              <a:rPr lang="en-US" altLang="en-US" sz="800">
                <a:solidFill>
                  <a:srgbClr val="000000"/>
                </a:solidFill>
                <a:cs typeface="Times New Roman" pitchFamily="18" charset="0"/>
              </a:rPr>
              <a:t>, 7</a:t>
            </a:r>
            <a:r>
              <a:rPr lang="en-US" altLang="en-US" sz="800" baseline="30000">
                <a:solidFill>
                  <a:srgbClr val="000000"/>
                </a:solidFill>
                <a:cs typeface="Times New Roman" pitchFamily="18" charset="0"/>
              </a:rPr>
              <a:t>th</a:t>
            </a:r>
            <a:r>
              <a:rPr lang="en-US" altLang="en-US" sz="800">
                <a:solidFill>
                  <a:srgbClr val="000000"/>
                </a:solidFill>
                <a:cs typeface="Times New Roman" pitchFamily="18" charset="0"/>
              </a:rPr>
              <a:t> edition © Nigel Slack, Alistair Brandon-Jones and Robert Johnston 2014</a:t>
            </a:r>
            <a:endParaRPr lang="en-GB" altLang="en-US" sz="800">
              <a:solidFill>
                <a:prstClr val="black"/>
              </a:solidFill>
            </a:endParaRPr>
          </a:p>
        </p:txBody>
      </p:sp>
      <p:sp>
        <p:nvSpPr>
          <p:cNvPr id="2056" name="Text Box 8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/>
          <a:lstStyle>
            <a:lvl1pPr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defRPr/>
            </a:pPr>
            <a:r>
              <a:rPr lang="en-GB" altLang="en-US" sz="800">
                <a:solidFill>
                  <a:srgbClr val="000000"/>
                </a:solidFill>
              </a:rPr>
              <a:t>Slide 1.</a:t>
            </a:r>
            <a:fld id="{27620D97-FB4E-41C1-A11E-5294E2291CC6}" type="slidenum">
              <a:rPr lang="en-GB" altLang="en-US" sz="800" smtClean="0">
                <a:solidFill>
                  <a:srgbClr val="000000"/>
                </a:solidFill>
              </a:rPr>
              <a:pPr eaLnBrk="1" hangingPunct="1">
                <a:defRPr/>
              </a:pPr>
              <a:t>‹#›</a:t>
            </a:fld>
            <a:endParaRPr lang="en-GB" altLang="en-US" sz="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55873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www.google.co.uk/url?sa=i&amp;rct=j&amp;q=&amp;esrc=s&amp;source=images&amp;cd=&amp;cad=rja&amp;uact=8&amp;ved=0ahUKEwivudzO_5jOAhVFtxQKHQkAC-kQjRwIBw&amp;url=https://twitter.com/perform&amp;psig=AFQjCNHh56gRuLleieDLqgNBPkGiK-R9Aw&amp;ust=1469892804235228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o.uk/url?sa=i&amp;rct=j&amp;q=&amp;esrc=s&amp;source=images&amp;cd=&amp;cad=rja&amp;uact=8&amp;ved=0ahUKEwih0se045jOAhVBXBQKHUNgA4UQjRwIBw&amp;url=http://www.slideshare.net/vigneshpkudva/project-management-43015581&amp;bvm=bv.128617741,d.ZGg&amp;psig=AFQjCNG2RDTfclzuyfK-FVscUzig5_oAWg&amp;ust=1469885232084327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o.uk/url?sa=i&amp;rct=j&amp;q=&amp;esrc=s&amp;source=images&amp;cd=&amp;cad=rja&amp;uact=8&amp;ved=0ahUKEwi7lZe27JjOAhUK1RQKHZ_pCy4QjRwIBw&amp;url=http://www.businessanalyst.tk/2016/06/defining-project-scope.html&amp;bvm=bv.128617741,d.ZGg&amp;psig=AFQjCNE5XgcSTx3ldsQh39a1Y-pa-YPZog&amp;ust=1469887638611890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s://www.linkedin.com/pulse/20141111162422-15554959-content-marketing-project-plannin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google.co.uk/url?sa=i&amp;rct=j&amp;q=&amp;esrc=s&amp;source=images&amp;cd=&amp;cad=rja&amp;uact=8&amp;ved=0ahUKEwi-g7KphZnOAhUBvhQKHTScCqwQjRwIBw&amp;url=http://avadministrators.org/implementation-plans-2/&amp;bvm=bv.128617741,d.ZGg&amp;psig=AFQjCNGfMoWxg7lWyqe4xFceDu6Nrc0CGg&amp;ust=1469894315108929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google.co.uk/url?sa=i&amp;rct=j&amp;q=&amp;esrc=s&amp;source=images&amp;cd=&amp;cad=rja&amp;uact=8&amp;ved=0ahUKEwiYpJrhiJnOAhUGlxQKHd6yA3AQjRwIBw&amp;url=http://musingsoffabfive.blogspot.com/&amp;bvm=bv.128617741,d.ZGg&amp;psig=AFQjCNG9ZmD4fHWukeFD3wIBEHzcXYWdHw&amp;ust=1469895268431129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s://www.google.co.uk/url?sa=i&amp;rct=j&amp;q=&amp;esrc=s&amp;source=images&amp;cd=&amp;cad=rja&amp;uact=8&amp;ved=0ahUKEwjJqKKziZnOAhWFPBQKHdGzDgcQjRwIBw&amp;url=https://www.linkedin.com/pulse/20140908100918-9232214-find-a-problem-and-fix-it&amp;bvm=bv.128617741,d.ZGg&amp;psig=AFQjCNGpUdpFMYS8HOx8aXwN-5ki_cjyNw&amp;ust=1469895418032566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0DD357-C629-490D-8DE4-85D72F839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56"/>
            <a:ext cx="9144000" cy="673951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6385" name="Text Placeholder 1"/>
          <p:cNvSpPr>
            <a:spLocks noGrp="1"/>
          </p:cNvSpPr>
          <p:nvPr>
            <p:ph type="body" sz="quarter" idx="4294967295"/>
          </p:nvPr>
        </p:nvSpPr>
        <p:spPr>
          <a:xfrm>
            <a:off x="457200" y="1484784"/>
            <a:ext cx="8686800" cy="280831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  <a:defRPr/>
            </a:pPr>
            <a:r>
              <a:rPr lang="en-GB" sz="9600" b="1" dirty="0">
                <a:solidFill>
                  <a:srgbClr val="FF0000"/>
                </a:solidFill>
              </a:rPr>
              <a:t>Logistics and Operations Management </a:t>
            </a:r>
            <a:br>
              <a:rPr lang="en-GB" sz="9600" b="1" dirty="0">
                <a:solidFill>
                  <a:srgbClr val="FF0000"/>
                </a:solidFill>
              </a:rPr>
            </a:br>
            <a:endParaRPr lang="en-US" altLang="en-US" b="1" dirty="0">
              <a:solidFill>
                <a:srgbClr val="FF0000"/>
              </a:solidFill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33795" name="TextBox 1"/>
          <p:cNvSpPr txBox="1">
            <a:spLocks noChangeArrowheads="1"/>
          </p:cNvSpPr>
          <p:nvPr/>
        </p:nvSpPr>
        <p:spPr bwMode="auto">
          <a:xfrm>
            <a:off x="2965450" y="3160713"/>
            <a:ext cx="1841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pPr eaLnBrk="1" hangingPunct="1"/>
            <a:endParaRPr lang="en-US"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5177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1052736"/>
            <a:ext cx="8481764" cy="27938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Clr>
                <a:srgbClr val="FF0000"/>
              </a:buClr>
              <a:buFont typeface="+mj-lt"/>
              <a:buAutoNum type="arabicPeriod"/>
            </a:pPr>
            <a:r>
              <a:rPr lang="en-GB" sz="2400" dirty="0"/>
              <a:t>Critically examine the significance of project management </a:t>
            </a:r>
          </a:p>
          <a:p>
            <a:pPr marL="457200" indent="-457200">
              <a:lnSpc>
                <a:spcPct val="150000"/>
              </a:lnSpc>
              <a:buClr>
                <a:srgbClr val="FF0000"/>
              </a:buClr>
              <a:buFont typeface="+mj-lt"/>
              <a:buAutoNum type="arabicPeriod"/>
            </a:pPr>
            <a:r>
              <a:rPr lang="en-GB" sz="2400" dirty="0"/>
              <a:t>Develop and determine an understanding of how to do project management</a:t>
            </a:r>
          </a:p>
          <a:p>
            <a:pPr marL="457200" indent="-457200">
              <a:lnSpc>
                <a:spcPct val="150000"/>
              </a:lnSpc>
              <a:buClr>
                <a:srgbClr val="FF0000"/>
              </a:buClr>
              <a:buFont typeface="+mj-lt"/>
              <a:buAutoNum type="arabicPeriod"/>
            </a:pPr>
            <a:r>
              <a:rPr lang="en-GB" sz="2400" dirty="0"/>
              <a:t>Critically evaluate each step in the planning stage of project management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39553" y="529516"/>
            <a:ext cx="4508500" cy="52322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sz="2800" dirty="0">
                <a:solidFill>
                  <a:srgbClr val="FF0000"/>
                </a:solidFill>
                <a:latin typeface="Arial" pitchFamily="34" charset="0"/>
              </a:rPr>
              <a:t>Learning outcomes: </a:t>
            </a:r>
            <a:endParaRPr lang="en-GB" sz="2800" dirty="0">
              <a:solidFill>
                <a:srgbClr val="FF0000"/>
              </a:solidFill>
              <a:latin typeface="Arial" pitchFamily="34" charset="0"/>
            </a:endParaRPr>
          </a:p>
        </p:txBody>
      </p:sp>
      <p:pic>
        <p:nvPicPr>
          <p:cNvPr id="3074" name="Picture 2" descr="Image result for project managemen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4714326"/>
            <a:ext cx="9280757" cy="17743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834880" cy="1354162"/>
          </a:xfrm>
        </p:spPr>
        <p:txBody>
          <a:bodyPr/>
          <a:lstStyle/>
          <a:p>
            <a:r>
              <a:rPr lang="en-US" sz="3600" dirty="0">
                <a:solidFill>
                  <a:srgbClr val="FF0000"/>
                </a:solidFill>
              </a:rPr>
              <a:t>Different between  Project and Operations Management?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11" y="2060848"/>
            <a:ext cx="11340752" cy="5904656"/>
          </a:xfrm>
        </p:spPr>
        <p:txBody>
          <a:bodyPr/>
          <a:lstStyle/>
          <a:p>
            <a:pPr marL="0" indent="0">
              <a:buNone/>
            </a:pPr>
            <a:r>
              <a:rPr lang="en-US" b="1" dirty="0">
                <a:solidFill>
                  <a:schemeClr val="accent2"/>
                </a:solidFill>
              </a:rPr>
              <a:t>Management:</a:t>
            </a:r>
          </a:p>
          <a:p>
            <a:pPr marL="0" lvl="0" indent="0">
              <a:buNone/>
            </a:pPr>
            <a:r>
              <a:rPr lang="en-US" b="1" dirty="0">
                <a:solidFill>
                  <a:srgbClr val="3333CC"/>
                </a:solidFill>
              </a:rPr>
              <a:t>Project:</a:t>
            </a:r>
          </a:p>
          <a:p>
            <a:pPr marL="0" indent="0">
              <a:buNone/>
            </a:pPr>
            <a:r>
              <a:rPr lang="en-US" dirty="0"/>
              <a:t>Set of activities</a:t>
            </a:r>
          </a:p>
          <a:p>
            <a:r>
              <a:rPr lang="en-US" dirty="0"/>
              <a:t>with a defined start point and </a:t>
            </a:r>
          </a:p>
          <a:p>
            <a:r>
              <a:rPr lang="en-US" dirty="0"/>
              <a:t> end point</a:t>
            </a:r>
          </a:p>
          <a:p>
            <a:r>
              <a:rPr lang="en-US" dirty="0"/>
              <a:t>which pursues a defined goal</a:t>
            </a:r>
          </a:p>
          <a:p>
            <a:r>
              <a:rPr lang="en-US" dirty="0"/>
              <a:t>uses defined set of resources</a:t>
            </a:r>
          </a:p>
        </p:txBody>
      </p:sp>
      <p:sp>
        <p:nvSpPr>
          <p:cNvPr id="5" name="Rectangle 4"/>
          <p:cNvSpPr/>
          <p:nvPr/>
        </p:nvSpPr>
        <p:spPr>
          <a:xfrm>
            <a:off x="5292080" y="-13658"/>
            <a:ext cx="3817708" cy="6755026"/>
          </a:xfrm>
          <a:prstGeom prst="rect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r>
              <a:rPr lang="en-US" sz="3600" dirty="0"/>
              <a:t>Task:</a:t>
            </a:r>
          </a:p>
          <a:p>
            <a:pPr algn="ctr" defTabSz="457200"/>
            <a:r>
              <a:rPr lang="en-US" sz="3600" dirty="0"/>
              <a:t>Give examples of a project, and Operations Management.</a:t>
            </a:r>
          </a:p>
          <a:p>
            <a:pPr algn="ctr" defTabSz="457200"/>
            <a:r>
              <a:rPr lang="en-US" sz="2400" dirty="0">
                <a:solidFill>
                  <a:schemeClr val="tx1"/>
                </a:solidFill>
                <a:highlight>
                  <a:srgbClr val="FF00FF"/>
                </a:highlight>
              </a:rPr>
              <a:t>Operations management is the activity of managing the resources that create and deliver services and product.</a:t>
            </a:r>
          </a:p>
          <a:p>
            <a:pPr marL="514350" indent="-514350" defTabSz="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</a:rPr>
              <a:t>Organising an </a:t>
            </a:r>
            <a:r>
              <a:rPr lang="en-US" sz="2400" dirty="0">
                <a:solidFill>
                  <a:srgbClr val="FFFF00"/>
                </a:solidFill>
              </a:rPr>
              <a:t>event</a:t>
            </a:r>
          </a:p>
          <a:p>
            <a:pPr marL="514350" indent="-514350" defTabSz="457200">
              <a:buFont typeface="+mj-lt"/>
              <a:buAutoNum type="arabicPeriod"/>
            </a:pPr>
            <a:r>
              <a:rPr lang="en-US" sz="2400" dirty="0">
                <a:solidFill>
                  <a:srgbClr val="FFFF00"/>
                </a:solidFill>
              </a:rPr>
              <a:t>Producing a TV program</a:t>
            </a:r>
          </a:p>
          <a:p>
            <a:pPr marL="514350" indent="-514350" defTabSz="457200">
              <a:buFont typeface="+mj-lt"/>
              <a:buAutoNum type="arabicPeriod"/>
            </a:pPr>
            <a:r>
              <a:rPr lang="en-US" sz="2400" dirty="0">
                <a:solidFill>
                  <a:srgbClr val="FFFF00"/>
                </a:solidFill>
              </a:rPr>
              <a:t>Designing an aircraft</a:t>
            </a:r>
          </a:p>
          <a:p>
            <a:pPr marL="514350" indent="-514350" defTabSz="457200">
              <a:buFont typeface="+mj-lt"/>
              <a:buAutoNum type="arabicPeriod"/>
            </a:pPr>
            <a:r>
              <a:rPr lang="en-US" sz="2400" dirty="0">
                <a:solidFill>
                  <a:srgbClr val="FFFF00"/>
                </a:solidFill>
              </a:rPr>
              <a:t>Running a one week course</a:t>
            </a:r>
          </a:p>
          <a:p>
            <a:pPr marL="514350" indent="-514350" defTabSz="457200">
              <a:buFont typeface="+mj-lt"/>
              <a:buAutoNum type="arabicPeriod"/>
            </a:pPr>
            <a:r>
              <a:rPr lang="en-US" sz="2400" dirty="0">
                <a:solidFill>
                  <a:srgbClr val="FFFF00"/>
                </a:solidFill>
              </a:rPr>
              <a:t>Relocating a factory</a:t>
            </a:r>
          </a:p>
        </p:txBody>
      </p:sp>
    </p:spTree>
    <p:extLst>
      <p:ext uri="{BB962C8B-B14F-4D97-AF65-F5344CB8AC3E}">
        <p14:creationId xmlns:p14="http://schemas.microsoft.com/office/powerpoint/2010/main" val="1751137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184" y="20016"/>
            <a:ext cx="5050904" cy="1143000"/>
          </a:xfrm>
        </p:spPr>
        <p:txBody>
          <a:bodyPr/>
          <a:lstStyle/>
          <a:p>
            <a:r>
              <a:rPr lang="en-US" sz="3600" dirty="0">
                <a:solidFill>
                  <a:srgbClr val="FF0063"/>
                </a:solidFill>
              </a:rPr>
              <a:t>What do projects have in common?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880245"/>
            <a:ext cx="5148064" cy="6768752"/>
          </a:xfrm>
        </p:spPr>
        <p:txBody>
          <a:bodyPr/>
          <a:lstStyle/>
          <a:p>
            <a:r>
              <a:rPr lang="en-US" sz="2400" b="1" dirty="0">
                <a:solidFill>
                  <a:schemeClr val="accent2"/>
                </a:solidFill>
              </a:rPr>
              <a:t>Objectives</a:t>
            </a:r>
            <a:r>
              <a:rPr lang="en-US" sz="2400" dirty="0"/>
              <a:t> – definable end result</a:t>
            </a:r>
          </a:p>
          <a:p>
            <a:r>
              <a:rPr lang="en-US" sz="2400" b="1" dirty="0">
                <a:solidFill>
                  <a:schemeClr val="accent2"/>
                </a:solidFill>
              </a:rPr>
              <a:t>Output</a:t>
            </a:r>
            <a:r>
              <a:rPr lang="en-US" sz="2400" dirty="0">
                <a:solidFill>
                  <a:schemeClr val="accent2"/>
                </a:solidFill>
              </a:rPr>
              <a:t> </a:t>
            </a:r>
            <a:r>
              <a:rPr lang="en-US" sz="2400" dirty="0"/>
              <a:t>– defined in terms of cost, quality and timing</a:t>
            </a:r>
          </a:p>
          <a:p>
            <a:r>
              <a:rPr lang="en-US" sz="2400" b="1" dirty="0">
                <a:solidFill>
                  <a:schemeClr val="accent2"/>
                </a:solidFill>
              </a:rPr>
              <a:t>Unique</a:t>
            </a:r>
            <a:r>
              <a:rPr lang="en-US" sz="2400" dirty="0">
                <a:solidFill>
                  <a:schemeClr val="accent2"/>
                </a:solidFill>
              </a:rPr>
              <a:t> </a:t>
            </a:r>
            <a:r>
              <a:rPr lang="en-US" sz="2400" dirty="0"/>
              <a:t>– not a repetitive redoing</a:t>
            </a:r>
          </a:p>
          <a:p>
            <a:r>
              <a:rPr lang="en-US" sz="2400" dirty="0"/>
              <a:t>Defined </a:t>
            </a:r>
            <a:r>
              <a:rPr lang="en-US" sz="2400" b="1" dirty="0">
                <a:solidFill>
                  <a:schemeClr val="accent2"/>
                </a:solidFill>
              </a:rPr>
              <a:t>beginning and end date</a:t>
            </a:r>
          </a:p>
          <a:p>
            <a:r>
              <a:rPr lang="en-US" sz="2400" b="1" dirty="0">
                <a:solidFill>
                  <a:schemeClr val="accent2"/>
                </a:solidFill>
              </a:rPr>
              <a:t>Temporary</a:t>
            </a:r>
            <a:r>
              <a:rPr lang="en-US" sz="2400" dirty="0"/>
              <a:t> nature, therefore define scope and resources they are not an every day business it about engagement and longevity</a:t>
            </a:r>
            <a:r>
              <a:rPr lang="en-US" sz="2800" dirty="0"/>
              <a:t>.</a:t>
            </a:r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5364088" y="0"/>
            <a:ext cx="3779912" cy="8325544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R="0" lvl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sz="3600" dirty="0"/>
          </a:p>
          <a:p>
            <a:pPr marR="0" lvl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sz="3600" dirty="0"/>
          </a:p>
          <a:p>
            <a:pPr marR="0" lvl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3600" dirty="0"/>
              <a:t>Many different tasks  are required to be undertaken</a:t>
            </a:r>
          </a:p>
          <a:p>
            <a:pPr marR="0" lvl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3600" dirty="0"/>
              <a:t> to </a:t>
            </a:r>
          </a:p>
          <a:p>
            <a:pPr marR="0" lvl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3600" dirty="0"/>
              <a:t>achieve project’s objectives</a:t>
            </a:r>
          </a:p>
        </p:txBody>
      </p:sp>
      <p:pic>
        <p:nvPicPr>
          <p:cNvPr id="3074" name="Picture 2" descr="https://pbs.twimg.com/profile_images/569820079097802752/1uyMpI4w.jpe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264" y="620688"/>
            <a:ext cx="1259557" cy="12595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5512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762872" cy="706090"/>
          </a:xfrm>
        </p:spPr>
        <p:txBody>
          <a:bodyPr/>
          <a:lstStyle/>
          <a:p>
            <a:pPr algn="l"/>
            <a:r>
              <a:rPr lang="en-US" sz="3200" dirty="0">
                <a:solidFill>
                  <a:srgbClr val="FF0000"/>
                </a:solidFill>
              </a:rPr>
              <a:t>A successful Project management requires?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556792"/>
            <a:ext cx="5112568" cy="5400600"/>
          </a:xfrm>
        </p:spPr>
        <p:txBody>
          <a:bodyPr/>
          <a:lstStyle/>
          <a:p>
            <a:r>
              <a:rPr lang="en-US" sz="2400" dirty="0"/>
              <a:t>Plainly </a:t>
            </a:r>
            <a:r>
              <a:rPr lang="en-US" sz="2400" dirty="0">
                <a:solidFill>
                  <a:schemeClr val="accent2"/>
                </a:solidFill>
              </a:rPr>
              <a:t>defined goals</a:t>
            </a:r>
          </a:p>
          <a:p>
            <a:r>
              <a:rPr lang="en-US" sz="2400" dirty="0"/>
              <a:t>Able project </a:t>
            </a:r>
            <a:r>
              <a:rPr lang="en-US" sz="2400" dirty="0">
                <a:solidFill>
                  <a:schemeClr val="accent2"/>
                </a:solidFill>
              </a:rPr>
              <a:t>manager and team</a:t>
            </a:r>
          </a:p>
          <a:p>
            <a:r>
              <a:rPr lang="en-US" sz="2400" dirty="0"/>
              <a:t>Top management </a:t>
            </a:r>
            <a:r>
              <a:rPr lang="en-US" sz="2400" dirty="0">
                <a:solidFill>
                  <a:schemeClr val="accent2"/>
                </a:solidFill>
              </a:rPr>
              <a:t>suppor</a:t>
            </a:r>
            <a:r>
              <a:rPr lang="en-US" sz="2400" dirty="0"/>
              <a:t>t and </a:t>
            </a:r>
          </a:p>
          <a:p>
            <a:pPr marL="0" indent="0">
              <a:buNone/>
            </a:pPr>
            <a:r>
              <a:rPr lang="en-US" sz="2400" dirty="0"/>
              <a:t>     Adequate resource allocation</a:t>
            </a:r>
          </a:p>
          <a:p>
            <a:r>
              <a:rPr lang="en-US" sz="2400" dirty="0"/>
              <a:t>Correct </a:t>
            </a:r>
            <a:r>
              <a:rPr lang="en-US" sz="2400" dirty="0">
                <a:solidFill>
                  <a:schemeClr val="accent2"/>
                </a:solidFill>
              </a:rPr>
              <a:t>communication</a:t>
            </a:r>
            <a:r>
              <a:rPr lang="en-US" sz="2400" dirty="0"/>
              <a:t> methods</a:t>
            </a:r>
          </a:p>
          <a:p>
            <a:r>
              <a:rPr lang="en-US" sz="2400" dirty="0">
                <a:solidFill>
                  <a:schemeClr val="accent2"/>
                </a:solidFill>
              </a:rPr>
              <a:t>Control</a:t>
            </a:r>
            <a:r>
              <a:rPr lang="en-US" sz="2400" dirty="0"/>
              <a:t> mechanisms and feedback</a:t>
            </a:r>
          </a:p>
          <a:p>
            <a:r>
              <a:rPr lang="en-US" sz="2400" dirty="0">
                <a:solidFill>
                  <a:schemeClr val="accent2"/>
                </a:solidFill>
              </a:rPr>
              <a:t>Responsiveness</a:t>
            </a:r>
            <a:r>
              <a:rPr lang="en-US" sz="2400" dirty="0"/>
              <a:t> to client</a:t>
            </a:r>
          </a:p>
          <a:p>
            <a:r>
              <a:rPr lang="en-US" sz="2400" dirty="0">
                <a:solidFill>
                  <a:schemeClr val="accent2"/>
                </a:solidFill>
              </a:rPr>
              <a:t>Trouble shooting </a:t>
            </a:r>
            <a:r>
              <a:rPr lang="en-US" sz="2400" dirty="0"/>
              <a:t>mechanism</a:t>
            </a:r>
          </a:p>
          <a:p>
            <a:r>
              <a:rPr lang="en-US" sz="2400" dirty="0"/>
              <a:t>Project staff </a:t>
            </a:r>
            <a:r>
              <a:rPr lang="en-US" sz="2400" dirty="0">
                <a:solidFill>
                  <a:schemeClr val="accent2"/>
                </a:solidFill>
              </a:rPr>
              <a:t>continuity</a:t>
            </a:r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5364088" y="0"/>
            <a:ext cx="3779912" cy="6858001"/>
          </a:xfrm>
          <a:prstGeom prst="rect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r>
              <a:rPr lang="en-US" sz="3200" dirty="0"/>
              <a:t>Question:</a:t>
            </a:r>
          </a:p>
          <a:p>
            <a:pPr algn="ctr" defTabSz="457200"/>
            <a:endParaRPr lang="en-US" sz="3200" dirty="0"/>
          </a:p>
          <a:p>
            <a:pPr algn="ctr" defTabSz="457200"/>
            <a:r>
              <a:rPr lang="en-US" sz="3200" dirty="0"/>
              <a:t>Identify three things required for successful project management</a:t>
            </a:r>
          </a:p>
          <a:p>
            <a:pPr algn="ctr" defTabSz="457200"/>
            <a:endParaRPr lang="en-US" sz="3200" dirty="0"/>
          </a:p>
          <a:p>
            <a:pPr marL="514350" indent="-514350" defTabSz="457200">
              <a:buFont typeface="+mj-lt"/>
              <a:buAutoNum type="arabicPeriod"/>
            </a:pPr>
            <a:r>
              <a:rPr lang="en-US" sz="3200" dirty="0">
                <a:solidFill>
                  <a:srgbClr val="FFFF00"/>
                </a:solidFill>
              </a:rPr>
              <a:t>Defined goals</a:t>
            </a:r>
          </a:p>
          <a:p>
            <a:pPr marL="514350" indent="-514350" defTabSz="457200">
              <a:buFont typeface="+mj-lt"/>
              <a:buAutoNum type="arabicPeriod"/>
            </a:pPr>
            <a:r>
              <a:rPr lang="en-US" sz="3200" dirty="0">
                <a:solidFill>
                  <a:srgbClr val="FFFF00"/>
                </a:solidFill>
              </a:rPr>
              <a:t>Competent manager and team</a:t>
            </a:r>
          </a:p>
          <a:p>
            <a:pPr marL="514350" indent="-514350" defTabSz="457200">
              <a:buFont typeface="+mj-lt"/>
              <a:buAutoNum type="arabicPeriod"/>
            </a:pPr>
            <a:r>
              <a:rPr lang="en-US" sz="3200" dirty="0">
                <a:solidFill>
                  <a:srgbClr val="FFFF00"/>
                </a:solidFill>
              </a:rPr>
              <a:t>Adequate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355664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5479165"/>
              </p:ext>
            </p:extLst>
          </p:nvPr>
        </p:nvGraphicFramePr>
        <p:xfrm>
          <a:off x="539552" y="1052736"/>
          <a:ext cx="8229600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374848" y="83097"/>
            <a:ext cx="8229600" cy="1143000"/>
          </a:xfrm>
        </p:spPr>
        <p:txBody>
          <a:bodyPr/>
          <a:lstStyle/>
          <a:p>
            <a:pPr algn="l"/>
            <a:r>
              <a:rPr lang="en-US" sz="4000" dirty="0">
                <a:solidFill>
                  <a:srgbClr val="FF0000"/>
                </a:solidFill>
              </a:rPr>
              <a:t>How are Projects managed?</a:t>
            </a:r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467544" y="1399457"/>
            <a:ext cx="4896544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US" sz="3200" b="1" kern="0" dirty="0">
                <a:solidFill>
                  <a:schemeClr val="accent2"/>
                </a:solidFill>
              </a:rPr>
              <a:t>Project management stages</a:t>
            </a:r>
          </a:p>
        </p:txBody>
      </p:sp>
      <p:sp>
        <p:nvSpPr>
          <p:cNvPr id="20" name="Rectangle 19"/>
          <p:cNvSpPr/>
          <p:nvPr/>
        </p:nvSpPr>
        <p:spPr>
          <a:xfrm>
            <a:off x="467544" y="5229200"/>
            <a:ext cx="1152128" cy="1412776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R="0" lvl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Our focus:</a:t>
            </a:r>
          </a:p>
          <a:p>
            <a:pPr marR="0" lvl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dirty="0"/>
          </a:p>
          <a:p>
            <a:pPr marR="0" lvl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>
                <a:solidFill>
                  <a:srgbClr val="FFFF00"/>
                </a:solidFill>
              </a:rPr>
              <a:t>Project planning</a:t>
            </a:r>
          </a:p>
        </p:txBody>
      </p:sp>
    </p:spTree>
    <p:extLst>
      <p:ext uri="{BB962C8B-B14F-4D97-AF65-F5344CB8AC3E}">
        <p14:creationId xmlns:p14="http://schemas.microsoft.com/office/powerpoint/2010/main" val="2479313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88024" y="476349"/>
            <a:ext cx="4608512" cy="1143000"/>
          </a:xfrm>
        </p:spPr>
        <p:txBody>
          <a:bodyPr/>
          <a:lstStyle/>
          <a:p>
            <a:pPr algn="l"/>
            <a:r>
              <a:rPr lang="en-US" sz="3600" dirty="0">
                <a:solidFill>
                  <a:srgbClr val="FF0000"/>
                </a:solidFill>
              </a:rPr>
              <a:t>Stage 1 – Understanding the project environment</a:t>
            </a:r>
            <a:br>
              <a:rPr lang="en-US" sz="3600" dirty="0">
                <a:solidFill>
                  <a:srgbClr val="FF0000"/>
                </a:solidFill>
              </a:rPr>
            </a:br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5976" y="2420888"/>
            <a:ext cx="4680520" cy="5112568"/>
          </a:xfrm>
        </p:spPr>
        <p:txBody>
          <a:bodyPr/>
          <a:lstStyle/>
          <a:p>
            <a:r>
              <a:rPr lang="en-US" sz="2800" b="1" dirty="0"/>
              <a:t>It is the </a:t>
            </a:r>
            <a:r>
              <a:rPr lang="en-US" sz="2800" b="1" dirty="0">
                <a:solidFill>
                  <a:schemeClr val="accent2"/>
                </a:solidFill>
              </a:rPr>
              <a:t>contex</a:t>
            </a:r>
            <a:r>
              <a:rPr lang="en-US" sz="2800" b="1" dirty="0"/>
              <a:t>t and </a:t>
            </a:r>
          </a:p>
          <a:p>
            <a:pPr marL="0" indent="0">
              <a:buNone/>
            </a:pPr>
            <a:r>
              <a:rPr lang="en-US" sz="2800" b="1" dirty="0"/>
              <a:t>   </a:t>
            </a:r>
            <a:r>
              <a:rPr lang="en-US" sz="2800" b="1" dirty="0">
                <a:solidFill>
                  <a:schemeClr val="accent2"/>
                </a:solidFill>
              </a:rPr>
              <a:t> circumstances </a:t>
            </a:r>
            <a:r>
              <a:rPr lang="en-US" sz="2800" dirty="0"/>
              <a:t>in which the </a:t>
            </a:r>
          </a:p>
          <a:p>
            <a:pPr marL="0" indent="0">
              <a:buNone/>
            </a:pPr>
            <a:r>
              <a:rPr lang="en-US" sz="2800" dirty="0"/>
              <a:t>    project takes place</a:t>
            </a:r>
          </a:p>
          <a:p>
            <a:r>
              <a:rPr lang="en-US" sz="2800" dirty="0"/>
              <a:t>It consists of </a:t>
            </a:r>
          </a:p>
          <a:p>
            <a:pPr lvl="1"/>
            <a:r>
              <a:rPr lang="en-US" sz="2400" dirty="0"/>
              <a:t>Geo / social environment</a:t>
            </a:r>
          </a:p>
          <a:p>
            <a:pPr lvl="1"/>
            <a:r>
              <a:rPr lang="en-US" sz="2400" dirty="0"/>
              <a:t>Economical// political environment</a:t>
            </a:r>
          </a:p>
          <a:p>
            <a:pPr lvl="1"/>
            <a:r>
              <a:rPr lang="en-US" sz="2400" dirty="0"/>
              <a:t>Business environment</a:t>
            </a:r>
          </a:p>
          <a:p>
            <a:pPr lvl="1"/>
            <a:r>
              <a:rPr lang="en-US" sz="2400" dirty="0"/>
              <a:t>Internal environment</a:t>
            </a:r>
          </a:p>
          <a:p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45624" y="476672"/>
            <a:ext cx="4419918" cy="36317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cap="none" spc="0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Understanding the phases</a:t>
            </a:r>
          </a:p>
          <a:p>
            <a:pPr algn="ctr"/>
            <a:r>
              <a:rPr lang="en-US" sz="4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of “Project</a:t>
            </a:r>
          </a:p>
          <a:p>
            <a:pPr algn="ctr"/>
            <a:r>
              <a:rPr lang="en-US" sz="4400" b="1" cap="none" spc="0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Management”</a:t>
            </a:r>
          </a:p>
          <a:p>
            <a:pPr algn="ctr"/>
            <a:endParaRPr lang="en-US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23528" y="3322463"/>
            <a:ext cx="3779912" cy="3573016"/>
          </a:xfrm>
          <a:prstGeom prst="rect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sz="3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622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122" name="Picture 2" descr="http://image.slidesharecdn.com/project1-141226051920-conversion-gate02/95/project-management-10-638.jpg?cb=1419571205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60" y="1196752"/>
            <a:ext cx="8948263" cy="51646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251519" y="0"/>
            <a:ext cx="8496944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US" sz="3600" kern="0" dirty="0">
                <a:solidFill>
                  <a:srgbClr val="FF0000"/>
                </a:solidFill>
              </a:rPr>
              <a:t>Stage 1 – Knowing the project environment</a:t>
            </a:r>
            <a:br>
              <a:rPr lang="en-US" sz="3600" kern="0" dirty="0">
                <a:solidFill>
                  <a:srgbClr val="FF0000"/>
                </a:solidFill>
              </a:rPr>
            </a:br>
            <a:endParaRPr lang="en-US" sz="3600" kern="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5493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1143000"/>
          </a:xfrm>
        </p:spPr>
        <p:txBody>
          <a:bodyPr/>
          <a:lstStyle/>
          <a:p>
            <a:pPr algn="l"/>
            <a:r>
              <a:rPr lang="en-US" dirty="0">
                <a:solidFill>
                  <a:srgbClr val="FF0000"/>
                </a:solidFill>
              </a:rPr>
              <a:t>Stage 2 – Project definition</a:t>
            </a:r>
            <a:br>
              <a:rPr lang="en-US" dirty="0">
                <a:solidFill>
                  <a:srgbClr val="FF0000"/>
                </a:solidFill>
              </a:rPr>
            </a:b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5770984" cy="511256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Defining the project:</a:t>
            </a:r>
          </a:p>
          <a:p>
            <a:pPr marL="0" indent="0">
              <a:buNone/>
            </a:pPr>
            <a:r>
              <a:rPr lang="en-US" dirty="0"/>
              <a:t>Means setting the subsequent: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chemeClr val="accent2"/>
                </a:solidFill>
              </a:rPr>
              <a:t>Objectives </a:t>
            </a:r>
            <a:r>
              <a:rPr lang="en-US" dirty="0"/>
              <a:t>: the </a:t>
            </a:r>
            <a:r>
              <a:rPr lang="en-US" b="1" dirty="0">
                <a:solidFill>
                  <a:srgbClr val="FF0000"/>
                </a:solidFill>
              </a:rPr>
              <a:t>end state </a:t>
            </a:r>
            <a:r>
              <a:rPr lang="en-US" dirty="0"/>
              <a:t>the project management is trying to achieve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chemeClr val="accent2"/>
                </a:solidFill>
              </a:rPr>
              <a:t>Scope</a:t>
            </a:r>
            <a:r>
              <a:rPr lang="en-US" dirty="0"/>
              <a:t> : the precise choice of </a:t>
            </a:r>
            <a:r>
              <a:rPr lang="en-US" b="1" dirty="0">
                <a:solidFill>
                  <a:srgbClr val="FF0000"/>
                </a:solidFill>
              </a:rPr>
              <a:t>responsibilities</a:t>
            </a:r>
            <a:r>
              <a:rPr lang="en-US" dirty="0"/>
              <a:t> engaged by project management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chemeClr val="accent2"/>
                </a:solidFill>
              </a:rPr>
              <a:t>Strategy </a:t>
            </a:r>
            <a:r>
              <a:rPr lang="en-US" dirty="0"/>
              <a:t>: How project management is going to </a:t>
            </a:r>
            <a:r>
              <a:rPr lang="en-US" b="1" dirty="0">
                <a:solidFill>
                  <a:srgbClr val="FF0000"/>
                </a:solidFill>
              </a:rPr>
              <a:t>obliged</a:t>
            </a:r>
            <a:r>
              <a:rPr lang="en-US" dirty="0"/>
              <a:t> its objectives</a:t>
            </a:r>
          </a:p>
        </p:txBody>
      </p:sp>
      <p:pic>
        <p:nvPicPr>
          <p:cNvPr id="6146" name="Picture 2" descr="https://3.bp.blogspot.com/-xvmB9p7KgxE/V1ZAmQEf87I/AAAAAAAAABU/eTdgxc2V8-cdjVMHxiGxpQl8rghz20u4gCLcB/s640/Defining%2Ba%2BProject%2BScop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196728"/>
            <a:ext cx="3260292" cy="33843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6165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Defining how the project will be implemented</a:t>
            </a:r>
          </a:p>
          <a:p>
            <a:r>
              <a:rPr lang="en-US" dirty="0"/>
              <a:t>Stage 3, in itself embraces of 5 steps</a:t>
            </a:r>
          </a:p>
          <a:p>
            <a:r>
              <a:rPr lang="en-US" dirty="0"/>
              <a:t>These steps will be considered later in this lesson</a:t>
            </a:r>
            <a:endParaRPr lang="en-GB" dirty="0"/>
          </a:p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>
                <a:solidFill>
                  <a:srgbClr val="FF0000"/>
                </a:solidFill>
              </a:rPr>
              <a:t>Stage 3 – Planning Project</a:t>
            </a:r>
            <a:br>
              <a:rPr lang="en-US" dirty="0">
                <a:solidFill>
                  <a:srgbClr val="FF0000"/>
                </a:solidFill>
              </a:rPr>
            </a:b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5" name="AutoShape 2" descr="Image result for project planning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4" descr="Image result for project planning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6" descr="Image result for project planning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152" name="Picture 8" descr="https://media.licdn.com/mpr/mpr/shrinknp_400_400/p/5/005/099/3e8/1d61e86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" y="3794176"/>
            <a:ext cx="8147249" cy="28803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9475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pPr algn="l"/>
            <a:r>
              <a:rPr lang="en-US" dirty="0">
                <a:solidFill>
                  <a:srgbClr val="FF0000"/>
                </a:solidFill>
              </a:rPr>
              <a:t>Stage 4 –Technical implementation</a:t>
            </a:r>
            <a:br>
              <a:rPr lang="en-US" dirty="0">
                <a:solidFill>
                  <a:srgbClr val="FF0000"/>
                </a:solidFill>
              </a:rPr>
            </a:b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268760"/>
            <a:ext cx="4608512" cy="5112568"/>
          </a:xfrm>
        </p:spPr>
        <p:txBody>
          <a:bodyPr/>
          <a:lstStyle/>
          <a:p>
            <a:r>
              <a:rPr lang="en-US" dirty="0"/>
              <a:t>In this stage the project is </a:t>
            </a:r>
            <a:r>
              <a:rPr lang="en-US" b="1" dirty="0">
                <a:solidFill>
                  <a:schemeClr val="accent2"/>
                </a:solidFill>
              </a:rPr>
              <a:t>employed</a:t>
            </a:r>
            <a:r>
              <a:rPr lang="en-US" dirty="0"/>
              <a:t> as per the prearranged strategy and as per the assigned supply </a:t>
            </a:r>
            <a:r>
              <a:rPr lang="en-US" b="1" dirty="0">
                <a:solidFill>
                  <a:schemeClr val="accent2"/>
                </a:solidFill>
              </a:rPr>
              <a:t>resources</a:t>
            </a:r>
          </a:p>
          <a:p>
            <a:endParaRPr lang="en-US" dirty="0"/>
          </a:p>
          <a:p>
            <a:r>
              <a:rPr lang="en-US" dirty="0"/>
              <a:t>Doing the </a:t>
            </a:r>
            <a:r>
              <a:rPr lang="en-US" b="1" dirty="0">
                <a:solidFill>
                  <a:schemeClr val="accent2"/>
                </a:solidFill>
              </a:rPr>
              <a:t>technical aspects </a:t>
            </a:r>
            <a:r>
              <a:rPr lang="en-US" dirty="0"/>
              <a:t>of the project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7170" name="Picture 2" descr="https://encrypted-tbn1.gstatic.com/images?q=tbn:ANd9GcRDBOKUUQ-KzSiyh3jf-6VM1-AAbPoQvsEKV_EHzcSSrBOHRfybmQ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04864"/>
            <a:ext cx="3312368" cy="27051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943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/>
          <a:lstStyle/>
          <a:p>
            <a:pPr algn="l"/>
            <a:r>
              <a:rPr lang="en-US" dirty="0">
                <a:solidFill>
                  <a:srgbClr val="FF0000"/>
                </a:solidFill>
              </a:rPr>
              <a:t>Stage 5 – Control Project, ensuring the project is carried out according to the plan Schedule</a:t>
            </a:r>
            <a:br>
              <a:rPr lang="en-US" dirty="0">
                <a:solidFill>
                  <a:srgbClr val="FF0000"/>
                </a:solidFill>
              </a:rPr>
            </a:b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420888"/>
            <a:ext cx="8229600" cy="4525963"/>
          </a:xfrm>
        </p:spPr>
        <p:txBody>
          <a:bodyPr/>
          <a:lstStyle/>
          <a:p>
            <a:r>
              <a:rPr lang="en-US" dirty="0"/>
              <a:t>This stage takes place during the execution of the project</a:t>
            </a:r>
          </a:p>
          <a:p>
            <a:r>
              <a:rPr lang="en-US" dirty="0"/>
              <a:t>It involves</a:t>
            </a:r>
          </a:p>
          <a:p>
            <a:pPr lvl="1"/>
            <a:r>
              <a:rPr lang="en-US" dirty="0"/>
              <a:t>How to </a:t>
            </a:r>
            <a:r>
              <a:rPr lang="en-US" dirty="0">
                <a:solidFill>
                  <a:schemeClr val="accent2"/>
                </a:solidFill>
              </a:rPr>
              <a:t>observed</a:t>
            </a:r>
            <a:r>
              <a:rPr lang="en-US" dirty="0"/>
              <a:t> the project progress</a:t>
            </a:r>
          </a:p>
          <a:p>
            <a:pPr lvl="1"/>
            <a:r>
              <a:rPr lang="en-US" dirty="0"/>
              <a:t>How to </a:t>
            </a:r>
            <a:r>
              <a:rPr lang="en-US" dirty="0">
                <a:solidFill>
                  <a:schemeClr val="accent2"/>
                </a:solidFill>
              </a:rPr>
              <a:t>evaluate</a:t>
            </a:r>
            <a:r>
              <a:rPr lang="en-US" dirty="0"/>
              <a:t> the project performance</a:t>
            </a:r>
          </a:p>
          <a:p>
            <a:pPr lvl="1"/>
            <a:r>
              <a:rPr lang="en-US" dirty="0"/>
              <a:t>How to </a:t>
            </a:r>
            <a:r>
              <a:rPr lang="en-US" dirty="0">
                <a:solidFill>
                  <a:schemeClr val="accent2"/>
                </a:solidFill>
              </a:rPr>
              <a:t>intercede</a:t>
            </a:r>
            <a:r>
              <a:rPr lang="en-US" dirty="0"/>
              <a:t> in the project in order to bring it back to the planned standards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058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Steps in project planning stage:</a:t>
            </a:r>
          </a:p>
          <a:p>
            <a:endParaRPr lang="en-US" dirty="0"/>
          </a:p>
          <a:p>
            <a:pPr lvl="1"/>
            <a:endParaRPr lang="en-US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146321130"/>
              </p:ext>
            </p:extLst>
          </p:nvPr>
        </p:nvGraphicFramePr>
        <p:xfrm>
          <a:off x="323528" y="1397000"/>
          <a:ext cx="8568952" cy="5128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43000"/>
          </a:xfrm>
        </p:spPr>
        <p:txBody>
          <a:bodyPr/>
          <a:lstStyle/>
          <a:p>
            <a:pPr algn="l"/>
            <a:r>
              <a:rPr lang="en-US" dirty="0">
                <a:solidFill>
                  <a:srgbClr val="FF0000"/>
                </a:solidFill>
              </a:rPr>
              <a:t>Focus on Stage 3 – Project planning</a:t>
            </a:r>
            <a:br>
              <a:rPr lang="en-US" dirty="0">
                <a:solidFill>
                  <a:srgbClr val="FF0000"/>
                </a:solidFill>
              </a:rPr>
            </a:b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617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1" y="260648"/>
            <a:ext cx="5472607" cy="1143000"/>
          </a:xfrm>
        </p:spPr>
        <p:txBody>
          <a:bodyPr/>
          <a:lstStyle/>
          <a:p>
            <a:pPr algn="l"/>
            <a:r>
              <a:rPr lang="en-US" dirty="0">
                <a:solidFill>
                  <a:srgbClr val="FF1532"/>
                </a:solidFill>
              </a:rPr>
              <a:t>Stage 3  / Steps – 1 in planning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1438" y="2503365"/>
            <a:ext cx="4314296" cy="4525963"/>
          </a:xfrm>
        </p:spPr>
        <p:txBody>
          <a:bodyPr/>
          <a:lstStyle/>
          <a:p>
            <a:pPr marL="0" indent="0">
              <a:buNone/>
            </a:pPr>
            <a:r>
              <a:rPr lang="en-US" sz="2800" dirty="0">
                <a:solidFill>
                  <a:schemeClr val="accent2"/>
                </a:solidFill>
              </a:rPr>
              <a:t>Work breakdown structure</a:t>
            </a:r>
          </a:p>
          <a:p>
            <a:pPr marL="0" indent="0">
              <a:buNone/>
            </a:pPr>
            <a:r>
              <a:rPr lang="en-US" sz="2800" dirty="0"/>
              <a:t>Projects are divided down into practicable or controllable portions.</a:t>
            </a:r>
          </a:p>
          <a:p>
            <a:pPr marL="0" indent="0">
              <a:buNone/>
            </a:pPr>
            <a:r>
              <a:rPr lang="en-US" altLang="en-US" sz="2800" dirty="0">
                <a:solidFill>
                  <a:schemeClr val="accent2"/>
                </a:solidFill>
              </a:rPr>
              <a:t>Work Package </a:t>
            </a:r>
          </a:p>
          <a:p>
            <a:pPr marL="0" indent="0">
              <a:buNone/>
            </a:pPr>
            <a:r>
              <a:rPr lang="en-US" altLang="en-US" sz="2800" dirty="0"/>
              <a:t>A group of connected responsibilities that are defined at the equal level in a work breakdown structure.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6636" y="1268760"/>
            <a:ext cx="4627364" cy="5435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895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128792" cy="2016224"/>
          </a:xfrm>
        </p:spPr>
        <p:txBody>
          <a:bodyPr/>
          <a:lstStyle/>
          <a:p>
            <a:pPr algn="l"/>
            <a:r>
              <a:rPr lang="en-US" dirty="0">
                <a:solidFill>
                  <a:srgbClr val="FF1532"/>
                </a:solidFill>
              </a:rPr>
              <a:t>Stage 3 / Steps – 2: Estimate resources and time in the planning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2597245"/>
            <a:ext cx="7128792" cy="3784084"/>
          </a:xfrm>
        </p:spPr>
        <p:txBody>
          <a:bodyPr/>
          <a:lstStyle/>
          <a:p>
            <a:r>
              <a:rPr lang="en-US" dirty="0"/>
              <a:t>A systematics best </a:t>
            </a:r>
            <a:r>
              <a:rPr lang="en-US" b="1" dirty="0">
                <a:solidFill>
                  <a:schemeClr val="accent2"/>
                </a:solidFill>
              </a:rPr>
              <a:t>guess</a:t>
            </a:r>
            <a:r>
              <a:rPr lang="en-US" dirty="0"/>
              <a:t> not a perfect forecast of reality</a:t>
            </a:r>
          </a:p>
          <a:p>
            <a:r>
              <a:rPr lang="en-US" dirty="0"/>
              <a:t>Some project managers use the </a:t>
            </a:r>
            <a:r>
              <a:rPr lang="en-US" b="1" dirty="0">
                <a:solidFill>
                  <a:schemeClr val="accent2"/>
                </a:solidFill>
              </a:rPr>
              <a:t>probability curve</a:t>
            </a:r>
            <a:r>
              <a:rPr lang="en-US" dirty="0"/>
              <a:t> to define or tell the estimate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2208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920880" cy="1143000"/>
          </a:xfrm>
        </p:spPr>
        <p:txBody>
          <a:bodyPr/>
          <a:lstStyle/>
          <a:p>
            <a:pPr algn="l"/>
            <a:r>
              <a:rPr lang="en-US" sz="3200" dirty="0">
                <a:solidFill>
                  <a:srgbClr val="FF1532"/>
                </a:solidFill>
              </a:rPr>
              <a:t>Stage 3 / Steps – 3 Know the dependences and  relationships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556792"/>
            <a:ext cx="7128792" cy="3784084"/>
          </a:xfrm>
        </p:spPr>
        <p:txBody>
          <a:bodyPr/>
          <a:lstStyle/>
          <a:p>
            <a:r>
              <a:rPr lang="en-US" dirty="0"/>
              <a:t>All recognized events will have some </a:t>
            </a:r>
            <a:r>
              <a:rPr lang="en-US" b="1" dirty="0">
                <a:solidFill>
                  <a:schemeClr val="accent2"/>
                </a:solidFill>
              </a:rPr>
              <a:t>relationship</a:t>
            </a:r>
            <a:r>
              <a:rPr lang="en-US" dirty="0"/>
              <a:t> with one another</a:t>
            </a:r>
          </a:p>
          <a:p>
            <a:r>
              <a:rPr lang="en-US" dirty="0"/>
              <a:t>Some activities need to be executed in a particular </a:t>
            </a:r>
            <a:r>
              <a:rPr lang="en-US" b="1" dirty="0">
                <a:solidFill>
                  <a:schemeClr val="accent2"/>
                </a:solidFill>
              </a:rPr>
              <a:t>order</a:t>
            </a:r>
          </a:p>
          <a:p>
            <a:pPr lvl="1"/>
            <a:r>
              <a:rPr lang="en-US" dirty="0"/>
              <a:t>e.g. In a construction of the house project the foundation must be build before the walls are raised</a:t>
            </a:r>
          </a:p>
          <a:p>
            <a:pPr lvl="1"/>
            <a:r>
              <a:rPr lang="en-US" dirty="0"/>
              <a:t>Without identification of these dependencies adequate project planning is not possible</a:t>
            </a:r>
          </a:p>
        </p:txBody>
      </p:sp>
    </p:spTree>
    <p:extLst>
      <p:ext uri="{BB962C8B-B14F-4D97-AF65-F5344CB8AC3E}">
        <p14:creationId xmlns:p14="http://schemas.microsoft.com/office/powerpoint/2010/main" val="411745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7488832" cy="1296144"/>
          </a:xfrm>
        </p:spPr>
        <p:txBody>
          <a:bodyPr/>
          <a:lstStyle/>
          <a:p>
            <a:pPr algn="l"/>
            <a:r>
              <a:rPr lang="en-US" dirty="0">
                <a:solidFill>
                  <a:srgbClr val="FF1532"/>
                </a:solidFill>
              </a:rPr>
              <a:t>Stage 3 / Steps –4  identify schedule constraints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2132856"/>
            <a:ext cx="4608512" cy="3784084"/>
          </a:xfrm>
        </p:spPr>
        <p:txBody>
          <a:bodyPr/>
          <a:lstStyle/>
          <a:p>
            <a:r>
              <a:rPr lang="en-US" dirty="0"/>
              <a:t>Compare project requirements with the available resources</a:t>
            </a:r>
          </a:p>
          <a:p>
            <a:r>
              <a:rPr lang="en-US" dirty="0"/>
              <a:t>Available resources are </a:t>
            </a:r>
            <a:r>
              <a:rPr lang="en-US" b="1" dirty="0">
                <a:solidFill>
                  <a:schemeClr val="accent2"/>
                </a:solidFill>
              </a:rPr>
              <a:t>limited</a:t>
            </a:r>
            <a:r>
              <a:rPr lang="en-US" dirty="0"/>
              <a:t> and thus must be carefully planned and re-planned</a:t>
            </a:r>
          </a:p>
        </p:txBody>
      </p:sp>
      <p:pic>
        <p:nvPicPr>
          <p:cNvPr id="8194" name="Picture 2" descr="http://4.bp.blogspot.com/-jPzFVlDTJcY/UBXFwTnbYbI/AAAAAAAAAEo/g_YqwM8ODhA/s1600/Picture16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348880"/>
            <a:ext cx="3076575" cy="2592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1566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6624736" cy="1143000"/>
          </a:xfrm>
        </p:spPr>
        <p:txBody>
          <a:bodyPr/>
          <a:lstStyle/>
          <a:p>
            <a:pPr algn="l"/>
            <a:r>
              <a:rPr lang="en-US" dirty="0">
                <a:solidFill>
                  <a:srgbClr val="FF1532"/>
                </a:solidFill>
              </a:rPr>
              <a:t>Stage 3 / Steps – 5: Fix the schedule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132856"/>
            <a:ext cx="5328592" cy="3784084"/>
          </a:xfrm>
        </p:spPr>
        <p:txBody>
          <a:bodyPr/>
          <a:lstStyle/>
          <a:p>
            <a:r>
              <a:rPr lang="en-US" dirty="0"/>
              <a:t>The substitute that best fits project objectives can then be selected or developed</a:t>
            </a:r>
          </a:p>
          <a:p>
            <a:r>
              <a:rPr lang="en-US" dirty="0"/>
              <a:t>Modern computer based project management software is creating the search for the best schedule more feasible to fix the issue</a:t>
            </a:r>
          </a:p>
        </p:txBody>
      </p:sp>
      <p:pic>
        <p:nvPicPr>
          <p:cNvPr id="9218" name="Picture 2" descr="https://media.licdn.com/mpr/mpr/p/4/005/085/12f/11cf8d9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3643" y="2708920"/>
            <a:ext cx="2857500" cy="2771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3775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solidFill>
                  <a:srgbClr val="FF0000"/>
                </a:solidFill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987008" cy="4525963"/>
          </a:xfrm>
        </p:spPr>
        <p:txBody>
          <a:bodyPr/>
          <a:lstStyle/>
          <a:p>
            <a:r>
              <a:rPr lang="en-GB" dirty="0"/>
              <a:t>Know the relevance process of project management</a:t>
            </a:r>
          </a:p>
          <a:p>
            <a:r>
              <a:rPr lang="en-GB" dirty="0"/>
              <a:t>We looked at different stages of project management</a:t>
            </a:r>
          </a:p>
          <a:p>
            <a:r>
              <a:rPr lang="en-GB" dirty="0"/>
              <a:t>Understood steps in project planning stage</a:t>
            </a:r>
          </a:p>
          <a:p>
            <a:pPr marL="0" indent="0">
              <a:buNone/>
            </a:pPr>
            <a:endParaRPr lang="en-GB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End of Lecture</a:t>
            </a:r>
          </a:p>
        </p:txBody>
      </p:sp>
    </p:spTree>
    <p:extLst>
      <p:ext uri="{BB962C8B-B14F-4D97-AF65-F5344CB8AC3E}">
        <p14:creationId xmlns:p14="http://schemas.microsoft.com/office/powerpoint/2010/main" val="4106142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solidFill>
                  <a:srgbClr val="FF0000"/>
                </a:solidFill>
              </a:rPr>
              <a:t>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987008" cy="4525963"/>
          </a:xfrm>
        </p:spPr>
        <p:txBody>
          <a:bodyPr/>
          <a:lstStyle/>
          <a:p>
            <a:r>
              <a:rPr lang="en-GB" dirty="0"/>
              <a:t>Apprehend the importance process of project management</a:t>
            </a:r>
          </a:p>
          <a:p>
            <a:r>
              <a:rPr lang="en-GB" dirty="0"/>
              <a:t>We shed light at different stages of project management</a:t>
            </a:r>
          </a:p>
          <a:p>
            <a:r>
              <a:rPr lang="en-GB" dirty="0"/>
              <a:t>Understood planning stage</a:t>
            </a:r>
          </a:p>
          <a:p>
            <a:r>
              <a:rPr lang="en-GB" dirty="0"/>
              <a:t>steps in project management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3241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4E543-DC99-42B7-B0E3-2692FD8C8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83362"/>
          </a:xfrm>
        </p:spPr>
        <p:txBody>
          <a:bodyPr/>
          <a:lstStyle/>
          <a:p>
            <a:r>
              <a:rPr lang="en-GB" sz="3200"/>
              <a:t>Bibliography:</a:t>
            </a:r>
            <a:br>
              <a:rPr lang="en-GB" sz="3200" dirty="0"/>
            </a:br>
            <a:r>
              <a:rPr lang="en-GB" sz="3200" dirty="0"/>
              <a:t>Slack, N. (2014). Operations Management (7</a:t>
            </a:r>
            <a:r>
              <a:rPr lang="en-GB" sz="3200" baseline="30000" dirty="0"/>
              <a:t>th</a:t>
            </a:r>
            <a:r>
              <a:rPr lang="en-GB" sz="3200" dirty="0"/>
              <a:t> Edition). Prentice Hall.</a:t>
            </a:r>
            <a:br>
              <a:rPr lang="en-GB" sz="3200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4EFD9F7-0929-49BF-93FD-278F843098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43808" y="3429000"/>
            <a:ext cx="3274293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620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1"/>
  <p:tag name="MMPROD_UIDATA" val="&lt;database version=&quot;6.0&quot;&gt;&lt;object type=&quot;1&quot; unique_id=&quot;10001&quot;&gt;&lt;object type=&quot;8&quot; unique_id=&quot;13969&quot;&gt;&lt;/object&gt;&lt;object type=&quot;2&quot; unique_id=&quot;13970&quot;&gt;&lt;object type=&quot;3&quot; unique_id=&quot;13971&quot;&gt;&lt;property id=&quot;20148&quot; value=&quot;5&quot;/&gt;&lt;property id=&quot;20300&quot; value=&quot;Slide 1&quot;/&gt;&lt;property id=&quot;20307&quot; value=&quot;309&quot;/&gt;&lt;/object&gt;&lt;object type=&quot;3&quot; unique_id=&quot;13972&quot;&gt;&lt;property id=&quot;20148&quot; value=&quot;5&quot;/&gt;&lt;property id=&quot;20300&quot; value=&quot;Slide 2&quot;/&gt;&lt;property id=&quot;20307&quot; value=&quot;310&quot;/&gt;&lt;/object&gt;&lt;object type=&quot;3&quot; unique_id=&quot;13973&quot;&gt;&lt;property id=&quot;20148&quot; value=&quot;5&quot;/&gt;&lt;property id=&quot;20300&quot; value=&quot;Slide 3&quot;/&gt;&lt;property id=&quot;20307&quot; value=&quot;308&quot;/&gt;&lt;/object&gt;&lt;object type=&quot;3&quot; unique_id=&quot;13974&quot;&gt;&lt;property id=&quot;20148&quot; value=&quot;5&quot;/&gt;&lt;property id=&quot;20300&quot; value=&quot;Slide 4&quot;/&gt;&lt;property id=&quot;20307&quot; value=&quot;311&quot;/&gt;&lt;/object&gt;&lt;object type=&quot;3&quot; unique_id=&quot;13975&quot;&gt;&lt;property id=&quot;20148&quot; value=&quot;5&quot;/&gt;&lt;property id=&quot;20300&quot; value=&quot;Slide 5&quot;/&gt;&lt;property id=&quot;20307&quot; value=&quot;296&quot;/&gt;&lt;/object&gt;&lt;object type=&quot;3&quot; unique_id=&quot;13976&quot;&gt;&lt;property id=&quot;20148&quot; value=&quot;5&quot;/&gt;&lt;property id=&quot;20300&quot; value=&quot;Slide 6&quot;/&gt;&lt;property id=&quot;20307&quot; value=&quot;303&quot;/&gt;&lt;/object&gt;&lt;object type=&quot;3&quot; unique_id=&quot;13977&quot;&gt;&lt;property id=&quot;20148&quot; value=&quot;5&quot;/&gt;&lt;property id=&quot;20300&quot; value=&quot;Slide 7&quot;/&gt;&lt;property id=&quot;20307&quot; value=&quot;279&quot;/&gt;&lt;/object&gt;&lt;object type=&quot;3&quot; unique_id=&quot;13978&quot;&gt;&lt;property id=&quot;20148&quot; value=&quot;5&quot;/&gt;&lt;property id=&quot;20300&quot; value=&quot;Slide 8&quot;/&gt;&lt;property id=&quot;20307&quot; value=&quot;276&quot;/&gt;&lt;/object&gt;&lt;object type=&quot;3&quot; unique_id=&quot;13979&quot;&gt;&lt;property id=&quot;20148&quot; value=&quot;5&quot;/&gt;&lt;property id=&quot;20300&quot; value=&quot;Slide 9&quot;/&gt;&lt;property id=&quot;20307&quot; value=&quot;293&quot;/&gt;&lt;/object&gt;&lt;object type=&quot;3&quot; unique_id=&quot;13980&quot;&gt;&lt;property id=&quot;20148&quot; value=&quot;5&quot;/&gt;&lt;property id=&quot;20300&quot; value=&quot;Slide 10&quot;/&gt;&lt;property id=&quot;20307&quot; value=&quot;306&quot;/&gt;&lt;/object&gt;&lt;object type=&quot;3&quot; unique_id=&quot;13981&quot;&gt;&lt;property id=&quot;20148&quot; value=&quot;5&quot;/&gt;&lt;property id=&quot;20300&quot; value=&quot;Slide 11&quot;/&gt;&lt;property id=&quot;20307&quot; value=&quot;307&quot;/&gt;&lt;/object&gt;&lt;object type=&quot;3&quot; unique_id=&quot;13982&quot;&gt;&lt;property id=&quot;20148&quot; value=&quot;5&quot;/&gt;&lt;property id=&quot;20300&quot; value=&quot;Slide 12&quot;/&gt;&lt;property id=&quot;20307&quot; value=&quot;312&quot;/&gt;&lt;/object&gt;&lt;object type=&quot;3&quot; unique_id=&quot;13983&quot;&gt;&lt;property id=&quot;20148&quot; value=&quot;5&quot;/&gt;&lt;property id=&quot;20300&quot; value=&quot;Slide 13&quot;/&gt;&lt;property id=&quot;20307&quot; value=&quot;313&quot;/&gt;&lt;/object&gt;&lt;object type=&quot;3&quot; unique_id=&quot;13984&quot;&gt;&lt;property id=&quot;20148&quot; value=&quot;5&quot;/&gt;&lt;property id=&quot;20300&quot; value=&quot;Slide 14&quot;/&gt;&lt;property id=&quot;20307&quot; value=&quot;314&quot;/&gt;&lt;/object&gt;&lt;object type=&quot;3&quot; unique_id=&quot;13985&quot;&gt;&lt;property id=&quot;20148&quot; value=&quot;5&quot;/&gt;&lt;property id=&quot;20300&quot; value=&quot;Slide 15&quot;/&gt;&lt;property id=&quot;20307&quot; value=&quot;315&quot;/&gt;&lt;/object&gt;&lt;object type=&quot;3&quot; unique_id=&quot;13986&quot;&gt;&lt;property id=&quot;20148&quot; value=&quot;5&quot;/&gt;&lt;property id=&quot;20300&quot; value=&quot;Slide 16&quot;/&gt;&lt;property id=&quot;20307&quot; value=&quot;316&quot;/&gt;&lt;/object&gt;&lt;object type=&quot;3&quot; unique_id=&quot;13987&quot;&gt;&lt;property id=&quot;20148&quot; value=&quot;5&quot;/&gt;&lt;property id=&quot;20300&quot; value=&quot;Slide 17&quot;/&gt;&lt;property id=&quot;20307&quot; value=&quot;317&quot;/&gt;&lt;/object&gt;&lt;/object&gt;&lt;/object&gt;&lt;/database&gt;"/>
</p:tagLst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28575" cap="flat" cmpd="sng" algn="ctr">
          <a:solidFill>
            <a:srgbClr val="6600FF"/>
          </a:solidFill>
          <a:prstDash val="solid"/>
          <a:round/>
          <a:headEnd type="triangle" w="lg" len="med"/>
          <a:tailEnd type="triangle" w="lg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28575" cap="flat" cmpd="sng" algn="ctr">
          <a:solidFill>
            <a:srgbClr val="6600FF"/>
          </a:solidFill>
          <a:prstDash val="solid"/>
          <a:round/>
          <a:headEnd type="triangle" w="lg" len="med"/>
          <a:tailEnd type="triangle" w="lg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8380</TotalTime>
  <Words>862</Words>
  <Application>Microsoft Office PowerPoint</Application>
  <PresentationFormat>On-screen Show (4:3)</PresentationFormat>
  <Paragraphs>144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Times New Roman</vt:lpstr>
      <vt:lpstr>Default Design</vt:lpstr>
      <vt:lpstr>Office Theme</vt:lpstr>
      <vt:lpstr>PowerPoint Presentation</vt:lpstr>
      <vt:lpstr>PowerPoint Presentation</vt:lpstr>
      <vt:lpstr>Different between  Project and Operations Management?</vt:lpstr>
      <vt:lpstr>What do projects have in common?</vt:lpstr>
      <vt:lpstr>A successful Project management requires?</vt:lpstr>
      <vt:lpstr>How are Projects managed?</vt:lpstr>
      <vt:lpstr>Stage 1 – Understanding the project environment </vt:lpstr>
      <vt:lpstr>PowerPoint Presentation</vt:lpstr>
      <vt:lpstr>Stage 2 – Project definition </vt:lpstr>
      <vt:lpstr>Stage 3 – Planning Project </vt:lpstr>
      <vt:lpstr>Stage 4 –Technical implementation </vt:lpstr>
      <vt:lpstr>Stage 5 – Control Project, ensuring the project is carried out according to the plan Schedule </vt:lpstr>
      <vt:lpstr>Focus on Stage 3 – Project planning </vt:lpstr>
      <vt:lpstr>Stage 3  / Steps – 1 in planning process</vt:lpstr>
      <vt:lpstr>Stage 3 / Steps – 2: Estimate resources and time in the planning process</vt:lpstr>
      <vt:lpstr>Stage 3 / Steps – 3 Know the dependences and  relationships </vt:lpstr>
      <vt:lpstr>Stage 3 / Steps –4  identify schedule constraints </vt:lpstr>
      <vt:lpstr>Stage 3 / Steps – 5: Fix the schedule</vt:lpstr>
      <vt:lpstr>Summary</vt:lpstr>
      <vt:lpstr>Recap</vt:lpstr>
      <vt:lpstr>Bibliography: Slack, N. (2014). Operations Management (7th Edition). Prentice Hall.         </vt:lpstr>
    </vt:vector>
  </TitlesOfParts>
  <Company>Warwick Business School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Preferred Customer</dc:creator>
  <cp:lastModifiedBy>user</cp:lastModifiedBy>
  <cp:revision>397</cp:revision>
  <cp:lastPrinted>2019-10-09T12:44:52Z</cp:lastPrinted>
  <dcterms:created xsi:type="dcterms:W3CDTF">2003-01-17T17:47:03Z</dcterms:created>
  <dcterms:modified xsi:type="dcterms:W3CDTF">2019-11-01T18:17:22Z</dcterms:modified>
</cp:coreProperties>
</file>