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308" r:id="rId24"/>
    <p:sldId id="517" r:id="rId25"/>
    <p:sldId id="501" r:id="rId26"/>
    <p:sldId id="510" r:id="rId27"/>
    <p:sldId id="511" r:id="rId28"/>
    <p:sldId id="512" r:id="rId29"/>
    <p:sldId id="513" r:id="rId30"/>
    <p:sldId id="519" r:id="rId31"/>
    <p:sldId id="516" r:id="rId32"/>
    <p:sldId id="514" r:id="rId33"/>
    <p:sldId id="515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CFA37-4B40-6A5B-F155-ED6432430092}" v="1" dt="2022-12-12T09:13:58.092"/>
    <p1510:client id="{A355632B-B75E-471A-9457-3BD5F94DF6D8}" v="154" dt="2022-12-11T17:31:40.4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11" autoAdjust="0"/>
    <p:restoredTop sz="75802" autoAdjust="0"/>
  </p:normalViewPr>
  <p:slideViewPr>
    <p:cSldViewPr snapToGrid="0">
      <p:cViewPr>
        <p:scale>
          <a:sx n="79" d="100"/>
          <a:sy n="79" d="100"/>
        </p:scale>
        <p:origin x="315" y="2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A355632B-B75E-471A-9457-3BD5F94DF6D8}"/>
    <pc:docChg chg="undo redo custSel addSld delSld modSld sldOrd">
      <pc:chgData name="Kate Piper (IMH)" userId="f69ee4e2-845b-4a1f-89c4-60fce9da139f" providerId="ADAL" clId="{A355632B-B75E-471A-9457-3BD5F94DF6D8}" dt="2022-12-11T17:48:27.682" v="286" actId="14100"/>
      <pc:docMkLst>
        <pc:docMk/>
      </pc:docMkLst>
      <pc:sldChg chg="addSp delSp modSp mod delAnim modAnim">
        <pc:chgData name="Kate Piper (IMH)" userId="f69ee4e2-845b-4a1f-89c4-60fce9da139f" providerId="ADAL" clId="{A355632B-B75E-471A-9457-3BD5F94DF6D8}" dt="2022-12-11T12:18:46.992" v="152" actId="115"/>
        <pc:sldMkLst>
          <pc:docMk/>
          <pc:sldMk cId="3879035863" sldId="513"/>
        </pc:sldMkLst>
        <pc:spChg chg="mod">
          <ac:chgData name="Kate Piper (IMH)" userId="f69ee4e2-845b-4a1f-89c4-60fce9da139f" providerId="ADAL" clId="{A355632B-B75E-471A-9457-3BD5F94DF6D8}" dt="2022-12-11T12:18:46.992" v="152" actId="115"/>
          <ac:spMkLst>
            <pc:docMk/>
            <pc:sldMk cId="3879035863" sldId="513"/>
            <ac:spMk id="3" creationId="{19841669-0E22-AA01-B784-7D54EC52102C}"/>
          </ac:spMkLst>
        </pc:spChg>
        <pc:spChg chg="del">
          <ac:chgData name="Kate Piper (IMH)" userId="f69ee4e2-845b-4a1f-89c4-60fce9da139f" providerId="ADAL" clId="{A355632B-B75E-471A-9457-3BD5F94DF6D8}" dt="2022-12-11T11:50:35.787" v="102" actId="478"/>
          <ac:spMkLst>
            <pc:docMk/>
            <pc:sldMk cId="3879035863" sldId="513"/>
            <ac:spMk id="4" creationId="{3863F3AD-913F-5497-18CA-3F748D4B2C28}"/>
          </ac:spMkLst>
        </pc:spChg>
        <pc:spChg chg="add del mod">
          <ac:chgData name="Kate Piper (IMH)" userId="f69ee4e2-845b-4a1f-89c4-60fce9da139f" providerId="ADAL" clId="{A355632B-B75E-471A-9457-3BD5F94DF6D8}" dt="2022-12-11T11:49:36.166" v="6" actId="478"/>
          <ac:spMkLst>
            <pc:docMk/>
            <pc:sldMk cId="3879035863" sldId="513"/>
            <ac:spMk id="5" creationId="{CC3F609C-92F2-E654-28AE-9207DE3B4CDD}"/>
          </ac:spMkLst>
        </pc:spChg>
        <pc:spChg chg="del">
          <ac:chgData name="Kate Piper (IMH)" userId="f69ee4e2-845b-4a1f-89c4-60fce9da139f" providerId="ADAL" clId="{A355632B-B75E-471A-9457-3BD5F94DF6D8}" dt="2022-12-11T11:50:45.686" v="104" actId="478"/>
          <ac:spMkLst>
            <pc:docMk/>
            <pc:sldMk cId="3879035863" sldId="513"/>
            <ac:spMk id="7" creationId="{90FAD4EB-543D-420A-D1EB-01916AC71DEA}"/>
          </ac:spMkLst>
        </pc:spChg>
        <pc:spChg chg="del">
          <ac:chgData name="Kate Piper (IMH)" userId="f69ee4e2-845b-4a1f-89c4-60fce9da139f" providerId="ADAL" clId="{A355632B-B75E-471A-9457-3BD5F94DF6D8}" dt="2022-12-11T11:50:45.686" v="104" actId="478"/>
          <ac:spMkLst>
            <pc:docMk/>
            <pc:sldMk cId="3879035863" sldId="513"/>
            <ac:spMk id="8" creationId="{97665458-0B6E-FC66-197F-045BDF9BCD89}"/>
          </ac:spMkLst>
        </pc:spChg>
        <pc:spChg chg="del mod">
          <ac:chgData name="Kate Piper (IMH)" userId="f69ee4e2-845b-4a1f-89c4-60fce9da139f" providerId="ADAL" clId="{A355632B-B75E-471A-9457-3BD5F94DF6D8}" dt="2022-12-11T11:50:45.686" v="104" actId="478"/>
          <ac:spMkLst>
            <pc:docMk/>
            <pc:sldMk cId="3879035863" sldId="513"/>
            <ac:spMk id="9" creationId="{D065710C-78AA-7778-7EFD-8D8CAD7F02CC}"/>
          </ac:spMkLst>
        </pc:spChg>
        <pc:spChg chg="del mod">
          <ac:chgData name="Kate Piper (IMH)" userId="f69ee4e2-845b-4a1f-89c4-60fce9da139f" providerId="ADAL" clId="{A355632B-B75E-471A-9457-3BD5F94DF6D8}" dt="2022-12-11T11:49:27.829" v="2" actId="478"/>
          <ac:spMkLst>
            <pc:docMk/>
            <pc:sldMk cId="3879035863" sldId="513"/>
            <ac:spMk id="10" creationId="{061F9C27-2B17-5C3F-35F9-B01EDFF9D93D}"/>
          </ac:spMkLst>
        </pc:spChg>
        <pc:spChg chg="del mod">
          <ac:chgData name="Kate Piper (IMH)" userId="f69ee4e2-845b-4a1f-89c4-60fce9da139f" providerId="ADAL" clId="{A355632B-B75E-471A-9457-3BD5F94DF6D8}" dt="2022-12-11T11:49:27.829" v="2" actId="478"/>
          <ac:spMkLst>
            <pc:docMk/>
            <pc:sldMk cId="3879035863" sldId="513"/>
            <ac:spMk id="11" creationId="{AC6CD91F-463A-7C84-EA9E-E2F8F1251675}"/>
          </ac:spMkLst>
        </pc:spChg>
        <pc:spChg chg="del">
          <ac:chgData name="Kate Piper (IMH)" userId="f69ee4e2-845b-4a1f-89c4-60fce9da139f" providerId="ADAL" clId="{A355632B-B75E-471A-9457-3BD5F94DF6D8}" dt="2022-12-11T11:49:27.829" v="2" actId="478"/>
          <ac:spMkLst>
            <pc:docMk/>
            <pc:sldMk cId="3879035863" sldId="513"/>
            <ac:spMk id="12" creationId="{E7053B09-5E00-7696-5070-2A0390EB2D07}"/>
          </ac:spMkLst>
        </pc:spChg>
        <pc:spChg chg="del">
          <ac:chgData name="Kate Piper (IMH)" userId="f69ee4e2-845b-4a1f-89c4-60fce9da139f" providerId="ADAL" clId="{A355632B-B75E-471A-9457-3BD5F94DF6D8}" dt="2022-12-11T11:50:38.054" v="103" actId="478"/>
          <ac:spMkLst>
            <pc:docMk/>
            <pc:sldMk cId="3879035863" sldId="513"/>
            <ac:spMk id="13" creationId="{83458EAA-216E-FA70-B821-01265568C6CF}"/>
          </ac:spMkLst>
        </pc:spChg>
        <pc:spChg chg="mod">
          <ac:chgData name="Kate Piper (IMH)" userId="f69ee4e2-845b-4a1f-89c4-60fce9da139f" providerId="ADAL" clId="{A355632B-B75E-471A-9457-3BD5F94DF6D8}" dt="2022-12-11T11:51:29.536" v="111" actId="14100"/>
          <ac:spMkLst>
            <pc:docMk/>
            <pc:sldMk cId="3879035863" sldId="513"/>
            <ac:spMk id="14" creationId="{4E4F2FF7-37FE-6BDD-A7B6-A2B1423ED4DC}"/>
          </ac:spMkLst>
        </pc:spChg>
        <pc:spChg chg="add del mod">
          <ac:chgData name="Kate Piper (IMH)" userId="f69ee4e2-845b-4a1f-89c4-60fce9da139f" providerId="ADAL" clId="{A355632B-B75E-471A-9457-3BD5F94DF6D8}" dt="2022-12-11T11:49:36.166" v="6" actId="478"/>
          <ac:spMkLst>
            <pc:docMk/>
            <pc:sldMk cId="3879035863" sldId="513"/>
            <ac:spMk id="16" creationId="{6330F3F9-329A-EB26-41E1-F46AB3A5A877}"/>
          </ac:spMkLst>
        </pc:spChg>
        <pc:spChg chg="add del mod">
          <ac:chgData name="Kate Piper (IMH)" userId="f69ee4e2-845b-4a1f-89c4-60fce9da139f" providerId="ADAL" clId="{A355632B-B75E-471A-9457-3BD5F94DF6D8}" dt="2022-12-11T11:49:36.166" v="6" actId="478"/>
          <ac:spMkLst>
            <pc:docMk/>
            <pc:sldMk cId="3879035863" sldId="513"/>
            <ac:spMk id="17" creationId="{1DC1993F-F0A3-46EB-2BB8-4FFFCB914F11}"/>
          </ac:spMkLst>
        </pc:spChg>
        <pc:spChg chg="add del mod">
          <ac:chgData name="Kate Piper (IMH)" userId="f69ee4e2-845b-4a1f-89c4-60fce9da139f" providerId="ADAL" clId="{A355632B-B75E-471A-9457-3BD5F94DF6D8}" dt="2022-12-11T11:49:40.805" v="8" actId="478"/>
          <ac:spMkLst>
            <pc:docMk/>
            <pc:sldMk cId="3879035863" sldId="513"/>
            <ac:spMk id="18" creationId="{58A8002C-A3E8-A5B9-9D55-D0349C4EB9C6}"/>
          </ac:spMkLst>
        </pc:spChg>
        <pc:picChg chg="del">
          <ac:chgData name="Kate Piper (IMH)" userId="f69ee4e2-845b-4a1f-89c4-60fce9da139f" providerId="ADAL" clId="{A355632B-B75E-471A-9457-3BD5F94DF6D8}" dt="2022-12-11T11:50:48.418" v="105" actId="478"/>
          <ac:picMkLst>
            <pc:docMk/>
            <pc:sldMk cId="3879035863" sldId="513"/>
            <ac:picMk id="15" creationId="{5D1C869F-32A2-2C99-2F15-70921A9A58D6}"/>
          </ac:picMkLst>
        </pc:picChg>
        <pc:cxnChg chg="del">
          <ac:chgData name="Kate Piper (IMH)" userId="f69ee4e2-845b-4a1f-89c4-60fce9da139f" providerId="ADAL" clId="{A355632B-B75E-471A-9457-3BD5F94DF6D8}" dt="2022-12-11T11:49:30.166" v="3" actId="478"/>
          <ac:cxnSpMkLst>
            <pc:docMk/>
            <pc:sldMk cId="3879035863" sldId="513"/>
            <ac:cxnSpMk id="6" creationId="{75C61544-8173-BF43-7F97-DC19DF696DCF}"/>
          </ac:cxnSpMkLst>
        </pc:cxnChg>
      </pc:sldChg>
      <pc:sldChg chg="ord">
        <pc:chgData name="Kate Piper (IMH)" userId="f69ee4e2-845b-4a1f-89c4-60fce9da139f" providerId="ADAL" clId="{A355632B-B75E-471A-9457-3BD5F94DF6D8}" dt="2022-12-11T17:47:31.183" v="276"/>
        <pc:sldMkLst>
          <pc:docMk/>
          <pc:sldMk cId="1205803822" sldId="516"/>
        </pc:sldMkLst>
      </pc:sldChg>
      <pc:sldChg chg="add del modAnim">
        <pc:chgData name="Kate Piper (IMH)" userId="f69ee4e2-845b-4a1f-89c4-60fce9da139f" providerId="ADAL" clId="{A355632B-B75E-471A-9457-3BD5F94DF6D8}" dt="2022-12-11T12:18:52.407" v="154" actId="47"/>
        <pc:sldMkLst>
          <pc:docMk/>
          <pc:sldMk cId="916248742" sldId="518"/>
        </pc:sldMkLst>
      </pc:sldChg>
      <pc:sldChg chg="modSp add mod">
        <pc:chgData name="Kate Piper (IMH)" userId="f69ee4e2-845b-4a1f-89c4-60fce9da139f" providerId="ADAL" clId="{A355632B-B75E-471A-9457-3BD5F94DF6D8}" dt="2022-12-11T17:48:27.682" v="286" actId="14100"/>
        <pc:sldMkLst>
          <pc:docMk/>
          <pc:sldMk cId="4188599511" sldId="519"/>
        </pc:sldMkLst>
        <pc:spChg chg="mod">
          <ac:chgData name="Kate Piper (IMH)" userId="f69ee4e2-845b-4a1f-89c4-60fce9da139f" providerId="ADAL" clId="{A355632B-B75E-471A-9457-3BD5F94DF6D8}" dt="2022-12-11T12:52:01.292" v="251" actId="20577"/>
          <ac:spMkLst>
            <pc:docMk/>
            <pc:sldMk cId="4188599511" sldId="519"/>
            <ac:spMk id="3" creationId="{19841669-0E22-AA01-B784-7D54EC52102C}"/>
          </ac:spMkLst>
        </pc:spChg>
        <pc:spChg chg="mod">
          <ac:chgData name="Kate Piper (IMH)" userId="f69ee4e2-845b-4a1f-89c4-60fce9da139f" providerId="ADAL" clId="{A355632B-B75E-471A-9457-3BD5F94DF6D8}" dt="2022-12-11T17:48:27.682" v="286" actId="14100"/>
          <ac:spMkLst>
            <pc:docMk/>
            <pc:sldMk cId="4188599511" sldId="519"/>
            <ac:spMk id="14" creationId="{4E4F2FF7-37FE-6BDD-A7B6-A2B1423ED4DC}"/>
          </ac:spMkLst>
        </pc:spChg>
      </pc:sldChg>
    </pc:docChg>
  </pc:docChgLst>
  <pc:docChgLst>
    <pc:chgData name="Kate Piper (IMH)" userId="S::k.piper1@uwtsd.ac.uk::f69ee4e2-845b-4a1f-89c4-60fce9da139f" providerId="AD" clId="Web-{1F7CFA37-4B40-6A5B-F155-ED6432430092}"/>
    <pc:docChg chg="sldOrd">
      <pc:chgData name="Kate Piper (IMH)" userId="S::k.piper1@uwtsd.ac.uk::f69ee4e2-845b-4a1f-89c4-60fce9da139f" providerId="AD" clId="Web-{1F7CFA37-4B40-6A5B-F155-ED6432430092}" dt="2022-12-12T09:13:58.092" v="0"/>
      <pc:docMkLst>
        <pc:docMk/>
      </pc:docMkLst>
      <pc:sldChg chg="ord">
        <pc:chgData name="Kate Piper (IMH)" userId="S::k.piper1@uwtsd.ac.uk::f69ee4e2-845b-4a1f-89c4-60fce9da139f" providerId="AD" clId="Web-{1F7CFA37-4B40-6A5B-F155-ED6432430092}" dt="2022-12-12T09:13:58.092" v="0"/>
        <pc:sldMkLst>
          <pc:docMk/>
          <pc:sldMk cId="1376370901" sldId="51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ishoutdoorcouncil.org/outdoor-learning/what-does-the-research-say-about-outdoor-learning" TargetMode="External"/><Relationship Id="rId2" Type="http://schemas.openxmlformats.org/officeDocument/2006/relationships/hyperlink" Target="https://runrepeat.com/fitness-industry" TargetMode="Externa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977740" y="4903967"/>
            <a:ext cx="4535079" cy="511779"/>
          </a:xfrm>
        </p:spPr>
        <p:txBody>
          <a:bodyPr/>
          <a:lstStyle/>
          <a:p>
            <a:pPr algn="ctr"/>
            <a:r>
              <a:rPr lang="en-GB" b="1"/>
              <a:t>Introduction and Experiences</a:t>
            </a:r>
            <a:endParaRPr lang="en-GB" b="1">
              <a:cs typeface="Calibri"/>
            </a:endParaRPr>
          </a:p>
          <a:p>
            <a:pPr algn="ctr"/>
            <a:r>
              <a:rPr lang="en-GB" b="1">
                <a:cs typeface="Calibri"/>
              </a:rPr>
              <a:t>Cyflwyniad a Phrofiadau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09B85-3D5F-DD02-716D-AD4F8E0CC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Changemakers: Building your own Personal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9923-7549-1627-DE52-BA0F3AC12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767931"/>
          </a:xfrm>
        </p:spPr>
        <p:txBody>
          <a:bodyPr>
            <a:normAutofit fontScale="92500"/>
          </a:bodyPr>
          <a:lstStyle/>
          <a:p>
            <a:r>
              <a:rPr lang="en-GB" dirty="0"/>
              <a:t>Work placement/ Professional development</a:t>
            </a:r>
          </a:p>
          <a:p>
            <a:endParaRPr lang="en-GB" dirty="0"/>
          </a:p>
          <a:p>
            <a:r>
              <a:rPr lang="en-GB" dirty="0"/>
              <a:t>Two pathways:</a:t>
            </a:r>
          </a:p>
          <a:p>
            <a:r>
              <a:rPr lang="en-GB" dirty="0"/>
              <a:t>Work placement</a:t>
            </a:r>
          </a:p>
          <a:p>
            <a:r>
              <a:rPr lang="en-GB" dirty="0"/>
              <a:t>Log book CPD development</a:t>
            </a:r>
          </a:p>
          <a:p>
            <a:endParaRPr lang="en-GB" dirty="0"/>
          </a:p>
          <a:p>
            <a:r>
              <a:rPr lang="en-GB" dirty="0"/>
              <a:t>First assessment: CV, Personal Statement/Cover letter, Work placement forms/ 500words to explain how you are going to use the two months for CPD</a:t>
            </a:r>
          </a:p>
        </p:txBody>
      </p:sp>
    </p:spTree>
    <p:extLst>
      <p:ext uri="{BB962C8B-B14F-4D97-AF65-F5344CB8AC3E}">
        <p14:creationId xmlns:p14="http://schemas.microsoft.com/office/powerpoint/2010/main" val="1376370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A4DE2-D8D2-F28A-2B31-ED7826DC8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95" y="81243"/>
            <a:ext cx="11915141" cy="1006475"/>
          </a:xfrm>
        </p:spPr>
        <p:txBody>
          <a:bodyPr>
            <a:normAutofit/>
          </a:bodyPr>
          <a:lstStyle/>
          <a:p>
            <a:r>
              <a:rPr lang="en-GB" dirty="0"/>
              <a:t>Assessment 1 Submissions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DE3E-46BE-A0CB-00EF-C1DBA78F4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042" y="1175684"/>
            <a:ext cx="11481847" cy="47264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Hand in (9</a:t>
            </a:r>
            <a:r>
              <a:rPr lang="en-GB" baseline="30000" dirty="0"/>
              <a:t>th</a:t>
            </a:r>
            <a:r>
              <a:rPr lang="en-GB" dirty="0"/>
              <a:t> December)</a:t>
            </a:r>
          </a:p>
          <a:p>
            <a:r>
              <a:rPr lang="en-GB" i="1" dirty="0">
                <a:cs typeface="Calibri" panose="020F0502020204030204"/>
              </a:rPr>
              <a:t>Presentation – Student Presentations link</a:t>
            </a:r>
          </a:p>
          <a:p>
            <a:r>
              <a:rPr lang="en-GB" i="1" dirty="0">
                <a:cs typeface="Calibri" panose="020F0502020204030204"/>
              </a:rPr>
              <a:t>References (with or with out presentations) – Turnitin link</a:t>
            </a:r>
          </a:p>
          <a:p>
            <a:endParaRPr lang="en-GB" i="1" dirty="0">
              <a:cs typeface="Calibri" panose="020F0502020204030204"/>
            </a:endParaRPr>
          </a:p>
          <a:p>
            <a:endParaRPr lang="en-GB" i="1" dirty="0">
              <a:cs typeface="Calibri" panose="020F0502020204030204"/>
            </a:endParaRPr>
          </a:p>
          <a:p>
            <a:r>
              <a:rPr lang="en-GB" dirty="0">
                <a:cs typeface="Calibri" panose="020F0502020204030204"/>
              </a:rPr>
              <a:t>Peer reflection (16</a:t>
            </a:r>
            <a:r>
              <a:rPr lang="en-GB" baseline="30000" dirty="0">
                <a:cs typeface="Calibri" panose="020F0502020204030204"/>
              </a:rPr>
              <a:t>th</a:t>
            </a:r>
            <a:r>
              <a:rPr lang="en-GB" dirty="0">
                <a:cs typeface="Calibri" panose="020F0502020204030204"/>
              </a:rPr>
              <a:t> December) (30 minutes during week 11 session)</a:t>
            </a:r>
          </a:p>
          <a:p>
            <a:r>
              <a:rPr lang="en-GB" dirty="0">
                <a:cs typeface="Calibri" panose="020F0502020204030204"/>
              </a:rPr>
              <a:t>One peer feedback per person.</a:t>
            </a:r>
          </a:p>
        </p:txBody>
      </p:sp>
    </p:spTree>
    <p:extLst>
      <p:ext uri="{BB962C8B-B14F-4D97-AF65-F5344CB8AC3E}">
        <p14:creationId xmlns:p14="http://schemas.microsoft.com/office/powerpoint/2010/main" val="533145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A8904-0623-23DF-7E16-CD0D9B9FD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48129"/>
          </a:xfrm>
        </p:spPr>
        <p:txBody>
          <a:bodyPr>
            <a:normAutofit fontScale="90000"/>
          </a:bodyPr>
          <a:lstStyle/>
          <a:p>
            <a:r>
              <a:rPr lang="en-GB" dirty="0"/>
              <a:t>Sentence starters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65B4D-A632-0111-8944-ECD97FAF1B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135" t="34685" r="27534" b="42252"/>
          <a:stretch/>
        </p:blipFill>
        <p:spPr>
          <a:xfrm>
            <a:off x="358219" y="1124464"/>
            <a:ext cx="5612674" cy="21006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9445B1-FD50-9DAD-9FEC-D4E5BC7F58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582" t="26937" r="6087" b="50000"/>
          <a:stretch/>
        </p:blipFill>
        <p:spPr>
          <a:xfrm>
            <a:off x="6221109" y="1124463"/>
            <a:ext cx="5612674" cy="21006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E5308CA-255E-9CF1-51B5-1B23545B88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68" t="61064" r="28301" b="15873"/>
          <a:stretch/>
        </p:blipFill>
        <p:spPr>
          <a:xfrm>
            <a:off x="358219" y="3311607"/>
            <a:ext cx="5612674" cy="21006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035F96E-2593-72EA-F4D7-BA5C0BA032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077" t="53539" r="6592" b="23398"/>
          <a:stretch/>
        </p:blipFill>
        <p:spPr>
          <a:xfrm>
            <a:off x="5970893" y="3429000"/>
            <a:ext cx="5612674" cy="210064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9C8A7BA-3379-27EE-187A-6EB59CB91930}"/>
              </a:ext>
            </a:extLst>
          </p:cNvPr>
          <p:cNvSpPr/>
          <p:nvPr/>
        </p:nvSpPr>
        <p:spPr>
          <a:xfrm rot="1526871">
            <a:off x="8955683" y="871152"/>
            <a:ext cx="281836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30 minutes</a:t>
            </a:r>
          </a:p>
        </p:txBody>
      </p:sp>
    </p:spTree>
    <p:extLst>
      <p:ext uri="{BB962C8B-B14F-4D97-AF65-F5344CB8AC3E}">
        <p14:creationId xmlns:p14="http://schemas.microsoft.com/office/powerpoint/2010/main" val="751769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F45C6-2264-CDAE-510D-F21FAD8F2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24561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2 (13</a:t>
            </a:r>
            <a:r>
              <a:rPr lang="en-GB" baseline="30000" dirty="0"/>
              <a:t>th</a:t>
            </a:r>
            <a:r>
              <a:rPr lang="en-GB" dirty="0"/>
              <a:t> January)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F067DBB-005C-4FF6-628C-B815C2701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C007FC-DC1D-8DA3-C74B-48649E9147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09" t="36486" r="19566" b="28919"/>
          <a:stretch/>
        </p:blipFill>
        <p:spPr>
          <a:xfrm>
            <a:off x="1173891" y="889686"/>
            <a:ext cx="9242855" cy="455926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F5DB6C4-0A1C-8105-4307-738F2E3493B2}"/>
              </a:ext>
            </a:extLst>
          </p:cNvPr>
          <p:cNvSpPr/>
          <p:nvPr/>
        </p:nvSpPr>
        <p:spPr>
          <a:xfrm rot="20802703">
            <a:off x="685799" y="4951096"/>
            <a:ext cx="976184" cy="32127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46EEE1-68AE-C10E-2CBE-BA9F5A64D286}"/>
              </a:ext>
            </a:extLst>
          </p:cNvPr>
          <p:cNvSpPr/>
          <p:nvPr/>
        </p:nvSpPr>
        <p:spPr>
          <a:xfrm rot="20802703">
            <a:off x="694898" y="4173063"/>
            <a:ext cx="976184" cy="32127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600-800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CE62BA-CB04-09C3-1A73-313DA2439C3C}"/>
              </a:ext>
            </a:extLst>
          </p:cNvPr>
          <p:cNvSpPr/>
          <p:nvPr/>
        </p:nvSpPr>
        <p:spPr>
          <a:xfrm rot="20802703">
            <a:off x="509666" y="4603660"/>
            <a:ext cx="1238131" cy="25941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1000-1200</a:t>
            </a:r>
          </a:p>
        </p:txBody>
      </p:sp>
    </p:spTree>
    <p:extLst>
      <p:ext uri="{BB962C8B-B14F-4D97-AF65-F5344CB8AC3E}">
        <p14:creationId xmlns:p14="http://schemas.microsoft.com/office/powerpoint/2010/main" val="239926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5A14F-3864-ECE3-DE4A-2D5553A97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section of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6FAE3-D9D3-10A7-FDDC-A2BC69CFF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creativity and research – Unit 1 online resource</a:t>
            </a:r>
          </a:p>
          <a:p>
            <a:r>
              <a:rPr lang="en-GB" dirty="0"/>
              <a:t>Evaluate the strengths and limitations of different research paradigms</a:t>
            </a:r>
          </a:p>
          <a:p>
            <a:r>
              <a:rPr lang="en-GB" dirty="0"/>
              <a:t>General Research Methodologies </a:t>
            </a:r>
          </a:p>
          <a:p>
            <a:r>
              <a:rPr lang="en-GB" dirty="0"/>
              <a:t>Quantitative and Qualitative </a:t>
            </a:r>
          </a:p>
          <a:p>
            <a:r>
              <a:rPr lang="en-GB" dirty="0"/>
              <a:t>Role of mixed methods</a:t>
            </a:r>
          </a:p>
          <a:p>
            <a:r>
              <a:rPr lang="en-GB" dirty="0"/>
              <a:t>Apply to your field of study/ subject area/ profession</a:t>
            </a:r>
          </a:p>
          <a:p>
            <a:r>
              <a:rPr lang="en-GB" dirty="0"/>
              <a:t>Issues with dominance in your field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63E5E-5046-6C49-BD37-3269E574D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section of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1669-0E22-AA01-B784-7D54EC521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028"/>
            <a:ext cx="6133415" cy="4263080"/>
          </a:xfrm>
        </p:spPr>
        <p:txBody>
          <a:bodyPr/>
          <a:lstStyle/>
          <a:p>
            <a:r>
              <a:rPr lang="en-GB" dirty="0"/>
              <a:t>Consider the role of research in the development of practice within your subject area and suggest further development and what the future hot topics in your area will be.</a:t>
            </a:r>
          </a:p>
          <a:p>
            <a:pPr lvl="1"/>
            <a:r>
              <a:rPr lang="en-GB" b="1" u="sng" dirty="0"/>
              <a:t>Research and Academic Literature</a:t>
            </a:r>
          </a:p>
          <a:p>
            <a:pPr lvl="1"/>
            <a:r>
              <a:rPr lang="en-GB" dirty="0"/>
              <a:t>Summarise the most cited/ most read themes and subjects</a:t>
            </a:r>
          </a:p>
          <a:p>
            <a:pPr lvl="1"/>
            <a:r>
              <a:rPr lang="en-GB" dirty="0"/>
              <a:t>Use ‘latest articles’/’current articles’ to present future thoughts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4F2FF7-37FE-6BDD-A7B6-A2B1423ED4DC}"/>
              </a:ext>
            </a:extLst>
          </p:cNvPr>
          <p:cNvSpPr/>
          <p:nvPr/>
        </p:nvSpPr>
        <p:spPr>
          <a:xfrm>
            <a:off x="6691471" y="1568408"/>
            <a:ext cx="5392184" cy="4112934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/>
              <a:t>PE:	Physical Education and Sport Pedagogy</a:t>
            </a:r>
          </a:p>
          <a:p>
            <a:r>
              <a:rPr lang="en-GB" sz="2000" dirty="0"/>
              <a:t>	Sport, Education and Society</a:t>
            </a:r>
          </a:p>
          <a:p>
            <a:endParaRPr lang="en-GB" sz="2000" dirty="0"/>
          </a:p>
          <a:p>
            <a:r>
              <a:rPr lang="en-GB" sz="2000" dirty="0"/>
              <a:t>OAE:	Journal of Adventure Education and 	outdoor learning</a:t>
            </a:r>
          </a:p>
          <a:p>
            <a:r>
              <a:rPr lang="en-GB" sz="2000" dirty="0"/>
              <a:t>	Annals of leisure studies</a:t>
            </a:r>
          </a:p>
          <a:p>
            <a:endParaRPr lang="en-GB" sz="2000" dirty="0"/>
          </a:p>
          <a:p>
            <a:r>
              <a:rPr lang="en-GB" sz="2000" dirty="0"/>
              <a:t>SES:	European journal of sport science</a:t>
            </a:r>
          </a:p>
          <a:p>
            <a:r>
              <a:rPr lang="en-GB" sz="2000" dirty="0"/>
              <a:t>	International journal of sport science and 	coaching</a:t>
            </a:r>
          </a:p>
          <a:p>
            <a:r>
              <a:rPr lang="en-GB" sz="2000" dirty="0"/>
              <a:t>	Journal of applied sport psychology</a:t>
            </a:r>
          </a:p>
        </p:txBody>
      </p:sp>
    </p:spTree>
    <p:extLst>
      <p:ext uri="{BB962C8B-B14F-4D97-AF65-F5344CB8AC3E}">
        <p14:creationId xmlns:p14="http://schemas.microsoft.com/office/powerpoint/2010/main" val="3879035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63E5E-5046-6C49-BD37-3269E574D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section of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1669-0E22-AA01-B784-7D54EC521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028"/>
            <a:ext cx="6133415" cy="4263080"/>
          </a:xfrm>
        </p:spPr>
        <p:txBody>
          <a:bodyPr/>
          <a:lstStyle/>
          <a:p>
            <a:r>
              <a:rPr lang="en-GB" dirty="0"/>
              <a:t>Consider the role of research in the development of practice within your subject area and suggest further development and what the future hot topics in your area will be.</a:t>
            </a:r>
          </a:p>
          <a:p>
            <a:pPr lvl="1"/>
            <a:r>
              <a:rPr lang="en-GB" b="1" u="sng" dirty="0"/>
              <a:t>Policy, Practice, Organisations</a:t>
            </a:r>
          </a:p>
          <a:p>
            <a:pPr lvl="1"/>
            <a:r>
              <a:rPr lang="en-GB" dirty="0"/>
              <a:t>How is research used?</a:t>
            </a:r>
          </a:p>
          <a:p>
            <a:pPr lvl="1"/>
            <a:r>
              <a:rPr lang="en-GB" dirty="0"/>
              <a:t>Market research</a:t>
            </a:r>
          </a:p>
          <a:p>
            <a:pPr lvl="1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4F2FF7-37FE-6BDD-A7B6-A2B1423ED4DC}"/>
              </a:ext>
            </a:extLst>
          </p:cNvPr>
          <p:cNvSpPr/>
          <p:nvPr/>
        </p:nvSpPr>
        <p:spPr>
          <a:xfrm>
            <a:off x="6691471" y="944678"/>
            <a:ext cx="5392184" cy="4736664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/>
              <a:t>PE:	</a:t>
            </a:r>
            <a:r>
              <a:rPr lang="en-GB" sz="2000" dirty="0" err="1"/>
              <a:t>AfPE</a:t>
            </a:r>
            <a:endParaRPr lang="en-GB" sz="2000" dirty="0"/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OAE:	https://www.theoia.co.uk/	https://www.outdoor-learning.org/</a:t>
            </a:r>
          </a:p>
          <a:p>
            <a:r>
              <a:rPr lang="en-GB" sz="2000" dirty="0"/>
              <a:t>	https://www.thebmc.co.uk/</a:t>
            </a:r>
          </a:p>
          <a:p>
            <a:r>
              <a:rPr lang="en-GB" sz="2000" dirty="0"/>
              <a:t>	https://www.trailmagazine.com/?zephr_	</a:t>
            </a:r>
            <a:r>
              <a:rPr lang="en-GB" sz="2000" dirty="0" err="1"/>
              <a:t>sso_ott</a:t>
            </a:r>
            <a:r>
              <a:rPr lang="en-GB" sz="2000" dirty="0"/>
              <a:t>=3M5Ovp</a:t>
            </a:r>
          </a:p>
          <a:p>
            <a:r>
              <a:rPr lang="en-GB" sz="2000" dirty="0"/>
              <a:t>	https://www.englishoutdoorcouncil.org/outdoor-learning/what-does-the-research-say-about-outdoor-learning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SES:	https://www.bases.org.uk/index.html	https://www.cimspa.co.uk/</a:t>
            </a:r>
          </a:p>
        </p:txBody>
      </p:sp>
    </p:spTree>
    <p:extLst>
      <p:ext uri="{BB962C8B-B14F-4D97-AF65-F5344CB8AC3E}">
        <p14:creationId xmlns:p14="http://schemas.microsoft.com/office/powerpoint/2010/main" val="4188599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DC56F-5710-9DC3-D4D3-C8BEC7BB3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1E246-A5B7-51E8-F485-F1C93E45E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https://runrepeat.com/fitness-industry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https://www.englishoutdoorcouncil.org/outdoor-learning/what-does-the-research-say-about-outdoor-learning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05803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97AE813-F46C-9A67-A03A-9F4FD53440C4}"/>
              </a:ext>
            </a:extLst>
          </p:cNvPr>
          <p:cNvCxnSpPr/>
          <p:nvPr/>
        </p:nvCxnSpPr>
        <p:spPr>
          <a:xfrm>
            <a:off x="766118" y="2669061"/>
            <a:ext cx="10293179" cy="0"/>
          </a:xfrm>
          <a:prstGeom prst="straightConnector1">
            <a:avLst/>
          </a:prstGeom>
          <a:ln w="3810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250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225DB-F00C-1BAF-32B8-12D9AF5C1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200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B89BE-87C3-963A-0D6A-380F034A5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 on your proposal</a:t>
            </a:r>
          </a:p>
          <a:p>
            <a:r>
              <a:rPr lang="en-GB" dirty="0"/>
              <a:t>Strengths </a:t>
            </a:r>
          </a:p>
          <a:p>
            <a:r>
              <a:rPr lang="en-GB" dirty="0"/>
              <a:t>Weaknesses</a:t>
            </a:r>
          </a:p>
          <a:p>
            <a:r>
              <a:rPr lang="en-GB" dirty="0"/>
              <a:t>Areas for improvement</a:t>
            </a:r>
          </a:p>
          <a:p>
            <a:endParaRPr lang="en-GB" dirty="0"/>
          </a:p>
          <a:p>
            <a:r>
              <a:rPr lang="en-GB" dirty="0"/>
              <a:t>Peer reflection</a:t>
            </a:r>
          </a:p>
          <a:p>
            <a:r>
              <a:rPr lang="en-GB" dirty="0"/>
              <a:t>Thinking towards Independent project</a:t>
            </a:r>
          </a:p>
        </p:txBody>
      </p:sp>
    </p:spTree>
    <p:extLst>
      <p:ext uri="{BB962C8B-B14F-4D97-AF65-F5344CB8AC3E}">
        <p14:creationId xmlns:p14="http://schemas.microsoft.com/office/powerpoint/2010/main" val="20518078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purl.org/dc/elements/1.1/"/>
    <ds:schemaRef ds:uri="1e817316-4aca-4b9e-ace6-40706940dca6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616eabd9-892f-425c-aaec-cee6893c8e0e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471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1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Changemakers: Building your own Personal Brand</vt:lpstr>
      <vt:lpstr>Assessment 1 Submissions</vt:lpstr>
      <vt:lpstr>Sentence starters</vt:lpstr>
      <vt:lpstr>Assessment 2 (13th January)</vt:lpstr>
      <vt:lpstr>First section of essay</vt:lpstr>
      <vt:lpstr>Main section of essay</vt:lpstr>
      <vt:lpstr>Main section of essay</vt:lpstr>
      <vt:lpstr>PowerPoint Presentation</vt:lpstr>
      <vt:lpstr>PowerPoint Presentation</vt:lpstr>
      <vt:lpstr>Final 200 words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201</cp:revision>
  <dcterms:created xsi:type="dcterms:W3CDTF">2021-03-09T15:35:42Z</dcterms:created>
  <dcterms:modified xsi:type="dcterms:W3CDTF">2022-12-12T09:13:58Z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