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7.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notesSlides/notesSlide8.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3.xml" ContentType="application/vnd.openxmlformats-officedocument.themeOverride+xml"/>
  <Override PartName="/ppt/notesSlides/notesSlide9.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4.xml" ContentType="application/vnd.openxmlformats-officedocument.themeOverr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96" r:id="rId4"/>
  </p:sldMasterIdLst>
  <p:notesMasterIdLst>
    <p:notesMasterId r:id="rId18"/>
  </p:notesMasterIdLst>
  <p:handoutMasterIdLst>
    <p:handoutMasterId r:id="rId19"/>
  </p:handoutMasterIdLst>
  <p:sldIdLst>
    <p:sldId id="345" r:id="rId5"/>
    <p:sldId id="349" r:id="rId6"/>
    <p:sldId id="348" r:id="rId7"/>
    <p:sldId id="347" r:id="rId8"/>
    <p:sldId id="350" r:id="rId9"/>
    <p:sldId id="353" r:id="rId10"/>
    <p:sldId id="351" r:id="rId11"/>
    <p:sldId id="352" r:id="rId12"/>
    <p:sldId id="354" r:id="rId13"/>
    <p:sldId id="355" r:id="rId14"/>
    <p:sldId id="356" r:id="rId15"/>
    <p:sldId id="357" r:id="rId16"/>
    <p:sldId id="35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4" autoAdjust="0"/>
    <p:restoredTop sz="84967" autoAdjust="0"/>
  </p:normalViewPr>
  <p:slideViewPr>
    <p:cSldViewPr snapToGrid="0">
      <p:cViewPr varScale="1">
        <p:scale>
          <a:sx n="111" d="100"/>
          <a:sy n="111" d="100"/>
        </p:scale>
        <p:origin x="594" y="114"/>
      </p:cViewPr>
      <p:guideLst>
        <p:guide orient="horz" pos="1392"/>
        <p:guide pos="7056"/>
        <p:guide orient="horz" pos="3168"/>
      </p:guideLst>
    </p:cSldViewPr>
  </p:slideViewPr>
  <p:outlineViewPr>
    <p:cViewPr>
      <p:scale>
        <a:sx n="33" d="100"/>
        <a:sy n="33" d="100"/>
      </p:scale>
      <p:origin x="0" y="-1103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file:///C:\MBA%20HKBM7015%20Change%20and%20Stability%20Management\SJM%20Holdings%20-%20Financial%20Figures%20with%20Charts.xlsx" TargetMode="External"/></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file:///C:\MBA%20HKBM7015%20Change%20and%20Stability%20Management\SJM%20Holdings%20-%20Financial%20Figures%20with%20Charts.xlsx" TargetMode="External"/></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oleObject" Target="file:///C:\MBA%20HKBM7015%20Change%20and%20Stability%20Management\SJM%20Holdings%20-%20Financial%20Figures%20with%20Charts.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TW"/>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ltLang="zh-TW">
                <a:solidFill>
                  <a:schemeClr val="tx1"/>
                </a:solidFill>
              </a:rPr>
              <a:t>SJM</a:t>
            </a:r>
            <a:r>
              <a:rPr lang="en-US" altLang="zh-TW" baseline="0">
                <a:solidFill>
                  <a:schemeClr val="tx1"/>
                </a:solidFill>
              </a:rPr>
              <a:t> Holdings Ltd - Revenue Breakdown</a:t>
            </a:r>
            <a:r>
              <a:rPr lang="zh-TW" altLang="en-US">
                <a:solidFill>
                  <a:schemeClr val="tx1"/>
                </a:solidFill>
              </a:rPr>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'Revenue Breakdown 2'!$B$8</c:f>
              <c:strCache>
                <c:ptCount val="1"/>
                <c:pt idx="0">
                  <c:v>Total Revenue</c:v>
                </c:pt>
              </c:strCache>
            </c:strRef>
          </c:tx>
          <c:spPr>
            <a:solidFill>
              <a:schemeClr val="accent1"/>
            </a:solidFill>
            <a:ln>
              <a:noFill/>
            </a:ln>
            <a:effectLst/>
            <a:sp3d/>
          </c:spPr>
          <c:invertIfNegative val="0"/>
          <c:cat>
            <c:multiLvlStrRef>
              <c:f>'Revenue Breakdown 2'!$C$6:$G$7</c:f>
              <c:multiLvlStrCache>
                <c:ptCount val="5"/>
                <c:lvl>
                  <c:pt idx="0">
                    <c:v>HK$ Million</c:v>
                  </c:pt>
                  <c:pt idx="1">
                    <c:v>HK$ Million</c:v>
                  </c:pt>
                  <c:pt idx="2">
                    <c:v>HK$ Million</c:v>
                  </c:pt>
                  <c:pt idx="3">
                    <c:v>HK$ Million</c:v>
                  </c:pt>
                  <c:pt idx="4">
                    <c:v>HK$ Million</c:v>
                  </c:pt>
                </c:lvl>
                <c:lvl>
                  <c:pt idx="0">
                    <c:v>2019</c:v>
                  </c:pt>
                  <c:pt idx="1">
                    <c:v>2020</c:v>
                  </c:pt>
                  <c:pt idx="2">
                    <c:v>2021</c:v>
                  </c:pt>
                  <c:pt idx="3">
                    <c:v>2022</c:v>
                  </c:pt>
                  <c:pt idx="4">
                    <c:v>2023</c:v>
                  </c:pt>
                </c:lvl>
              </c:multiLvlStrCache>
            </c:multiLvlStrRef>
          </c:cat>
          <c:val>
            <c:numRef>
              <c:f>'Revenue Breakdown 2'!$C$8:$G$8</c:f>
              <c:numCache>
                <c:formatCode>_("$"* #,##0_);_("$"* \(#,##0\);_("$"* "-"??_);_(@_)</c:formatCode>
                <c:ptCount val="5"/>
                <c:pt idx="0">
                  <c:v>34228</c:v>
                </c:pt>
                <c:pt idx="1">
                  <c:v>7681</c:v>
                </c:pt>
                <c:pt idx="2">
                  <c:v>10213</c:v>
                </c:pt>
                <c:pt idx="3">
                  <c:v>6719</c:v>
                </c:pt>
                <c:pt idx="4">
                  <c:v>21881</c:v>
                </c:pt>
              </c:numCache>
            </c:numRef>
          </c:val>
          <c:extLst>
            <c:ext xmlns:c16="http://schemas.microsoft.com/office/drawing/2014/chart" uri="{C3380CC4-5D6E-409C-BE32-E72D297353CC}">
              <c16:uniqueId val="{00000000-337E-432A-AE09-A0EEFA31EDA4}"/>
            </c:ext>
          </c:extLst>
        </c:ser>
        <c:ser>
          <c:idx val="1"/>
          <c:order val="1"/>
          <c:tx>
            <c:strRef>
              <c:f>'Revenue Breakdown 2'!$B$9</c:f>
              <c:strCache>
                <c:ptCount val="1"/>
                <c:pt idx="0">
                  <c:v>Gaming Revenue</c:v>
                </c:pt>
              </c:strCache>
            </c:strRef>
          </c:tx>
          <c:spPr>
            <a:solidFill>
              <a:schemeClr val="accent2"/>
            </a:solidFill>
            <a:ln>
              <a:noFill/>
            </a:ln>
            <a:effectLst/>
            <a:sp3d/>
          </c:spPr>
          <c:invertIfNegative val="0"/>
          <c:cat>
            <c:multiLvlStrRef>
              <c:f>'Revenue Breakdown 2'!$C$6:$G$7</c:f>
              <c:multiLvlStrCache>
                <c:ptCount val="5"/>
                <c:lvl>
                  <c:pt idx="0">
                    <c:v>HK$ Million</c:v>
                  </c:pt>
                  <c:pt idx="1">
                    <c:v>HK$ Million</c:v>
                  </c:pt>
                  <c:pt idx="2">
                    <c:v>HK$ Million</c:v>
                  </c:pt>
                  <c:pt idx="3">
                    <c:v>HK$ Million</c:v>
                  </c:pt>
                  <c:pt idx="4">
                    <c:v>HK$ Million</c:v>
                  </c:pt>
                </c:lvl>
                <c:lvl>
                  <c:pt idx="0">
                    <c:v>2019</c:v>
                  </c:pt>
                  <c:pt idx="1">
                    <c:v>2020</c:v>
                  </c:pt>
                  <c:pt idx="2">
                    <c:v>2021</c:v>
                  </c:pt>
                  <c:pt idx="3">
                    <c:v>2022</c:v>
                  </c:pt>
                  <c:pt idx="4">
                    <c:v>2023</c:v>
                  </c:pt>
                </c:lvl>
              </c:multiLvlStrCache>
            </c:multiLvlStrRef>
          </c:cat>
          <c:val>
            <c:numRef>
              <c:f>'Revenue Breakdown 2'!$C$9:$G$9</c:f>
              <c:numCache>
                <c:formatCode>_("$"* #,##0_);_("$"* \(#,##0\);_("$"* "-"??_);_(@_)</c:formatCode>
                <c:ptCount val="5"/>
                <c:pt idx="0">
                  <c:v>33159</c:v>
                </c:pt>
                <c:pt idx="1">
                  <c:v>7304</c:v>
                </c:pt>
                <c:pt idx="2">
                  <c:v>9608</c:v>
                </c:pt>
                <c:pt idx="3">
                  <c:v>6092</c:v>
                </c:pt>
                <c:pt idx="4">
                  <c:v>20059</c:v>
                </c:pt>
              </c:numCache>
            </c:numRef>
          </c:val>
          <c:extLst>
            <c:ext xmlns:c16="http://schemas.microsoft.com/office/drawing/2014/chart" uri="{C3380CC4-5D6E-409C-BE32-E72D297353CC}">
              <c16:uniqueId val="{00000001-337E-432A-AE09-A0EEFA31EDA4}"/>
            </c:ext>
          </c:extLst>
        </c:ser>
        <c:ser>
          <c:idx val="2"/>
          <c:order val="2"/>
          <c:tx>
            <c:strRef>
              <c:f>'Revenue Breakdown 2'!$B$10</c:f>
              <c:strCache>
                <c:ptCount val="1"/>
                <c:pt idx="0">
                  <c:v>Hotel, Catering, Retail and Other Revenue</c:v>
                </c:pt>
              </c:strCache>
            </c:strRef>
          </c:tx>
          <c:spPr>
            <a:solidFill>
              <a:schemeClr val="accent3"/>
            </a:solidFill>
            <a:ln>
              <a:noFill/>
            </a:ln>
            <a:effectLst/>
            <a:sp3d/>
          </c:spPr>
          <c:invertIfNegative val="0"/>
          <c:cat>
            <c:multiLvlStrRef>
              <c:f>'Revenue Breakdown 2'!$C$6:$G$7</c:f>
              <c:multiLvlStrCache>
                <c:ptCount val="5"/>
                <c:lvl>
                  <c:pt idx="0">
                    <c:v>HK$ Million</c:v>
                  </c:pt>
                  <c:pt idx="1">
                    <c:v>HK$ Million</c:v>
                  </c:pt>
                  <c:pt idx="2">
                    <c:v>HK$ Million</c:v>
                  </c:pt>
                  <c:pt idx="3">
                    <c:v>HK$ Million</c:v>
                  </c:pt>
                  <c:pt idx="4">
                    <c:v>HK$ Million</c:v>
                  </c:pt>
                </c:lvl>
                <c:lvl>
                  <c:pt idx="0">
                    <c:v>2019</c:v>
                  </c:pt>
                  <c:pt idx="1">
                    <c:v>2020</c:v>
                  </c:pt>
                  <c:pt idx="2">
                    <c:v>2021</c:v>
                  </c:pt>
                  <c:pt idx="3">
                    <c:v>2022</c:v>
                  </c:pt>
                  <c:pt idx="4">
                    <c:v>2023</c:v>
                  </c:pt>
                </c:lvl>
              </c:multiLvlStrCache>
            </c:multiLvlStrRef>
          </c:cat>
          <c:val>
            <c:numRef>
              <c:f>'Revenue Breakdown 2'!$C$10:$G$10</c:f>
              <c:numCache>
                <c:formatCode>_("$"* #,##0_);_("$"* \(#,##0\);_("$"* "-"??_);_(@_)</c:formatCode>
                <c:ptCount val="5"/>
                <c:pt idx="0">
                  <c:v>1069</c:v>
                </c:pt>
                <c:pt idx="1">
                  <c:v>377</c:v>
                </c:pt>
                <c:pt idx="2">
                  <c:v>605</c:v>
                </c:pt>
                <c:pt idx="3">
                  <c:v>627</c:v>
                </c:pt>
                <c:pt idx="4">
                  <c:v>1822</c:v>
                </c:pt>
              </c:numCache>
            </c:numRef>
          </c:val>
          <c:extLst>
            <c:ext xmlns:c16="http://schemas.microsoft.com/office/drawing/2014/chart" uri="{C3380CC4-5D6E-409C-BE32-E72D297353CC}">
              <c16:uniqueId val="{00000002-337E-432A-AE09-A0EEFA31EDA4}"/>
            </c:ext>
          </c:extLst>
        </c:ser>
        <c:dLbls>
          <c:showLegendKey val="0"/>
          <c:showVal val="0"/>
          <c:showCatName val="0"/>
          <c:showSerName val="0"/>
          <c:showPercent val="0"/>
          <c:showBubbleSize val="0"/>
        </c:dLbls>
        <c:gapWidth val="150"/>
        <c:shape val="box"/>
        <c:axId val="1235439648"/>
        <c:axId val="1235438208"/>
        <c:axId val="0"/>
      </c:bar3DChart>
      <c:catAx>
        <c:axId val="1235439648"/>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35438208"/>
        <c:crosses val="autoZero"/>
        <c:auto val="1"/>
        <c:lblAlgn val="ctr"/>
        <c:lblOffset val="100"/>
        <c:noMultiLvlLbl val="0"/>
      </c:catAx>
      <c:valAx>
        <c:axId val="1235438208"/>
        <c:scaling>
          <c:orientation val="minMax"/>
        </c:scaling>
        <c:delete val="0"/>
        <c:axPos val="l"/>
        <c:majorGridlines>
          <c:spPr>
            <a:ln w="9525" cap="flat" cmpd="sng" algn="ctr">
              <a:solidFill>
                <a:schemeClr val="tx1">
                  <a:lumMod val="15000"/>
                  <a:lumOff val="85000"/>
                </a:schemeClr>
              </a:solidFill>
              <a:round/>
            </a:ln>
            <a:effectLst/>
          </c:spPr>
        </c:majorGridlines>
        <c:numFmt formatCode="_(&quot;$&quot;* #,##0_);_(&quot;$&quot;* \(#,##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354396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TW"/>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alpha val="99000"/>
                  </a:schemeClr>
                </a:solidFill>
                <a:latin typeface="+mn-lt"/>
                <a:ea typeface="+mn-ea"/>
                <a:cs typeface="+mn-cs"/>
              </a:defRPr>
            </a:pPr>
            <a:r>
              <a:rPr lang="en-US">
                <a:solidFill>
                  <a:schemeClr val="tx1">
                    <a:alpha val="99000"/>
                  </a:schemeClr>
                </a:solidFill>
              </a:rPr>
              <a:t>SJM Holdings Ltd -  Profit &amp; Loss Statistics</a:t>
            </a:r>
            <a:endParaRPr lang="zh-TW">
              <a:solidFill>
                <a:schemeClr val="tx1">
                  <a:alpha val="99000"/>
                </a:schemeClr>
              </a:solidFill>
            </a:endParaRPr>
          </a:p>
        </c:rich>
      </c:tx>
      <c:layout>
        <c:manualLayout>
          <c:xMode val="edge"/>
          <c:yMode val="edge"/>
          <c:x val="0.27410306827214975"/>
          <c:y val="1.639343909611482E-2"/>
        </c:manualLayout>
      </c:layout>
      <c:overlay val="0"/>
      <c:spPr>
        <a:noFill/>
        <a:ln>
          <a:solidFill>
            <a:schemeClr val="accent3"/>
          </a:solidFill>
        </a:ln>
        <a:effectLst/>
      </c:spPr>
      <c:txPr>
        <a:bodyPr rot="0" spcFirstLastPara="1" vertOverflow="ellipsis" vert="horz" wrap="square" anchor="ctr" anchorCtr="1"/>
        <a:lstStyle/>
        <a:p>
          <a:pPr>
            <a:defRPr sz="1400" b="0" i="0" u="none" strike="noStrike" kern="1200" spc="0" baseline="0">
              <a:solidFill>
                <a:schemeClr val="tx1">
                  <a:alpha val="99000"/>
                </a:schemeClr>
              </a:solidFill>
              <a:latin typeface="+mn-lt"/>
              <a:ea typeface="+mn-ea"/>
              <a:cs typeface="+mn-cs"/>
            </a:defRPr>
          </a:pPr>
          <a:endParaRPr lang="zh-TW"/>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7.186170729291548E-2"/>
          <c:y val="0.12765243090602335"/>
          <c:w val="0.92813829270708448"/>
          <c:h val="0.75914753836098425"/>
        </c:manualLayout>
      </c:layout>
      <c:bar3DChart>
        <c:barDir val="col"/>
        <c:grouping val="clustered"/>
        <c:varyColors val="0"/>
        <c:ser>
          <c:idx val="0"/>
          <c:order val="0"/>
          <c:tx>
            <c:strRef>
              <c:f>'Total Revenue &amp; Expenses'!$B$8</c:f>
              <c:strCache>
                <c:ptCount val="1"/>
                <c:pt idx="0">
                  <c:v>Total Revenue</c:v>
                </c:pt>
              </c:strCache>
            </c:strRef>
          </c:tx>
          <c:spPr>
            <a:solidFill>
              <a:schemeClr val="accent1"/>
            </a:solidFill>
            <a:ln>
              <a:noFill/>
            </a:ln>
            <a:effectLst/>
            <a:sp3d/>
          </c:spPr>
          <c:invertIfNegative val="0"/>
          <c:cat>
            <c:multiLvlStrRef>
              <c:f>'Total Revenue &amp; Expenses'!$C$6:$G$7</c:f>
              <c:multiLvlStrCache>
                <c:ptCount val="5"/>
                <c:lvl>
                  <c:pt idx="0">
                    <c:v>HK$ Million</c:v>
                  </c:pt>
                  <c:pt idx="1">
                    <c:v>HK$ Million</c:v>
                  </c:pt>
                  <c:pt idx="2">
                    <c:v>HK$ Million</c:v>
                  </c:pt>
                  <c:pt idx="3">
                    <c:v>HK$ Million</c:v>
                  </c:pt>
                  <c:pt idx="4">
                    <c:v>HK$ Million</c:v>
                  </c:pt>
                </c:lvl>
                <c:lvl>
                  <c:pt idx="0">
                    <c:v>2019</c:v>
                  </c:pt>
                  <c:pt idx="1">
                    <c:v>2020</c:v>
                  </c:pt>
                  <c:pt idx="2">
                    <c:v>2021</c:v>
                  </c:pt>
                  <c:pt idx="3">
                    <c:v>2022</c:v>
                  </c:pt>
                  <c:pt idx="4">
                    <c:v>2023</c:v>
                  </c:pt>
                </c:lvl>
              </c:multiLvlStrCache>
            </c:multiLvlStrRef>
          </c:cat>
          <c:val>
            <c:numRef>
              <c:f>'Total Revenue &amp; Expenses'!$C$8:$G$8</c:f>
              <c:numCache>
                <c:formatCode>_("$"* #,##0_);_("$"* \(#,##0\);_("$"* "-"??_);_(@_)</c:formatCode>
                <c:ptCount val="5"/>
                <c:pt idx="0">
                  <c:v>34227</c:v>
                </c:pt>
                <c:pt idx="1">
                  <c:v>7681</c:v>
                </c:pt>
                <c:pt idx="2">
                  <c:v>10213</c:v>
                </c:pt>
                <c:pt idx="3">
                  <c:v>6719</c:v>
                </c:pt>
                <c:pt idx="4">
                  <c:v>21881</c:v>
                </c:pt>
              </c:numCache>
            </c:numRef>
          </c:val>
          <c:extLst>
            <c:ext xmlns:c16="http://schemas.microsoft.com/office/drawing/2014/chart" uri="{C3380CC4-5D6E-409C-BE32-E72D297353CC}">
              <c16:uniqueId val="{00000000-9EFD-4565-8FFA-83040D7FC772}"/>
            </c:ext>
          </c:extLst>
        </c:ser>
        <c:ser>
          <c:idx val="1"/>
          <c:order val="1"/>
          <c:tx>
            <c:strRef>
              <c:f>'Total Revenue &amp; Expenses'!$B$9</c:f>
              <c:strCache>
                <c:ptCount val="1"/>
                <c:pt idx="0">
                  <c:v>Total Expenses</c:v>
                </c:pt>
              </c:strCache>
            </c:strRef>
          </c:tx>
          <c:spPr>
            <a:solidFill>
              <a:schemeClr val="accent2"/>
            </a:solidFill>
            <a:ln>
              <a:noFill/>
            </a:ln>
            <a:effectLst/>
            <a:sp3d/>
          </c:spPr>
          <c:invertIfNegative val="0"/>
          <c:cat>
            <c:multiLvlStrRef>
              <c:f>'Total Revenue &amp; Expenses'!$C$6:$G$7</c:f>
              <c:multiLvlStrCache>
                <c:ptCount val="5"/>
                <c:lvl>
                  <c:pt idx="0">
                    <c:v>HK$ Million</c:v>
                  </c:pt>
                  <c:pt idx="1">
                    <c:v>HK$ Million</c:v>
                  </c:pt>
                  <c:pt idx="2">
                    <c:v>HK$ Million</c:v>
                  </c:pt>
                  <c:pt idx="3">
                    <c:v>HK$ Million</c:v>
                  </c:pt>
                  <c:pt idx="4">
                    <c:v>HK$ Million</c:v>
                  </c:pt>
                </c:lvl>
                <c:lvl>
                  <c:pt idx="0">
                    <c:v>2019</c:v>
                  </c:pt>
                  <c:pt idx="1">
                    <c:v>2020</c:v>
                  </c:pt>
                  <c:pt idx="2">
                    <c:v>2021</c:v>
                  </c:pt>
                  <c:pt idx="3">
                    <c:v>2022</c:v>
                  </c:pt>
                  <c:pt idx="4">
                    <c:v>2023</c:v>
                  </c:pt>
                </c:lvl>
              </c:multiLvlStrCache>
            </c:multiLvlStrRef>
          </c:cat>
          <c:val>
            <c:numRef>
              <c:f>'Total Revenue &amp; Expenses'!$C$9:$G$9</c:f>
              <c:numCache>
                <c:formatCode>_("$"* #,##0_);_("$"* \(#,##0\);_("$"* "-"??_);_(@_)</c:formatCode>
                <c:ptCount val="5"/>
                <c:pt idx="0">
                  <c:v>30911</c:v>
                </c:pt>
                <c:pt idx="1">
                  <c:v>10856</c:v>
                </c:pt>
                <c:pt idx="2">
                  <c:v>14411</c:v>
                </c:pt>
                <c:pt idx="3">
                  <c:v>14569</c:v>
                </c:pt>
                <c:pt idx="4">
                  <c:v>23751</c:v>
                </c:pt>
              </c:numCache>
            </c:numRef>
          </c:val>
          <c:extLst>
            <c:ext xmlns:c16="http://schemas.microsoft.com/office/drawing/2014/chart" uri="{C3380CC4-5D6E-409C-BE32-E72D297353CC}">
              <c16:uniqueId val="{00000001-9EFD-4565-8FFA-83040D7FC772}"/>
            </c:ext>
          </c:extLst>
        </c:ser>
        <c:ser>
          <c:idx val="2"/>
          <c:order val="2"/>
          <c:tx>
            <c:strRef>
              <c:f>'Total Revenue &amp; Expenses'!$B$10</c:f>
              <c:strCache>
                <c:ptCount val="1"/>
                <c:pt idx="0">
                  <c:v>Profit / Loss for the Year</c:v>
                </c:pt>
              </c:strCache>
            </c:strRef>
          </c:tx>
          <c:spPr>
            <a:solidFill>
              <a:schemeClr val="accent3"/>
            </a:solidFill>
            <a:ln>
              <a:noFill/>
            </a:ln>
            <a:effectLst/>
            <a:sp3d/>
          </c:spPr>
          <c:invertIfNegative val="0"/>
          <c:cat>
            <c:multiLvlStrRef>
              <c:f>'Total Revenue &amp; Expenses'!$C$6:$G$7</c:f>
              <c:multiLvlStrCache>
                <c:ptCount val="5"/>
                <c:lvl>
                  <c:pt idx="0">
                    <c:v>HK$ Million</c:v>
                  </c:pt>
                  <c:pt idx="1">
                    <c:v>HK$ Million</c:v>
                  </c:pt>
                  <c:pt idx="2">
                    <c:v>HK$ Million</c:v>
                  </c:pt>
                  <c:pt idx="3">
                    <c:v>HK$ Million</c:v>
                  </c:pt>
                  <c:pt idx="4">
                    <c:v>HK$ Million</c:v>
                  </c:pt>
                </c:lvl>
                <c:lvl>
                  <c:pt idx="0">
                    <c:v>2019</c:v>
                  </c:pt>
                  <c:pt idx="1">
                    <c:v>2020</c:v>
                  </c:pt>
                  <c:pt idx="2">
                    <c:v>2021</c:v>
                  </c:pt>
                  <c:pt idx="3">
                    <c:v>2022</c:v>
                  </c:pt>
                  <c:pt idx="4">
                    <c:v>2023</c:v>
                  </c:pt>
                </c:lvl>
              </c:multiLvlStrCache>
            </c:multiLvlStrRef>
          </c:cat>
          <c:val>
            <c:numRef>
              <c:f>'Total Revenue &amp; Expenses'!$C$10:$G$10</c:f>
              <c:numCache>
                <c:formatCode>_("$"* #,##0_);_("$"* \(#,##0\);_("$"* "-"??_);_(@_)</c:formatCode>
                <c:ptCount val="5"/>
                <c:pt idx="0">
                  <c:v>3316</c:v>
                </c:pt>
                <c:pt idx="1">
                  <c:v>-3175</c:v>
                </c:pt>
                <c:pt idx="2">
                  <c:v>-4198</c:v>
                </c:pt>
                <c:pt idx="3">
                  <c:v>-7850</c:v>
                </c:pt>
                <c:pt idx="4">
                  <c:v>-1870</c:v>
                </c:pt>
              </c:numCache>
            </c:numRef>
          </c:val>
          <c:extLst>
            <c:ext xmlns:c16="http://schemas.microsoft.com/office/drawing/2014/chart" uri="{C3380CC4-5D6E-409C-BE32-E72D297353CC}">
              <c16:uniqueId val="{00000002-9EFD-4565-8FFA-83040D7FC772}"/>
            </c:ext>
          </c:extLst>
        </c:ser>
        <c:dLbls>
          <c:showLegendKey val="0"/>
          <c:showVal val="0"/>
          <c:showCatName val="0"/>
          <c:showSerName val="0"/>
          <c:showPercent val="0"/>
          <c:showBubbleSize val="0"/>
        </c:dLbls>
        <c:gapWidth val="150"/>
        <c:shape val="box"/>
        <c:axId val="948924032"/>
        <c:axId val="948921632"/>
        <c:axId val="0"/>
      </c:bar3DChart>
      <c:catAx>
        <c:axId val="948924032"/>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48921632"/>
        <c:crosses val="autoZero"/>
        <c:auto val="1"/>
        <c:lblAlgn val="ctr"/>
        <c:lblOffset val="100"/>
        <c:noMultiLvlLbl val="0"/>
      </c:catAx>
      <c:valAx>
        <c:axId val="948921632"/>
        <c:scaling>
          <c:orientation val="minMax"/>
        </c:scaling>
        <c:delete val="0"/>
        <c:axPos val="l"/>
        <c:majorGridlines>
          <c:spPr>
            <a:ln w="9525" cap="flat" cmpd="sng" algn="ctr">
              <a:solidFill>
                <a:schemeClr val="tx1">
                  <a:lumMod val="15000"/>
                  <a:lumOff val="85000"/>
                </a:schemeClr>
              </a:solidFill>
              <a:round/>
            </a:ln>
            <a:effectLst/>
          </c:spPr>
        </c:majorGridlines>
        <c:numFmt formatCode="_(&quot;$&quot;* #,##0_);_(&quot;$&quot;* \(#,##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4892403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TW"/>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ltLang="zh-TW"/>
              <a:t>SJM Holdings Ltd - Gaming</a:t>
            </a:r>
            <a:r>
              <a:rPr lang="en-US" altLang="zh-TW" baseline="0"/>
              <a:t> Revenue vs Gaming Tax</a:t>
            </a:r>
            <a:r>
              <a:rPr lang="zh-TW" altLang="en-US"/>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'Gaming Revenue 1'!$B$8</c:f>
              <c:strCache>
                <c:ptCount val="1"/>
                <c:pt idx="0">
                  <c:v>Gaming Revenue</c:v>
                </c:pt>
              </c:strCache>
            </c:strRef>
          </c:tx>
          <c:spPr>
            <a:solidFill>
              <a:schemeClr val="accent1"/>
            </a:solidFill>
            <a:ln>
              <a:noFill/>
            </a:ln>
            <a:effectLst/>
          </c:spPr>
          <c:invertIfNegative val="0"/>
          <c:cat>
            <c:multiLvlStrRef>
              <c:f>'Gaming Revenue 1'!$C$6:$G$7</c:f>
              <c:multiLvlStrCache>
                <c:ptCount val="5"/>
                <c:lvl>
                  <c:pt idx="0">
                    <c:v>HK$ Million</c:v>
                  </c:pt>
                  <c:pt idx="1">
                    <c:v>HK$ Million</c:v>
                  </c:pt>
                  <c:pt idx="2">
                    <c:v>HK$ Million</c:v>
                  </c:pt>
                  <c:pt idx="3">
                    <c:v>HK$ Million</c:v>
                  </c:pt>
                  <c:pt idx="4">
                    <c:v>HK$ Million</c:v>
                  </c:pt>
                </c:lvl>
                <c:lvl>
                  <c:pt idx="0">
                    <c:v>2019</c:v>
                  </c:pt>
                  <c:pt idx="1">
                    <c:v>2020</c:v>
                  </c:pt>
                  <c:pt idx="2">
                    <c:v>2021</c:v>
                  </c:pt>
                  <c:pt idx="3">
                    <c:v>2022</c:v>
                  </c:pt>
                  <c:pt idx="4">
                    <c:v>2023</c:v>
                  </c:pt>
                </c:lvl>
              </c:multiLvlStrCache>
            </c:multiLvlStrRef>
          </c:cat>
          <c:val>
            <c:numRef>
              <c:f>'Gaming Revenue 1'!$C$8:$G$8</c:f>
              <c:numCache>
                <c:formatCode>_("$"* #,##0_);_("$"* \(#,##0\);_("$"* "-"??_);_(@_)</c:formatCode>
                <c:ptCount val="5"/>
                <c:pt idx="0">
                  <c:v>33159</c:v>
                </c:pt>
                <c:pt idx="1">
                  <c:v>7304</c:v>
                </c:pt>
                <c:pt idx="2">
                  <c:v>9608</c:v>
                </c:pt>
                <c:pt idx="3">
                  <c:v>6092</c:v>
                </c:pt>
                <c:pt idx="4">
                  <c:v>20059</c:v>
                </c:pt>
              </c:numCache>
            </c:numRef>
          </c:val>
          <c:extLst>
            <c:ext xmlns:c16="http://schemas.microsoft.com/office/drawing/2014/chart" uri="{C3380CC4-5D6E-409C-BE32-E72D297353CC}">
              <c16:uniqueId val="{00000000-CAF8-4A99-86E7-FCF774C3FE53}"/>
            </c:ext>
          </c:extLst>
        </c:ser>
        <c:ser>
          <c:idx val="1"/>
          <c:order val="1"/>
          <c:tx>
            <c:strRef>
              <c:f>'Gaming Revenue 1'!$B$9</c:f>
              <c:strCache>
                <c:ptCount val="1"/>
                <c:pt idx="0">
                  <c:v>Gaming Tax</c:v>
                </c:pt>
              </c:strCache>
            </c:strRef>
          </c:tx>
          <c:spPr>
            <a:solidFill>
              <a:schemeClr val="accent2"/>
            </a:solidFill>
            <a:ln>
              <a:noFill/>
            </a:ln>
            <a:effectLst/>
          </c:spPr>
          <c:invertIfNegative val="0"/>
          <c:cat>
            <c:multiLvlStrRef>
              <c:f>'Gaming Revenue 1'!$C$6:$G$7</c:f>
              <c:multiLvlStrCache>
                <c:ptCount val="5"/>
                <c:lvl>
                  <c:pt idx="0">
                    <c:v>HK$ Million</c:v>
                  </c:pt>
                  <c:pt idx="1">
                    <c:v>HK$ Million</c:v>
                  </c:pt>
                  <c:pt idx="2">
                    <c:v>HK$ Million</c:v>
                  </c:pt>
                  <c:pt idx="3">
                    <c:v>HK$ Million</c:v>
                  </c:pt>
                  <c:pt idx="4">
                    <c:v>HK$ Million</c:v>
                  </c:pt>
                </c:lvl>
                <c:lvl>
                  <c:pt idx="0">
                    <c:v>2019</c:v>
                  </c:pt>
                  <c:pt idx="1">
                    <c:v>2020</c:v>
                  </c:pt>
                  <c:pt idx="2">
                    <c:v>2021</c:v>
                  </c:pt>
                  <c:pt idx="3">
                    <c:v>2022</c:v>
                  </c:pt>
                  <c:pt idx="4">
                    <c:v>2023</c:v>
                  </c:pt>
                </c:lvl>
              </c:multiLvlStrCache>
            </c:multiLvlStrRef>
          </c:cat>
          <c:val>
            <c:numRef>
              <c:f>'Gaming Revenue 1'!$C$9:$G$9</c:f>
              <c:numCache>
                <c:formatCode>_("$"* #,##0_);_("$"* \(#,##0\);_("$"* "-"??_);_(@_)</c:formatCode>
                <c:ptCount val="5"/>
                <c:pt idx="0">
                  <c:v>15531</c:v>
                </c:pt>
                <c:pt idx="1">
                  <c:v>3368</c:v>
                </c:pt>
                <c:pt idx="2">
                  <c:v>4186</c:v>
                </c:pt>
                <c:pt idx="3">
                  <c:v>2681</c:v>
                </c:pt>
                <c:pt idx="4">
                  <c:v>8487</c:v>
                </c:pt>
              </c:numCache>
            </c:numRef>
          </c:val>
          <c:extLst>
            <c:ext xmlns:c16="http://schemas.microsoft.com/office/drawing/2014/chart" uri="{C3380CC4-5D6E-409C-BE32-E72D297353CC}">
              <c16:uniqueId val="{00000001-CAF8-4A99-86E7-FCF774C3FE53}"/>
            </c:ext>
          </c:extLst>
        </c:ser>
        <c:dLbls>
          <c:showLegendKey val="0"/>
          <c:showVal val="0"/>
          <c:showCatName val="0"/>
          <c:showSerName val="0"/>
          <c:showPercent val="0"/>
          <c:showBubbleSize val="0"/>
        </c:dLbls>
        <c:gapWidth val="150"/>
        <c:overlap val="100"/>
        <c:axId val="1525171600"/>
        <c:axId val="1525170640"/>
      </c:barChart>
      <c:catAx>
        <c:axId val="15251716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25170640"/>
        <c:crosses val="autoZero"/>
        <c:auto val="1"/>
        <c:lblAlgn val="ctr"/>
        <c:lblOffset val="100"/>
        <c:noMultiLvlLbl val="0"/>
      </c:catAx>
      <c:valAx>
        <c:axId val="1525170640"/>
        <c:scaling>
          <c:orientation val="minMax"/>
        </c:scaling>
        <c:delete val="0"/>
        <c:axPos val="l"/>
        <c:majorGridlines>
          <c:spPr>
            <a:ln w="9525" cap="flat" cmpd="sng" algn="ctr">
              <a:solidFill>
                <a:schemeClr val="tx1">
                  <a:lumMod val="15000"/>
                  <a:lumOff val="85000"/>
                </a:schemeClr>
              </a:solidFill>
              <a:round/>
            </a:ln>
            <a:effectLst/>
          </c:spPr>
        </c:majorGridlines>
        <c:numFmt formatCode="_(&quot;$&quot;* #,##0_);_(&quot;$&quot;* \(#,##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251716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TW"/>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ltLang="zh-TW"/>
              <a:t>SJM Holdings Ltd</a:t>
            </a:r>
            <a:r>
              <a:rPr lang="en-US" altLang="zh-TW" baseline="0"/>
              <a:t> - Expenses Breakdown</a:t>
            </a:r>
            <a:endParaRPr lang="zh-TW" altLang="en-US"/>
          </a:p>
        </c:rich>
      </c:tx>
      <c:layout>
        <c:manualLayout>
          <c:xMode val="edge"/>
          <c:yMode val="edge"/>
          <c:x val="0.21140935873287203"/>
          <c:y val="2.9143897996357013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zh-TW" altLang="en-US"/>
        </a:p>
      </c:txPr>
    </c:title>
    <c:autoTitleDeleted val="0"/>
    <c:plotArea>
      <c:layout/>
      <c:barChart>
        <c:barDir val="col"/>
        <c:grouping val="clustered"/>
        <c:varyColors val="0"/>
        <c:ser>
          <c:idx val="0"/>
          <c:order val="0"/>
          <c:tx>
            <c:strRef>
              <c:f>'Expenses Breakdown 2'!$C$6:$C$7</c:f>
              <c:strCache>
                <c:ptCount val="2"/>
                <c:pt idx="0">
                  <c:v>2019</c:v>
                </c:pt>
                <c:pt idx="1">
                  <c:v>HK$ Million</c:v>
                </c:pt>
              </c:strCache>
            </c:strRef>
          </c:tx>
          <c:spPr>
            <a:solidFill>
              <a:schemeClr val="accent1"/>
            </a:solidFill>
            <a:ln>
              <a:noFill/>
            </a:ln>
            <a:effectLst/>
          </c:spPr>
          <c:invertIfNegative val="0"/>
          <c:cat>
            <c:strRef>
              <c:f>'Expenses Breakdown 2'!$B$8:$B$13</c:f>
              <c:strCache>
                <c:ptCount val="6"/>
                <c:pt idx="0">
                  <c:v>Gaming Tax</c:v>
                </c:pt>
                <c:pt idx="1">
                  <c:v>Profit Tax</c:v>
                </c:pt>
                <c:pt idx="2">
                  <c:v>Cost of Sales</c:v>
                </c:pt>
                <c:pt idx="3">
                  <c:v>Marketing and Promotional </c:v>
                </c:pt>
                <c:pt idx="4">
                  <c:v>Operating and Admin </c:v>
                </c:pt>
                <c:pt idx="5">
                  <c:v>Others</c:v>
                </c:pt>
              </c:strCache>
            </c:strRef>
          </c:cat>
          <c:val>
            <c:numRef>
              <c:f>'Expenses Breakdown 2'!$C$8:$C$13</c:f>
              <c:numCache>
                <c:formatCode>_("$"* #,##0_);_("$"* \(#,##0\);_("$"* "-"??_);_(@_)</c:formatCode>
                <c:ptCount val="6"/>
                <c:pt idx="0">
                  <c:v>15531</c:v>
                </c:pt>
                <c:pt idx="1">
                  <c:v>52</c:v>
                </c:pt>
                <c:pt idx="2">
                  <c:v>377</c:v>
                </c:pt>
                <c:pt idx="3">
                  <c:v>6220</c:v>
                </c:pt>
                <c:pt idx="4">
                  <c:v>8497</c:v>
                </c:pt>
                <c:pt idx="5">
                  <c:v>234</c:v>
                </c:pt>
              </c:numCache>
            </c:numRef>
          </c:val>
          <c:extLst>
            <c:ext xmlns:c16="http://schemas.microsoft.com/office/drawing/2014/chart" uri="{C3380CC4-5D6E-409C-BE32-E72D297353CC}">
              <c16:uniqueId val="{00000000-2AAB-43DC-8025-D62087A09683}"/>
            </c:ext>
          </c:extLst>
        </c:ser>
        <c:ser>
          <c:idx val="1"/>
          <c:order val="1"/>
          <c:tx>
            <c:strRef>
              <c:f>'Expenses Breakdown 2'!$D$6:$D$7</c:f>
              <c:strCache>
                <c:ptCount val="2"/>
                <c:pt idx="0">
                  <c:v>2020</c:v>
                </c:pt>
                <c:pt idx="1">
                  <c:v>HK$ Million</c:v>
                </c:pt>
              </c:strCache>
            </c:strRef>
          </c:tx>
          <c:spPr>
            <a:solidFill>
              <a:schemeClr val="accent2"/>
            </a:solidFill>
            <a:ln>
              <a:noFill/>
            </a:ln>
            <a:effectLst/>
          </c:spPr>
          <c:invertIfNegative val="0"/>
          <c:cat>
            <c:strRef>
              <c:f>'Expenses Breakdown 2'!$B$8:$B$13</c:f>
              <c:strCache>
                <c:ptCount val="6"/>
                <c:pt idx="0">
                  <c:v>Gaming Tax</c:v>
                </c:pt>
                <c:pt idx="1">
                  <c:v>Profit Tax</c:v>
                </c:pt>
                <c:pt idx="2">
                  <c:v>Cost of Sales</c:v>
                </c:pt>
                <c:pt idx="3">
                  <c:v>Marketing and Promotional </c:v>
                </c:pt>
                <c:pt idx="4">
                  <c:v>Operating and Admin </c:v>
                </c:pt>
                <c:pt idx="5">
                  <c:v>Others</c:v>
                </c:pt>
              </c:strCache>
            </c:strRef>
          </c:cat>
          <c:val>
            <c:numRef>
              <c:f>'Expenses Breakdown 2'!$D$8:$D$13</c:f>
              <c:numCache>
                <c:formatCode>_("$"* #,##0_);_("$"* \(#,##0\);_("$"* "-"??_);_(@_)</c:formatCode>
                <c:ptCount val="6"/>
                <c:pt idx="0">
                  <c:v>3368</c:v>
                </c:pt>
                <c:pt idx="1">
                  <c:v>23</c:v>
                </c:pt>
                <c:pt idx="2">
                  <c:v>204</c:v>
                </c:pt>
                <c:pt idx="3">
                  <c:v>125</c:v>
                </c:pt>
                <c:pt idx="4">
                  <c:v>7104</c:v>
                </c:pt>
                <c:pt idx="5">
                  <c:v>32</c:v>
                </c:pt>
              </c:numCache>
            </c:numRef>
          </c:val>
          <c:extLst>
            <c:ext xmlns:c16="http://schemas.microsoft.com/office/drawing/2014/chart" uri="{C3380CC4-5D6E-409C-BE32-E72D297353CC}">
              <c16:uniqueId val="{00000001-2AAB-43DC-8025-D62087A09683}"/>
            </c:ext>
          </c:extLst>
        </c:ser>
        <c:ser>
          <c:idx val="2"/>
          <c:order val="2"/>
          <c:tx>
            <c:strRef>
              <c:f>'Expenses Breakdown 2'!$E$6:$E$7</c:f>
              <c:strCache>
                <c:ptCount val="2"/>
                <c:pt idx="0">
                  <c:v>2021</c:v>
                </c:pt>
                <c:pt idx="1">
                  <c:v>HK$ Million</c:v>
                </c:pt>
              </c:strCache>
            </c:strRef>
          </c:tx>
          <c:spPr>
            <a:solidFill>
              <a:schemeClr val="accent3"/>
            </a:solidFill>
            <a:ln>
              <a:noFill/>
            </a:ln>
            <a:effectLst/>
          </c:spPr>
          <c:invertIfNegative val="0"/>
          <c:cat>
            <c:strRef>
              <c:f>'Expenses Breakdown 2'!$B$8:$B$13</c:f>
              <c:strCache>
                <c:ptCount val="6"/>
                <c:pt idx="0">
                  <c:v>Gaming Tax</c:v>
                </c:pt>
                <c:pt idx="1">
                  <c:v>Profit Tax</c:v>
                </c:pt>
                <c:pt idx="2">
                  <c:v>Cost of Sales</c:v>
                </c:pt>
                <c:pt idx="3">
                  <c:v>Marketing and Promotional </c:v>
                </c:pt>
                <c:pt idx="4">
                  <c:v>Operating and Admin </c:v>
                </c:pt>
                <c:pt idx="5">
                  <c:v>Others</c:v>
                </c:pt>
              </c:strCache>
            </c:strRef>
          </c:cat>
          <c:val>
            <c:numRef>
              <c:f>'Expenses Breakdown 2'!$E$8:$E$13</c:f>
              <c:numCache>
                <c:formatCode>_("$"* #,##0_);_("$"* \(#,##0\);_("$"* "-"??_);_(@_)</c:formatCode>
                <c:ptCount val="6"/>
                <c:pt idx="0">
                  <c:v>4186</c:v>
                </c:pt>
                <c:pt idx="1">
                  <c:v>21</c:v>
                </c:pt>
                <c:pt idx="2">
                  <c:v>337</c:v>
                </c:pt>
                <c:pt idx="3">
                  <c:v>1147</c:v>
                </c:pt>
                <c:pt idx="4">
                  <c:v>8377</c:v>
                </c:pt>
                <c:pt idx="5">
                  <c:v>343</c:v>
                </c:pt>
              </c:numCache>
            </c:numRef>
          </c:val>
          <c:extLst>
            <c:ext xmlns:c16="http://schemas.microsoft.com/office/drawing/2014/chart" uri="{C3380CC4-5D6E-409C-BE32-E72D297353CC}">
              <c16:uniqueId val="{00000002-2AAB-43DC-8025-D62087A09683}"/>
            </c:ext>
          </c:extLst>
        </c:ser>
        <c:ser>
          <c:idx val="3"/>
          <c:order val="3"/>
          <c:tx>
            <c:strRef>
              <c:f>'Expenses Breakdown 2'!$F$6:$F$7</c:f>
              <c:strCache>
                <c:ptCount val="2"/>
                <c:pt idx="0">
                  <c:v>2022</c:v>
                </c:pt>
                <c:pt idx="1">
                  <c:v>HK$ Million</c:v>
                </c:pt>
              </c:strCache>
            </c:strRef>
          </c:tx>
          <c:spPr>
            <a:solidFill>
              <a:schemeClr val="accent4"/>
            </a:solidFill>
            <a:ln>
              <a:noFill/>
            </a:ln>
            <a:effectLst/>
          </c:spPr>
          <c:invertIfNegative val="0"/>
          <c:cat>
            <c:strRef>
              <c:f>'Expenses Breakdown 2'!$B$8:$B$13</c:f>
              <c:strCache>
                <c:ptCount val="6"/>
                <c:pt idx="0">
                  <c:v>Gaming Tax</c:v>
                </c:pt>
                <c:pt idx="1">
                  <c:v>Profit Tax</c:v>
                </c:pt>
                <c:pt idx="2">
                  <c:v>Cost of Sales</c:v>
                </c:pt>
                <c:pt idx="3">
                  <c:v>Marketing and Promotional </c:v>
                </c:pt>
                <c:pt idx="4">
                  <c:v>Operating and Admin </c:v>
                </c:pt>
                <c:pt idx="5">
                  <c:v>Others</c:v>
                </c:pt>
              </c:strCache>
            </c:strRef>
          </c:cat>
          <c:val>
            <c:numRef>
              <c:f>'Expenses Breakdown 2'!$F$8:$F$13</c:f>
              <c:numCache>
                <c:formatCode>_("$"* #,##0_);_("$"* \(#,##0\);_("$"* "-"??_);_(@_)</c:formatCode>
                <c:ptCount val="6"/>
                <c:pt idx="0">
                  <c:v>2681</c:v>
                </c:pt>
                <c:pt idx="1">
                  <c:v>61</c:v>
                </c:pt>
                <c:pt idx="2">
                  <c:v>402</c:v>
                </c:pt>
                <c:pt idx="3">
                  <c:v>463</c:v>
                </c:pt>
                <c:pt idx="4">
                  <c:v>8477</c:v>
                </c:pt>
                <c:pt idx="5">
                  <c:v>2485</c:v>
                </c:pt>
              </c:numCache>
            </c:numRef>
          </c:val>
          <c:extLst>
            <c:ext xmlns:c16="http://schemas.microsoft.com/office/drawing/2014/chart" uri="{C3380CC4-5D6E-409C-BE32-E72D297353CC}">
              <c16:uniqueId val="{00000003-2AAB-43DC-8025-D62087A09683}"/>
            </c:ext>
          </c:extLst>
        </c:ser>
        <c:ser>
          <c:idx val="4"/>
          <c:order val="4"/>
          <c:tx>
            <c:strRef>
              <c:f>'Expenses Breakdown 2'!$G$6:$G$7</c:f>
              <c:strCache>
                <c:ptCount val="2"/>
                <c:pt idx="0">
                  <c:v>2023</c:v>
                </c:pt>
                <c:pt idx="1">
                  <c:v>HK$ Million</c:v>
                </c:pt>
              </c:strCache>
            </c:strRef>
          </c:tx>
          <c:spPr>
            <a:solidFill>
              <a:schemeClr val="accent5"/>
            </a:solidFill>
            <a:ln>
              <a:noFill/>
            </a:ln>
            <a:effectLst/>
          </c:spPr>
          <c:invertIfNegative val="0"/>
          <c:cat>
            <c:strRef>
              <c:f>'Expenses Breakdown 2'!$B$8:$B$13</c:f>
              <c:strCache>
                <c:ptCount val="6"/>
                <c:pt idx="0">
                  <c:v>Gaming Tax</c:v>
                </c:pt>
                <c:pt idx="1">
                  <c:v>Profit Tax</c:v>
                </c:pt>
                <c:pt idx="2">
                  <c:v>Cost of Sales</c:v>
                </c:pt>
                <c:pt idx="3">
                  <c:v>Marketing and Promotional </c:v>
                </c:pt>
                <c:pt idx="4">
                  <c:v>Operating and Admin </c:v>
                </c:pt>
                <c:pt idx="5">
                  <c:v>Others</c:v>
                </c:pt>
              </c:strCache>
            </c:strRef>
          </c:cat>
          <c:val>
            <c:numRef>
              <c:f>'Expenses Breakdown 2'!$G$8:$G$13</c:f>
              <c:numCache>
                <c:formatCode>_("$"* #,##0_);_("$"* \(#,##0\);_("$"* "-"??_);_(@_)</c:formatCode>
                <c:ptCount val="6"/>
                <c:pt idx="0">
                  <c:v>8487</c:v>
                </c:pt>
                <c:pt idx="1">
                  <c:v>36</c:v>
                </c:pt>
                <c:pt idx="2">
                  <c:v>632</c:v>
                </c:pt>
                <c:pt idx="3">
                  <c:v>3825</c:v>
                </c:pt>
                <c:pt idx="4">
                  <c:v>8838</c:v>
                </c:pt>
                <c:pt idx="5">
                  <c:v>1933</c:v>
                </c:pt>
              </c:numCache>
            </c:numRef>
          </c:val>
          <c:extLst>
            <c:ext xmlns:c16="http://schemas.microsoft.com/office/drawing/2014/chart" uri="{C3380CC4-5D6E-409C-BE32-E72D297353CC}">
              <c16:uniqueId val="{00000004-2AAB-43DC-8025-D62087A09683}"/>
            </c:ext>
          </c:extLst>
        </c:ser>
        <c:dLbls>
          <c:showLegendKey val="0"/>
          <c:showVal val="0"/>
          <c:showCatName val="0"/>
          <c:showSerName val="0"/>
          <c:showPercent val="0"/>
          <c:showBubbleSize val="0"/>
        </c:dLbls>
        <c:gapWidth val="219"/>
        <c:overlap val="-27"/>
        <c:axId val="892074912"/>
        <c:axId val="1424544448"/>
      </c:barChart>
      <c:catAx>
        <c:axId val="8920749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24544448"/>
        <c:crosses val="autoZero"/>
        <c:auto val="1"/>
        <c:lblAlgn val="ctr"/>
        <c:lblOffset val="100"/>
        <c:noMultiLvlLbl val="0"/>
      </c:catAx>
      <c:valAx>
        <c:axId val="1424544448"/>
        <c:scaling>
          <c:orientation val="minMax"/>
        </c:scaling>
        <c:delete val="0"/>
        <c:axPos val="l"/>
        <c:majorGridlines>
          <c:spPr>
            <a:ln w="9525" cap="flat" cmpd="sng" algn="ctr">
              <a:solidFill>
                <a:schemeClr val="tx1">
                  <a:lumMod val="15000"/>
                  <a:lumOff val="85000"/>
                </a:schemeClr>
              </a:solidFill>
              <a:round/>
            </a:ln>
            <a:effectLst/>
          </c:spPr>
        </c:majorGridlines>
        <c:numFmt formatCode="_(&quot;$&quot;* #,##0_);_(&quot;$&quot;* \(#,##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92074912"/>
        <c:crosses val="autoZero"/>
        <c:crossBetween val="between"/>
        <c:majorUnit val="1000"/>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0E99E25-5B65-D93A-3010-8B947D67E65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AEB28A-33CC-6CF5-1214-F2C3205F679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3888634-FBA9-41D6-8B35-EE3A7D816B7C}" type="datetimeFigureOut">
              <a:rPr lang="en-US" smtClean="0"/>
              <a:t>4/12/2025</a:t>
            </a:fld>
            <a:endParaRPr lang="en-US" dirty="0"/>
          </a:p>
        </p:txBody>
      </p:sp>
      <p:sp>
        <p:nvSpPr>
          <p:cNvPr id="4" name="Footer Placeholder 3">
            <a:extLst>
              <a:ext uri="{FF2B5EF4-FFF2-40B4-BE49-F238E27FC236}">
                <a16:creationId xmlns:a16="http://schemas.microsoft.com/office/drawing/2014/main" id="{43D63414-6160-FF79-B3F6-CD615625C84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583E93F-BDEC-C5F7-2553-8324882C419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97C78D2-97D1-4B37-BDD1-08A09BD4CA99}" type="slidenum">
              <a:rPr lang="en-US" smtClean="0"/>
              <a:t>‹#›</a:t>
            </a:fld>
            <a:endParaRPr lang="en-US" dirty="0"/>
          </a:p>
        </p:txBody>
      </p:sp>
    </p:spTree>
    <p:extLst>
      <p:ext uri="{BB962C8B-B14F-4D97-AF65-F5344CB8AC3E}">
        <p14:creationId xmlns:p14="http://schemas.microsoft.com/office/powerpoint/2010/main" val="23691359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28068-AFBD-4979-B752-9EB6F90B1386}" type="datetimeFigureOut">
              <a:rPr lang="en-US" smtClean="0"/>
              <a:t>4/12/2025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939589-3E79-4C82-AA4A-FE78234FAA59}" type="slidenum">
              <a:rPr lang="en-US" smtClean="0"/>
              <a:t>‹#›</a:t>
            </a:fld>
            <a:endParaRPr lang="en-US" dirty="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939589-3E79-4C82-AA4A-FE78234FAA59}" type="slidenum">
              <a:rPr lang="en-US" smtClean="0"/>
              <a:t>1</a:t>
            </a:fld>
            <a:endParaRPr lang="en-US" dirty="0"/>
          </a:p>
        </p:txBody>
      </p:sp>
    </p:spTree>
    <p:extLst>
      <p:ext uri="{BB962C8B-B14F-4D97-AF65-F5344CB8AC3E}">
        <p14:creationId xmlns:p14="http://schemas.microsoft.com/office/powerpoint/2010/main" val="3381230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B8C5D-0896-27F1-3CF4-5572BA9817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B560E8-90BC-70A6-DA5D-A49D7B024A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7B74CE-7C22-6314-E1A8-CA4BACBFC5B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97F841C-D747-698D-8B9E-292AC9C84DE3}"/>
              </a:ext>
            </a:extLst>
          </p:cNvPr>
          <p:cNvSpPr>
            <a:spLocks noGrp="1"/>
          </p:cNvSpPr>
          <p:nvPr>
            <p:ph type="sldNum" sz="quarter" idx="5"/>
          </p:nvPr>
        </p:nvSpPr>
        <p:spPr/>
        <p:txBody>
          <a:bodyPr/>
          <a:lstStyle/>
          <a:p>
            <a:fld id="{D5939589-3E79-4C82-AA4A-FE78234FAA59}" type="slidenum">
              <a:rPr lang="en-US" smtClean="0"/>
              <a:t>2</a:t>
            </a:fld>
            <a:endParaRPr lang="en-US" dirty="0"/>
          </a:p>
        </p:txBody>
      </p:sp>
    </p:spTree>
    <p:extLst>
      <p:ext uri="{BB962C8B-B14F-4D97-AF65-F5344CB8AC3E}">
        <p14:creationId xmlns:p14="http://schemas.microsoft.com/office/powerpoint/2010/main" val="2968494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31E80-3A6A-9037-0867-DF604D676C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C31E38-7967-E567-287D-B67A69A925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1B27B3-F048-76B6-5DA5-8EA6DF5FEDA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60FDFC2-D66F-DB7A-6DA9-C1E0FDCA8948}"/>
              </a:ext>
            </a:extLst>
          </p:cNvPr>
          <p:cNvSpPr>
            <a:spLocks noGrp="1"/>
          </p:cNvSpPr>
          <p:nvPr>
            <p:ph type="sldNum" sz="quarter" idx="5"/>
          </p:nvPr>
        </p:nvSpPr>
        <p:spPr/>
        <p:txBody>
          <a:bodyPr/>
          <a:lstStyle/>
          <a:p>
            <a:fld id="{D5939589-3E79-4C82-AA4A-FE78234FAA59}" type="slidenum">
              <a:rPr lang="en-US" smtClean="0"/>
              <a:t>3</a:t>
            </a:fld>
            <a:endParaRPr lang="en-US" dirty="0"/>
          </a:p>
        </p:txBody>
      </p:sp>
    </p:spTree>
    <p:extLst>
      <p:ext uri="{BB962C8B-B14F-4D97-AF65-F5344CB8AC3E}">
        <p14:creationId xmlns:p14="http://schemas.microsoft.com/office/powerpoint/2010/main" val="2866563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939589-3E79-4C82-AA4A-FE78234FAA59}" type="slidenum">
              <a:rPr lang="en-US" smtClean="0"/>
              <a:t>4</a:t>
            </a:fld>
            <a:endParaRPr lang="en-US" dirty="0"/>
          </a:p>
        </p:txBody>
      </p:sp>
    </p:spTree>
    <p:extLst>
      <p:ext uri="{BB962C8B-B14F-4D97-AF65-F5344CB8AC3E}">
        <p14:creationId xmlns:p14="http://schemas.microsoft.com/office/powerpoint/2010/main" val="3547059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8F917-2294-170C-33C4-5CE986BFD4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0742D7-5BB4-3936-666B-9E0887ED8B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C2689C-8D06-E405-E0F9-FA5530466D0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B235567-35E8-AEC0-6CCA-C5FA36198DA8}"/>
              </a:ext>
            </a:extLst>
          </p:cNvPr>
          <p:cNvSpPr>
            <a:spLocks noGrp="1"/>
          </p:cNvSpPr>
          <p:nvPr>
            <p:ph type="sldNum" sz="quarter" idx="5"/>
          </p:nvPr>
        </p:nvSpPr>
        <p:spPr/>
        <p:txBody>
          <a:bodyPr/>
          <a:lstStyle/>
          <a:p>
            <a:fld id="{D5939589-3E79-4C82-AA4A-FE78234FAA59}" type="slidenum">
              <a:rPr lang="en-US" smtClean="0"/>
              <a:t>5</a:t>
            </a:fld>
            <a:endParaRPr lang="en-US" dirty="0"/>
          </a:p>
        </p:txBody>
      </p:sp>
    </p:spTree>
    <p:extLst>
      <p:ext uri="{BB962C8B-B14F-4D97-AF65-F5344CB8AC3E}">
        <p14:creationId xmlns:p14="http://schemas.microsoft.com/office/powerpoint/2010/main" val="34565716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A6029-6CE2-EED9-CD79-DE89A9D7F1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B68135-981C-A5A2-543E-CC4DFF0FE3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20AAF6-E253-FFC6-FD38-CEB0B88B9BD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DAEC095-B7E9-0D23-7981-4F24E6A63BB4}"/>
              </a:ext>
            </a:extLst>
          </p:cNvPr>
          <p:cNvSpPr>
            <a:spLocks noGrp="1"/>
          </p:cNvSpPr>
          <p:nvPr>
            <p:ph type="sldNum" sz="quarter" idx="5"/>
          </p:nvPr>
        </p:nvSpPr>
        <p:spPr/>
        <p:txBody>
          <a:bodyPr/>
          <a:lstStyle/>
          <a:p>
            <a:fld id="{D5939589-3E79-4C82-AA4A-FE78234FAA59}" type="slidenum">
              <a:rPr lang="en-US" smtClean="0"/>
              <a:t>6</a:t>
            </a:fld>
            <a:endParaRPr lang="en-US" dirty="0"/>
          </a:p>
        </p:txBody>
      </p:sp>
    </p:spTree>
    <p:extLst>
      <p:ext uri="{BB962C8B-B14F-4D97-AF65-F5344CB8AC3E}">
        <p14:creationId xmlns:p14="http://schemas.microsoft.com/office/powerpoint/2010/main" val="29333619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8CBC05-8D34-0A8F-3612-602FE39619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7E34AD-9759-2892-8C41-9C3C68B484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70C8D6-6A7D-843C-FDD1-C6705BE2153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5FED18C-BB96-7767-1567-073F6FC189A3}"/>
              </a:ext>
            </a:extLst>
          </p:cNvPr>
          <p:cNvSpPr>
            <a:spLocks noGrp="1"/>
          </p:cNvSpPr>
          <p:nvPr>
            <p:ph type="sldNum" sz="quarter" idx="5"/>
          </p:nvPr>
        </p:nvSpPr>
        <p:spPr/>
        <p:txBody>
          <a:bodyPr/>
          <a:lstStyle/>
          <a:p>
            <a:fld id="{D5939589-3E79-4C82-AA4A-FE78234FAA59}" type="slidenum">
              <a:rPr lang="en-US" smtClean="0"/>
              <a:t>7</a:t>
            </a:fld>
            <a:endParaRPr lang="en-US" dirty="0"/>
          </a:p>
        </p:txBody>
      </p:sp>
    </p:spTree>
    <p:extLst>
      <p:ext uri="{BB962C8B-B14F-4D97-AF65-F5344CB8AC3E}">
        <p14:creationId xmlns:p14="http://schemas.microsoft.com/office/powerpoint/2010/main" val="42333234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2EF4E1-C89C-0D35-821D-F1F5B5CC20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152C64-FF15-49E8-1B4F-DB2AAAB254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29933F-D49B-8DE7-4B8A-DEA9AD502AA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FF190C9-B0D4-E1FB-484B-80BDC70CA745}"/>
              </a:ext>
            </a:extLst>
          </p:cNvPr>
          <p:cNvSpPr>
            <a:spLocks noGrp="1"/>
          </p:cNvSpPr>
          <p:nvPr>
            <p:ph type="sldNum" sz="quarter" idx="5"/>
          </p:nvPr>
        </p:nvSpPr>
        <p:spPr/>
        <p:txBody>
          <a:bodyPr/>
          <a:lstStyle/>
          <a:p>
            <a:fld id="{D5939589-3E79-4C82-AA4A-FE78234FAA59}" type="slidenum">
              <a:rPr lang="en-US" smtClean="0"/>
              <a:t>8</a:t>
            </a:fld>
            <a:endParaRPr lang="en-US" dirty="0"/>
          </a:p>
        </p:txBody>
      </p:sp>
    </p:spTree>
    <p:extLst>
      <p:ext uri="{BB962C8B-B14F-4D97-AF65-F5344CB8AC3E}">
        <p14:creationId xmlns:p14="http://schemas.microsoft.com/office/powerpoint/2010/main" val="1361744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9AF8AD-5FC2-C41B-F79D-F31361695C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E01E1A-510F-3C60-D062-528B0543D3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6E79D1-CCA7-4537-4F60-ED2A139656D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9233205-B3B1-6195-4286-AC3D38604D28}"/>
              </a:ext>
            </a:extLst>
          </p:cNvPr>
          <p:cNvSpPr>
            <a:spLocks noGrp="1"/>
          </p:cNvSpPr>
          <p:nvPr>
            <p:ph type="sldNum" sz="quarter" idx="5"/>
          </p:nvPr>
        </p:nvSpPr>
        <p:spPr/>
        <p:txBody>
          <a:bodyPr/>
          <a:lstStyle/>
          <a:p>
            <a:fld id="{D5939589-3E79-4C82-AA4A-FE78234FAA59}" type="slidenum">
              <a:rPr lang="en-US" smtClean="0"/>
              <a:t>9</a:t>
            </a:fld>
            <a:endParaRPr lang="en-US" dirty="0"/>
          </a:p>
        </p:txBody>
      </p:sp>
    </p:spTree>
    <p:extLst>
      <p:ext uri="{BB962C8B-B14F-4D97-AF65-F5344CB8AC3E}">
        <p14:creationId xmlns:p14="http://schemas.microsoft.com/office/powerpoint/2010/main" val="16734442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5B1C42-ECF5-DCD4-8B5E-A5BFE8A26D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40FDB6-407B-C1DD-8EDB-651C356804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C7CDFA-2F0B-80B5-FB37-F67A2012542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AE7CE11-F468-A103-832E-3F5C277D483F}"/>
              </a:ext>
            </a:extLst>
          </p:cNvPr>
          <p:cNvSpPr>
            <a:spLocks noGrp="1"/>
          </p:cNvSpPr>
          <p:nvPr>
            <p:ph type="sldNum" sz="quarter" idx="5"/>
          </p:nvPr>
        </p:nvSpPr>
        <p:spPr/>
        <p:txBody>
          <a:bodyPr/>
          <a:lstStyle/>
          <a:p>
            <a:fld id="{D5939589-3E79-4C82-AA4A-FE78234FAA59}" type="slidenum">
              <a:rPr lang="en-US" smtClean="0"/>
              <a:t>10</a:t>
            </a:fld>
            <a:endParaRPr lang="en-US" dirty="0"/>
          </a:p>
        </p:txBody>
      </p:sp>
    </p:spTree>
    <p:extLst>
      <p:ext uri="{BB962C8B-B14F-4D97-AF65-F5344CB8AC3E}">
        <p14:creationId xmlns:p14="http://schemas.microsoft.com/office/powerpoint/2010/main" val="2713675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D5AA86-9085-4928-C596-3056A8AD87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3954CD-A8FC-7DF2-2424-AC6E7C3041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F4AEA3-1B5C-29B2-5DF9-3200F8647ED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06DAD11-648E-1676-10F2-929C00A42FC1}"/>
              </a:ext>
            </a:extLst>
          </p:cNvPr>
          <p:cNvSpPr>
            <a:spLocks noGrp="1"/>
          </p:cNvSpPr>
          <p:nvPr>
            <p:ph type="sldNum" sz="quarter" idx="5"/>
          </p:nvPr>
        </p:nvSpPr>
        <p:spPr/>
        <p:txBody>
          <a:bodyPr/>
          <a:lstStyle/>
          <a:p>
            <a:fld id="{D5939589-3E79-4C82-AA4A-FE78234FAA59}" type="slidenum">
              <a:rPr lang="en-US" smtClean="0"/>
              <a:t>11</a:t>
            </a:fld>
            <a:endParaRPr lang="en-US" dirty="0"/>
          </a:p>
        </p:txBody>
      </p:sp>
    </p:spTree>
    <p:extLst>
      <p:ext uri="{BB962C8B-B14F-4D97-AF65-F5344CB8AC3E}">
        <p14:creationId xmlns:p14="http://schemas.microsoft.com/office/powerpoint/2010/main" val="39327437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1372F4-E747-4A14-B9E9-039FEC1AB2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A24A61-9B2A-35BD-BAC4-F73D729E6E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92F2A8-A360-1F47-B862-D1B898230A8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9434353-F19A-767A-04E0-E39949A2BA83}"/>
              </a:ext>
            </a:extLst>
          </p:cNvPr>
          <p:cNvSpPr>
            <a:spLocks noGrp="1"/>
          </p:cNvSpPr>
          <p:nvPr>
            <p:ph type="sldNum" sz="quarter" idx="5"/>
          </p:nvPr>
        </p:nvSpPr>
        <p:spPr/>
        <p:txBody>
          <a:bodyPr/>
          <a:lstStyle/>
          <a:p>
            <a:fld id="{D5939589-3E79-4C82-AA4A-FE78234FAA59}" type="slidenum">
              <a:rPr lang="en-US" smtClean="0"/>
              <a:t>12</a:t>
            </a:fld>
            <a:endParaRPr lang="en-US" dirty="0"/>
          </a:p>
        </p:txBody>
      </p:sp>
    </p:spTree>
    <p:extLst>
      <p:ext uri="{BB962C8B-B14F-4D97-AF65-F5344CB8AC3E}">
        <p14:creationId xmlns:p14="http://schemas.microsoft.com/office/powerpoint/2010/main" val="29925888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8D29DD-FF29-AEFE-11EE-31A619D942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040987-AEAA-CFAF-9A4B-291FBE1B28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ED8B38-4075-7A4B-808D-E41B2621E65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835A441-8429-CCCC-F991-380705A13D20}"/>
              </a:ext>
            </a:extLst>
          </p:cNvPr>
          <p:cNvSpPr>
            <a:spLocks noGrp="1"/>
          </p:cNvSpPr>
          <p:nvPr>
            <p:ph type="sldNum" sz="quarter" idx="5"/>
          </p:nvPr>
        </p:nvSpPr>
        <p:spPr/>
        <p:txBody>
          <a:bodyPr/>
          <a:lstStyle/>
          <a:p>
            <a:fld id="{D5939589-3E79-4C82-AA4A-FE78234FAA59}" type="slidenum">
              <a:rPr lang="en-US" smtClean="0"/>
              <a:t>13</a:t>
            </a:fld>
            <a:endParaRPr lang="en-US" dirty="0"/>
          </a:p>
        </p:txBody>
      </p:sp>
    </p:spTree>
    <p:extLst>
      <p:ext uri="{BB962C8B-B14F-4D97-AF65-F5344CB8AC3E}">
        <p14:creationId xmlns:p14="http://schemas.microsoft.com/office/powerpoint/2010/main" val="14470715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Slid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80159" y="357809"/>
            <a:ext cx="7983110" cy="3080335"/>
          </a:xfrm>
        </p:spPr>
        <p:txBody>
          <a:bodyPr lIns="0" tIns="0" rIns="0" bIns="0" anchor="b"/>
          <a:lstStyle>
            <a:lvl1pPr algn="l">
              <a:lnSpc>
                <a:spcPts val="5400"/>
              </a:lnSpc>
              <a:defRPr sz="5400" b="1" i="0" cap="all" spc="0" baseline="0">
                <a:solidFill>
                  <a:schemeClr val="bg1"/>
                </a:solidFill>
              </a:defRPr>
            </a:lvl1pPr>
          </a:lstStyle>
          <a:p>
            <a:r>
              <a:rPr lang="zh-TW" altLang="en-US"/>
              <a:t>按一下以編輯母片標題樣式</a:t>
            </a:r>
            <a:endParaRPr lang="en-US" dirty="0"/>
          </a:p>
        </p:txBody>
      </p:sp>
      <p:cxnSp>
        <p:nvCxnSpPr>
          <p:cNvPr id="9" name="Straight Connector 8">
            <a:extLst>
              <a:ext uri="{FF2B5EF4-FFF2-40B4-BE49-F238E27FC236}">
                <a16:creationId xmlns:a16="http://schemas.microsoft.com/office/drawing/2014/main" id="{8E825845-66DD-4B77-A729-CD97D156FE6C}"/>
              </a:ext>
              <a:ext uri="{C183D7F6-B498-43B3-948B-1728B52AA6E4}">
                <adec:decorative xmlns:adec="http://schemas.microsoft.com/office/drawing/2017/decorative" val="1"/>
              </a:ext>
            </a:extLst>
          </p:cNvPr>
          <p:cNvCxnSpPr>
            <a:cxnSpLocks/>
          </p:cNvCxnSpPr>
          <p:nvPr userDrawn="1"/>
        </p:nvCxnSpPr>
        <p:spPr>
          <a:xfrm>
            <a:off x="1280160"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22749162-63A5-5BF9-895E-B0577A6C47E0}"/>
              </a:ext>
              <a:ext uri="{C183D7F6-B498-43B3-948B-1728B52AA6E4}">
                <adec:decorative xmlns:adec="http://schemas.microsoft.com/office/drawing/2017/decorative" val="1"/>
              </a:ext>
            </a:extLst>
          </p:cNvPr>
          <p:cNvGrpSpPr/>
          <p:nvPr userDrawn="1"/>
        </p:nvGrpSpPr>
        <p:grpSpPr>
          <a:xfrm>
            <a:off x="8161510" y="2744546"/>
            <a:ext cx="465456" cy="581432"/>
            <a:chOff x="7843462" y="2744546"/>
            <a:chExt cx="465456" cy="581432"/>
          </a:xfrm>
        </p:grpSpPr>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dirty="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2137906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image">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116544" y="614202"/>
            <a:ext cx="5918072" cy="2276856"/>
          </a:xfrm>
        </p:spPr>
        <p:txBody>
          <a:bodyPr lIns="0" tIns="0" rIns="0" bIns="0" anchor="b"/>
          <a:lstStyle>
            <a:lvl1pPr algn="r">
              <a:lnSpc>
                <a:spcPts val="4000"/>
              </a:lnSpc>
              <a:defRPr sz="4000" b="1" cap="all" spc="0" baseline="0">
                <a:solidFill>
                  <a:schemeClr val="bg1"/>
                </a:solidFill>
              </a:defRPr>
            </a:lvl1pPr>
          </a:lstStyle>
          <a:p>
            <a:r>
              <a:rPr lang="en-US" dirty="0"/>
              <a:t>Click to add title</a:t>
            </a:r>
          </a:p>
        </p:txBody>
      </p:sp>
      <p:sp>
        <p:nvSpPr>
          <p:cNvPr id="8" name="Slide Number Placeholder 7">
            <a:extLst>
              <a:ext uri="{FF2B5EF4-FFF2-40B4-BE49-F238E27FC236}">
                <a16:creationId xmlns:a16="http://schemas.microsoft.com/office/drawing/2014/main" id="{1C738AB3-8054-6E21-C34C-36AF3A31AC4E}"/>
              </a:ext>
            </a:extLst>
          </p:cNvPr>
          <p:cNvSpPr>
            <a:spLocks noGrp="1"/>
          </p:cNvSpPr>
          <p:nvPr>
            <p:ph type="sldNum" sz="quarter" idx="20"/>
          </p:nvPr>
        </p:nvSpPr>
        <p:spPr/>
        <p:txBody>
          <a:bodyPr/>
          <a:lstStyle>
            <a:lvl1pPr>
              <a:defRPr>
                <a:solidFill>
                  <a:schemeClr val="bg1"/>
                </a:solidFill>
              </a:defRPr>
            </a:lvl1pPr>
          </a:lstStyle>
          <a:p>
            <a:fld id="{D8DA9DAA-006C-4F4B-980E-E3DF019B24E2}" type="slidenum">
              <a:rPr lang="en-US" smtClean="0"/>
              <a:pPr/>
              <a:t>‹#›</a:t>
            </a:fld>
            <a:endParaRPr lang="en-US" dirty="0"/>
          </a:p>
        </p:txBody>
      </p:sp>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hasCustomPrompt="1"/>
          </p:nvPr>
        </p:nvSpPr>
        <p:spPr>
          <a:xfrm>
            <a:off x="1280160"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tIns="914400" anchor="t">
            <a:noAutofit/>
          </a:bodyPr>
          <a:lstStyle>
            <a:lvl1pPr algn="ctr">
              <a:buNone/>
              <a:defRPr sz="1600" b="1">
                <a:solidFill>
                  <a:schemeClr val="bg1"/>
                </a:solidFill>
              </a:defRPr>
            </a:lvl1pPr>
          </a:lstStyle>
          <a:p>
            <a:r>
              <a:rPr lang="en-US" dirty="0"/>
              <a:t>Click to add picture</a:t>
            </a:r>
          </a:p>
        </p:txBody>
      </p:sp>
      <p:sp>
        <p:nvSpPr>
          <p:cNvPr id="4" name="Text Placeholder 3">
            <a:extLst>
              <a:ext uri="{FF2B5EF4-FFF2-40B4-BE49-F238E27FC236}">
                <a16:creationId xmlns:a16="http://schemas.microsoft.com/office/drawing/2014/main" id="{94FD1B85-4BEF-C1C1-5619-B82E9E44A9F8}"/>
              </a:ext>
            </a:extLst>
          </p:cNvPr>
          <p:cNvSpPr>
            <a:spLocks noGrp="1"/>
          </p:cNvSpPr>
          <p:nvPr>
            <p:ph type="body" sz="quarter" idx="17"/>
          </p:nvPr>
        </p:nvSpPr>
        <p:spPr>
          <a:xfrm>
            <a:off x="5116548" y="3161752"/>
            <a:ext cx="5918068" cy="3144965"/>
          </a:xfrm>
        </p:spPr>
        <p:txBody>
          <a:bodyPr lIns="0" tIns="0" rIns="0" bIns="0">
            <a:normAutofit/>
          </a:bodyPr>
          <a:lstStyle>
            <a:lvl1pPr marL="0" indent="0" algn="r">
              <a:spcBef>
                <a:spcPts val="1200"/>
              </a:spcBef>
              <a:buNone/>
              <a:defRPr sz="2400">
                <a:solidFill>
                  <a:schemeClr val="bg1"/>
                </a:solidFill>
              </a:defRPr>
            </a:lvl1pPr>
            <a:lvl2pPr marL="457200" indent="0" algn="r">
              <a:spcBef>
                <a:spcPts val="1200"/>
              </a:spcBef>
              <a:buNone/>
              <a:defRPr sz="2400">
                <a:solidFill>
                  <a:schemeClr val="bg1"/>
                </a:solidFill>
              </a:defRPr>
            </a:lvl2pPr>
            <a:lvl3pPr marL="914400" indent="0" algn="r">
              <a:spcBef>
                <a:spcPts val="1200"/>
              </a:spcBef>
              <a:buNone/>
              <a:defRPr sz="2400">
                <a:solidFill>
                  <a:schemeClr val="bg1"/>
                </a:solidFill>
              </a:defRPr>
            </a:lvl3pPr>
            <a:lvl4pPr marL="1371600" indent="0" algn="r">
              <a:spcBef>
                <a:spcPts val="1200"/>
              </a:spcBef>
              <a:buNone/>
              <a:defRPr sz="2400">
                <a:solidFill>
                  <a:schemeClr val="bg1"/>
                </a:solidFill>
              </a:defRPr>
            </a:lvl4pPr>
            <a:lvl5pPr marL="1828800" indent="0" algn="r">
              <a:buNone/>
              <a:defRPr sz="1800">
                <a:solidFill>
                  <a:schemeClr val="bg1"/>
                </a:solidFill>
              </a:defRPr>
            </a:lvl5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p:txBody>
      </p:sp>
      <p:cxnSp>
        <p:nvCxnSpPr>
          <p:cNvPr id="14" name="Straight Connector 13">
            <a:extLst>
              <a:ext uri="{FF2B5EF4-FFF2-40B4-BE49-F238E27FC236}">
                <a16:creationId xmlns:a16="http://schemas.microsoft.com/office/drawing/2014/main" id="{13AE7F8D-AE68-4A83-BAB5-3A97D473CE3C}"/>
              </a:ext>
              <a:ext uri="{C183D7F6-B498-43B3-948B-1728B52AA6E4}">
                <adec:decorative xmlns:adec="http://schemas.microsoft.com/office/drawing/2017/decorative" val="1"/>
              </a:ext>
            </a:extLst>
          </p:cNvPr>
          <p:cNvCxnSpPr>
            <a:cxnSpLocks/>
          </p:cNvCxnSpPr>
          <p:nvPr userDrawn="1"/>
        </p:nvCxnSpPr>
        <p:spPr>
          <a:xfrm>
            <a:off x="740664" y="1371600"/>
            <a:ext cx="0" cy="54864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1" name="Graphic 12">
            <a:extLst>
              <a:ext uri="{FF2B5EF4-FFF2-40B4-BE49-F238E27FC236}">
                <a16:creationId xmlns:a16="http://schemas.microsoft.com/office/drawing/2014/main" id="{EA1B6985-3E5A-40F4-9268-D4AB3BBF8C91}"/>
              </a:ext>
              <a:ext uri="{C183D7F6-B498-43B3-948B-1728B52AA6E4}">
                <adec:decorative xmlns:adec="http://schemas.microsoft.com/office/drawing/2017/decorative" val="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13" name="Graphic 13">
            <a:extLst>
              <a:ext uri="{FF2B5EF4-FFF2-40B4-BE49-F238E27FC236}">
                <a16:creationId xmlns:a16="http://schemas.microsoft.com/office/drawing/2014/main" id="{338BC906-9D03-4280-85E8-21A81BC21D73}"/>
              </a:ext>
              <a:ext uri="{C183D7F6-B498-43B3-948B-1728B52AA6E4}">
                <adec:decorative xmlns:adec="http://schemas.microsoft.com/office/drawing/2017/decorative" val="1"/>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7" name="Graphic 15">
            <a:extLst>
              <a:ext uri="{FF2B5EF4-FFF2-40B4-BE49-F238E27FC236}">
                <a16:creationId xmlns:a16="http://schemas.microsoft.com/office/drawing/2014/main" id="{C5C06D53-C9F6-47E8-BFE1-B8193A1AED8B}"/>
              </a:ext>
              <a:ext uri="{C183D7F6-B498-43B3-948B-1728B52AA6E4}">
                <adec:decorative xmlns:adec="http://schemas.microsoft.com/office/drawing/2017/decorative" val="1"/>
              </a:ext>
            </a:extLst>
          </p:cNvPr>
          <p:cNvSpPr/>
          <p:nvPr userDrawn="1"/>
        </p:nvSpPr>
        <p:spPr>
          <a:xfrm>
            <a:off x="1652402"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7" name="Footer Placeholder 6">
            <a:extLst>
              <a:ext uri="{FF2B5EF4-FFF2-40B4-BE49-F238E27FC236}">
                <a16:creationId xmlns:a16="http://schemas.microsoft.com/office/drawing/2014/main" id="{CE9872E9-2F0D-2FEB-0974-F0BBBC5E0331}"/>
              </a:ext>
            </a:extLst>
          </p:cNvPr>
          <p:cNvSpPr>
            <a:spLocks noGrp="1"/>
          </p:cNvSpPr>
          <p:nvPr>
            <p:ph type="ftr" sz="quarter" idx="19"/>
          </p:nvPr>
        </p:nvSpPr>
        <p:spPr>
          <a:xfrm>
            <a:off x="7238999" y="6356350"/>
            <a:ext cx="3795615" cy="365125"/>
          </a:xfrm>
        </p:spPr>
        <p:txBody>
          <a:bodyPr/>
          <a:lstStyle>
            <a:lvl1pPr>
              <a:defRPr>
                <a:solidFill>
                  <a:schemeClr val="bg1"/>
                </a:solidFill>
              </a:defRPr>
            </a:lvl1pPr>
          </a:lstStyle>
          <a:p>
            <a:endParaRPr lang="en-US" dirty="0"/>
          </a:p>
        </p:txBody>
      </p:sp>
    </p:spTree>
    <p:extLst>
      <p:ext uri="{BB962C8B-B14F-4D97-AF65-F5344CB8AC3E}">
        <p14:creationId xmlns:p14="http://schemas.microsoft.com/office/powerpoint/2010/main" val="2490768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gradFill>
          <a:gsLst>
            <a:gs pos="100000">
              <a:schemeClr val="accent4"/>
            </a:gs>
            <a:gs pos="0">
              <a:schemeClr val="accent2"/>
            </a:gs>
          </a:gsLst>
          <a:lin ang="189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80159" y="3386775"/>
            <a:ext cx="8311102" cy="3080335"/>
          </a:xfrm>
        </p:spPr>
        <p:txBody>
          <a:bodyPr lIns="0" tIns="274320" rIns="0" bIns="0" anchor="t" anchorCtr="0"/>
          <a:lstStyle>
            <a:lvl1pPr algn="l">
              <a:lnSpc>
                <a:spcPts val="5400"/>
              </a:lnSpc>
              <a:defRPr sz="5400" b="1" i="0" cap="all" spc="0" baseline="0">
                <a:solidFill>
                  <a:schemeClr val="bg1"/>
                </a:solidFill>
              </a:defRPr>
            </a:lvl1pPr>
          </a:lstStyle>
          <a:p>
            <a:r>
              <a:rPr lang="zh-TW" altLang="en-US"/>
              <a:t>按一下以編輯母片標題樣式</a:t>
            </a:r>
            <a:endParaRPr lang="en-US" dirty="0"/>
          </a:p>
        </p:txBody>
      </p:sp>
      <p:cxnSp>
        <p:nvCxnSpPr>
          <p:cNvPr id="9" name="Straight Connector 8">
            <a:extLst>
              <a:ext uri="{FF2B5EF4-FFF2-40B4-BE49-F238E27FC236}">
                <a16:creationId xmlns:a16="http://schemas.microsoft.com/office/drawing/2014/main" id="{8E825845-66DD-4B77-A729-CD97D156FE6C}"/>
              </a:ext>
              <a:ext uri="{C183D7F6-B498-43B3-948B-1728B52AA6E4}">
                <adec:decorative xmlns:adec="http://schemas.microsoft.com/office/drawing/2017/decorative" val="1"/>
              </a:ext>
            </a:extLst>
          </p:cNvPr>
          <p:cNvCxnSpPr>
            <a:cxnSpLocks/>
          </p:cNvCxnSpPr>
          <p:nvPr userDrawn="1"/>
        </p:nvCxnSpPr>
        <p:spPr>
          <a:xfrm>
            <a:off x="1280160" y="0"/>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22749162-63A5-5BF9-895E-B0577A6C47E0}"/>
              </a:ext>
              <a:ext uri="{C183D7F6-B498-43B3-948B-1728B52AA6E4}">
                <adec:decorative xmlns:adec="http://schemas.microsoft.com/office/drawing/2017/decorative" val="1"/>
              </a:ext>
            </a:extLst>
          </p:cNvPr>
          <p:cNvGrpSpPr/>
          <p:nvPr userDrawn="1"/>
        </p:nvGrpSpPr>
        <p:grpSpPr>
          <a:xfrm rot="19670435">
            <a:off x="7632743" y="794953"/>
            <a:ext cx="465456" cy="581432"/>
            <a:chOff x="7843462" y="2744546"/>
            <a:chExt cx="465456" cy="581432"/>
          </a:xfrm>
        </p:grpSpPr>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dirty="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dirty="0"/>
            </a:p>
          </p:txBody>
        </p:sp>
      </p:grpSp>
      <p:sp>
        <p:nvSpPr>
          <p:cNvPr id="3" name="Picture Placeholder 14">
            <a:extLst>
              <a:ext uri="{FF2B5EF4-FFF2-40B4-BE49-F238E27FC236}">
                <a16:creationId xmlns:a16="http://schemas.microsoft.com/office/drawing/2014/main" id="{01D87F51-D69B-9038-0566-4FDC355AB6F0}"/>
              </a:ext>
            </a:extLst>
          </p:cNvPr>
          <p:cNvSpPr>
            <a:spLocks noGrp="1"/>
          </p:cNvSpPr>
          <p:nvPr>
            <p:ph type="pic" sz="quarter" idx="13" hasCustomPrompt="1"/>
          </p:nvPr>
        </p:nvSpPr>
        <p:spPr>
          <a:xfrm>
            <a:off x="8197587" y="411831"/>
            <a:ext cx="3521337" cy="3521344"/>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tIns="914400" anchor="t" anchorCtr="0">
            <a:noAutofit/>
          </a:bodyPr>
          <a:lstStyle>
            <a:lvl1pPr algn="ctr">
              <a:buNone/>
              <a:defRPr sz="1800">
                <a:solidFill>
                  <a:schemeClr val="bg1"/>
                </a:solidFill>
              </a:defRPr>
            </a:lvl1pPr>
          </a:lstStyle>
          <a:p>
            <a:r>
              <a:rPr lang="en-US" dirty="0"/>
              <a:t>Click to add picture</a:t>
            </a:r>
          </a:p>
        </p:txBody>
      </p:sp>
    </p:spTree>
    <p:extLst>
      <p:ext uri="{BB962C8B-B14F-4D97-AF65-F5344CB8AC3E}">
        <p14:creationId xmlns:p14="http://schemas.microsoft.com/office/powerpoint/2010/main" val="1951239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1280159" y="640080"/>
            <a:ext cx="10302240" cy="1852046"/>
          </a:xfrm>
        </p:spPr>
        <p:txBody>
          <a:bodyPr lIns="0" tIns="0" rIns="0" bIns="0" anchor="b"/>
          <a:lstStyle>
            <a:lvl1pPr algn="l">
              <a:lnSpc>
                <a:spcPts val="5400"/>
              </a:lnSpc>
              <a:defRPr sz="5400" b="1" i="0" cap="all" spc="0" baseline="0">
                <a:solidFill>
                  <a:schemeClr val="bg1"/>
                </a:solidFill>
              </a:defRPr>
            </a:lvl1pPr>
          </a:lstStyle>
          <a:p>
            <a:r>
              <a:rPr lang="en-US" dirty="0"/>
              <a:t>Click to add 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hasCustomPrompt="1"/>
          </p:nvPr>
        </p:nvSpPr>
        <p:spPr>
          <a:xfrm>
            <a:off x="1280158" y="2588447"/>
            <a:ext cx="7853678" cy="726645"/>
          </a:xfrm>
        </p:spPr>
        <p:txBody>
          <a:bodyPr lIns="0" tIns="0" rIns="0" bIns="0" anchor="t" anchorCtr="0">
            <a:normAutofit/>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cxnSp>
        <p:nvCxnSpPr>
          <p:cNvPr id="9" name="Straight Connector 8">
            <a:extLst>
              <a:ext uri="{FF2B5EF4-FFF2-40B4-BE49-F238E27FC236}">
                <a16:creationId xmlns:a16="http://schemas.microsoft.com/office/drawing/2014/main" id="{8E825845-66DD-4B77-A729-CD97D156FE6C}"/>
              </a:ext>
              <a:ext uri="{C183D7F6-B498-43B3-948B-1728B52AA6E4}">
                <adec:decorative xmlns:adec="http://schemas.microsoft.com/office/drawing/2017/decorative" val="1"/>
              </a:ext>
            </a:extLst>
          </p:cNvPr>
          <p:cNvCxnSpPr>
            <a:cxnSpLocks/>
          </p:cNvCxnSpPr>
          <p:nvPr userDrawn="1"/>
        </p:nvCxnSpPr>
        <p:spPr>
          <a:xfrm>
            <a:off x="1280160"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22749162-63A5-5BF9-895E-B0577A6C47E0}"/>
              </a:ext>
              <a:ext uri="{C183D7F6-B498-43B3-948B-1728B52AA6E4}">
                <adec:decorative xmlns:adec="http://schemas.microsoft.com/office/drawing/2017/decorative" val="1"/>
              </a:ext>
            </a:extLst>
          </p:cNvPr>
          <p:cNvGrpSpPr/>
          <p:nvPr userDrawn="1"/>
        </p:nvGrpSpPr>
        <p:grpSpPr>
          <a:xfrm flipH="1">
            <a:off x="7659974" y="4456458"/>
            <a:ext cx="465456" cy="581432"/>
            <a:chOff x="7843462" y="2744546"/>
            <a:chExt cx="465456" cy="581432"/>
          </a:xfrm>
        </p:grpSpPr>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dirty="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dirty="0"/>
            </a:p>
          </p:txBody>
        </p:sp>
      </p:grpSp>
      <p:sp>
        <p:nvSpPr>
          <p:cNvPr id="5" name="Picture Placeholder 14">
            <a:extLst>
              <a:ext uri="{FF2B5EF4-FFF2-40B4-BE49-F238E27FC236}">
                <a16:creationId xmlns:a16="http://schemas.microsoft.com/office/drawing/2014/main" id="{5DDB7824-50BA-B12F-AD49-CA8953CA3A0E}"/>
              </a:ext>
            </a:extLst>
          </p:cNvPr>
          <p:cNvSpPr>
            <a:spLocks noGrp="1"/>
          </p:cNvSpPr>
          <p:nvPr>
            <p:ph type="pic" sz="quarter" idx="13" hasCustomPrompt="1"/>
          </p:nvPr>
        </p:nvSpPr>
        <p:spPr>
          <a:xfrm>
            <a:off x="8536252" y="3205313"/>
            <a:ext cx="3043077" cy="3043083"/>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tIns="914400" anchor="t" anchorCtr="0">
            <a:noAutofit/>
          </a:bodyPr>
          <a:lstStyle>
            <a:lvl1pPr algn="ctr">
              <a:buNone/>
              <a:defRPr sz="1800">
                <a:solidFill>
                  <a:schemeClr val="bg1"/>
                </a:solidFill>
              </a:defRPr>
            </a:lvl1pPr>
          </a:lstStyle>
          <a:p>
            <a:r>
              <a:rPr lang="en-US" dirty="0"/>
              <a:t>Click to add picture</a:t>
            </a:r>
          </a:p>
        </p:txBody>
      </p:sp>
    </p:spTree>
    <p:extLst>
      <p:ext uri="{BB962C8B-B14F-4D97-AF65-F5344CB8AC3E}">
        <p14:creationId xmlns:p14="http://schemas.microsoft.com/office/powerpoint/2010/main" val="652645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imag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4114800" y="640080"/>
            <a:ext cx="7498080" cy="1280160"/>
          </a:xfrm>
        </p:spPr>
        <p:txBody>
          <a:bodyPr lIns="0" tIns="0" rIns="0" bIns="0" anchor="b" anchorCtr="0"/>
          <a:lstStyle>
            <a:lvl1pPr>
              <a:defRPr sz="4000" b="1" cap="all" spc="0" baseline="0"/>
            </a:lvl1pPr>
          </a:lstStyle>
          <a:p>
            <a:r>
              <a:rPr lang="en-US" dirty="0"/>
              <a:t>Click to add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a:xfrm>
            <a:off x="484632" y="722376"/>
            <a:ext cx="520991" cy="517379"/>
          </a:xfrm>
        </p:spPr>
        <p:txBody>
          <a:bodyPr anchor="t" anchorCtr="0"/>
          <a:lstStyle>
            <a:lvl1pPr>
              <a:defRPr>
                <a:solidFill>
                  <a:schemeClr val="accent2"/>
                </a:solidFill>
              </a:defRPr>
            </a:lvl1pPr>
          </a:lstStyle>
          <a:p>
            <a:fld id="{D8DA9DAA-006C-4F4B-980E-E3DF019B24E2}" type="slidenum">
              <a:rPr lang="en-US" smtClean="0"/>
              <a:pPr/>
              <a:t>‹#›</a:t>
            </a:fld>
            <a:endParaRPr lang="en-US" dirty="0"/>
          </a:p>
        </p:txBody>
      </p:sp>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hasCustomPrompt="1"/>
          </p:nvPr>
        </p:nvSpPr>
        <p:spPr>
          <a:xfrm>
            <a:off x="1317615" y="895646"/>
            <a:ext cx="1956925" cy="195692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tIns="91440" anchor="t" anchorCtr="0">
            <a:noAutofit/>
          </a:bodyPr>
          <a:lstStyle>
            <a:lvl1pPr algn="ctr">
              <a:buNone/>
              <a:defRPr sz="1800"/>
            </a:lvl1pPr>
          </a:lstStyle>
          <a:p>
            <a:r>
              <a:rPr lang="en-US" dirty="0"/>
              <a:t>Click to add picture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hasCustomPrompt="1"/>
          </p:nvPr>
        </p:nvSpPr>
        <p:spPr>
          <a:xfrm>
            <a:off x="4114800" y="2194560"/>
            <a:ext cx="7498080" cy="4023360"/>
          </a:xfrm>
        </p:spPr>
        <p:txBody>
          <a:bodyPr lIns="0" tIns="0" rIns="0" bIns="0">
            <a:noAutofit/>
          </a:bodyPr>
          <a:lstStyle>
            <a:lvl1pPr marL="0" indent="0">
              <a:lnSpc>
                <a:spcPct val="110000"/>
              </a:lnSpc>
              <a:buNone/>
              <a:defRPr sz="1800"/>
            </a:lvl1pPr>
            <a:lvl2pPr marL="228600">
              <a:defRPr sz="1600"/>
            </a:lvl2pPr>
            <a:lvl3pPr marL="457200">
              <a:defRPr sz="1400"/>
            </a:lvl3pPr>
            <a:lvl4pPr marL="685800">
              <a:defRPr sz="1200"/>
            </a:lvl4pPr>
            <a:lvl5pPr>
              <a:defRPr sz="1400"/>
            </a:lvl5pPr>
          </a:lstStyle>
          <a:p>
            <a:pPr lvl="0"/>
            <a:r>
              <a:rPr lang="en-US" dirty="0"/>
              <a:t>Click to add text</a:t>
            </a:r>
          </a:p>
          <a:p>
            <a:pPr lvl="1"/>
            <a:r>
              <a:rPr lang="en-US" dirty="0"/>
              <a:t>Second level</a:t>
            </a:r>
          </a:p>
          <a:p>
            <a:pPr lvl="2"/>
            <a:r>
              <a:rPr lang="en-US" dirty="0"/>
              <a:t>Third level</a:t>
            </a:r>
          </a:p>
          <a:p>
            <a:pPr lvl="3"/>
            <a:r>
              <a:rPr lang="en-US" dirty="0"/>
              <a:t>Fourth level</a:t>
            </a:r>
          </a:p>
        </p:txBody>
      </p:sp>
      <p:grpSp>
        <p:nvGrpSpPr>
          <p:cNvPr id="7" name="Group 6">
            <a:extLst>
              <a:ext uri="{FF2B5EF4-FFF2-40B4-BE49-F238E27FC236}">
                <a16:creationId xmlns:a16="http://schemas.microsoft.com/office/drawing/2014/main" id="{758B5E78-A531-681D-1312-F21B52D066B8}"/>
              </a:ext>
              <a:ext uri="{C183D7F6-B498-43B3-948B-1728B52AA6E4}">
                <adec:decorative xmlns:adec="http://schemas.microsoft.com/office/drawing/2017/decorative" val="1"/>
              </a:ext>
            </a:extLst>
          </p:cNvPr>
          <p:cNvGrpSpPr/>
          <p:nvPr userDrawn="1"/>
        </p:nvGrpSpPr>
        <p:grpSpPr>
          <a:xfrm>
            <a:off x="2970685" y="620661"/>
            <a:ext cx="403448" cy="381782"/>
            <a:chOff x="10969280" y="1780012"/>
            <a:chExt cx="403448" cy="381782"/>
          </a:xfrm>
        </p:grpSpPr>
        <p:sp>
          <p:nvSpPr>
            <p:cNvPr id="17" name="Graphic 10">
              <a:extLst>
                <a:ext uri="{FF2B5EF4-FFF2-40B4-BE49-F238E27FC236}">
                  <a16:creationId xmlns:a16="http://schemas.microsoft.com/office/drawing/2014/main" id="{AAD06B87-D9B2-4F94-B734-A8F039A2033F}"/>
                </a:ext>
                <a:ext uri="{C183D7F6-B498-43B3-948B-1728B52AA6E4}">
                  <adec:decorative xmlns:adec="http://schemas.microsoft.com/office/drawing/2017/decorative" val="1"/>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9" name="Graphic 11">
              <a:extLst>
                <a:ext uri="{FF2B5EF4-FFF2-40B4-BE49-F238E27FC236}">
                  <a16:creationId xmlns:a16="http://schemas.microsoft.com/office/drawing/2014/main" id="{BB13A13C-36EA-4B13-9175-C5FE95B34D33}"/>
                </a:ext>
                <a:ext uri="{C183D7F6-B498-43B3-948B-1728B52AA6E4}">
                  <adec:decorative xmlns:adec="http://schemas.microsoft.com/office/drawing/2017/decorative" val="1"/>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grpSp>
      <p:sp>
        <p:nvSpPr>
          <p:cNvPr id="4" name="Footer Placeholder 8">
            <a:extLst>
              <a:ext uri="{FF2B5EF4-FFF2-40B4-BE49-F238E27FC236}">
                <a16:creationId xmlns:a16="http://schemas.microsoft.com/office/drawing/2014/main" id="{5189CAD3-7011-6481-11F8-05B5CB106F01}"/>
              </a:ext>
            </a:extLst>
          </p:cNvPr>
          <p:cNvSpPr>
            <a:spLocks noGrp="1"/>
          </p:cNvSpPr>
          <p:nvPr>
            <p:ph type="ftr" sz="quarter" idx="17"/>
          </p:nvPr>
        </p:nvSpPr>
        <p:spPr>
          <a:xfrm>
            <a:off x="1280160" y="6356350"/>
            <a:ext cx="4114800" cy="365125"/>
          </a:xfrm>
        </p:spPr>
        <p:txBody>
          <a:bodyPr lIns="0" rIns="91440"/>
          <a:lstStyle>
            <a:lvl1pPr algn="l">
              <a:defRPr/>
            </a:lvl1pPr>
          </a:lstStyle>
          <a:p>
            <a:endParaRPr lang="en-US" dirty="0"/>
          </a:p>
        </p:txBody>
      </p:sp>
      <p:cxnSp>
        <p:nvCxnSpPr>
          <p:cNvPr id="10" name="Straight Connector 9">
            <a:extLst>
              <a:ext uri="{FF2B5EF4-FFF2-40B4-BE49-F238E27FC236}">
                <a16:creationId xmlns:a16="http://schemas.microsoft.com/office/drawing/2014/main" id="{CB7CB27F-7A56-A747-A4D6-5627C24638D9}"/>
              </a:ext>
              <a:ext uri="{C183D7F6-B498-43B3-948B-1728B52AA6E4}">
                <adec:decorative xmlns:adec="http://schemas.microsoft.com/office/drawing/2017/decorative" val="1"/>
              </a:ext>
            </a:extLst>
          </p:cNvPr>
          <p:cNvCxnSpPr>
            <a:cxnSpLocks/>
          </p:cNvCxnSpPr>
          <p:nvPr userDrawn="1"/>
        </p:nvCxnSpPr>
        <p:spPr>
          <a:xfrm>
            <a:off x="740664"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7111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 Subtitle slide">
    <p:bg>
      <p:bgPr>
        <a:gradFill>
          <a:gsLst>
            <a:gs pos="100000">
              <a:schemeClr val="accent4"/>
            </a:gs>
            <a:gs pos="0">
              <a:schemeClr val="accent2"/>
            </a:gs>
          </a:gsLst>
          <a:lin ang="180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1280159" y="3383280"/>
            <a:ext cx="10302240" cy="1852046"/>
          </a:xfrm>
        </p:spPr>
        <p:txBody>
          <a:bodyPr lIns="0" tIns="274320" rIns="0" bIns="0" anchor="t" anchorCtr="0"/>
          <a:lstStyle>
            <a:lvl1pPr algn="l">
              <a:lnSpc>
                <a:spcPts val="5400"/>
              </a:lnSpc>
              <a:defRPr sz="5400" b="1" i="0" cap="all" spc="0" baseline="0">
                <a:solidFill>
                  <a:schemeClr val="bg1"/>
                </a:solidFill>
              </a:defRPr>
            </a:lvl1pPr>
          </a:lstStyle>
          <a:p>
            <a:r>
              <a:rPr lang="en-US" dirty="0"/>
              <a:t>Click to add 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hasCustomPrompt="1"/>
          </p:nvPr>
        </p:nvSpPr>
        <p:spPr>
          <a:xfrm>
            <a:off x="1280158" y="2966886"/>
            <a:ext cx="10302237" cy="397191"/>
          </a:xfrm>
        </p:spPr>
        <p:txBody>
          <a:bodyPr lIns="0" tIns="0" rIns="0" bIns="0" anchor="b" anchorCtr="0">
            <a:normAutofit/>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grpSp>
        <p:nvGrpSpPr>
          <p:cNvPr id="4" name="Group 3">
            <a:extLst>
              <a:ext uri="{FF2B5EF4-FFF2-40B4-BE49-F238E27FC236}">
                <a16:creationId xmlns:a16="http://schemas.microsoft.com/office/drawing/2014/main" id="{22749162-63A5-5BF9-895E-B0577A6C47E0}"/>
              </a:ext>
              <a:ext uri="{C183D7F6-B498-43B3-948B-1728B52AA6E4}">
                <adec:decorative xmlns:adec="http://schemas.microsoft.com/office/drawing/2017/decorative" val="1"/>
              </a:ext>
            </a:extLst>
          </p:cNvPr>
          <p:cNvGrpSpPr/>
          <p:nvPr userDrawn="1"/>
        </p:nvGrpSpPr>
        <p:grpSpPr>
          <a:xfrm>
            <a:off x="10897692" y="620298"/>
            <a:ext cx="465456" cy="581432"/>
            <a:chOff x="7843462" y="2744546"/>
            <a:chExt cx="465456" cy="581432"/>
          </a:xfrm>
        </p:grpSpPr>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dirty="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dirty="0"/>
            </a:p>
          </p:txBody>
        </p:sp>
      </p:grpSp>
      <p:cxnSp>
        <p:nvCxnSpPr>
          <p:cNvPr id="5" name="Straight Connector 4">
            <a:extLst>
              <a:ext uri="{FF2B5EF4-FFF2-40B4-BE49-F238E27FC236}">
                <a16:creationId xmlns:a16="http://schemas.microsoft.com/office/drawing/2014/main" id="{57912362-D30D-7B0B-BA94-0993B1EBC4E4}"/>
              </a:ext>
              <a:ext uri="{C183D7F6-B498-43B3-948B-1728B52AA6E4}">
                <adec:decorative xmlns:adec="http://schemas.microsoft.com/office/drawing/2017/decorative" val="1"/>
              </a:ext>
            </a:extLst>
          </p:cNvPr>
          <p:cNvCxnSpPr>
            <a:cxnSpLocks/>
          </p:cNvCxnSpPr>
          <p:nvPr userDrawn="1"/>
        </p:nvCxnSpPr>
        <p:spPr>
          <a:xfrm>
            <a:off x="1280160" y="0"/>
            <a:ext cx="0" cy="2775857"/>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764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比較">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hasCustomPrompt="1"/>
          </p:nvPr>
        </p:nvSpPr>
        <p:spPr>
          <a:xfrm>
            <a:off x="1280160" y="685800"/>
            <a:ext cx="9137012" cy="1280160"/>
          </a:xfrm>
        </p:spPr>
        <p:txBody>
          <a:bodyPr lIns="0" tIns="0" rIns="0" bIns="0"/>
          <a:lstStyle>
            <a:lvl1pPr>
              <a:defRPr sz="4000" b="1" cap="all" spc="0" baseline="0"/>
            </a:lvl1pPr>
          </a:lstStyle>
          <a:p>
            <a:r>
              <a:rPr lang="en-US" dirty="0"/>
              <a:t>Click to add title</a:t>
            </a:r>
          </a:p>
        </p:txBody>
      </p:sp>
      <p:sp>
        <p:nvSpPr>
          <p:cNvPr id="15" name="Slide Number Placeholder 14">
            <a:extLst>
              <a:ext uri="{FF2B5EF4-FFF2-40B4-BE49-F238E27FC236}">
                <a16:creationId xmlns:a16="http://schemas.microsoft.com/office/drawing/2014/main" id="{0F91A5DB-A2CA-1D70-9A06-3869A288C924}"/>
              </a:ext>
            </a:extLst>
          </p:cNvPr>
          <p:cNvSpPr>
            <a:spLocks noGrp="1"/>
          </p:cNvSpPr>
          <p:nvPr>
            <p:ph type="sldNum" sz="quarter" idx="12"/>
          </p:nvPr>
        </p:nvSpPr>
        <p:spPr/>
        <p:txBody>
          <a:bodyPr/>
          <a:lstStyle/>
          <a:p>
            <a:fld id="{D8DA9DAA-006C-4F4B-980E-E3DF019B24E2}" type="slidenum">
              <a:rPr lang="en-US" smtClean="0"/>
              <a:pPr/>
              <a:t>‹#›</a:t>
            </a:fld>
            <a:endParaRPr lang="en-US" dirty="0"/>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hasCustomPrompt="1"/>
          </p:nvPr>
        </p:nvSpPr>
        <p:spPr>
          <a:xfrm>
            <a:off x="1280160" y="2327440"/>
            <a:ext cx="4846320" cy="4040574"/>
          </a:xfrm>
        </p:spPr>
        <p:txBody>
          <a:bodyPr lIns="0" tIns="0" rIns="0" bIns="0">
            <a:normAutofit/>
          </a:bodyPr>
          <a:lstStyle>
            <a:lvl1pPr marL="0" indent="0">
              <a:spcAft>
                <a:spcPts val="0"/>
              </a:spcAft>
              <a:buNone/>
              <a:defRPr sz="1800"/>
            </a:lvl1pPr>
            <a:lvl2pPr marL="228600">
              <a:spcBef>
                <a:spcPts val="1200"/>
              </a:spcBef>
              <a:defRPr sz="1800"/>
            </a:lvl2pPr>
            <a:lvl3pPr marL="685800">
              <a:spcBef>
                <a:spcPts val="1200"/>
              </a:spcBef>
              <a:defRPr sz="1800"/>
            </a:lvl3pPr>
            <a:lvl4pPr marL="1143000">
              <a:spcBef>
                <a:spcPts val="1200"/>
              </a:spcBef>
              <a:defRPr sz="1800"/>
            </a:lvl4pPr>
            <a:lvl5pPr marL="1600200">
              <a:spcBef>
                <a:spcPts val="12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hasCustomPrompt="1"/>
          </p:nvPr>
        </p:nvSpPr>
        <p:spPr>
          <a:xfrm>
            <a:off x="6723402" y="2327441"/>
            <a:ext cx="4846320" cy="4040574"/>
          </a:xfrm>
        </p:spPr>
        <p:txBody>
          <a:bodyPr lIns="0" tIns="0" rIns="0" bIns="0">
            <a:normAutofit/>
          </a:bodyPr>
          <a:lstStyle>
            <a:lvl1pPr marL="0" indent="0">
              <a:spcAft>
                <a:spcPts val="0"/>
              </a:spcAft>
              <a:buNone/>
              <a:defRPr sz="1800"/>
            </a:lvl1pPr>
            <a:lvl2pPr marL="228600">
              <a:spcBef>
                <a:spcPts val="1200"/>
              </a:spcBef>
              <a:defRPr sz="1800"/>
            </a:lvl2pPr>
            <a:lvl3pPr marL="685800">
              <a:spcBef>
                <a:spcPts val="1200"/>
              </a:spcBef>
              <a:defRPr sz="1800"/>
            </a:lvl3pPr>
            <a:lvl4pPr marL="1143000">
              <a:spcBef>
                <a:spcPts val="1200"/>
              </a:spcBef>
              <a:defRPr sz="1800"/>
            </a:lvl4pPr>
            <a:lvl5pPr marL="1600200">
              <a:spcBef>
                <a:spcPts val="12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0" name="Straight Connector 9">
            <a:extLst>
              <a:ext uri="{FF2B5EF4-FFF2-40B4-BE49-F238E27FC236}">
                <a16:creationId xmlns:a16="http://schemas.microsoft.com/office/drawing/2014/main" id="{160F34ED-DA60-4CC2-B735-B0EC5D9FEA35}"/>
              </a:ext>
              <a:ext uri="{C183D7F6-B498-43B3-948B-1728B52AA6E4}">
                <adec:decorative xmlns:adec="http://schemas.microsoft.com/office/drawing/2017/decorative" val="1"/>
              </a:ext>
            </a:extLst>
          </p:cNvPr>
          <p:cNvCxnSpPr>
            <a:cxnSpLocks/>
          </p:cNvCxnSpPr>
          <p:nvPr/>
        </p:nvCxnSpPr>
        <p:spPr>
          <a:xfrm>
            <a:off x="740664"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 uri="{C183D7F6-B498-43B3-948B-1728B52AA6E4}">
                <adec:decorative xmlns:adec="http://schemas.microsoft.com/office/drawing/2017/decorative" val="1"/>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id="{9BBD3F4B-0836-48C5-AC68-747456D1DD50}"/>
              </a:ext>
              <a:ext uri="{C183D7F6-B498-43B3-948B-1728B52AA6E4}">
                <adec:decorative xmlns:adec="http://schemas.microsoft.com/office/drawing/2017/decorative" val="1"/>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id="{9B4398D5-99F4-4F83-AA77-9B4177648CAF}"/>
              </a:ext>
              <a:ext uri="{C183D7F6-B498-43B3-948B-1728B52AA6E4}">
                <adec:decorative xmlns:adec="http://schemas.microsoft.com/office/drawing/2017/decorative" val="1"/>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3" name="Footer Placeholder 12">
            <a:extLst>
              <a:ext uri="{FF2B5EF4-FFF2-40B4-BE49-F238E27FC236}">
                <a16:creationId xmlns:a16="http://schemas.microsoft.com/office/drawing/2014/main" id="{6D6A69CF-70D6-AB12-CD8B-FD75B7EE1420}"/>
              </a:ext>
            </a:extLst>
          </p:cNvPr>
          <p:cNvSpPr>
            <a:spLocks noGrp="1"/>
          </p:cNvSpPr>
          <p:nvPr>
            <p:ph type="ftr" sz="quarter" idx="11"/>
          </p:nvPr>
        </p:nvSpPr>
        <p:spPr>
          <a:xfrm>
            <a:off x="1280160" y="6356350"/>
            <a:ext cx="4114800" cy="365125"/>
          </a:xfrm>
        </p:spPr>
        <p:txBody>
          <a:bodyPr/>
          <a:lstStyle>
            <a:lvl1pPr algn="l">
              <a:defRPr/>
            </a:lvl1pPr>
          </a:lstStyle>
          <a:p>
            <a:endParaRPr lang="en-US" dirty="0"/>
          </a:p>
        </p:txBody>
      </p:sp>
    </p:spTree>
    <p:extLst>
      <p:ext uri="{BB962C8B-B14F-4D97-AF65-F5344CB8AC3E}">
        <p14:creationId xmlns:p14="http://schemas.microsoft.com/office/powerpoint/2010/main" val="937595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EFE408-BFE1-16DC-F7C6-47F55C171AC6}"/>
              </a:ext>
              <a:ext uri="{C183D7F6-B498-43B3-948B-1728B52AA6E4}">
                <adec:decorative xmlns:adec="http://schemas.microsoft.com/office/drawing/2017/decorative" val="1"/>
              </a:ext>
            </a:extLst>
          </p:cNvPr>
          <p:cNvSpPr/>
          <p:nvPr userDrawn="1"/>
        </p:nvSpPr>
        <p:spPr>
          <a:xfrm>
            <a:off x="6412992" y="0"/>
            <a:ext cx="5779008" cy="6858000"/>
          </a:xfrm>
          <a:prstGeom prst="rect">
            <a:avLst/>
          </a:prstGeom>
          <a:gradFill flip="none" rotWithShape="1">
            <a:gsLst>
              <a:gs pos="100000">
                <a:schemeClr val="accent4"/>
              </a:gs>
              <a:gs pos="0">
                <a:schemeClr val="accent2"/>
              </a:gs>
            </a:gsLst>
            <a:lin ang="4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6915572" y="685800"/>
            <a:ext cx="4754880" cy="5670550"/>
          </a:xfrm>
        </p:spPr>
        <p:txBody>
          <a:bodyPr lIns="0" tIns="0" rIns="0" bIns="0" anchor="ctr" anchorCtr="0"/>
          <a:lstStyle>
            <a:lvl1pPr algn="l">
              <a:defRPr sz="4000" b="1" cap="all" spc="0" baseline="0">
                <a:solidFill>
                  <a:schemeClr val="bg1"/>
                </a:solidFill>
              </a:defRPr>
            </a:lvl1pPr>
          </a:lstStyle>
          <a:p>
            <a:r>
              <a:rPr lang="zh-TW" altLang="en-US"/>
              <a:t>按一下以編輯母片標題樣式</a:t>
            </a:r>
            <a:endParaRPr lang="en-US" dirty="0"/>
          </a:p>
        </p:txBody>
      </p:sp>
      <p:sp>
        <p:nvSpPr>
          <p:cNvPr id="22" name="Slide Number Placeholder 21">
            <a:extLst>
              <a:ext uri="{FF2B5EF4-FFF2-40B4-BE49-F238E27FC236}">
                <a16:creationId xmlns:a16="http://schemas.microsoft.com/office/drawing/2014/main" id="{4C0ED5DD-6381-0FFD-7B45-D21179A390B5}"/>
              </a:ext>
            </a:extLst>
          </p:cNvPr>
          <p:cNvSpPr>
            <a:spLocks noGrp="1"/>
          </p:cNvSpPr>
          <p:nvPr>
            <p:ph type="sldNum" sz="quarter" idx="12"/>
          </p:nvPr>
        </p:nvSpPr>
        <p:spPr/>
        <p:txBody>
          <a:bodyPr/>
          <a:lstStyle/>
          <a:p>
            <a:fld id="{D8DA9DAA-006C-4F4B-980E-E3DF019B24E2}" type="slidenum">
              <a:rPr lang="en-US" smtClean="0"/>
              <a:pPr/>
              <a:t>‹#›</a:t>
            </a:fld>
            <a:endParaRPr lang="en-US" dirty="0"/>
          </a:p>
        </p:txBody>
      </p:sp>
      <p:sp>
        <p:nvSpPr>
          <p:cNvPr id="4" name="Content Placeholder 5">
            <a:extLst>
              <a:ext uri="{FF2B5EF4-FFF2-40B4-BE49-F238E27FC236}">
                <a16:creationId xmlns:a16="http://schemas.microsoft.com/office/drawing/2014/main" id="{F042E432-AE48-385B-DEA1-32129394CE76}"/>
              </a:ext>
            </a:extLst>
          </p:cNvPr>
          <p:cNvSpPr>
            <a:spLocks noGrp="1"/>
          </p:cNvSpPr>
          <p:nvPr>
            <p:ph sz="quarter" idx="15" hasCustomPrompt="1"/>
          </p:nvPr>
        </p:nvSpPr>
        <p:spPr>
          <a:xfrm>
            <a:off x="1279526" y="1533524"/>
            <a:ext cx="4663440" cy="1895475"/>
          </a:xfrm>
        </p:spPr>
        <p:txBody>
          <a:bodyPr lIns="0" tIns="0" rIns="0" bIns="0" anchor="t" anchorCtr="0">
            <a:noAutofit/>
          </a:bodyPr>
          <a:lstStyle>
            <a:lvl1pPr marL="342900" indent="-512064">
              <a:spcBef>
                <a:spcPts val="1000"/>
              </a:spcBef>
              <a:buFont typeface="+mj-lt"/>
              <a:buAutoNum type="arabicPeriod"/>
              <a:defRPr sz="1800"/>
            </a:lvl1pPr>
            <a:lvl2pPr marL="1028700" indent="-342900">
              <a:spcBef>
                <a:spcPts val="1200"/>
              </a:spcBef>
              <a:buFont typeface="+mj-lt"/>
              <a:buAutoNum type="alphaLcPeriod"/>
              <a:defRPr sz="1800"/>
            </a:lvl2pPr>
            <a:lvl3pPr marL="1257300" indent="-342900">
              <a:spcBef>
                <a:spcPts val="1200"/>
              </a:spcBef>
              <a:buFont typeface="+mj-lt"/>
              <a:buAutoNum type="arabicParenR"/>
              <a:defRPr sz="1800"/>
            </a:lvl3pPr>
            <a:lvl4pPr marL="1714500" indent="-342900">
              <a:spcBef>
                <a:spcPts val="1200"/>
              </a:spcBef>
              <a:buFont typeface="+mj-lt"/>
              <a:buAutoNum type="alphaLcParenR"/>
              <a:defRPr sz="1800"/>
            </a:lvl4pPr>
            <a:lvl5pPr marL="2228850" indent="-400050">
              <a:spcBef>
                <a:spcPts val="1200"/>
              </a:spcBef>
              <a:buFont typeface="+mj-lt"/>
              <a:buAutoNum type="romanLcPeriod"/>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5">
            <a:extLst>
              <a:ext uri="{FF2B5EF4-FFF2-40B4-BE49-F238E27FC236}">
                <a16:creationId xmlns:a16="http://schemas.microsoft.com/office/drawing/2014/main" id="{DF111B2E-0535-57E2-FE92-620F9307A956}"/>
              </a:ext>
            </a:extLst>
          </p:cNvPr>
          <p:cNvSpPr>
            <a:spLocks noGrp="1"/>
          </p:cNvSpPr>
          <p:nvPr>
            <p:ph sz="quarter" idx="13" hasCustomPrompt="1"/>
          </p:nvPr>
        </p:nvSpPr>
        <p:spPr>
          <a:xfrm>
            <a:off x="1280160" y="3482974"/>
            <a:ext cx="4663440" cy="1190033"/>
          </a:xfrm>
        </p:spPr>
        <p:txBody>
          <a:bodyPr lIns="0" tIns="0" rIns="0" bIns="0" anchor="t" anchorCtr="0">
            <a:noAutofit/>
          </a:bodyPr>
          <a:lstStyle>
            <a:lvl1pPr marL="0" indent="0">
              <a:spcBef>
                <a:spcPts val="1200"/>
              </a:spcBef>
              <a:buNone/>
              <a:defRPr sz="1800"/>
            </a:lvl1pPr>
            <a:lvl2pPr marL="457200" indent="0">
              <a:spcBef>
                <a:spcPts val="1200"/>
              </a:spcBef>
              <a:buNone/>
              <a:defRPr sz="1600"/>
            </a:lvl2pPr>
            <a:lvl3pPr marL="914400" indent="0">
              <a:spcBef>
                <a:spcPts val="1200"/>
              </a:spcBef>
              <a:buNone/>
              <a:defRPr sz="1400"/>
            </a:lvl3pPr>
            <a:lvl4pPr marL="1371600" indent="0">
              <a:spcBef>
                <a:spcPts val="1200"/>
              </a:spcBef>
              <a:buNone/>
              <a:defRPr sz="1200"/>
            </a:lvl4pPr>
            <a:lvl5pPr marL="1828800" indent="0">
              <a:spcBef>
                <a:spcPts val="1200"/>
              </a:spcBef>
              <a:buNone/>
              <a:defRPr sz="1200"/>
            </a:lvl5pPr>
          </a:lstStyle>
          <a:p>
            <a:pPr lvl="0"/>
            <a:r>
              <a:rPr lang="en-US" dirty="0"/>
              <a:t>Click to add text</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hasCustomPrompt="1"/>
          </p:nvPr>
        </p:nvSpPr>
        <p:spPr>
          <a:xfrm>
            <a:off x="1280160" y="4692058"/>
            <a:ext cx="4663440" cy="1584918"/>
          </a:xfrm>
        </p:spPr>
        <p:txBody>
          <a:bodyPr lIns="0" tIns="0" rIns="0" bIns="0" anchor="t" anchorCtr="0">
            <a:noAutofit/>
          </a:bodyPr>
          <a:lstStyle>
            <a:lvl1pPr>
              <a:spcBef>
                <a:spcPts val="1200"/>
              </a:spcBef>
              <a:defRPr sz="1800"/>
            </a:lvl1pPr>
            <a:lvl2pPr>
              <a:spcBef>
                <a:spcPts val="1200"/>
              </a:spcBef>
              <a:defRPr sz="1600"/>
            </a:lvl2pPr>
            <a:lvl3pPr>
              <a:spcBef>
                <a:spcPts val="1200"/>
              </a:spcBef>
              <a:defRPr sz="1400"/>
            </a:lvl3pPr>
            <a:lvl4pPr>
              <a:spcBef>
                <a:spcPts val="1200"/>
              </a:spcBef>
              <a:defRPr sz="1200"/>
            </a:lvl4pPr>
            <a:lvl5pPr>
              <a:spcBef>
                <a:spcPts val="1200"/>
              </a:spcBef>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1" name="Footer Placeholder 20">
            <a:extLst>
              <a:ext uri="{FF2B5EF4-FFF2-40B4-BE49-F238E27FC236}">
                <a16:creationId xmlns:a16="http://schemas.microsoft.com/office/drawing/2014/main" id="{34C23E1A-9E5E-DA12-8E11-83F486766E16}"/>
              </a:ext>
            </a:extLst>
          </p:cNvPr>
          <p:cNvSpPr>
            <a:spLocks noGrp="1"/>
          </p:cNvSpPr>
          <p:nvPr>
            <p:ph type="ftr" sz="quarter" idx="11"/>
          </p:nvPr>
        </p:nvSpPr>
        <p:spPr>
          <a:xfrm>
            <a:off x="1280160" y="6356350"/>
            <a:ext cx="4114800" cy="365125"/>
          </a:xfrm>
        </p:spPr>
        <p:txBody>
          <a:bodyPr lIns="0" rIns="91440"/>
          <a:lstStyle>
            <a:lvl1pPr algn="l">
              <a:defRPr/>
            </a:lvl1pPr>
          </a:lstStyle>
          <a:p>
            <a:endParaRPr lang="en-US" dirty="0"/>
          </a:p>
        </p:txBody>
      </p:sp>
      <p:cxnSp>
        <p:nvCxnSpPr>
          <p:cNvPr id="23" name="Straight Connector 22">
            <a:extLst>
              <a:ext uri="{FF2B5EF4-FFF2-40B4-BE49-F238E27FC236}">
                <a16:creationId xmlns:a16="http://schemas.microsoft.com/office/drawing/2014/main" id="{E3FE6E42-6A8F-C459-87EE-E2A5BAFA852B}"/>
              </a:ext>
              <a:ext uri="{C183D7F6-B498-43B3-948B-1728B52AA6E4}">
                <adec:decorative xmlns:adec="http://schemas.microsoft.com/office/drawing/2017/decorative" val="1"/>
              </a:ext>
            </a:extLst>
          </p:cNvPr>
          <p:cNvCxnSpPr>
            <a:cxnSpLocks/>
          </p:cNvCxnSpPr>
          <p:nvPr userDrawn="1"/>
        </p:nvCxnSpPr>
        <p:spPr>
          <a:xfrm>
            <a:off x="740664"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9320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80160" y="301752"/>
            <a:ext cx="4663438" cy="2441448"/>
          </a:xfrm>
        </p:spPr>
        <p:txBody>
          <a:bodyPr lIns="0" tIns="0" rIns="0" bIns="0" anchor="ctr" anchorCtr="0"/>
          <a:lstStyle>
            <a:lvl1pPr algn="l">
              <a:lnSpc>
                <a:spcPts val="4000"/>
              </a:lnSpc>
              <a:spcBef>
                <a:spcPts val="1000"/>
              </a:spcBef>
              <a:defRPr sz="4000" b="1" i="0" cap="all" spc="0" baseline="0"/>
            </a:lvl1pPr>
          </a:lstStyle>
          <a:p>
            <a:r>
              <a:rPr lang="zh-TW" altLang="en-US"/>
              <a:t>按一下以編輯母片標題樣式</a:t>
            </a:r>
            <a:endParaRPr lang="en-US" dirty="0"/>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a:xfrm>
            <a:off x="484632" y="726630"/>
            <a:ext cx="520991" cy="517379"/>
          </a:xfrm>
        </p:spPr>
        <p:txBody>
          <a:bodyPr/>
          <a:lstStyle>
            <a:lvl1pPr>
              <a:defRPr>
                <a:solidFill>
                  <a:schemeClr val="accent2"/>
                </a:solidFill>
              </a:defRPr>
            </a:lvl1pPr>
          </a:lstStyle>
          <a:p>
            <a:fld id="{D8DA9DAA-006C-4F4B-980E-E3DF019B24E2}" type="slidenum">
              <a:rPr lang="en-US" smtClean="0"/>
              <a:pPr/>
              <a:t>‹#›</a:t>
            </a:fld>
            <a:endParaRPr lang="en-US" dirty="0"/>
          </a:p>
        </p:txBody>
      </p:sp>
      <p:sp>
        <p:nvSpPr>
          <p:cNvPr id="8" name="Text Placeholder 4">
            <a:extLst>
              <a:ext uri="{FF2B5EF4-FFF2-40B4-BE49-F238E27FC236}">
                <a16:creationId xmlns:a16="http://schemas.microsoft.com/office/drawing/2014/main" id="{9FB40175-FA51-DA14-A5B2-CD06DE6ECC31}"/>
              </a:ext>
            </a:extLst>
          </p:cNvPr>
          <p:cNvSpPr>
            <a:spLocks noGrp="1"/>
          </p:cNvSpPr>
          <p:nvPr>
            <p:ph type="body" sz="quarter" idx="14"/>
          </p:nvPr>
        </p:nvSpPr>
        <p:spPr>
          <a:xfrm>
            <a:off x="1280161" y="2777067"/>
            <a:ext cx="4663440" cy="3550581"/>
          </a:xfrm>
        </p:spPr>
        <p:txBody>
          <a:bodyPr lIns="0" tIns="0" rIns="0" bIns="0">
            <a:noAutofit/>
          </a:bodyPr>
          <a:lstStyle>
            <a:lvl1pPr marL="0" indent="0">
              <a:lnSpc>
                <a:spcPct val="110000"/>
              </a:lnSpc>
              <a:buNone/>
              <a:defRPr sz="1800"/>
            </a:lvl1pPr>
            <a:lvl2pPr marL="228600">
              <a:lnSpc>
                <a:spcPct val="110000"/>
              </a:lnSpc>
              <a:defRPr sz="1600"/>
            </a:lvl2pPr>
            <a:lvl3pPr marL="457200">
              <a:lnSpc>
                <a:spcPct val="110000"/>
              </a:lnSpc>
              <a:defRPr sz="1400"/>
            </a:lvl3pPr>
            <a:lvl4pPr marL="685800">
              <a:lnSpc>
                <a:spcPct val="110000"/>
              </a:lnSpc>
              <a:defRPr sz="1200"/>
            </a:lvl4pPr>
            <a:lvl5pPr marL="914400">
              <a:lnSpc>
                <a:spcPct val="110000"/>
              </a:lnSpc>
              <a:defRPr sz="1200"/>
            </a:lvl5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9" name="Rectangle 8">
            <a:extLst>
              <a:ext uri="{FF2B5EF4-FFF2-40B4-BE49-F238E27FC236}">
                <a16:creationId xmlns:a16="http://schemas.microsoft.com/office/drawing/2014/main" id="{515930B2-E36D-4D05-A6B3-CA1BF61D50CC}"/>
              </a:ext>
              <a:ext uri="{C183D7F6-B498-43B3-948B-1728B52AA6E4}">
                <adec:decorative xmlns:adec="http://schemas.microsoft.com/office/drawing/2017/decorative" val="1"/>
              </a:ext>
            </a:extLst>
          </p:cNvPr>
          <p:cNvSpPr/>
          <p:nvPr userDrawn="1"/>
        </p:nvSpPr>
        <p:spPr>
          <a:xfrm>
            <a:off x="6412089"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hasCustomPrompt="1"/>
          </p:nvPr>
        </p:nvSpPr>
        <p:spPr>
          <a:xfrm>
            <a:off x="6695553" y="301752"/>
            <a:ext cx="5221224" cy="6263640"/>
          </a:xfrm>
        </p:spPr>
        <p:txBody>
          <a:bodyPr tIns="914400" anchor="t" anchorCtr="0"/>
          <a:lstStyle>
            <a:lvl1pPr algn="ctr">
              <a:buNone/>
              <a:defRPr>
                <a:solidFill>
                  <a:schemeClr val="bg1"/>
                </a:solidFill>
              </a:defRPr>
            </a:lvl1pPr>
          </a:lstStyle>
          <a:p>
            <a:r>
              <a:rPr lang="en-US" dirty="0"/>
              <a:t>Click to add picture</a:t>
            </a:r>
          </a:p>
        </p:txBody>
      </p:sp>
      <p:sp>
        <p:nvSpPr>
          <p:cNvPr id="10" name="Footer Placeholder 8">
            <a:extLst>
              <a:ext uri="{FF2B5EF4-FFF2-40B4-BE49-F238E27FC236}">
                <a16:creationId xmlns:a16="http://schemas.microsoft.com/office/drawing/2014/main" id="{7A4AE671-C203-0370-2888-FC8F7D444D11}"/>
              </a:ext>
            </a:extLst>
          </p:cNvPr>
          <p:cNvSpPr>
            <a:spLocks noGrp="1"/>
          </p:cNvSpPr>
          <p:nvPr>
            <p:ph type="ftr" sz="quarter" idx="17"/>
          </p:nvPr>
        </p:nvSpPr>
        <p:spPr>
          <a:xfrm>
            <a:off x="1280160" y="6356350"/>
            <a:ext cx="4434825" cy="365125"/>
          </a:xfrm>
        </p:spPr>
        <p:txBody>
          <a:bodyPr/>
          <a:lstStyle>
            <a:lvl1pPr algn="l">
              <a:defRPr/>
            </a:lvl1pPr>
          </a:lstStyle>
          <a:p>
            <a:endParaRPr lang="en-US" dirty="0"/>
          </a:p>
        </p:txBody>
      </p:sp>
      <p:cxnSp>
        <p:nvCxnSpPr>
          <p:cNvPr id="3" name="Straight Connector 2">
            <a:extLst>
              <a:ext uri="{FF2B5EF4-FFF2-40B4-BE49-F238E27FC236}">
                <a16:creationId xmlns:a16="http://schemas.microsoft.com/office/drawing/2014/main" id="{1792BFA8-57AD-0B5C-2534-1E862B58DAB3}"/>
              </a:ext>
              <a:ext uri="{C183D7F6-B498-43B3-948B-1728B52AA6E4}">
                <adec:decorative xmlns:adec="http://schemas.microsoft.com/office/drawing/2017/decorative" val="1"/>
              </a:ext>
            </a:extLst>
          </p:cNvPr>
          <p:cNvCxnSpPr>
            <a:cxnSpLocks/>
          </p:cNvCxnSpPr>
          <p:nvPr userDrawn="1"/>
        </p:nvCxnSpPr>
        <p:spPr>
          <a:xfrm>
            <a:off x="745127"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6807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ima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1280159" y="640080"/>
            <a:ext cx="4815836" cy="2103120"/>
          </a:xfrm>
        </p:spPr>
        <p:txBody>
          <a:bodyPr lIns="0" tIns="0" rIns="0" bIns="0" anchor="ctr" anchorCtr="0"/>
          <a:lstStyle>
            <a:lvl1pPr algn="l">
              <a:defRPr sz="4000" b="1" cap="all" spc="0" baseline="0">
                <a:solidFill>
                  <a:schemeClr val="tx1"/>
                </a:solidFill>
              </a:defRPr>
            </a:lvl1pPr>
          </a:lstStyle>
          <a:p>
            <a:r>
              <a:rPr lang="en-US" dirty="0"/>
              <a:t>Click to add title</a:t>
            </a:r>
          </a:p>
        </p:txBody>
      </p:sp>
      <p:sp>
        <p:nvSpPr>
          <p:cNvPr id="16" name="Slide Number Placeholder 15">
            <a:extLst>
              <a:ext uri="{FF2B5EF4-FFF2-40B4-BE49-F238E27FC236}">
                <a16:creationId xmlns:a16="http://schemas.microsoft.com/office/drawing/2014/main" id="{6183E8BD-29F0-8F9F-FC7D-73F8067BCDDF}"/>
              </a:ext>
            </a:extLst>
          </p:cNvPr>
          <p:cNvSpPr>
            <a:spLocks noGrp="1"/>
          </p:cNvSpPr>
          <p:nvPr>
            <p:ph type="sldNum" sz="quarter" idx="20"/>
          </p:nvPr>
        </p:nvSpPr>
        <p:spPr/>
        <p:txBody>
          <a:bodyPr/>
          <a:lstStyle>
            <a:lvl1pPr>
              <a:defRPr>
                <a:solidFill>
                  <a:schemeClr val="accent2"/>
                </a:solidFill>
              </a:defRPr>
            </a:lvl1pPr>
          </a:lstStyle>
          <a:p>
            <a:fld id="{D8DA9DAA-006C-4F4B-980E-E3DF019B24E2}" type="slidenum">
              <a:rPr lang="en-US" smtClean="0"/>
              <a:pPr/>
              <a:t>‹#›</a:t>
            </a:fld>
            <a:endParaRPr lang="en-US" dirty="0"/>
          </a:p>
        </p:txBody>
      </p:sp>
      <p:sp>
        <p:nvSpPr>
          <p:cNvPr id="15" name="Content Placeholder 2">
            <a:extLst>
              <a:ext uri="{FF2B5EF4-FFF2-40B4-BE49-F238E27FC236}">
                <a16:creationId xmlns:a16="http://schemas.microsoft.com/office/drawing/2014/main" id="{5C983CA3-739C-6C20-AFE0-0997370354B4}"/>
              </a:ext>
            </a:extLst>
          </p:cNvPr>
          <p:cNvSpPr>
            <a:spLocks noGrp="1"/>
          </p:cNvSpPr>
          <p:nvPr>
            <p:ph idx="1" hasCustomPrompt="1"/>
          </p:nvPr>
        </p:nvSpPr>
        <p:spPr>
          <a:xfrm>
            <a:off x="6531427" y="640080"/>
            <a:ext cx="5122889" cy="2103120"/>
          </a:xfrm>
        </p:spPr>
        <p:txBody>
          <a:bodyPr lIns="0" tIns="0" rIns="0" bIns="0" anchor="ctr" anchorCtr="0">
            <a:normAutofit/>
          </a:bodyPr>
          <a:lstStyle>
            <a:lvl1pPr marL="0" indent="0">
              <a:lnSpc>
                <a:spcPct val="110000"/>
              </a:lnSpc>
              <a:buNone/>
              <a:defRPr sz="1800">
                <a:solidFill>
                  <a:schemeClr val="tx1"/>
                </a:solidFill>
              </a:defRPr>
            </a:lvl1pPr>
            <a:lvl2pPr marL="228600">
              <a:lnSpc>
                <a:spcPct val="100000"/>
              </a:lnSpc>
              <a:defRPr sz="1600">
                <a:solidFill>
                  <a:schemeClr val="tx1"/>
                </a:solidFill>
              </a:defRPr>
            </a:lvl2pPr>
            <a:lvl3pPr marL="457200">
              <a:lnSpc>
                <a:spcPct val="100000"/>
              </a:lnSpc>
              <a:defRPr sz="1400">
                <a:solidFill>
                  <a:schemeClr val="tx1"/>
                </a:solidFill>
              </a:defRPr>
            </a:lvl3pPr>
            <a:lvl4pPr marL="685800">
              <a:lnSpc>
                <a:spcPct val="100000"/>
              </a:lnSpc>
              <a:defRPr sz="1200">
                <a:solidFill>
                  <a:schemeClr val="tx1"/>
                </a:solidFill>
              </a:defRPr>
            </a:lvl4pPr>
            <a:lvl5pPr>
              <a:defRPr sz="1400"/>
            </a:lvl5pPr>
          </a:lstStyle>
          <a:p>
            <a:pPr lvl="0"/>
            <a:r>
              <a:rPr lang="en-US" dirty="0"/>
              <a:t>Click to add text</a:t>
            </a:r>
          </a:p>
          <a:p>
            <a:pPr lvl="1"/>
            <a:r>
              <a:rPr lang="en-US" dirty="0"/>
              <a:t>Second level</a:t>
            </a:r>
          </a:p>
          <a:p>
            <a:pPr lvl="2"/>
            <a:r>
              <a:rPr lang="en-US" dirty="0"/>
              <a:t>Third level</a:t>
            </a:r>
          </a:p>
          <a:p>
            <a:pPr lvl="3"/>
            <a:r>
              <a:rPr lang="en-US" dirty="0"/>
              <a:t>Fourth level</a:t>
            </a:r>
          </a:p>
        </p:txBody>
      </p:sp>
      <p:cxnSp>
        <p:nvCxnSpPr>
          <p:cNvPr id="4" name="Straight Connector 3">
            <a:extLst>
              <a:ext uri="{FF2B5EF4-FFF2-40B4-BE49-F238E27FC236}">
                <a16:creationId xmlns:a16="http://schemas.microsoft.com/office/drawing/2014/main" id="{4BC9F29C-BBE9-AFB4-AFC6-30BCA4EB2AFA}"/>
              </a:ext>
              <a:ext uri="{C183D7F6-B498-43B3-948B-1728B52AA6E4}">
                <adec:decorative xmlns:adec="http://schemas.microsoft.com/office/drawing/2017/decorative" val="1"/>
              </a:ext>
            </a:extLst>
          </p:cNvPr>
          <p:cNvCxnSpPr>
            <a:cxnSpLocks/>
          </p:cNvCxnSpPr>
          <p:nvPr userDrawn="1"/>
        </p:nvCxnSpPr>
        <p:spPr>
          <a:xfrm>
            <a:off x="740664"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8" name="Content Placeholder 2">
            <a:extLst>
              <a:ext uri="{FF2B5EF4-FFF2-40B4-BE49-F238E27FC236}">
                <a16:creationId xmlns:a16="http://schemas.microsoft.com/office/drawing/2014/main" id="{CBC4D286-C480-B4CF-4406-CACC323F9FAD}"/>
              </a:ext>
            </a:extLst>
          </p:cNvPr>
          <p:cNvSpPr>
            <a:spLocks noGrp="1"/>
          </p:cNvSpPr>
          <p:nvPr>
            <p:ph idx="21" hasCustomPrompt="1"/>
          </p:nvPr>
        </p:nvSpPr>
        <p:spPr>
          <a:xfrm>
            <a:off x="1280160" y="3017520"/>
            <a:ext cx="10374152" cy="3208866"/>
          </a:xfrm>
        </p:spPr>
        <p:txBody>
          <a:body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0BEE2817-4518-D59A-BD13-29A3D4FE64F0}"/>
              </a:ext>
            </a:extLst>
          </p:cNvPr>
          <p:cNvSpPr>
            <a:spLocks noGrp="1"/>
          </p:cNvSpPr>
          <p:nvPr>
            <p:ph type="ftr" sz="quarter" idx="19"/>
          </p:nvPr>
        </p:nvSpPr>
        <p:spPr>
          <a:xfrm>
            <a:off x="7539516" y="6356350"/>
            <a:ext cx="4114800" cy="365125"/>
          </a:xfrm>
        </p:spPr>
        <p:txBody>
          <a:bodyPr/>
          <a:lstStyle/>
          <a:p>
            <a:endParaRPr lang="en-US" dirty="0"/>
          </a:p>
        </p:txBody>
      </p:sp>
    </p:spTree>
    <p:extLst>
      <p:ext uri="{BB962C8B-B14F-4D97-AF65-F5344CB8AC3E}">
        <p14:creationId xmlns:p14="http://schemas.microsoft.com/office/powerpoint/2010/main" val="1068905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1280159" y="4970638"/>
            <a:ext cx="9144000" cy="1280160"/>
          </a:xfrm>
        </p:spPr>
        <p:txBody>
          <a:bodyPr lIns="0" tIns="0" rIns="0" bIns="0" anchor="b" anchorCtr="0"/>
          <a:lstStyle>
            <a:lvl1pPr algn="l">
              <a:defRPr sz="4000" b="1" cap="all" spc="0" baseline="0">
                <a:solidFill>
                  <a:schemeClr val="tx1"/>
                </a:solidFill>
              </a:defRPr>
            </a:lvl1pPr>
          </a:lstStyle>
          <a:p>
            <a:r>
              <a:rPr lang="zh-TW" altLang="en-US"/>
              <a:t>按一下以編輯母片標題樣式</a:t>
            </a:r>
            <a:endParaRPr lang="en-US" dirty="0"/>
          </a:p>
        </p:txBody>
      </p:sp>
      <p:sp>
        <p:nvSpPr>
          <p:cNvPr id="22" name="Slide Number Placeholder 21">
            <a:extLst>
              <a:ext uri="{FF2B5EF4-FFF2-40B4-BE49-F238E27FC236}">
                <a16:creationId xmlns:a16="http://schemas.microsoft.com/office/drawing/2014/main" id="{F0626849-9D2D-3C95-8C10-FA8F325FE9AA}"/>
              </a:ext>
            </a:extLst>
          </p:cNvPr>
          <p:cNvSpPr>
            <a:spLocks noGrp="1"/>
          </p:cNvSpPr>
          <p:nvPr>
            <p:ph type="sldNum" sz="quarter" idx="12"/>
          </p:nvPr>
        </p:nvSpPr>
        <p:spPr/>
        <p:txBody>
          <a:bodyPr/>
          <a:lstStyle/>
          <a:p>
            <a:fld id="{D8DA9DAA-006C-4F4B-980E-E3DF019B24E2}" type="slidenum">
              <a:rPr lang="en-US" smtClean="0"/>
              <a:pPr/>
              <a:t>‹#›</a:t>
            </a:fld>
            <a:endParaRPr lang="en-US" dirty="0"/>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hasCustomPrompt="1"/>
          </p:nvPr>
        </p:nvSpPr>
        <p:spPr>
          <a:xfrm>
            <a:off x="1280160" y="685800"/>
            <a:ext cx="4937760" cy="4023360"/>
          </a:xfrm>
        </p:spPr>
        <p:txBody>
          <a:bodyPr lIns="0" tIns="0" rIns="0" bIns="0">
            <a:noAutofit/>
          </a:bodyPr>
          <a:lstStyle>
            <a:lvl1pPr marL="0" indent="0">
              <a:spcBef>
                <a:spcPts val="1200"/>
              </a:spcBef>
              <a:buNone/>
              <a:defRPr sz="1800"/>
            </a:lvl1pPr>
            <a:lvl2pPr marL="457200">
              <a:spcBef>
                <a:spcPts val="1200"/>
              </a:spcBef>
              <a:defRPr sz="1800"/>
            </a:lvl2pPr>
            <a:lvl3pPr marL="914400">
              <a:spcBef>
                <a:spcPts val="1200"/>
              </a:spcBef>
              <a:defRPr sz="1800"/>
            </a:lvl3pPr>
            <a:lvl4pPr marL="1371600">
              <a:spcBef>
                <a:spcPts val="1200"/>
              </a:spcBef>
              <a:defRPr sz="1800"/>
            </a:lvl4pPr>
            <a:lvl5pPr marL="1828800">
              <a:spcBef>
                <a:spcPts val="12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hasCustomPrompt="1"/>
          </p:nvPr>
        </p:nvSpPr>
        <p:spPr>
          <a:xfrm>
            <a:off x="6704755" y="685800"/>
            <a:ext cx="4937760" cy="4023360"/>
          </a:xfrm>
        </p:spPr>
        <p:txBody>
          <a:bodyPr lIns="0" tIns="0" rIns="0" bIns="0">
            <a:noAutofit/>
          </a:bodyPr>
          <a:lstStyle>
            <a:lvl1pPr>
              <a:spcBef>
                <a:spcPts val="1200"/>
              </a:spcBef>
              <a:defRPr sz="1800"/>
            </a:lvl1pPr>
            <a:lvl2pPr>
              <a:spcBef>
                <a:spcPts val="1200"/>
              </a:spcBef>
              <a:defRPr sz="1800"/>
            </a:lvl2pPr>
            <a:lvl3pPr>
              <a:spcBef>
                <a:spcPts val="1200"/>
              </a:spcBef>
              <a:defRPr sz="1800"/>
            </a:lvl3pPr>
            <a:lvl4pPr>
              <a:spcBef>
                <a:spcPts val="1200"/>
              </a:spcBef>
              <a:defRPr sz="1800"/>
            </a:lvl4pPr>
            <a:lvl5pPr>
              <a:spcBef>
                <a:spcPts val="12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13" name="Group 12">
            <a:extLst>
              <a:ext uri="{FF2B5EF4-FFF2-40B4-BE49-F238E27FC236}">
                <a16:creationId xmlns:a16="http://schemas.microsoft.com/office/drawing/2014/main" id="{4717D91C-F78C-0E4C-FB27-7112AB840A1C}"/>
              </a:ext>
              <a:ext uri="{C183D7F6-B498-43B3-948B-1728B52AA6E4}">
                <adec:decorative xmlns:adec="http://schemas.microsoft.com/office/drawing/2017/decorative" val="1"/>
              </a:ext>
            </a:extLst>
          </p:cNvPr>
          <p:cNvGrpSpPr/>
          <p:nvPr userDrawn="1"/>
        </p:nvGrpSpPr>
        <p:grpSpPr>
          <a:xfrm>
            <a:off x="5322570" y="5680647"/>
            <a:ext cx="465456" cy="581432"/>
            <a:chOff x="7843462" y="2744546"/>
            <a:chExt cx="465456" cy="581432"/>
          </a:xfrm>
        </p:grpSpPr>
        <p:sp>
          <p:nvSpPr>
            <p:cNvPr id="15" name="Graphic 12">
              <a:extLst>
                <a:ext uri="{FF2B5EF4-FFF2-40B4-BE49-F238E27FC236}">
                  <a16:creationId xmlns:a16="http://schemas.microsoft.com/office/drawing/2014/main" id="{CC935CF3-75DF-0DC7-1B2A-E0E0205DF64B}"/>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17" name="Graphic 13">
              <a:extLst>
                <a:ext uri="{FF2B5EF4-FFF2-40B4-BE49-F238E27FC236}">
                  <a16:creationId xmlns:a16="http://schemas.microsoft.com/office/drawing/2014/main" id="{D5782BEB-6319-DEC1-F9ED-BA9201C6B9B7}"/>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dirty="0"/>
            </a:p>
          </p:txBody>
        </p:sp>
        <p:sp>
          <p:nvSpPr>
            <p:cNvPr id="18" name="Graphic 15">
              <a:extLst>
                <a:ext uri="{FF2B5EF4-FFF2-40B4-BE49-F238E27FC236}">
                  <a16:creationId xmlns:a16="http://schemas.microsoft.com/office/drawing/2014/main" id="{6E59DFAF-9794-BD12-D89A-422FFFFCE023}"/>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dirty="0"/>
            </a:p>
          </p:txBody>
        </p:sp>
      </p:grpSp>
      <p:sp>
        <p:nvSpPr>
          <p:cNvPr id="21" name="Footer Placeholder 20">
            <a:extLst>
              <a:ext uri="{FF2B5EF4-FFF2-40B4-BE49-F238E27FC236}">
                <a16:creationId xmlns:a16="http://schemas.microsoft.com/office/drawing/2014/main" id="{36444A47-BCB3-5C86-F2B8-25092BE8D9FF}"/>
              </a:ext>
            </a:extLst>
          </p:cNvPr>
          <p:cNvSpPr>
            <a:spLocks noGrp="1"/>
          </p:cNvSpPr>
          <p:nvPr>
            <p:ph type="ftr" sz="quarter" idx="11"/>
          </p:nvPr>
        </p:nvSpPr>
        <p:spPr>
          <a:xfrm>
            <a:off x="1280160" y="6356350"/>
            <a:ext cx="4114800" cy="365125"/>
          </a:xfrm>
        </p:spPr>
        <p:txBody>
          <a:bodyPr lIns="0" rIns="91440"/>
          <a:lstStyle>
            <a:lvl1pPr algn="l">
              <a:defRPr/>
            </a:lvl1pPr>
          </a:lstStyle>
          <a:p>
            <a:endParaRPr lang="en-US" dirty="0"/>
          </a:p>
        </p:txBody>
      </p:sp>
      <p:cxnSp>
        <p:nvCxnSpPr>
          <p:cNvPr id="23" name="Straight Connector 22">
            <a:extLst>
              <a:ext uri="{FF2B5EF4-FFF2-40B4-BE49-F238E27FC236}">
                <a16:creationId xmlns:a16="http://schemas.microsoft.com/office/drawing/2014/main" id="{C648C53D-49AB-C003-70E8-5117AF079715}"/>
              </a:ext>
              <a:ext uri="{C183D7F6-B498-43B3-948B-1728B52AA6E4}">
                <adec:decorative xmlns:adec="http://schemas.microsoft.com/office/drawing/2017/decorative" val="1"/>
              </a:ext>
            </a:extLst>
          </p:cNvPr>
          <p:cNvCxnSpPr>
            <a:cxnSpLocks/>
          </p:cNvCxnSpPr>
          <p:nvPr userDrawn="1"/>
        </p:nvCxnSpPr>
        <p:spPr>
          <a:xfrm>
            <a:off x="740664"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24" name="Group 23">
            <a:extLst>
              <a:ext uri="{FF2B5EF4-FFF2-40B4-BE49-F238E27FC236}">
                <a16:creationId xmlns:a16="http://schemas.microsoft.com/office/drawing/2014/main" id="{A96BC1DE-6696-3408-564E-2D73B1266326}"/>
              </a:ext>
              <a:ext uri="{C183D7F6-B498-43B3-948B-1728B52AA6E4}">
                <adec:decorative xmlns:adec="http://schemas.microsoft.com/office/drawing/2017/decorative" val="1"/>
              </a:ext>
            </a:extLst>
          </p:cNvPr>
          <p:cNvGrpSpPr/>
          <p:nvPr userDrawn="1"/>
        </p:nvGrpSpPr>
        <p:grpSpPr>
          <a:xfrm rot="5400000">
            <a:off x="10711518" y="5393214"/>
            <a:ext cx="1097341" cy="736658"/>
            <a:chOff x="10508317" y="446637"/>
            <a:chExt cx="1097341" cy="736658"/>
          </a:xfrm>
        </p:grpSpPr>
        <p:sp>
          <p:nvSpPr>
            <p:cNvPr id="25" name="Graphic 15">
              <a:extLst>
                <a:ext uri="{FF2B5EF4-FFF2-40B4-BE49-F238E27FC236}">
                  <a16:creationId xmlns:a16="http://schemas.microsoft.com/office/drawing/2014/main" id="{268EB1E4-29D6-C3F5-BCBB-FB7E7EE5C25C}"/>
                </a:ext>
                <a:ext uri="{C183D7F6-B498-43B3-948B-1728B52AA6E4}">
                  <adec:decorative xmlns:adec="http://schemas.microsoft.com/office/drawing/2017/decorative" val="1"/>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26" name="Graphic 16">
              <a:extLst>
                <a:ext uri="{FF2B5EF4-FFF2-40B4-BE49-F238E27FC236}">
                  <a16:creationId xmlns:a16="http://schemas.microsoft.com/office/drawing/2014/main" id="{09524D46-140F-2F4F-430B-F59815A07CF1}"/>
                </a:ext>
                <a:ext uri="{C183D7F6-B498-43B3-948B-1728B52AA6E4}">
                  <adec:decorative xmlns:adec="http://schemas.microsoft.com/office/drawing/2017/decorative" val="1"/>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27" name="Graphic 14">
              <a:extLst>
                <a:ext uri="{FF2B5EF4-FFF2-40B4-BE49-F238E27FC236}">
                  <a16:creationId xmlns:a16="http://schemas.microsoft.com/office/drawing/2014/main" id="{AC75143B-C717-8D04-743C-B40FB5EFB21C}"/>
                </a:ext>
                <a:ext uri="{C183D7F6-B498-43B3-948B-1728B52AA6E4}">
                  <adec:decorative xmlns:adec="http://schemas.microsoft.com/office/drawing/2017/decorative" val="1"/>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4873764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標題及內容">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1280160" y="640080"/>
            <a:ext cx="10087699" cy="1280160"/>
          </a:xfrm>
        </p:spPr>
        <p:txBody>
          <a:bodyPr lIns="0" tIns="0" rIns="0" bIns="0" anchor="b" anchorCtr="0"/>
          <a:lstStyle>
            <a:lvl1pPr>
              <a:defRPr sz="4000" b="1" cap="all" baseline="0"/>
            </a:lvl1pPr>
          </a:lstStyle>
          <a:p>
            <a:r>
              <a:rPr lang="en-US" dirty="0"/>
              <a:t>Click to add title</a:t>
            </a:r>
          </a:p>
        </p:txBody>
      </p:sp>
      <p:sp>
        <p:nvSpPr>
          <p:cNvPr id="10" name="Slide Number Placeholder 9">
            <a:extLst>
              <a:ext uri="{FF2B5EF4-FFF2-40B4-BE49-F238E27FC236}">
                <a16:creationId xmlns:a16="http://schemas.microsoft.com/office/drawing/2014/main" id="{116B8DF0-B7E6-5032-C3C7-E457E793BE37}"/>
              </a:ext>
            </a:extLst>
          </p:cNvPr>
          <p:cNvSpPr>
            <a:spLocks noGrp="1"/>
          </p:cNvSpPr>
          <p:nvPr>
            <p:ph type="sldNum" sz="quarter" idx="12"/>
          </p:nvPr>
        </p:nvSpPr>
        <p:spPr/>
        <p:txBody>
          <a:bodyPr/>
          <a:lstStyle/>
          <a:p>
            <a:fld id="{D8DA9DAA-006C-4F4B-980E-E3DF019B24E2}" type="slidenum">
              <a:rPr lang="en-US" smtClean="0"/>
              <a:pPr/>
              <a:t>‹#›</a:t>
            </a:fld>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hasCustomPrompt="1"/>
          </p:nvPr>
        </p:nvSpPr>
        <p:spPr>
          <a:xfrm>
            <a:off x="1280160" y="2103119"/>
            <a:ext cx="10087699" cy="4114800"/>
          </a:xfrm>
        </p:spPr>
        <p:txBody>
          <a:bodyPr lIns="0" tIns="0" rIns="0" bIns="0"/>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7" name="Straight Connector 6">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p:cNvCxnSpPr>
          <p:nvPr/>
        </p:nvCxnSpPr>
        <p:spPr>
          <a:xfrm>
            <a:off x="740664"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DC5F4D40-ADE4-5EEB-436C-8563A49C55F8}"/>
              </a:ext>
            </a:extLst>
          </p:cNvPr>
          <p:cNvSpPr>
            <a:spLocks noGrp="1"/>
          </p:cNvSpPr>
          <p:nvPr>
            <p:ph type="ftr" sz="quarter" idx="11"/>
          </p:nvPr>
        </p:nvSpPr>
        <p:spPr>
          <a:xfrm>
            <a:off x="1280160" y="6356350"/>
            <a:ext cx="4114800" cy="365125"/>
          </a:xfrm>
        </p:spPr>
        <p:txBody>
          <a:bodyPr lIns="0"/>
          <a:lstStyle>
            <a:lvl1pPr algn="l">
              <a:defRPr/>
            </a:lvl1pPr>
          </a:lstStyle>
          <a:p>
            <a:endParaRPr lang="en-US" dirty="0"/>
          </a:p>
        </p:txBody>
      </p:sp>
    </p:spTree>
    <p:extLst>
      <p:ext uri="{BB962C8B-B14F-4D97-AF65-F5344CB8AC3E}">
        <p14:creationId xmlns:p14="http://schemas.microsoft.com/office/powerpoint/2010/main" val="3321745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Image Bubbles and Title 1">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2792897" y="585216"/>
            <a:ext cx="8965094" cy="2276856"/>
          </a:xfrm>
        </p:spPr>
        <p:txBody>
          <a:bodyPr lIns="0" tIns="0" rIns="0" anchor="b"/>
          <a:lstStyle>
            <a:lvl1pPr algn="r">
              <a:lnSpc>
                <a:spcPts val="4800"/>
              </a:lnSpc>
              <a:defRPr sz="4800" b="1" cap="all" spc="0" baseline="0">
                <a:solidFill>
                  <a:schemeClr val="bg1"/>
                </a:solidFill>
              </a:defRPr>
            </a:lvl1pPr>
          </a:lstStyle>
          <a:p>
            <a:r>
              <a:rPr lang="zh-TW" altLang="en-US"/>
              <a:t>按一下以編輯母片標題樣式</a:t>
            </a:r>
            <a:endParaRPr lang="en-US" dirty="0"/>
          </a:p>
        </p:txBody>
      </p:sp>
      <p:sp>
        <p:nvSpPr>
          <p:cNvPr id="7" name="Picture Placeholder 14">
            <a:extLst>
              <a:ext uri="{FF2B5EF4-FFF2-40B4-BE49-F238E27FC236}">
                <a16:creationId xmlns:a16="http://schemas.microsoft.com/office/drawing/2014/main" id="{FC9B12A4-113B-B3F6-5926-5C2A6F504ABA}"/>
              </a:ext>
            </a:extLst>
          </p:cNvPr>
          <p:cNvSpPr>
            <a:spLocks noGrp="1"/>
          </p:cNvSpPr>
          <p:nvPr>
            <p:ph type="pic" sz="quarter" idx="14" hasCustomPrompt="1"/>
          </p:nvPr>
        </p:nvSpPr>
        <p:spPr>
          <a:xfrm>
            <a:off x="1371606" y="3205313"/>
            <a:ext cx="3043077" cy="3043083"/>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tIns="914400" anchor="t" anchorCtr="0">
            <a:noAutofit/>
          </a:bodyPr>
          <a:lstStyle>
            <a:lvl1pPr algn="ctr">
              <a:buNone/>
              <a:defRPr sz="1800">
                <a:solidFill>
                  <a:schemeClr val="bg1"/>
                </a:solidFill>
              </a:defRPr>
            </a:lvl1pPr>
          </a:lstStyle>
          <a:p>
            <a:r>
              <a:rPr lang="en-US" dirty="0"/>
              <a:t>Click to add picture</a:t>
            </a:r>
          </a:p>
        </p:txBody>
      </p: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hasCustomPrompt="1"/>
          </p:nvPr>
        </p:nvSpPr>
        <p:spPr>
          <a:xfrm>
            <a:off x="5640609" y="3127248"/>
            <a:ext cx="6117381" cy="3017520"/>
          </a:xfrm>
        </p:spPr>
        <p:txBody>
          <a:bodyPr lIns="0" tIns="0" rIns="0" bIns="0">
            <a:normAutofit/>
          </a:bodyPr>
          <a:lstStyle>
            <a:lvl1pPr marL="0" indent="0" algn="r">
              <a:spcBef>
                <a:spcPts val="1200"/>
              </a:spcBef>
              <a:buNone/>
              <a:defRPr sz="2400">
                <a:solidFill>
                  <a:schemeClr val="bg1"/>
                </a:solidFill>
              </a:defRPr>
            </a:lvl1pPr>
          </a:lstStyle>
          <a:p>
            <a:pPr lvl="0"/>
            <a:r>
              <a:rPr lang="en-US" dirty="0"/>
              <a:t>Click to add text</a:t>
            </a:r>
          </a:p>
        </p:txBody>
      </p:sp>
      <p:grpSp>
        <p:nvGrpSpPr>
          <p:cNvPr id="3" name="Group 2">
            <a:extLst>
              <a:ext uri="{FF2B5EF4-FFF2-40B4-BE49-F238E27FC236}">
                <a16:creationId xmlns:a16="http://schemas.microsoft.com/office/drawing/2014/main" id="{8AF51D36-DB19-27CD-47E0-A4261648DA12}"/>
              </a:ext>
              <a:ext uri="{C183D7F6-B498-43B3-948B-1728B52AA6E4}">
                <adec:decorative xmlns:adec="http://schemas.microsoft.com/office/drawing/2017/decorative" val="1"/>
              </a:ext>
            </a:extLst>
          </p:cNvPr>
          <p:cNvGrpSpPr/>
          <p:nvPr userDrawn="1"/>
        </p:nvGrpSpPr>
        <p:grpSpPr>
          <a:xfrm rot="18614240">
            <a:off x="3975343" y="2819532"/>
            <a:ext cx="465456" cy="581432"/>
            <a:chOff x="7843462" y="2744546"/>
            <a:chExt cx="465456" cy="581432"/>
          </a:xfrm>
        </p:grpSpPr>
        <p:sp>
          <p:nvSpPr>
            <p:cNvPr id="4" name="Graphic 12">
              <a:extLst>
                <a:ext uri="{FF2B5EF4-FFF2-40B4-BE49-F238E27FC236}">
                  <a16:creationId xmlns:a16="http://schemas.microsoft.com/office/drawing/2014/main" id="{3EFED0E0-17D4-C5B0-09D0-B43338A856B3}"/>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5" name="Graphic 13">
              <a:extLst>
                <a:ext uri="{FF2B5EF4-FFF2-40B4-BE49-F238E27FC236}">
                  <a16:creationId xmlns:a16="http://schemas.microsoft.com/office/drawing/2014/main" id="{8F798BBE-9B6F-700D-08A1-09ABC5388CCE}"/>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dirty="0"/>
            </a:p>
          </p:txBody>
        </p:sp>
        <p:sp>
          <p:nvSpPr>
            <p:cNvPr id="6" name="Graphic 15">
              <a:extLst>
                <a:ext uri="{FF2B5EF4-FFF2-40B4-BE49-F238E27FC236}">
                  <a16:creationId xmlns:a16="http://schemas.microsoft.com/office/drawing/2014/main" id="{4AE2D1C5-9D85-9049-690C-3AFCE7E2DA56}"/>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dirty="0"/>
            </a:p>
          </p:txBody>
        </p:sp>
      </p:grpSp>
      <p:cxnSp>
        <p:nvCxnSpPr>
          <p:cNvPr id="13" name="Straight Connector 12">
            <a:extLst>
              <a:ext uri="{FF2B5EF4-FFF2-40B4-BE49-F238E27FC236}">
                <a16:creationId xmlns:a16="http://schemas.microsoft.com/office/drawing/2014/main" id="{9D0FE75D-ACD3-655E-58A7-8F2C182760B4}"/>
              </a:ext>
              <a:ext uri="{C183D7F6-B498-43B3-948B-1728B52AA6E4}">
                <adec:decorative xmlns:adec="http://schemas.microsoft.com/office/drawing/2017/decorative" val="1"/>
              </a:ext>
            </a:extLst>
          </p:cNvPr>
          <p:cNvCxnSpPr>
            <a:cxnSpLocks/>
          </p:cNvCxnSpPr>
          <p:nvPr userDrawn="1"/>
        </p:nvCxnSpPr>
        <p:spPr>
          <a:xfrm>
            <a:off x="74066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93626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838200" y="136525"/>
            <a:ext cx="10515600" cy="1509713"/>
          </a:xfrm>
        </p:spPr>
        <p:txBody>
          <a:bodyPr/>
          <a:lstStyle/>
          <a:p>
            <a:r>
              <a:rPr lang="en-US" dirty="0"/>
              <a:t>Click to add title</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a:off x="7239000" y="6356350"/>
            <a:ext cx="4114800" cy="365125"/>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484632" y="726630"/>
            <a:ext cx="520991" cy="517379"/>
          </a:xfrm>
        </p:spPr>
        <p:txBody>
          <a:bodyPr/>
          <a:lstStyle/>
          <a:p>
            <a:fld id="{D8DA9DAA-006C-4F4B-980E-E3DF019B24E2}" type="slidenum">
              <a:rPr lang="en-US" smtClean="0"/>
              <a:t>‹#›</a:t>
            </a:fld>
            <a:endParaRPr lang="en-US" dirty="0"/>
          </a:p>
        </p:txBody>
      </p:sp>
      <p:cxnSp>
        <p:nvCxnSpPr>
          <p:cNvPr id="3" name="Straight Connector 2">
            <a:extLst>
              <a:ext uri="{FF2B5EF4-FFF2-40B4-BE49-F238E27FC236}">
                <a16:creationId xmlns:a16="http://schemas.microsoft.com/office/drawing/2014/main" id="{B5B2B208-F5B9-0151-C982-A389CB0B2996}"/>
              </a:ext>
              <a:ext uri="{C183D7F6-B498-43B3-948B-1728B52AA6E4}">
                <adec:decorative xmlns:adec="http://schemas.microsoft.com/office/drawing/2017/decorative" val="1"/>
              </a:ext>
            </a:extLst>
          </p:cNvPr>
          <p:cNvCxnSpPr>
            <a:cxnSpLocks/>
          </p:cNvCxnSpPr>
          <p:nvPr userDrawn="1"/>
        </p:nvCxnSpPr>
        <p:spPr>
          <a:xfrm>
            <a:off x="715890"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291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20EEA6CA-DE1E-18ED-E69E-54A1372FE216}"/>
              </a:ext>
              <a:ext uri="{C183D7F6-B498-43B3-948B-1728B52AA6E4}">
                <adec:decorative xmlns:adec="http://schemas.microsoft.com/office/drawing/2017/decorative" val="1"/>
              </a:ext>
            </a:extLst>
          </p:cNvPr>
          <p:cNvCxnSpPr>
            <a:cxnSpLocks/>
          </p:cNvCxnSpPr>
          <p:nvPr userDrawn="1"/>
        </p:nvCxnSpPr>
        <p:spPr>
          <a:xfrm>
            <a:off x="715890" y="1371600"/>
            <a:ext cx="0" cy="5486400"/>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2F973C81-5E94-41F6-CE15-3B4763B3ABE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C835B5C-F994-9D57-3118-919EE90F57E1}"/>
              </a:ext>
            </a:extLst>
          </p:cNvPr>
          <p:cNvSpPr>
            <a:spLocks noGrp="1"/>
          </p:cNvSpPr>
          <p:nvPr>
            <p:ph type="sldNum" sz="quarter" idx="12"/>
          </p:nvPr>
        </p:nvSpPr>
        <p:spPr/>
        <p:txBody>
          <a:bodyPr/>
          <a:lstStyle/>
          <a:p>
            <a:fld id="{D8DA9DAA-006C-4F4B-980E-E3DF019B24E2}" type="slidenum">
              <a:rPr lang="en-US" smtClean="0"/>
              <a:pPr/>
              <a:t>‹#›</a:t>
            </a:fld>
            <a:endParaRPr lang="en-US" dirty="0"/>
          </a:p>
        </p:txBody>
      </p:sp>
    </p:spTree>
    <p:extLst>
      <p:ext uri="{BB962C8B-B14F-4D97-AF65-F5344CB8AC3E}">
        <p14:creationId xmlns:p14="http://schemas.microsoft.com/office/powerpoint/2010/main" val="3840867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1435394" y="1"/>
            <a:ext cx="9918405" cy="1646237"/>
          </a:xfrm>
          <a:prstGeom prst="rect">
            <a:avLst/>
          </a:prstGeom>
        </p:spPr>
        <p:txBody>
          <a:bodyPr vert="horz" lIns="91440" tIns="45720" rIns="91440" bIns="45720" rtlCol="0" anchor="b" anchorCtr="0">
            <a:noAutofit/>
          </a:bodyPr>
          <a:lstStyle/>
          <a:p>
            <a:r>
              <a:rPr lang="zh-TW" altLang="en-US"/>
              <a:t>按一下以編輯母片標題樣式</a:t>
            </a:r>
            <a:endParaRPr lang="en-US" dirty="0"/>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1435394" y="1825625"/>
            <a:ext cx="9918405" cy="4351338"/>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486121" y="726630"/>
            <a:ext cx="520991" cy="517379"/>
          </a:xfrm>
          <a:prstGeom prst="rect">
            <a:avLst/>
          </a:prstGeom>
        </p:spPr>
        <p:txBody>
          <a:bodyPr vert="horz" lIns="0" tIns="0" rIns="0" bIns="0" rtlCol="0" anchor="t" anchorCtr="0"/>
          <a:lstStyle>
            <a:lvl1pPr algn="ctr">
              <a:defRPr sz="1800" b="1" i="0" cap="all" spc="100" baseline="0">
                <a:solidFill>
                  <a:schemeClr val="accent2"/>
                </a:solidFill>
              </a:defRPr>
            </a:lvl1pPr>
          </a:lstStyle>
          <a:p>
            <a:fld id="{D8DA9DAA-006C-4F4B-980E-E3DF019B24E2}" type="slidenum">
              <a:rPr lang="en-US" smtClean="0"/>
              <a:pPr/>
              <a:t>‹#›</a:t>
            </a:fld>
            <a:endParaRPr lang="en-US" dirty="0"/>
          </a:p>
        </p:txBody>
      </p:sp>
      <p:sp>
        <p:nvSpPr>
          <p:cNvPr id="4" name="Date Placeholder 3">
            <a:extLst>
              <a:ext uri="{FF2B5EF4-FFF2-40B4-BE49-F238E27FC236}">
                <a16:creationId xmlns:a16="http://schemas.microsoft.com/office/drawing/2014/main" id="{B1EF1C86-6A9C-D287-D381-5634A69BF1C8}"/>
              </a:ext>
            </a:extLst>
          </p:cNvPr>
          <p:cNvSpPr>
            <a:spLocks noGrp="1"/>
          </p:cNvSpPr>
          <p:nvPr>
            <p:ph type="dt" sz="half" idx="2"/>
          </p:nvPr>
        </p:nvSpPr>
        <p:spPr>
          <a:xfrm>
            <a:off x="1435394" y="6356350"/>
            <a:ext cx="2743200" cy="365125"/>
          </a:xfrm>
          <a:prstGeom prst="rect">
            <a:avLst/>
          </a:prstGeom>
        </p:spPr>
        <p:txBody>
          <a:bodyPr vert="horz" lIns="0" tIns="45720" rIns="91440" bIns="45720" rtlCol="0" anchor="ctr"/>
          <a:lstStyle>
            <a:lvl1pPr algn="l">
              <a:defRPr sz="1200">
                <a:solidFill>
                  <a:schemeClr val="tx1">
                    <a:tint val="75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621B8477-3F24-EDCB-C8AC-84336363918B}"/>
              </a:ext>
            </a:extLst>
          </p:cNvPr>
          <p:cNvSpPr>
            <a:spLocks noGrp="1"/>
          </p:cNvSpPr>
          <p:nvPr>
            <p:ph type="ftr" sz="quarter" idx="3"/>
          </p:nvPr>
        </p:nvSpPr>
        <p:spPr>
          <a:xfrm>
            <a:off x="7238999" y="6356350"/>
            <a:ext cx="4114800" cy="365125"/>
          </a:xfrm>
          <a:prstGeom prst="rect">
            <a:avLst/>
          </a:prstGeom>
        </p:spPr>
        <p:txBody>
          <a:bodyPr vert="horz" lIns="91440" tIns="45720" rIns="0" bIns="45720" rtlCol="0" anchor="ctr"/>
          <a:lstStyle>
            <a:lvl1pPr algn="r">
              <a:defRPr sz="1200">
                <a:solidFill>
                  <a:schemeClr val="tx1">
                    <a:tint val="75000"/>
                  </a:schemeClr>
                </a:solidFill>
              </a:defRPr>
            </a:lvl1pPr>
          </a:lstStyle>
          <a:p>
            <a:endParaRPr lang="en-US" dirty="0"/>
          </a:p>
        </p:txBody>
      </p:sp>
    </p:spTree>
    <p:extLst>
      <p:ext uri="{BB962C8B-B14F-4D97-AF65-F5344CB8AC3E}">
        <p14:creationId xmlns:p14="http://schemas.microsoft.com/office/powerpoint/2010/main" val="1999713800"/>
      </p:ext>
    </p:extLst>
  </p:cSld>
  <p:clrMap bg1="lt1" tx1="dk1" bg2="lt2" tx2="dk2" accent1="accent1" accent2="accent2" accent3="accent3" accent4="accent4" accent5="accent5" accent6="accent6" hlink="hlink" folHlink="folHlink"/>
  <p:sldLayoutIdLst>
    <p:sldLayoutId id="2147483708" r:id="rId1"/>
    <p:sldLayoutId id="2147483717" r:id="rId2"/>
    <p:sldLayoutId id="2147483728" r:id="rId3"/>
    <p:sldLayoutId id="2147483729" r:id="rId4"/>
    <p:sldLayoutId id="2147483710" r:id="rId5"/>
    <p:sldLayoutId id="2147483727" r:id="rId6"/>
    <p:sldLayoutId id="2147483701" r:id="rId7"/>
    <p:sldLayoutId id="2147483721" r:id="rId8"/>
    <p:sldLayoutId id="2147483720" r:id="rId9"/>
    <p:sldLayoutId id="2147483730" r:id="rId10"/>
    <p:sldLayoutId id="2147483722" r:id="rId11"/>
    <p:sldLayoutId id="2147483698" r:id="rId12"/>
    <p:sldLayoutId id="2147483732" r:id="rId13"/>
    <p:sldLayoutId id="2147483702" r:id="rId14"/>
    <p:sldLayoutId id="2147483703" r:id="rId15"/>
  </p:sldLayoutIdLst>
  <p:hf sldNum="0" hdr="0" ftr="0"/>
  <p:txStyles>
    <p:titleStyle>
      <a:lvl1pPr algn="l" defTabSz="914400" rtl="0" eaLnBrk="1" latinLnBrk="0" hangingPunct="1">
        <a:lnSpc>
          <a:spcPts val="4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0.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chart" Target="../charts/chart1.xml"/><Relationship Id="rId4" Type="http://schemas.openxmlformats.org/officeDocument/2006/relationships/image" Target="../media/image9.emf"/></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7.xml"/><Relationship Id="rId1" Type="http://schemas.openxmlformats.org/officeDocument/2006/relationships/slideLayout" Target="../slideLayouts/slideLayout12.xml"/><Relationship Id="rId5" Type="http://schemas.openxmlformats.org/officeDocument/2006/relationships/image" Target="../media/image10.emf"/><Relationship Id="rId4" Type="http://schemas.openxmlformats.org/officeDocument/2006/relationships/package" Target="../embeddings/Microsoft_Excel_Worksheet2.xlsx"/></Relationships>
</file>

<file path=ppt/slides/_rels/slide8.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image" Target="../media/image11.emf"/><Relationship Id="rId4" Type="http://schemas.openxmlformats.org/officeDocument/2006/relationships/package" Target="../embeddings/Microsoft_Excel_Worksheet3.xlsx"/></Relationships>
</file>

<file path=ppt/slides/_rels/slide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chart" Target="../charts/char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0.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圖片 11">
            <a:extLst>
              <a:ext uri="{FF2B5EF4-FFF2-40B4-BE49-F238E27FC236}">
                <a16:creationId xmlns:a16="http://schemas.microsoft.com/office/drawing/2014/main" id="{495B0016-5761-9911-A257-129E9622BECA}"/>
              </a:ext>
            </a:extLst>
          </p:cNvPr>
          <p:cNvPicPr>
            <a:picLocks noChangeAspect="1"/>
          </p:cNvPicPr>
          <p:nvPr/>
        </p:nvPicPr>
        <p:blipFill>
          <a:blip r:embed="rId3"/>
          <a:stretch>
            <a:fillRect/>
          </a:stretch>
        </p:blipFill>
        <p:spPr>
          <a:xfrm>
            <a:off x="3159703" y="389096"/>
            <a:ext cx="5527098" cy="6079808"/>
          </a:xfrm>
          <a:prstGeom prst="rect">
            <a:avLst/>
          </a:prstGeom>
        </p:spPr>
      </p:pic>
    </p:spTree>
    <p:extLst>
      <p:ext uri="{BB962C8B-B14F-4D97-AF65-F5344CB8AC3E}">
        <p14:creationId xmlns:p14="http://schemas.microsoft.com/office/powerpoint/2010/main" val="2520582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688295-ADB0-B9E5-7902-56742769AE77}"/>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B7EC56C0-FEC6-1785-156B-A4E3119D2CF2}"/>
              </a:ext>
            </a:extLst>
          </p:cNvPr>
          <p:cNvSpPr>
            <a:spLocks noGrp="1"/>
          </p:cNvSpPr>
          <p:nvPr>
            <p:ph type="title"/>
          </p:nvPr>
        </p:nvSpPr>
        <p:spPr/>
        <p:txBody>
          <a:bodyPr/>
          <a:lstStyle/>
          <a:p>
            <a:r>
              <a:rPr lang="en-US" dirty="0"/>
              <a:t> </a:t>
            </a:r>
          </a:p>
        </p:txBody>
      </p:sp>
      <p:sp>
        <p:nvSpPr>
          <p:cNvPr id="10" name="Content Placeholder 9">
            <a:extLst>
              <a:ext uri="{FF2B5EF4-FFF2-40B4-BE49-F238E27FC236}">
                <a16:creationId xmlns:a16="http://schemas.microsoft.com/office/drawing/2014/main" id="{9828F935-146A-C278-7640-EDE26AD02D09}"/>
              </a:ext>
            </a:extLst>
          </p:cNvPr>
          <p:cNvSpPr>
            <a:spLocks noGrp="1"/>
          </p:cNvSpPr>
          <p:nvPr>
            <p:ph idx="1"/>
          </p:nvPr>
        </p:nvSpPr>
        <p:spPr/>
        <p:txBody>
          <a:bodyPr/>
          <a:lstStyle/>
          <a:p>
            <a:r>
              <a:rPr lang="en-US" dirty="0"/>
              <a:t> </a:t>
            </a:r>
          </a:p>
        </p:txBody>
      </p:sp>
      <p:pic>
        <p:nvPicPr>
          <p:cNvPr id="4" name="圖片 3" descr="About Us - Company Information">
            <a:extLst>
              <a:ext uri="{FF2B5EF4-FFF2-40B4-BE49-F238E27FC236}">
                <a16:creationId xmlns:a16="http://schemas.microsoft.com/office/drawing/2014/main" id="{DAA7F6DF-2084-FF1B-ABE4-85C2227473E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40722" y="86201"/>
            <a:ext cx="6267450" cy="321087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圖片 4" descr="logo">
            <a:extLst>
              <a:ext uri="{FF2B5EF4-FFF2-40B4-BE49-F238E27FC236}">
                <a16:creationId xmlns:a16="http://schemas.microsoft.com/office/drawing/2014/main" id="{382B6D20-F2EA-108A-E9CE-8C0B75812E8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552824" y="186690"/>
            <a:ext cx="3145773" cy="640080"/>
          </a:xfrm>
          <a:prstGeom prst="rect">
            <a:avLst/>
          </a:prstGeom>
          <a:noFill/>
          <a:ln>
            <a:noFill/>
          </a:ln>
        </p:spPr>
      </p:pic>
      <p:pic>
        <p:nvPicPr>
          <p:cNvPr id="7" name="圖片 6">
            <a:extLst>
              <a:ext uri="{FF2B5EF4-FFF2-40B4-BE49-F238E27FC236}">
                <a16:creationId xmlns:a16="http://schemas.microsoft.com/office/drawing/2014/main" id="{8106CF10-D30C-61A6-7FCD-CFCBF04F3137}"/>
              </a:ext>
            </a:extLst>
          </p:cNvPr>
          <p:cNvPicPr>
            <a:picLocks noChangeAspect="1"/>
          </p:cNvPicPr>
          <p:nvPr/>
        </p:nvPicPr>
        <p:blipFill>
          <a:blip r:embed="rId5"/>
          <a:stretch>
            <a:fillRect/>
          </a:stretch>
        </p:blipFill>
        <p:spPr>
          <a:xfrm>
            <a:off x="6764805" y="1"/>
            <a:ext cx="5427195" cy="3304318"/>
          </a:xfrm>
          <a:prstGeom prst="rect">
            <a:avLst/>
          </a:prstGeom>
        </p:spPr>
      </p:pic>
      <p:sp>
        <p:nvSpPr>
          <p:cNvPr id="11" name="文字方塊 10">
            <a:extLst>
              <a:ext uri="{FF2B5EF4-FFF2-40B4-BE49-F238E27FC236}">
                <a16:creationId xmlns:a16="http://schemas.microsoft.com/office/drawing/2014/main" id="{E4E3764C-BF37-0EED-526C-8B63FA4BF8BC}"/>
              </a:ext>
            </a:extLst>
          </p:cNvPr>
          <p:cNvSpPr txBox="1"/>
          <p:nvPr/>
        </p:nvSpPr>
        <p:spPr>
          <a:xfrm>
            <a:off x="840722" y="4002761"/>
            <a:ext cx="10403456" cy="830997"/>
          </a:xfrm>
          <a:prstGeom prst="rect">
            <a:avLst/>
          </a:prstGeom>
          <a:noFill/>
        </p:spPr>
        <p:txBody>
          <a:bodyPr wrap="square" rtlCol="0">
            <a:spAutoFit/>
          </a:bodyPr>
          <a:lstStyle/>
          <a:p>
            <a:r>
              <a:rPr lang="en-US" sz="2400" b="1" dirty="0">
                <a:latin typeface="Calibri" panose="020F0502020204030204" pitchFamily="34" charset="0"/>
                <a:cs typeface="Calibri" panose="020F0502020204030204" pitchFamily="34" charset="0"/>
              </a:rPr>
              <a:t>Business Case: </a:t>
            </a:r>
          </a:p>
          <a:p>
            <a:r>
              <a:rPr lang="en-US" sz="2400" b="1" dirty="0">
                <a:latin typeface="Calibri" panose="020F0502020204030204" pitchFamily="34" charset="0"/>
                <a:cs typeface="Calibri" panose="020F0502020204030204" pitchFamily="34" charset="0"/>
              </a:rPr>
              <a:t>Change Initiatives and Critical Theoretical Analysis of SJM Holdings Limited</a:t>
            </a:r>
          </a:p>
        </p:txBody>
      </p:sp>
      <p:sp>
        <p:nvSpPr>
          <p:cNvPr id="13" name="文字方塊 12">
            <a:extLst>
              <a:ext uri="{FF2B5EF4-FFF2-40B4-BE49-F238E27FC236}">
                <a16:creationId xmlns:a16="http://schemas.microsoft.com/office/drawing/2014/main" id="{3FD7061A-7451-3F0F-011B-9DA79AFC97D7}"/>
              </a:ext>
            </a:extLst>
          </p:cNvPr>
          <p:cNvSpPr txBox="1"/>
          <p:nvPr/>
        </p:nvSpPr>
        <p:spPr>
          <a:xfrm>
            <a:off x="1740206" y="5756255"/>
            <a:ext cx="10906123" cy="923330"/>
          </a:xfrm>
          <a:prstGeom prst="rect">
            <a:avLst/>
          </a:prstGeom>
          <a:noFill/>
        </p:spPr>
        <p:txBody>
          <a:bodyPr wrap="square" rtlCol="0">
            <a:spAutoFit/>
          </a:bodyPr>
          <a:lstStyle/>
          <a:p>
            <a:r>
              <a:rPr lang="en-US" dirty="0"/>
              <a:t>									</a:t>
            </a:r>
            <a:r>
              <a:rPr lang="en-US" dirty="0">
                <a:latin typeface="Calibri" panose="020F0502020204030204" pitchFamily="34" charset="0"/>
                <a:cs typeface="Calibri" panose="020F0502020204030204" pitchFamily="34" charset="0"/>
              </a:rPr>
              <a:t>Sharon Ng</a:t>
            </a:r>
          </a:p>
          <a:p>
            <a:r>
              <a:rPr lang="en-US" dirty="0">
                <a:latin typeface="Calibri" panose="020F0502020204030204" pitchFamily="34" charset="0"/>
                <a:cs typeface="Calibri" panose="020F0502020204030204" pitchFamily="34" charset="0"/>
              </a:rPr>
              <a:t>									Student# 2337377</a:t>
            </a:r>
          </a:p>
          <a:p>
            <a:r>
              <a:rPr lang="en-US" dirty="0">
                <a:latin typeface="Calibri" panose="020F0502020204030204" pitchFamily="34" charset="0"/>
                <a:cs typeface="Calibri" panose="020F0502020204030204" pitchFamily="34" charset="0"/>
              </a:rPr>
              <a:t>									12 April 2025</a:t>
            </a:r>
          </a:p>
        </p:txBody>
      </p:sp>
    </p:spTree>
    <p:extLst>
      <p:ext uri="{BB962C8B-B14F-4D97-AF65-F5344CB8AC3E}">
        <p14:creationId xmlns:p14="http://schemas.microsoft.com/office/powerpoint/2010/main" val="2636388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FADC28-B63E-A299-8247-4DF5E59DA7DF}"/>
            </a:ext>
          </a:extLst>
        </p:cNvPr>
        <p:cNvGrpSpPr/>
        <p:nvPr/>
      </p:nvGrpSpPr>
      <p:grpSpPr>
        <a:xfrm>
          <a:off x="0" y="0"/>
          <a:ext cx="0" cy="0"/>
          <a:chOff x="0" y="0"/>
          <a:chExt cx="0" cy="0"/>
        </a:xfrm>
      </p:grpSpPr>
      <p:sp>
        <p:nvSpPr>
          <p:cNvPr id="11" name="文字方塊 10">
            <a:extLst>
              <a:ext uri="{FF2B5EF4-FFF2-40B4-BE49-F238E27FC236}">
                <a16:creationId xmlns:a16="http://schemas.microsoft.com/office/drawing/2014/main" id="{69A13C46-096E-F2EB-A4F9-CE88F7527830}"/>
              </a:ext>
            </a:extLst>
          </p:cNvPr>
          <p:cNvSpPr txBox="1"/>
          <p:nvPr/>
        </p:nvSpPr>
        <p:spPr>
          <a:xfrm>
            <a:off x="1578634" y="2518913"/>
            <a:ext cx="4201064" cy="707886"/>
          </a:xfrm>
          <a:prstGeom prst="rect">
            <a:avLst/>
          </a:prstGeom>
          <a:noFill/>
        </p:spPr>
        <p:txBody>
          <a:bodyPr wrap="square" rtlCol="0">
            <a:spAutoFit/>
          </a:bodyPr>
          <a:lstStyle/>
          <a:p>
            <a:r>
              <a:rPr lang="en-US" sz="4000" dirty="0">
                <a:solidFill>
                  <a:srgbClr val="00B050"/>
                </a:solidFill>
                <a:latin typeface="Calibri" panose="020F0502020204030204" pitchFamily="34" charset="0"/>
                <a:cs typeface="Calibri" panose="020F0502020204030204" pitchFamily="34" charset="0"/>
              </a:rPr>
              <a:t>Agenda</a:t>
            </a:r>
          </a:p>
        </p:txBody>
      </p:sp>
      <p:sp>
        <p:nvSpPr>
          <p:cNvPr id="12" name="文字方塊 11">
            <a:extLst>
              <a:ext uri="{FF2B5EF4-FFF2-40B4-BE49-F238E27FC236}">
                <a16:creationId xmlns:a16="http://schemas.microsoft.com/office/drawing/2014/main" id="{91065EF6-B85C-6D16-3DEF-E48A4EA12E2A}"/>
              </a:ext>
            </a:extLst>
          </p:cNvPr>
          <p:cNvSpPr txBox="1"/>
          <p:nvPr/>
        </p:nvSpPr>
        <p:spPr>
          <a:xfrm>
            <a:off x="4813540" y="310377"/>
            <a:ext cx="6564702" cy="5786199"/>
          </a:xfrm>
          <a:prstGeom prst="rect">
            <a:avLst/>
          </a:prstGeom>
          <a:noFill/>
        </p:spPr>
        <p:txBody>
          <a:bodyPr wrap="square" rtlCol="0">
            <a:spAutoFit/>
          </a:bodyPr>
          <a:lstStyle/>
          <a:p>
            <a:pPr marL="285750" indent="-285750">
              <a:buFont typeface="Wingdings" panose="05000000000000000000" pitchFamily="2" charset="2"/>
              <a:buChar char="v"/>
            </a:pPr>
            <a:r>
              <a:rPr lang="en-US" sz="3200" dirty="0">
                <a:latin typeface="Calibri" panose="020F0502020204030204" pitchFamily="34" charset="0"/>
                <a:cs typeface="Calibri" panose="020F0502020204030204" pitchFamily="34" charset="0"/>
              </a:rPr>
              <a:t>Introduction</a:t>
            </a:r>
          </a:p>
          <a:p>
            <a:endParaRPr lang="en-US" sz="3200"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v"/>
            </a:pPr>
            <a:r>
              <a:rPr lang="en-US" sz="3200" dirty="0">
                <a:latin typeface="Calibri" panose="020F0502020204030204" pitchFamily="34" charset="0"/>
                <a:cs typeface="Calibri" panose="020F0502020204030204" pitchFamily="34" charset="0"/>
              </a:rPr>
              <a:t>Financial Review</a:t>
            </a:r>
          </a:p>
          <a:p>
            <a:pPr marL="285750" indent="-285750">
              <a:buFont typeface="Wingdings" panose="05000000000000000000" pitchFamily="2" charset="2"/>
              <a:buChar char="v"/>
            </a:pPr>
            <a:endParaRPr lang="en-US" sz="3200"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v"/>
            </a:pPr>
            <a:r>
              <a:rPr lang="en-US" sz="3200" dirty="0">
                <a:latin typeface="Calibri" panose="020F0502020204030204" pitchFamily="34" charset="0"/>
                <a:cs typeface="Calibri" panose="020F0502020204030204" pitchFamily="34" charset="0"/>
              </a:rPr>
              <a:t>Critical Analyze on Key Components and Forces Driving the Change</a:t>
            </a:r>
          </a:p>
          <a:p>
            <a:pPr marL="285750" indent="-285750">
              <a:buFont typeface="Wingdings" panose="05000000000000000000" pitchFamily="2" charset="2"/>
              <a:buChar char="v"/>
            </a:pPr>
            <a:endParaRPr lang="en-US" sz="3200"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v"/>
            </a:pPr>
            <a:r>
              <a:rPr lang="en-US" sz="3200" dirty="0">
                <a:latin typeface="Calibri" panose="020F0502020204030204" pitchFamily="34" charset="0"/>
                <a:cs typeface="Calibri" panose="020F0502020204030204" pitchFamily="34" charset="0"/>
              </a:rPr>
              <a:t>Critical Evaluation on Factors that Facilitate and Hinder the Change</a:t>
            </a:r>
          </a:p>
          <a:p>
            <a:pPr marL="285750" indent="-285750">
              <a:buFont typeface="Wingdings" panose="05000000000000000000" pitchFamily="2" charset="2"/>
              <a:buChar char="v"/>
            </a:pPr>
            <a:endParaRPr lang="en-US" sz="3200"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v"/>
            </a:pPr>
            <a:r>
              <a:rPr lang="en-US" sz="3200" dirty="0">
                <a:latin typeface="Calibri" panose="020F0502020204030204" pitchFamily="34" charset="0"/>
                <a:cs typeface="Calibri" panose="020F0502020204030204" pitchFamily="34" charset="0"/>
              </a:rPr>
              <a:t>Main Issues and Insights</a:t>
            </a:r>
          </a:p>
          <a:p>
            <a:endParaRPr lang="en-US" dirty="0"/>
          </a:p>
        </p:txBody>
      </p:sp>
    </p:spTree>
    <p:extLst>
      <p:ext uri="{BB962C8B-B14F-4D97-AF65-F5344CB8AC3E}">
        <p14:creationId xmlns:p14="http://schemas.microsoft.com/office/powerpoint/2010/main" val="4258670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內容版面配置區 3">
            <a:extLst>
              <a:ext uri="{FF2B5EF4-FFF2-40B4-BE49-F238E27FC236}">
                <a16:creationId xmlns:a16="http://schemas.microsoft.com/office/drawing/2014/main" id="{B8E37225-B40C-7A73-6FA3-CF63A6EEF90C}"/>
              </a:ext>
            </a:extLst>
          </p:cNvPr>
          <p:cNvSpPr>
            <a:spLocks noGrp="1"/>
          </p:cNvSpPr>
          <p:nvPr>
            <p:ph idx="1"/>
          </p:nvPr>
        </p:nvSpPr>
        <p:spPr>
          <a:xfrm>
            <a:off x="1086657" y="2001327"/>
            <a:ext cx="6185412" cy="4114800"/>
          </a:xfrm>
        </p:spPr>
        <p:txBody>
          <a:bodyPr>
            <a:normAutofit/>
          </a:bodyPr>
          <a:lstStyle/>
          <a:p>
            <a:pPr marL="114300" marR="0" indent="-342900" algn="just">
              <a:lnSpc>
                <a:spcPct val="150000"/>
              </a:lnSpc>
              <a:spcAft>
                <a:spcPts val="800"/>
              </a:spcAft>
              <a:buFont typeface="Wingdings" panose="05000000000000000000" pitchFamily="2" charset="2"/>
              <a:buChar char="Ø"/>
            </a:pPr>
            <a:r>
              <a:rPr lang="en-US" sz="2000" kern="100" dirty="0">
                <a:latin typeface="Calibri" panose="020F0502020204030204" pitchFamily="34" charset="0"/>
                <a:ea typeface="新細明體" panose="02020500000000000000" pitchFamily="18" charset="-120"/>
                <a:cs typeface="Calibri" panose="020F0502020204030204" pitchFamily="34" charset="0"/>
              </a:rPr>
              <a:t>R</a:t>
            </a:r>
            <a:r>
              <a:rPr lang="en-US" sz="2000" kern="100" dirty="0">
                <a:effectLst/>
                <a:latin typeface="Calibri" panose="020F0502020204030204" pitchFamily="34" charset="0"/>
                <a:ea typeface="新細明體" panose="02020500000000000000" pitchFamily="18" charset="-120"/>
                <a:cs typeface="Calibri" panose="020F0502020204030204" pitchFamily="34" charset="0"/>
              </a:rPr>
              <a:t>oots in Macau for more than 50 years  </a:t>
            </a:r>
          </a:p>
          <a:p>
            <a:pPr marL="114300" marR="0" indent="-342900" algn="just">
              <a:lnSpc>
                <a:spcPct val="150000"/>
              </a:lnSpc>
              <a:spcAft>
                <a:spcPts val="800"/>
              </a:spcAft>
              <a:buFont typeface="Wingdings" panose="05000000000000000000" pitchFamily="2" charset="2"/>
              <a:buChar char="Ø"/>
            </a:pPr>
            <a:r>
              <a:rPr lang="en-US" sz="2000" kern="100" dirty="0">
                <a:effectLst/>
                <a:latin typeface="Calibri" panose="020F0502020204030204" pitchFamily="34" charset="0"/>
                <a:ea typeface="新細明體" panose="02020500000000000000" pitchFamily="18" charset="-120"/>
                <a:cs typeface="Calibri" panose="020F0502020204030204" pitchFamily="34" charset="0"/>
              </a:rPr>
              <a:t>A leading operator, operator and developer of casinos and integrated entertainment resorts in Macau</a:t>
            </a:r>
          </a:p>
          <a:p>
            <a:pPr marL="114300" marR="0" indent="-342900" algn="just">
              <a:lnSpc>
                <a:spcPct val="150000"/>
              </a:lnSpc>
              <a:spcAft>
                <a:spcPts val="800"/>
              </a:spcAft>
              <a:buFont typeface="Wingdings" panose="05000000000000000000" pitchFamily="2" charset="2"/>
              <a:buChar char="Ø"/>
            </a:pPr>
            <a:r>
              <a:rPr lang="en-US" sz="2000" kern="100" dirty="0">
                <a:latin typeface="Calibri" panose="020F0502020204030204" pitchFamily="34" charset="0"/>
                <a:ea typeface="新細明體" panose="02020500000000000000" pitchFamily="18" charset="-120"/>
                <a:cs typeface="Calibri" panose="020F0502020204030204" pitchFamily="34" charset="0"/>
              </a:rPr>
              <a:t>O</a:t>
            </a:r>
            <a:r>
              <a:rPr lang="en-US" sz="2000" kern="100" dirty="0">
                <a:effectLst/>
                <a:latin typeface="Calibri" panose="020F0502020204030204" pitchFamily="34" charset="0"/>
                <a:ea typeface="新細明體" panose="02020500000000000000" pitchFamily="18" charset="-120"/>
                <a:cs typeface="Calibri" panose="020F0502020204030204" pitchFamily="34" charset="0"/>
              </a:rPr>
              <a:t>ne of six gaming concessionaires in Macau and is authorized by the Macau SAR Government to operate casinos and gaming areas (Secretary, n.d.). </a:t>
            </a:r>
          </a:p>
          <a:p>
            <a:endParaRPr lang="en-US" dirty="0"/>
          </a:p>
          <a:p>
            <a:endParaRPr lang="en-US" dirty="0"/>
          </a:p>
        </p:txBody>
      </p:sp>
      <p:sp>
        <p:nvSpPr>
          <p:cNvPr id="7" name="文字方塊 6">
            <a:extLst>
              <a:ext uri="{FF2B5EF4-FFF2-40B4-BE49-F238E27FC236}">
                <a16:creationId xmlns:a16="http://schemas.microsoft.com/office/drawing/2014/main" id="{581E5A02-B909-C81C-EF4C-5F16D07A6644}"/>
              </a:ext>
            </a:extLst>
          </p:cNvPr>
          <p:cNvSpPr txBox="1"/>
          <p:nvPr/>
        </p:nvSpPr>
        <p:spPr>
          <a:xfrm>
            <a:off x="974783" y="1017916"/>
            <a:ext cx="9169881" cy="523220"/>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Introduction – Company Background of SJM Holdings Ltd</a:t>
            </a:r>
          </a:p>
        </p:txBody>
      </p:sp>
      <p:pic>
        <p:nvPicPr>
          <p:cNvPr id="11" name="圖片 10">
            <a:extLst>
              <a:ext uri="{FF2B5EF4-FFF2-40B4-BE49-F238E27FC236}">
                <a16:creationId xmlns:a16="http://schemas.microsoft.com/office/drawing/2014/main" id="{D67BF931-A8FD-69E0-754E-AC3258526622}"/>
              </a:ext>
            </a:extLst>
          </p:cNvPr>
          <p:cNvPicPr>
            <a:picLocks noChangeAspect="1"/>
          </p:cNvPicPr>
          <p:nvPr/>
        </p:nvPicPr>
        <p:blipFill>
          <a:blip r:embed="rId3"/>
          <a:stretch>
            <a:fillRect/>
          </a:stretch>
        </p:blipFill>
        <p:spPr>
          <a:xfrm>
            <a:off x="7401464" y="401429"/>
            <a:ext cx="4546121" cy="789015"/>
          </a:xfrm>
          <a:prstGeom prst="rect">
            <a:avLst/>
          </a:prstGeom>
        </p:spPr>
      </p:pic>
      <p:pic>
        <p:nvPicPr>
          <p:cNvPr id="13" name="圖片 12" descr="Macao's six gaming operators applaud award of new concessions">
            <a:extLst>
              <a:ext uri="{FF2B5EF4-FFF2-40B4-BE49-F238E27FC236}">
                <a16:creationId xmlns:a16="http://schemas.microsoft.com/office/drawing/2014/main" id="{FAB4A2A3-5D94-11C4-8D36-3B9965D536D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631052" y="1630392"/>
            <a:ext cx="4316533" cy="4485735"/>
          </a:xfrm>
          <a:prstGeom prst="rect">
            <a:avLst/>
          </a:prstGeom>
          <a:noFill/>
          <a:ln>
            <a:noFill/>
          </a:ln>
        </p:spPr>
      </p:pic>
    </p:spTree>
    <p:extLst>
      <p:ext uri="{BB962C8B-B14F-4D97-AF65-F5344CB8AC3E}">
        <p14:creationId xmlns:p14="http://schemas.microsoft.com/office/powerpoint/2010/main" val="1689351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FF0E8E-D6D2-67A7-40A0-5BBDAF373301}"/>
            </a:ext>
          </a:extLst>
        </p:cNvPr>
        <p:cNvGrpSpPr/>
        <p:nvPr/>
      </p:nvGrpSpPr>
      <p:grpSpPr>
        <a:xfrm>
          <a:off x="0" y="0"/>
          <a:ext cx="0" cy="0"/>
          <a:chOff x="0" y="0"/>
          <a:chExt cx="0" cy="0"/>
        </a:xfrm>
      </p:grpSpPr>
      <p:sp>
        <p:nvSpPr>
          <p:cNvPr id="5" name="內容版面配置區 3">
            <a:extLst>
              <a:ext uri="{FF2B5EF4-FFF2-40B4-BE49-F238E27FC236}">
                <a16:creationId xmlns:a16="http://schemas.microsoft.com/office/drawing/2014/main" id="{80CFB6F2-851E-961B-16B3-78D663F294CC}"/>
              </a:ext>
            </a:extLst>
          </p:cNvPr>
          <p:cNvSpPr>
            <a:spLocks noGrp="1"/>
          </p:cNvSpPr>
          <p:nvPr>
            <p:ph idx="1"/>
          </p:nvPr>
        </p:nvSpPr>
        <p:spPr>
          <a:xfrm>
            <a:off x="853743" y="1332477"/>
            <a:ext cx="7358605" cy="4464473"/>
          </a:xfrm>
        </p:spPr>
        <p:txBody>
          <a:bodyPr>
            <a:normAutofit/>
          </a:bodyPr>
          <a:lstStyle/>
          <a:p>
            <a:pPr marL="114300" marR="0" indent="-342900" algn="just">
              <a:lnSpc>
                <a:spcPct val="150000"/>
              </a:lnSpc>
              <a:spcAft>
                <a:spcPts val="800"/>
              </a:spcAft>
              <a:buFont typeface="Wingdings" panose="05000000000000000000" pitchFamily="2" charset="2"/>
              <a:buChar char="Ø"/>
            </a:pPr>
            <a:r>
              <a:rPr lang="en-US" sz="2000" kern="100" dirty="0">
                <a:effectLst/>
                <a:latin typeface="Calibri" panose="020F0502020204030204" pitchFamily="34" charset="0"/>
                <a:ea typeface="新細明體" panose="02020500000000000000" pitchFamily="18" charset="-120"/>
                <a:cs typeface="Calibri" panose="020F0502020204030204" pitchFamily="34" charset="0"/>
              </a:rPr>
              <a:t>Operating the most familiar and long-standing Lisboa hotel brand including Lisboa and Grand Lisboa hotel and casino, as well as other casinos located in prime locations in Macau.</a:t>
            </a:r>
          </a:p>
          <a:p>
            <a:pPr marL="114300" marR="0" indent="-342900" algn="just">
              <a:lnSpc>
                <a:spcPct val="150000"/>
              </a:lnSpc>
              <a:spcAft>
                <a:spcPts val="800"/>
              </a:spcAft>
              <a:buFont typeface="Wingdings" panose="05000000000000000000" pitchFamily="2" charset="2"/>
              <a:buChar char="Ø"/>
            </a:pPr>
            <a:r>
              <a:rPr lang="en-US" sz="2000" kern="100" dirty="0">
                <a:latin typeface="Calibri" panose="020F0502020204030204" pitchFamily="34" charset="0"/>
                <a:ea typeface="新細明體" panose="02020500000000000000" pitchFamily="18" charset="-120"/>
                <a:cs typeface="Calibri" panose="020F0502020204030204" pitchFamily="34" charset="0"/>
              </a:rPr>
              <a:t>M</a:t>
            </a:r>
            <a:r>
              <a:rPr lang="en-US" sz="2000" kern="100" dirty="0">
                <a:effectLst/>
                <a:latin typeface="Calibri" panose="020F0502020204030204" pitchFamily="34" charset="0"/>
                <a:ea typeface="新細明體" panose="02020500000000000000" pitchFamily="18" charset="-120"/>
                <a:cs typeface="Calibri" panose="020F0502020204030204" pitchFamily="34" charset="0"/>
              </a:rPr>
              <a:t>ost recent  development is the Grand Lisboa Palace Integrated Resort in Cotai, opened on July 30, 2021. Total cost more than HK$30 billion. The resort provides luxury hotel rooms and </a:t>
            </a:r>
            <a:r>
              <a:rPr lang="en-US" sz="2000" kern="100" dirty="0">
                <a:latin typeface="Calibri" panose="020F0502020204030204" pitchFamily="34" charset="0"/>
                <a:ea typeface="新細明體" panose="02020500000000000000" pitchFamily="18" charset="-120"/>
                <a:cs typeface="Calibri" panose="020F0502020204030204" pitchFamily="34" charset="0"/>
              </a:rPr>
              <a:t>suites in </a:t>
            </a:r>
            <a:r>
              <a:rPr lang="en-US" sz="2000" kern="100" dirty="0">
                <a:effectLst/>
                <a:latin typeface="Calibri" panose="020F0502020204030204" pitchFamily="34" charset="0"/>
                <a:ea typeface="新細明體" panose="02020500000000000000" pitchFamily="18" charset="-120"/>
                <a:cs typeface="Calibri" panose="020F0502020204030204" pitchFamily="34" charset="0"/>
              </a:rPr>
              <a:t>three hotel towers (a total of 1,900 hotel rooms), more than 20 restaurants, a shopping mall with duty-free shops and more than 100 retail shops (www.grandlisboapalace.com, n.d.).  </a:t>
            </a:r>
          </a:p>
          <a:p>
            <a:endParaRPr lang="en-US" dirty="0"/>
          </a:p>
          <a:p>
            <a:endParaRPr lang="en-US" dirty="0"/>
          </a:p>
        </p:txBody>
      </p:sp>
      <p:sp>
        <p:nvSpPr>
          <p:cNvPr id="7" name="文字方塊 6">
            <a:extLst>
              <a:ext uri="{FF2B5EF4-FFF2-40B4-BE49-F238E27FC236}">
                <a16:creationId xmlns:a16="http://schemas.microsoft.com/office/drawing/2014/main" id="{EEF2255A-1EAD-24D3-790D-A3D04F0873C8}"/>
              </a:ext>
            </a:extLst>
          </p:cNvPr>
          <p:cNvSpPr txBox="1"/>
          <p:nvPr/>
        </p:nvSpPr>
        <p:spPr>
          <a:xfrm>
            <a:off x="983410" y="714766"/>
            <a:ext cx="9169881" cy="523220"/>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Introduction – Company Background of SJM Holdings Ltd</a:t>
            </a:r>
          </a:p>
        </p:txBody>
      </p:sp>
      <p:pic>
        <p:nvPicPr>
          <p:cNvPr id="11" name="圖片 10">
            <a:extLst>
              <a:ext uri="{FF2B5EF4-FFF2-40B4-BE49-F238E27FC236}">
                <a16:creationId xmlns:a16="http://schemas.microsoft.com/office/drawing/2014/main" id="{79CCA476-E20E-CA92-7CDD-0C72E122D304}"/>
              </a:ext>
            </a:extLst>
          </p:cNvPr>
          <p:cNvPicPr>
            <a:picLocks noChangeAspect="1"/>
          </p:cNvPicPr>
          <p:nvPr/>
        </p:nvPicPr>
        <p:blipFill>
          <a:blip r:embed="rId3"/>
          <a:stretch>
            <a:fillRect/>
          </a:stretch>
        </p:blipFill>
        <p:spPr>
          <a:xfrm>
            <a:off x="7582619" y="77638"/>
            <a:ext cx="4546121" cy="789015"/>
          </a:xfrm>
          <a:prstGeom prst="rect">
            <a:avLst/>
          </a:prstGeom>
        </p:spPr>
      </p:pic>
      <p:pic>
        <p:nvPicPr>
          <p:cNvPr id="2" name="圖片 1" descr="澳門新葡京酒店澳門區- Expedia.com.hk">
            <a:extLst>
              <a:ext uri="{FF2B5EF4-FFF2-40B4-BE49-F238E27FC236}">
                <a16:creationId xmlns:a16="http://schemas.microsoft.com/office/drawing/2014/main" id="{67CF41AC-B21C-469B-6130-0F727A96139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724181" y="1143095"/>
            <a:ext cx="2858219" cy="2309527"/>
          </a:xfrm>
          <a:prstGeom prst="rect">
            <a:avLst/>
          </a:prstGeom>
          <a:noFill/>
          <a:ln>
            <a:noFill/>
          </a:ln>
        </p:spPr>
      </p:pic>
      <p:pic>
        <p:nvPicPr>
          <p:cNvPr id="3" name="圖片 2" descr="Grand Lisboa Palace en Macao">
            <a:extLst>
              <a:ext uri="{FF2B5EF4-FFF2-40B4-BE49-F238E27FC236}">
                <a16:creationId xmlns:a16="http://schemas.microsoft.com/office/drawing/2014/main" id="{8E6B5C92-21AD-1D0C-A4D8-30EDDBA9316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314426" y="3579962"/>
            <a:ext cx="3677728" cy="3200400"/>
          </a:xfrm>
          <a:prstGeom prst="rect">
            <a:avLst/>
          </a:prstGeom>
          <a:noFill/>
          <a:ln>
            <a:noFill/>
          </a:ln>
        </p:spPr>
      </p:pic>
    </p:spTree>
    <p:extLst>
      <p:ext uri="{BB962C8B-B14F-4D97-AF65-F5344CB8AC3E}">
        <p14:creationId xmlns:p14="http://schemas.microsoft.com/office/powerpoint/2010/main" val="4104855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174FB1-CE2C-A12C-8901-44D00B8E674E}"/>
            </a:ext>
          </a:extLst>
        </p:cNvPr>
        <p:cNvGrpSpPr/>
        <p:nvPr/>
      </p:nvGrpSpPr>
      <p:grpSpPr>
        <a:xfrm>
          <a:off x="0" y="0"/>
          <a:ext cx="0" cy="0"/>
          <a:chOff x="0" y="0"/>
          <a:chExt cx="0" cy="0"/>
        </a:xfrm>
      </p:grpSpPr>
      <p:sp>
        <p:nvSpPr>
          <p:cNvPr id="7" name="文字方塊 6">
            <a:extLst>
              <a:ext uri="{FF2B5EF4-FFF2-40B4-BE49-F238E27FC236}">
                <a16:creationId xmlns:a16="http://schemas.microsoft.com/office/drawing/2014/main" id="{8377B835-253D-513E-3BB6-3D2690D728AF}"/>
              </a:ext>
            </a:extLst>
          </p:cNvPr>
          <p:cNvSpPr txBox="1"/>
          <p:nvPr/>
        </p:nvSpPr>
        <p:spPr>
          <a:xfrm>
            <a:off x="717755" y="402222"/>
            <a:ext cx="9169881" cy="523220"/>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Financial Review –  Revenue Breakdown </a:t>
            </a:r>
          </a:p>
        </p:txBody>
      </p:sp>
      <p:sp>
        <p:nvSpPr>
          <p:cNvPr id="10" name="文字方塊 9">
            <a:extLst>
              <a:ext uri="{FF2B5EF4-FFF2-40B4-BE49-F238E27FC236}">
                <a16:creationId xmlns:a16="http://schemas.microsoft.com/office/drawing/2014/main" id="{1F4DA8FE-C455-33E7-D4CC-D26C53A6DD4E}"/>
              </a:ext>
            </a:extLst>
          </p:cNvPr>
          <p:cNvSpPr txBox="1"/>
          <p:nvPr/>
        </p:nvSpPr>
        <p:spPr>
          <a:xfrm>
            <a:off x="10245213" y="6537829"/>
            <a:ext cx="3067664" cy="246221"/>
          </a:xfrm>
          <a:prstGeom prst="rect">
            <a:avLst/>
          </a:prstGeom>
          <a:noFill/>
        </p:spPr>
        <p:txBody>
          <a:bodyPr wrap="square" rtlCol="0">
            <a:spAutoFit/>
          </a:bodyPr>
          <a:lstStyle/>
          <a:p>
            <a:r>
              <a:rPr lang="en-US" sz="1000" dirty="0">
                <a:latin typeface="Calibri" panose="020F0502020204030204" pitchFamily="34" charset="0"/>
                <a:cs typeface="Calibri" panose="020F0502020204030204" pitchFamily="34" charset="0"/>
              </a:rPr>
              <a:t>Source: Administrator2, 2025 </a:t>
            </a:r>
          </a:p>
        </p:txBody>
      </p:sp>
      <p:graphicFrame>
        <p:nvGraphicFramePr>
          <p:cNvPr id="3" name="物件 2">
            <a:extLst>
              <a:ext uri="{FF2B5EF4-FFF2-40B4-BE49-F238E27FC236}">
                <a16:creationId xmlns:a16="http://schemas.microsoft.com/office/drawing/2014/main" id="{F06A98A8-1AFA-FBE5-4635-4E9DBABB4535}"/>
              </a:ext>
            </a:extLst>
          </p:cNvPr>
          <p:cNvGraphicFramePr>
            <a:graphicFrameLocks noChangeAspect="1"/>
          </p:cNvGraphicFramePr>
          <p:nvPr>
            <p:extLst>
              <p:ext uri="{D42A27DB-BD31-4B8C-83A1-F6EECF244321}">
                <p14:modId xmlns:p14="http://schemas.microsoft.com/office/powerpoint/2010/main" val="755094946"/>
              </p:ext>
            </p:extLst>
          </p:nvPr>
        </p:nvGraphicFramePr>
        <p:xfrm>
          <a:off x="958222" y="1246187"/>
          <a:ext cx="4802522" cy="3099671"/>
        </p:xfrm>
        <a:graphic>
          <a:graphicData uri="http://schemas.openxmlformats.org/presentationml/2006/ole">
            <mc:AlternateContent xmlns:mc="http://schemas.openxmlformats.org/markup-compatibility/2006">
              <mc:Choice xmlns:v="urn:schemas-microsoft-com:vml" Requires="v">
                <p:oleObj name="Worksheet" r:id="rId3" imgW="6162744" imgH="2533521" progId="Excel.Sheet.12">
                  <p:embed/>
                </p:oleObj>
              </mc:Choice>
              <mc:Fallback>
                <p:oleObj name="Worksheet" r:id="rId3" imgW="6162744" imgH="2533521" progId="Excel.Sheet.12">
                  <p:embed/>
                  <p:pic>
                    <p:nvPicPr>
                      <p:cNvPr id="0" name=""/>
                      <p:cNvPicPr/>
                      <p:nvPr/>
                    </p:nvPicPr>
                    <p:blipFill>
                      <a:blip r:embed="rId4"/>
                      <a:stretch>
                        <a:fillRect/>
                      </a:stretch>
                    </p:blipFill>
                    <p:spPr>
                      <a:xfrm>
                        <a:off x="958222" y="1246187"/>
                        <a:ext cx="4802522" cy="3099671"/>
                      </a:xfrm>
                      <a:prstGeom prst="rect">
                        <a:avLst/>
                      </a:prstGeom>
                    </p:spPr>
                  </p:pic>
                </p:oleObj>
              </mc:Fallback>
            </mc:AlternateContent>
          </a:graphicData>
        </a:graphic>
      </p:graphicFrame>
      <p:graphicFrame>
        <p:nvGraphicFramePr>
          <p:cNvPr id="5" name="圖表 4">
            <a:extLst>
              <a:ext uri="{FF2B5EF4-FFF2-40B4-BE49-F238E27FC236}">
                <a16:creationId xmlns:a16="http://schemas.microsoft.com/office/drawing/2014/main" id="{26F42C9D-3142-4F8E-DB00-6E7CD9AB4345}"/>
              </a:ext>
            </a:extLst>
          </p:cNvPr>
          <p:cNvGraphicFramePr>
            <a:graphicFrameLocks/>
          </p:cNvGraphicFramePr>
          <p:nvPr>
            <p:extLst>
              <p:ext uri="{D42A27DB-BD31-4B8C-83A1-F6EECF244321}">
                <p14:modId xmlns:p14="http://schemas.microsoft.com/office/powerpoint/2010/main" val="570805363"/>
              </p:ext>
            </p:extLst>
          </p:nvPr>
        </p:nvGraphicFramePr>
        <p:xfrm>
          <a:off x="6001210" y="846179"/>
          <a:ext cx="5581190" cy="4994182"/>
        </p:xfrm>
        <a:graphic>
          <a:graphicData uri="http://schemas.openxmlformats.org/drawingml/2006/chart">
            <c:chart xmlns:c="http://schemas.openxmlformats.org/drawingml/2006/chart" xmlns:r="http://schemas.openxmlformats.org/officeDocument/2006/relationships" r:id="rId5"/>
          </a:graphicData>
        </a:graphic>
      </p:graphicFrame>
      <p:sp>
        <p:nvSpPr>
          <p:cNvPr id="6" name="文字方塊 5">
            <a:extLst>
              <a:ext uri="{FF2B5EF4-FFF2-40B4-BE49-F238E27FC236}">
                <a16:creationId xmlns:a16="http://schemas.microsoft.com/office/drawing/2014/main" id="{8A7E511A-E1D9-E65B-7B72-52E85FD428BA}"/>
              </a:ext>
            </a:extLst>
          </p:cNvPr>
          <p:cNvSpPr txBox="1"/>
          <p:nvPr/>
        </p:nvSpPr>
        <p:spPr>
          <a:xfrm>
            <a:off x="958222" y="4778477"/>
            <a:ext cx="4802522" cy="1477328"/>
          </a:xfrm>
          <a:prstGeom prst="rect">
            <a:avLst/>
          </a:prstGeom>
          <a:noFill/>
        </p:spPr>
        <p:txBody>
          <a:bodyPr wrap="square" rtlCol="0">
            <a:spAutoFit/>
          </a:bodyPr>
          <a:lstStyle/>
          <a:p>
            <a:pPr marL="285750" indent="-285750">
              <a:buFont typeface="Wingdings" panose="05000000000000000000" pitchFamily="2" charset="2"/>
              <a:buChar char="Ø"/>
            </a:pPr>
            <a:r>
              <a:rPr lang="en-US" dirty="0"/>
              <a:t>Over 90% revenue generates from gaming sector, with highest 97% in 2019 </a:t>
            </a:r>
          </a:p>
          <a:p>
            <a:pPr marL="285750" indent="-285750">
              <a:buFont typeface="Wingdings" panose="05000000000000000000" pitchFamily="2" charset="2"/>
              <a:buChar char="Ø"/>
            </a:pPr>
            <a:r>
              <a:rPr lang="en-US" dirty="0"/>
              <a:t>Hotel and other revenue only accounts for 3-9% among the total revenue</a:t>
            </a:r>
          </a:p>
        </p:txBody>
      </p:sp>
    </p:spTree>
    <p:extLst>
      <p:ext uri="{BB962C8B-B14F-4D97-AF65-F5344CB8AC3E}">
        <p14:creationId xmlns:p14="http://schemas.microsoft.com/office/powerpoint/2010/main" val="3374067404"/>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D356C1-FF48-62C3-D74B-A9F27C946BA2}"/>
            </a:ext>
          </a:extLst>
        </p:cNvPr>
        <p:cNvGrpSpPr/>
        <p:nvPr/>
      </p:nvGrpSpPr>
      <p:grpSpPr>
        <a:xfrm>
          <a:off x="0" y="0"/>
          <a:ext cx="0" cy="0"/>
          <a:chOff x="0" y="0"/>
          <a:chExt cx="0" cy="0"/>
        </a:xfrm>
      </p:grpSpPr>
      <p:sp>
        <p:nvSpPr>
          <p:cNvPr id="7" name="文字方塊 6">
            <a:extLst>
              <a:ext uri="{FF2B5EF4-FFF2-40B4-BE49-F238E27FC236}">
                <a16:creationId xmlns:a16="http://schemas.microsoft.com/office/drawing/2014/main" id="{47BCE19A-6070-F920-BE5F-9252024EC263}"/>
              </a:ext>
            </a:extLst>
          </p:cNvPr>
          <p:cNvSpPr txBox="1"/>
          <p:nvPr/>
        </p:nvSpPr>
        <p:spPr>
          <a:xfrm>
            <a:off x="880523" y="352456"/>
            <a:ext cx="9169881" cy="523220"/>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Financial Review –  Profit and Loss Statistics</a:t>
            </a:r>
          </a:p>
        </p:txBody>
      </p:sp>
      <p:graphicFrame>
        <p:nvGraphicFramePr>
          <p:cNvPr id="9" name="圖表 8">
            <a:extLst>
              <a:ext uri="{FF2B5EF4-FFF2-40B4-BE49-F238E27FC236}">
                <a16:creationId xmlns:a16="http://schemas.microsoft.com/office/drawing/2014/main" id="{13744634-7A01-957F-35B3-21AD725B8601}"/>
              </a:ext>
            </a:extLst>
          </p:cNvPr>
          <p:cNvGraphicFramePr>
            <a:graphicFrameLocks/>
          </p:cNvGraphicFramePr>
          <p:nvPr>
            <p:extLst>
              <p:ext uri="{D42A27DB-BD31-4B8C-83A1-F6EECF244321}">
                <p14:modId xmlns:p14="http://schemas.microsoft.com/office/powerpoint/2010/main" val="2004540531"/>
              </p:ext>
            </p:extLst>
          </p:nvPr>
        </p:nvGraphicFramePr>
        <p:xfrm>
          <a:off x="6096000" y="875676"/>
          <a:ext cx="6045256" cy="5000933"/>
        </p:xfrm>
        <a:graphic>
          <a:graphicData uri="http://schemas.openxmlformats.org/drawingml/2006/chart">
            <c:chart xmlns:c="http://schemas.openxmlformats.org/drawingml/2006/chart" xmlns:r="http://schemas.openxmlformats.org/officeDocument/2006/relationships" r:id="rId3"/>
          </a:graphicData>
        </a:graphic>
      </p:graphicFrame>
      <p:sp>
        <p:nvSpPr>
          <p:cNvPr id="10" name="文字方塊 9">
            <a:extLst>
              <a:ext uri="{FF2B5EF4-FFF2-40B4-BE49-F238E27FC236}">
                <a16:creationId xmlns:a16="http://schemas.microsoft.com/office/drawing/2014/main" id="{165EB88A-D42B-B587-69B4-952222D7EFA2}"/>
              </a:ext>
            </a:extLst>
          </p:cNvPr>
          <p:cNvSpPr txBox="1"/>
          <p:nvPr/>
        </p:nvSpPr>
        <p:spPr>
          <a:xfrm>
            <a:off x="10245213" y="6537829"/>
            <a:ext cx="3067664" cy="246221"/>
          </a:xfrm>
          <a:prstGeom prst="rect">
            <a:avLst/>
          </a:prstGeom>
          <a:noFill/>
        </p:spPr>
        <p:txBody>
          <a:bodyPr wrap="square" rtlCol="0">
            <a:spAutoFit/>
          </a:bodyPr>
          <a:lstStyle/>
          <a:p>
            <a:r>
              <a:rPr lang="en-US" sz="1000" dirty="0">
                <a:latin typeface="Calibri" panose="020F0502020204030204" pitchFamily="34" charset="0"/>
                <a:cs typeface="Calibri" panose="020F0502020204030204" pitchFamily="34" charset="0"/>
              </a:rPr>
              <a:t>Source: Administrator2, 2025 </a:t>
            </a:r>
          </a:p>
        </p:txBody>
      </p:sp>
      <p:graphicFrame>
        <p:nvGraphicFramePr>
          <p:cNvPr id="15" name="物件 14">
            <a:extLst>
              <a:ext uri="{FF2B5EF4-FFF2-40B4-BE49-F238E27FC236}">
                <a16:creationId xmlns:a16="http://schemas.microsoft.com/office/drawing/2014/main" id="{368DC1D9-286D-4417-E0AD-64620F1A08F9}"/>
              </a:ext>
            </a:extLst>
          </p:cNvPr>
          <p:cNvGraphicFramePr>
            <a:graphicFrameLocks noChangeAspect="1"/>
          </p:cNvGraphicFramePr>
          <p:nvPr>
            <p:extLst>
              <p:ext uri="{D42A27DB-BD31-4B8C-83A1-F6EECF244321}">
                <p14:modId xmlns:p14="http://schemas.microsoft.com/office/powerpoint/2010/main" val="2563726629"/>
              </p:ext>
            </p:extLst>
          </p:nvPr>
        </p:nvGraphicFramePr>
        <p:xfrm>
          <a:off x="880523" y="1652998"/>
          <a:ext cx="5098333" cy="2840344"/>
        </p:xfrm>
        <a:graphic>
          <a:graphicData uri="http://schemas.openxmlformats.org/presentationml/2006/ole">
            <mc:AlternateContent xmlns:mc="http://schemas.openxmlformats.org/markup-compatibility/2006">
              <mc:Choice xmlns:v="urn:schemas-microsoft-com:vml" Requires="v">
                <p:oleObj name="Worksheet" r:id="rId4" imgW="6381714" imgH="2152624" progId="Excel.Sheet.12">
                  <p:embed/>
                </p:oleObj>
              </mc:Choice>
              <mc:Fallback>
                <p:oleObj name="Worksheet" r:id="rId4" imgW="6381714" imgH="2152624" progId="Excel.Sheet.12">
                  <p:embed/>
                  <p:pic>
                    <p:nvPicPr>
                      <p:cNvPr id="0" name=""/>
                      <p:cNvPicPr/>
                      <p:nvPr/>
                    </p:nvPicPr>
                    <p:blipFill>
                      <a:blip r:embed="rId5"/>
                      <a:stretch>
                        <a:fillRect/>
                      </a:stretch>
                    </p:blipFill>
                    <p:spPr>
                      <a:xfrm>
                        <a:off x="880523" y="1652998"/>
                        <a:ext cx="5098333" cy="2840344"/>
                      </a:xfrm>
                      <a:prstGeom prst="rect">
                        <a:avLst/>
                      </a:prstGeom>
                    </p:spPr>
                  </p:pic>
                </p:oleObj>
              </mc:Fallback>
            </mc:AlternateContent>
          </a:graphicData>
        </a:graphic>
      </p:graphicFrame>
      <p:sp>
        <p:nvSpPr>
          <p:cNvPr id="16" name="文字方塊 15">
            <a:extLst>
              <a:ext uri="{FF2B5EF4-FFF2-40B4-BE49-F238E27FC236}">
                <a16:creationId xmlns:a16="http://schemas.microsoft.com/office/drawing/2014/main" id="{8289BAEA-575D-386F-9D81-7BAEEF54C5F7}"/>
              </a:ext>
            </a:extLst>
          </p:cNvPr>
          <p:cNvSpPr txBox="1"/>
          <p:nvPr/>
        </p:nvSpPr>
        <p:spPr>
          <a:xfrm>
            <a:off x="880523" y="4875452"/>
            <a:ext cx="4827638" cy="1569660"/>
          </a:xfrm>
          <a:prstGeom prst="rect">
            <a:avLst/>
          </a:prstGeom>
          <a:noFill/>
        </p:spPr>
        <p:txBody>
          <a:bodyPr wrap="square" rtlCol="0">
            <a:spAutoFit/>
          </a:bodyPr>
          <a:lstStyle/>
          <a:p>
            <a:pPr marL="285750" indent="-285750" algn="just">
              <a:buFont typeface="Wingdings" panose="05000000000000000000" pitchFamily="2" charset="2"/>
              <a:buChar char="Ø"/>
            </a:pPr>
            <a:r>
              <a:rPr lang="en-US" sz="1600" dirty="0">
                <a:latin typeface="Calibri" panose="020F0502020204030204" pitchFamily="34" charset="0"/>
                <a:cs typeface="Calibri" panose="020F0502020204030204" pitchFamily="34" charset="0"/>
              </a:rPr>
              <a:t>Tourism is the backbone of Macau's economy and much of it related to gambling, COVID-19 (2020 – 2022) has had a severe impact on Macau’s hotel and gaming revenue. </a:t>
            </a:r>
          </a:p>
          <a:p>
            <a:pPr marL="285750" indent="-285750" algn="just">
              <a:buFont typeface="Wingdings" panose="05000000000000000000" pitchFamily="2" charset="2"/>
              <a:buChar char="Ø"/>
            </a:pPr>
            <a:r>
              <a:rPr lang="en-US" sz="1600" dirty="0">
                <a:latin typeface="Calibri" panose="020F0502020204030204" pitchFamily="34" charset="0"/>
                <a:cs typeface="Calibri" panose="020F0502020204030204" pitchFamily="34" charset="0"/>
              </a:rPr>
              <a:t>Since the 2020 epidemic, SJM has recorded operating losses for four consecutive years.</a:t>
            </a:r>
          </a:p>
        </p:txBody>
      </p:sp>
    </p:spTree>
    <p:extLst>
      <p:ext uri="{BB962C8B-B14F-4D97-AF65-F5344CB8AC3E}">
        <p14:creationId xmlns:p14="http://schemas.microsoft.com/office/powerpoint/2010/main" val="3530391498"/>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D927B7-23E2-9B52-A487-6CF87EA3605B}"/>
            </a:ext>
          </a:extLst>
        </p:cNvPr>
        <p:cNvGrpSpPr/>
        <p:nvPr/>
      </p:nvGrpSpPr>
      <p:grpSpPr>
        <a:xfrm>
          <a:off x="0" y="0"/>
          <a:ext cx="0" cy="0"/>
          <a:chOff x="0" y="0"/>
          <a:chExt cx="0" cy="0"/>
        </a:xfrm>
      </p:grpSpPr>
      <p:sp>
        <p:nvSpPr>
          <p:cNvPr id="7" name="文字方塊 6">
            <a:extLst>
              <a:ext uri="{FF2B5EF4-FFF2-40B4-BE49-F238E27FC236}">
                <a16:creationId xmlns:a16="http://schemas.microsoft.com/office/drawing/2014/main" id="{856456BE-C542-378F-5060-06CD3845A666}"/>
              </a:ext>
            </a:extLst>
          </p:cNvPr>
          <p:cNvSpPr txBox="1"/>
          <p:nvPr/>
        </p:nvSpPr>
        <p:spPr>
          <a:xfrm>
            <a:off x="880523" y="352456"/>
            <a:ext cx="9169881" cy="523220"/>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Financial Review –  Gaming Revenue vs Gaming Tax </a:t>
            </a:r>
          </a:p>
        </p:txBody>
      </p:sp>
      <p:sp>
        <p:nvSpPr>
          <p:cNvPr id="10" name="文字方塊 9">
            <a:extLst>
              <a:ext uri="{FF2B5EF4-FFF2-40B4-BE49-F238E27FC236}">
                <a16:creationId xmlns:a16="http://schemas.microsoft.com/office/drawing/2014/main" id="{DE89A6A7-8324-6047-69CA-FCEEDE8C5049}"/>
              </a:ext>
            </a:extLst>
          </p:cNvPr>
          <p:cNvSpPr txBox="1"/>
          <p:nvPr/>
        </p:nvSpPr>
        <p:spPr>
          <a:xfrm>
            <a:off x="10245213" y="6537829"/>
            <a:ext cx="3067664" cy="246221"/>
          </a:xfrm>
          <a:prstGeom prst="rect">
            <a:avLst/>
          </a:prstGeom>
          <a:noFill/>
        </p:spPr>
        <p:txBody>
          <a:bodyPr wrap="square" rtlCol="0">
            <a:spAutoFit/>
          </a:bodyPr>
          <a:lstStyle/>
          <a:p>
            <a:r>
              <a:rPr lang="en-US" sz="1000" dirty="0">
                <a:latin typeface="Calibri" panose="020F0502020204030204" pitchFamily="34" charset="0"/>
                <a:cs typeface="Calibri" panose="020F0502020204030204" pitchFamily="34" charset="0"/>
              </a:rPr>
              <a:t>Source: Administrator2, 2025 </a:t>
            </a:r>
          </a:p>
        </p:txBody>
      </p:sp>
      <p:graphicFrame>
        <p:nvGraphicFramePr>
          <p:cNvPr id="4" name="圖表 3">
            <a:extLst>
              <a:ext uri="{FF2B5EF4-FFF2-40B4-BE49-F238E27FC236}">
                <a16:creationId xmlns:a16="http://schemas.microsoft.com/office/drawing/2014/main" id="{ED143B6A-7A78-3EE8-E7BF-916DEA2D12EF}"/>
              </a:ext>
            </a:extLst>
          </p:cNvPr>
          <p:cNvGraphicFramePr>
            <a:graphicFrameLocks/>
          </p:cNvGraphicFramePr>
          <p:nvPr>
            <p:extLst>
              <p:ext uri="{D42A27DB-BD31-4B8C-83A1-F6EECF244321}">
                <p14:modId xmlns:p14="http://schemas.microsoft.com/office/powerpoint/2010/main" val="2081599775"/>
              </p:ext>
            </p:extLst>
          </p:nvPr>
        </p:nvGraphicFramePr>
        <p:xfrm>
          <a:off x="6725265" y="1053434"/>
          <a:ext cx="5319251" cy="466894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物件 4">
            <a:extLst>
              <a:ext uri="{FF2B5EF4-FFF2-40B4-BE49-F238E27FC236}">
                <a16:creationId xmlns:a16="http://schemas.microsoft.com/office/drawing/2014/main" id="{70215581-F745-01A4-4338-2E24D5A8397D}"/>
              </a:ext>
            </a:extLst>
          </p:cNvPr>
          <p:cNvGraphicFramePr>
            <a:graphicFrameLocks noChangeAspect="1"/>
          </p:cNvGraphicFramePr>
          <p:nvPr>
            <p:extLst>
              <p:ext uri="{D42A27DB-BD31-4B8C-83A1-F6EECF244321}">
                <p14:modId xmlns:p14="http://schemas.microsoft.com/office/powerpoint/2010/main" val="315065906"/>
              </p:ext>
            </p:extLst>
          </p:nvPr>
        </p:nvGraphicFramePr>
        <p:xfrm>
          <a:off x="801866" y="1833767"/>
          <a:ext cx="5677592" cy="3190465"/>
        </p:xfrm>
        <a:graphic>
          <a:graphicData uri="http://schemas.openxmlformats.org/presentationml/2006/ole">
            <mc:AlternateContent xmlns:mc="http://schemas.openxmlformats.org/markup-compatibility/2006">
              <mc:Choice xmlns:v="urn:schemas-microsoft-com:vml" Requires="v">
                <p:oleObj name="Worksheet" r:id="rId4" imgW="5553028" imgH="2085898" progId="Excel.Sheet.12">
                  <p:embed/>
                </p:oleObj>
              </mc:Choice>
              <mc:Fallback>
                <p:oleObj name="Worksheet" r:id="rId4" imgW="5553028" imgH="2085898" progId="Excel.Sheet.12">
                  <p:embed/>
                  <p:pic>
                    <p:nvPicPr>
                      <p:cNvPr id="0" name=""/>
                      <p:cNvPicPr/>
                      <p:nvPr/>
                    </p:nvPicPr>
                    <p:blipFill>
                      <a:blip r:embed="rId5"/>
                      <a:stretch>
                        <a:fillRect/>
                      </a:stretch>
                    </p:blipFill>
                    <p:spPr>
                      <a:xfrm>
                        <a:off x="801866" y="1833767"/>
                        <a:ext cx="5677592" cy="3190465"/>
                      </a:xfrm>
                      <a:prstGeom prst="rect">
                        <a:avLst/>
                      </a:prstGeom>
                    </p:spPr>
                  </p:pic>
                </p:oleObj>
              </mc:Fallback>
            </mc:AlternateContent>
          </a:graphicData>
        </a:graphic>
      </p:graphicFrame>
      <p:sp>
        <p:nvSpPr>
          <p:cNvPr id="6" name="文字方塊 5">
            <a:extLst>
              <a:ext uri="{FF2B5EF4-FFF2-40B4-BE49-F238E27FC236}">
                <a16:creationId xmlns:a16="http://schemas.microsoft.com/office/drawing/2014/main" id="{8D7DDE90-DB2A-424A-BAAF-3255A84E8096}"/>
              </a:ext>
            </a:extLst>
          </p:cNvPr>
          <p:cNvSpPr txBox="1"/>
          <p:nvPr/>
        </p:nvSpPr>
        <p:spPr>
          <a:xfrm>
            <a:off x="948905" y="5400136"/>
            <a:ext cx="4761781" cy="923330"/>
          </a:xfrm>
          <a:prstGeom prst="rect">
            <a:avLst/>
          </a:prstGeom>
          <a:noFill/>
        </p:spPr>
        <p:txBody>
          <a:bodyPr wrap="square" rtlCol="0">
            <a:spAutoFit/>
          </a:bodyPr>
          <a:lstStyle/>
          <a:p>
            <a:pPr marL="285750" indent="-285750" algn="just">
              <a:buFont typeface="Wingdings" panose="05000000000000000000" pitchFamily="2" charset="2"/>
              <a:buChar char="Ø"/>
            </a:pPr>
            <a:r>
              <a:rPr lang="en-US" dirty="0">
                <a:latin typeface="Calibri" panose="020F0502020204030204" pitchFamily="34" charset="0"/>
                <a:cs typeface="Calibri" panose="020F0502020204030204" pitchFamily="34" charset="0"/>
              </a:rPr>
              <a:t>While SJM enjoys high profits from gaming sector, it also bears from high gaming tax (over 40% gaming tax during 2019-2023).</a:t>
            </a:r>
          </a:p>
        </p:txBody>
      </p:sp>
    </p:spTree>
    <p:extLst>
      <p:ext uri="{BB962C8B-B14F-4D97-AF65-F5344CB8AC3E}">
        <p14:creationId xmlns:p14="http://schemas.microsoft.com/office/powerpoint/2010/main" val="1526046621"/>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844DCC-ED25-FE72-5359-7198837638E3}"/>
            </a:ext>
          </a:extLst>
        </p:cNvPr>
        <p:cNvGrpSpPr/>
        <p:nvPr/>
      </p:nvGrpSpPr>
      <p:grpSpPr>
        <a:xfrm>
          <a:off x="0" y="0"/>
          <a:ext cx="0" cy="0"/>
          <a:chOff x="0" y="0"/>
          <a:chExt cx="0" cy="0"/>
        </a:xfrm>
      </p:grpSpPr>
      <p:sp>
        <p:nvSpPr>
          <p:cNvPr id="7" name="文字方塊 6">
            <a:extLst>
              <a:ext uri="{FF2B5EF4-FFF2-40B4-BE49-F238E27FC236}">
                <a16:creationId xmlns:a16="http://schemas.microsoft.com/office/drawing/2014/main" id="{D3C7C283-1F2B-80EC-C0CA-14071125610A}"/>
              </a:ext>
            </a:extLst>
          </p:cNvPr>
          <p:cNvSpPr txBox="1"/>
          <p:nvPr/>
        </p:nvSpPr>
        <p:spPr>
          <a:xfrm>
            <a:off x="880523" y="352456"/>
            <a:ext cx="9169881" cy="523220"/>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Financial Review –  Expenses Breakdown </a:t>
            </a:r>
          </a:p>
        </p:txBody>
      </p:sp>
      <p:sp>
        <p:nvSpPr>
          <p:cNvPr id="10" name="文字方塊 9">
            <a:extLst>
              <a:ext uri="{FF2B5EF4-FFF2-40B4-BE49-F238E27FC236}">
                <a16:creationId xmlns:a16="http://schemas.microsoft.com/office/drawing/2014/main" id="{5A5F5F2A-7F73-193E-D7C5-476471DDEEF0}"/>
              </a:ext>
            </a:extLst>
          </p:cNvPr>
          <p:cNvSpPr txBox="1"/>
          <p:nvPr/>
        </p:nvSpPr>
        <p:spPr>
          <a:xfrm>
            <a:off x="10245213" y="6537829"/>
            <a:ext cx="3067664" cy="246221"/>
          </a:xfrm>
          <a:prstGeom prst="rect">
            <a:avLst/>
          </a:prstGeom>
          <a:noFill/>
        </p:spPr>
        <p:txBody>
          <a:bodyPr wrap="square" rtlCol="0">
            <a:spAutoFit/>
          </a:bodyPr>
          <a:lstStyle/>
          <a:p>
            <a:r>
              <a:rPr lang="en-US" sz="1000" dirty="0">
                <a:latin typeface="Calibri" panose="020F0502020204030204" pitchFamily="34" charset="0"/>
                <a:cs typeface="Calibri" panose="020F0502020204030204" pitchFamily="34" charset="0"/>
              </a:rPr>
              <a:t>Source: Administrator2, 2025 </a:t>
            </a:r>
          </a:p>
        </p:txBody>
      </p:sp>
      <p:pic>
        <p:nvPicPr>
          <p:cNvPr id="2" name="圖片 1">
            <a:extLst>
              <a:ext uri="{FF2B5EF4-FFF2-40B4-BE49-F238E27FC236}">
                <a16:creationId xmlns:a16="http://schemas.microsoft.com/office/drawing/2014/main" id="{835D95EB-4240-7252-24D7-A55968DF50F9}"/>
              </a:ext>
            </a:extLst>
          </p:cNvPr>
          <p:cNvPicPr>
            <a:picLocks noChangeAspect="1"/>
          </p:cNvPicPr>
          <p:nvPr/>
        </p:nvPicPr>
        <p:blipFill>
          <a:blip r:embed="rId3"/>
          <a:stretch>
            <a:fillRect/>
          </a:stretch>
        </p:blipFill>
        <p:spPr>
          <a:xfrm>
            <a:off x="774291" y="1397870"/>
            <a:ext cx="5793657" cy="3469098"/>
          </a:xfrm>
          <a:prstGeom prst="rect">
            <a:avLst/>
          </a:prstGeom>
        </p:spPr>
      </p:pic>
      <p:graphicFrame>
        <p:nvGraphicFramePr>
          <p:cNvPr id="3" name="圖表 2">
            <a:extLst>
              <a:ext uri="{FF2B5EF4-FFF2-40B4-BE49-F238E27FC236}">
                <a16:creationId xmlns:a16="http://schemas.microsoft.com/office/drawing/2014/main" id="{7A20975B-FC08-114B-61D1-7882E8CC5709}"/>
              </a:ext>
            </a:extLst>
          </p:cNvPr>
          <p:cNvGraphicFramePr>
            <a:graphicFrameLocks/>
          </p:cNvGraphicFramePr>
          <p:nvPr>
            <p:extLst>
              <p:ext uri="{D42A27DB-BD31-4B8C-83A1-F6EECF244321}">
                <p14:modId xmlns:p14="http://schemas.microsoft.com/office/powerpoint/2010/main" val="4069315396"/>
              </p:ext>
            </p:extLst>
          </p:nvPr>
        </p:nvGraphicFramePr>
        <p:xfrm>
          <a:off x="6567948" y="886113"/>
          <a:ext cx="5542322" cy="4924752"/>
        </p:xfrm>
        <a:graphic>
          <a:graphicData uri="http://schemas.openxmlformats.org/drawingml/2006/chart">
            <c:chart xmlns:c="http://schemas.openxmlformats.org/drawingml/2006/chart" xmlns:r="http://schemas.openxmlformats.org/officeDocument/2006/relationships" r:id="rId4"/>
          </a:graphicData>
        </a:graphic>
      </p:graphicFrame>
      <p:sp>
        <p:nvSpPr>
          <p:cNvPr id="6" name="文字方塊 5">
            <a:extLst>
              <a:ext uri="{FF2B5EF4-FFF2-40B4-BE49-F238E27FC236}">
                <a16:creationId xmlns:a16="http://schemas.microsoft.com/office/drawing/2014/main" id="{BFB3CF37-0704-1E25-3813-595534590FB2}"/>
              </a:ext>
            </a:extLst>
          </p:cNvPr>
          <p:cNvSpPr txBox="1"/>
          <p:nvPr/>
        </p:nvSpPr>
        <p:spPr>
          <a:xfrm>
            <a:off x="880523" y="5072332"/>
            <a:ext cx="4950934" cy="1200329"/>
          </a:xfrm>
          <a:prstGeom prst="rect">
            <a:avLst/>
          </a:prstGeom>
          <a:noFill/>
        </p:spPr>
        <p:txBody>
          <a:bodyPr wrap="square" rtlCol="0">
            <a:spAutoFit/>
          </a:bodyPr>
          <a:lstStyle/>
          <a:p>
            <a:r>
              <a:rPr lang="en-US" dirty="0">
                <a:latin typeface="Calibri" panose="020F0502020204030204" pitchFamily="34" charset="0"/>
                <a:cs typeface="Calibri" panose="020F0502020204030204" pitchFamily="34" charset="0"/>
              </a:rPr>
              <a:t>Top 3 Expenses of SJM over the years:</a:t>
            </a:r>
          </a:p>
          <a:p>
            <a:pPr marL="285750" indent="-285750">
              <a:buFont typeface="Wingdings" panose="05000000000000000000" pitchFamily="2" charset="2"/>
              <a:buChar char="Ø"/>
            </a:pPr>
            <a:r>
              <a:rPr lang="en-US" dirty="0">
                <a:latin typeface="Calibri" panose="020F0502020204030204" pitchFamily="34" charset="0"/>
                <a:cs typeface="Calibri" panose="020F0502020204030204" pitchFamily="34" charset="0"/>
              </a:rPr>
              <a:t>Gaming Tax</a:t>
            </a:r>
          </a:p>
          <a:p>
            <a:pPr marL="285750" indent="-285750">
              <a:buFont typeface="Wingdings" panose="05000000000000000000" pitchFamily="2" charset="2"/>
              <a:buChar char="Ø"/>
            </a:pPr>
            <a:r>
              <a:rPr lang="en-US" dirty="0">
                <a:latin typeface="Calibri" panose="020F0502020204030204" pitchFamily="34" charset="0"/>
                <a:cs typeface="Calibri" panose="020F0502020204030204" pitchFamily="34" charset="0"/>
              </a:rPr>
              <a:t>Operating and Administration</a:t>
            </a:r>
          </a:p>
          <a:p>
            <a:pPr marL="285750" indent="-285750">
              <a:buFont typeface="Wingdings" panose="05000000000000000000" pitchFamily="2" charset="2"/>
              <a:buChar char="Ø"/>
            </a:pPr>
            <a:r>
              <a:rPr lang="en-US" dirty="0">
                <a:latin typeface="Calibri" panose="020F0502020204030204" pitchFamily="34" charset="0"/>
                <a:cs typeface="Calibri" panose="020F0502020204030204" pitchFamily="34" charset="0"/>
              </a:rPr>
              <a:t>Marketing and Promotional</a:t>
            </a:r>
          </a:p>
        </p:txBody>
      </p:sp>
    </p:spTree>
    <p:extLst>
      <p:ext uri="{BB962C8B-B14F-4D97-AF65-F5344CB8AC3E}">
        <p14:creationId xmlns:p14="http://schemas.microsoft.com/office/powerpoint/2010/main" val="1202256940"/>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00F6CE-8F7D-9DA7-D184-5A9700A4A2CF}"/>
            </a:ext>
          </a:extLst>
        </p:cNvPr>
        <p:cNvGrpSpPr/>
        <p:nvPr/>
      </p:nvGrpSpPr>
      <p:grpSpPr>
        <a:xfrm>
          <a:off x="0" y="0"/>
          <a:ext cx="0" cy="0"/>
          <a:chOff x="0" y="0"/>
          <a:chExt cx="0" cy="0"/>
        </a:xfrm>
      </p:grpSpPr>
      <p:sp>
        <p:nvSpPr>
          <p:cNvPr id="5" name="內容版面配置區 3">
            <a:extLst>
              <a:ext uri="{FF2B5EF4-FFF2-40B4-BE49-F238E27FC236}">
                <a16:creationId xmlns:a16="http://schemas.microsoft.com/office/drawing/2014/main" id="{3CB817AD-3957-4CB7-907F-5B455AD71858}"/>
              </a:ext>
            </a:extLst>
          </p:cNvPr>
          <p:cNvSpPr>
            <a:spLocks noGrp="1"/>
          </p:cNvSpPr>
          <p:nvPr>
            <p:ph idx="1"/>
          </p:nvPr>
        </p:nvSpPr>
        <p:spPr>
          <a:xfrm>
            <a:off x="1097880" y="1554051"/>
            <a:ext cx="10556407" cy="5027903"/>
          </a:xfrm>
        </p:spPr>
        <p:txBody>
          <a:bodyPr>
            <a:normAutofit fontScale="25000" lnSpcReduction="20000"/>
          </a:bodyPr>
          <a:lstStyle/>
          <a:p>
            <a:pPr marL="0" indent="0">
              <a:buNone/>
            </a:pPr>
            <a:r>
              <a:rPr lang="en-US" sz="9600" b="1" dirty="0">
                <a:latin typeface="Calibri" panose="020F0502020204030204" pitchFamily="34" charset="0"/>
                <a:cs typeface="Calibri" panose="020F0502020204030204" pitchFamily="34" charset="0"/>
              </a:rPr>
              <a:t>External Factors:</a:t>
            </a:r>
          </a:p>
          <a:p>
            <a:pPr>
              <a:buFont typeface="Wingdings" panose="05000000000000000000" pitchFamily="2" charset="2"/>
              <a:buChar char="Ø"/>
            </a:pPr>
            <a:r>
              <a:rPr lang="en-US" sz="7200" dirty="0">
                <a:latin typeface="Calibri" panose="020F0502020204030204" pitchFamily="34" charset="0"/>
                <a:cs typeface="Calibri" panose="020F0502020204030204" pitchFamily="34" charset="0"/>
              </a:rPr>
              <a:t>Macau is a global casino hub, it’s economy heavily reliant on the gaming industry which has contributed around 80% of the local government’s tax revenue for a long period of time </a:t>
            </a:r>
          </a:p>
          <a:p>
            <a:pPr>
              <a:buFont typeface="Wingdings" panose="05000000000000000000" pitchFamily="2" charset="2"/>
              <a:buChar char="Ø"/>
            </a:pPr>
            <a:endParaRPr lang="en-US" sz="7200" dirty="0">
              <a:latin typeface="Calibri" panose="020F0502020204030204" pitchFamily="34" charset="0"/>
              <a:cs typeface="Calibri" panose="020F0502020204030204" pitchFamily="34" charset="0"/>
            </a:endParaRPr>
          </a:p>
          <a:p>
            <a:pPr>
              <a:buFont typeface="Wingdings" panose="05000000000000000000" pitchFamily="2" charset="2"/>
              <a:buChar char="Ø"/>
            </a:pPr>
            <a:r>
              <a:rPr lang="en-US" sz="7200" dirty="0">
                <a:latin typeface="Calibri" panose="020F0502020204030204" pitchFamily="34" charset="0"/>
                <a:cs typeface="Calibri" panose="020F0502020204030204" pitchFamily="34" charset="0"/>
              </a:rPr>
              <a:t>Government direction of transiting Macau from a gaming capital to a moderately diversified economy</a:t>
            </a:r>
          </a:p>
          <a:p>
            <a:pPr>
              <a:buFont typeface="Wingdings" panose="05000000000000000000" pitchFamily="2" charset="2"/>
              <a:buChar char="Ø"/>
            </a:pPr>
            <a:endParaRPr lang="en-US" sz="7200" dirty="0">
              <a:latin typeface="Calibri" panose="020F0502020204030204" pitchFamily="34" charset="0"/>
              <a:cs typeface="Calibri" panose="020F0502020204030204" pitchFamily="34" charset="0"/>
            </a:endParaRPr>
          </a:p>
          <a:p>
            <a:pPr>
              <a:buFont typeface="Wingdings" panose="05000000000000000000" pitchFamily="2" charset="2"/>
              <a:buChar char="Ø"/>
            </a:pPr>
            <a:r>
              <a:rPr lang="en-US" sz="7200" dirty="0">
                <a:latin typeface="Calibri" panose="020F0502020204030204" pitchFamily="34" charset="0"/>
                <a:cs typeface="Calibri" panose="020F0502020204030204" pitchFamily="34" charset="0"/>
              </a:rPr>
              <a:t>To rebrand Macau as a non-gaming tourism destination and business hub</a:t>
            </a:r>
          </a:p>
          <a:p>
            <a:pPr marL="0" indent="0">
              <a:buNone/>
            </a:pPr>
            <a:endParaRPr lang="en-US" sz="1800" dirty="0">
              <a:latin typeface="Calibri" panose="020F0502020204030204" pitchFamily="34" charset="0"/>
              <a:cs typeface="Calibri" panose="020F0502020204030204" pitchFamily="34" charset="0"/>
            </a:endParaRPr>
          </a:p>
          <a:p>
            <a:pPr marL="0" indent="0">
              <a:buNone/>
            </a:pPr>
            <a:r>
              <a:rPr lang="en-US" sz="9600" b="1" dirty="0">
                <a:latin typeface="Calibri" panose="020F0502020204030204" pitchFamily="34" charset="0"/>
                <a:cs typeface="Calibri" panose="020F0502020204030204" pitchFamily="34" charset="0"/>
              </a:rPr>
              <a:t>Internal Factors:</a:t>
            </a:r>
          </a:p>
          <a:p>
            <a:pPr>
              <a:buFont typeface="Wingdings" panose="05000000000000000000" pitchFamily="2" charset="2"/>
              <a:buChar char="Ø"/>
            </a:pPr>
            <a:r>
              <a:rPr lang="en-US" sz="7200" dirty="0">
                <a:latin typeface="Calibri" panose="020F0502020204030204" pitchFamily="34" charset="0"/>
                <a:cs typeface="Calibri" panose="020F0502020204030204" pitchFamily="34" charset="0"/>
              </a:rPr>
              <a:t>Decreasing of VIP high-roller customers due to the government policy of eliminating the Junket business in Macau (Staff Reporter, 2025)</a:t>
            </a:r>
          </a:p>
          <a:p>
            <a:pPr>
              <a:buFont typeface="Wingdings" panose="05000000000000000000" pitchFamily="2" charset="2"/>
              <a:buChar char="Ø"/>
            </a:pPr>
            <a:endParaRPr lang="en-US" sz="7200" dirty="0">
              <a:latin typeface="Calibri" panose="020F0502020204030204" pitchFamily="34" charset="0"/>
              <a:cs typeface="Calibri" panose="020F0502020204030204" pitchFamily="34" charset="0"/>
            </a:endParaRPr>
          </a:p>
          <a:p>
            <a:pPr>
              <a:buFont typeface="Wingdings" panose="05000000000000000000" pitchFamily="2" charset="2"/>
              <a:buChar char="Ø"/>
            </a:pPr>
            <a:r>
              <a:rPr lang="en-US" sz="7200" dirty="0">
                <a:latin typeface="Calibri" panose="020F0502020204030204" pitchFamily="34" charset="0"/>
                <a:cs typeface="Calibri" panose="020F0502020204030204" pitchFamily="34" charset="0"/>
              </a:rPr>
              <a:t>VIP high-roller sector accounts for more than 70 percent of the gaming revenue so far (Master, 2011)</a:t>
            </a:r>
          </a:p>
          <a:p>
            <a:pPr>
              <a:buFont typeface="Wingdings" panose="05000000000000000000" pitchFamily="2" charset="2"/>
              <a:buChar char="Ø"/>
            </a:pPr>
            <a:endParaRPr lang="en-US" sz="7200" dirty="0">
              <a:latin typeface="Calibri" panose="020F0502020204030204" pitchFamily="34" charset="0"/>
              <a:cs typeface="Calibri" panose="020F0502020204030204" pitchFamily="34" charset="0"/>
            </a:endParaRPr>
          </a:p>
          <a:p>
            <a:pPr>
              <a:buFont typeface="Wingdings" panose="05000000000000000000" pitchFamily="2" charset="2"/>
              <a:buChar char="Ø"/>
            </a:pPr>
            <a:r>
              <a:rPr lang="en-US" sz="7200" dirty="0">
                <a:latin typeface="Calibri" panose="020F0502020204030204" pitchFamily="34" charset="0"/>
                <a:cs typeface="Calibri" panose="020F0502020204030204" pitchFamily="34" charset="0"/>
              </a:rPr>
              <a:t>High operational cost of gaming business, especially due to gaming tax policy in Macau (Macau Government taxes Casinos over 40 percent of gaming revenue) (75, 2024)</a:t>
            </a:r>
          </a:p>
          <a:p>
            <a:pPr marL="0" indent="0">
              <a:buNone/>
            </a:pPr>
            <a:r>
              <a:rPr lang="en-US" sz="7200" dirty="0">
                <a:latin typeface="Calibri" panose="020F0502020204030204" pitchFamily="34" charset="0"/>
                <a:cs typeface="Calibri" panose="020F0502020204030204" pitchFamily="34" charset="0"/>
              </a:rPr>
              <a:t> </a:t>
            </a:r>
          </a:p>
          <a:p>
            <a:pPr marL="0" indent="0">
              <a:buNone/>
            </a:pPr>
            <a:endParaRPr lang="en-US" sz="2400" b="1" dirty="0">
              <a:latin typeface="Calibri" panose="020F0502020204030204" pitchFamily="34" charset="0"/>
              <a:cs typeface="Calibri" panose="020F0502020204030204" pitchFamily="34" charset="0"/>
            </a:endParaRPr>
          </a:p>
          <a:p>
            <a:pPr marL="0" indent="0">
              <a:buNone/>
            </a:pPr>
            <a:r>
              <a:rPr lang="en-US" sz="2400" b="1" dirty="0">
                <a:latin typeface="Calibri" panose="020F0502020204030204" pitchFamily="34" charset="0"/>
                <a:cs typeface="Calibri" panose="020F0502020204030204" pitchFamily="34" charset="0"/>
              </a:rPr>
              <a:t> </a:t>
            </a:r>
            <a:endParaRPr lang="en-US" sz="1800" dirty="0">
              <a:latin typeface="Calibri" panose="020F0502020204030204" pitchFamily="34" charset="0"/>
              <a:cs typeface="Calibri" panose="020F0502020204030204" pitchFamily="34" charset="0"/>
            </a:endParaRPr>
          </a:p>
          <a:p>
            <a:pPr marL="0" indent="0">
              <a:buNone/>
            </a:pPr>
            <a:endParaRPr lang="en-US" sz="1800" dirty="0">
              <a:latin typeface="Calibri" panose="020F0502020204030204" pitchFamily="34" charset="0"/>
              <a:cs typeface="Calibri" panose="020F0502020204030204" pitchFamily="34" charset="0"/>
            </a:endParaRPr>
          </a:p>
          <a:p>
            <a:pPr marL="0" indent="0">
              <a:buNone/>
            </a:pPr>
            <a:endParaRPr lang="en-US" sz="1800" dirty="0">
              <a:latin typeface="Calibri" panose="020F0502020204030204" pitchFamily="34" charset="0"/>
              <a:cs typeface="Calibri" panose="020F0502020204030204" pitchFamily="34" charset="0"/>
            </a:endParaRPr>
          </a:p>
          <a:p>
            <a:pPr marL="0" indent="0">
              <a:buNone/>
            </a:pPr>
            <a:r>
              <a:rPr lang="en-US" sz="1800" dirty="0">
                <a:latin typeface="Calibri" panose="020F0502020204030204" pitchFamily="34" charset="0"/>
                <a:cs typeface="Calibri" panose="020F0502020204030204" pitchFamily="34" charset="0"/>
              </a:rPr>
              <a:t> </a:t>
            </a:r>
          </a:p>
          <a:p>
            <a:pPr marL="0" indent="0">
              <a:buNone/>
            </a:pPr>
            <a:r>
              <a:rPr lang="en-US" sz="1800" dirty="0">
                <a:latin typeface="Calibri" panose="020F0502020204030204" pitchFamily="34" charset="0"/>
                <a:cs typeface="Calibri" panose="020F0502020204030204" pitchFamily="34" charset="0"/>
              </a:rPr>
              <a:t> </a:t>
            </a:r>
          </a:p>
        </p:txBody>
      </p:sp>
      <p:sp>
        <p:nvSpPr>
          <p:cNvPr id="7" name="文字方塊 6">
            <a:extLst>
              <a:ext uri="{FF2B5EF4-FFF2-40B4-BE49-F238E27FC236}">
                <a16:creationId xmlns:a16="http://schemas.microsoft.com/office/drawing/2014/main" id="{77907490-7C55-3D1F-AD96-57C59D0FB3CE}"/>
              </a:ext>
            </a:extLst>
          </p:cNvPr>
          <p:cNvSpPr txBox="1"/>
          <p:nvPr/>
        </p:nvSpPr>
        <p:spPr>
          <a:xfrm>
            <a:off x="754855" y="175463"/>
            <a:ext cx="9169881" cy="954107"/>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 Key Components and Forces Driving the Change</a:t>
            </a:r>
          </a:p>
          <a:p>
            <a:endParaRPr lang="en-US" sz="28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89695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83FD0-B1FA-24CB-8268-67576955D8E4}"/>
            </a:ext>
          </a:extLst>
        </p:cNvPr>
        <p:cNvGrpSpPr/>
        <p:nvPr/>
      </p:nvGrpSpPr>
      <p:grpSpPr>
        <a:xfrm>
          <a:off x="0" y="0"/>
          <a:ext cx="0" cy="0"/>
          <a:chOff x="0" y="0"/>
          <a:chExt cx="0" cy="0"/>
        </a:xfrm>
      </p:grpSpPr>
      <p:sp>
        <p:nvSpPr>
          <p:cNvPr id="7" name="文字方塊 6">
            <a:extLst>
              <a:ext uri="{FF2B5EF4-FFF2-40B4-BE49-F238E27FC236}">
                <a16:creationId xmlns:a16="http://schemas.microsoft.com/office/drawing/2014/main" id="{00BC1264-F300-1D25-5CFA-7C8DB37F0CD9}"/>
              </a:ext>
            </a:extLst>
          </p:cNvPr>
          <p:cNvSpPr txBox="1"/>
          <p:nvPr/>
        </p:nvSpPr>
        <p:spPr>
          <a:xfrm>
            <a:off x="754855" y="175463"/>
            <a:ext cx="9169881" cy="954107"/>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 Factors that Facilitate and Hinder the Changes </a:t>
            </a:r>
          </a:p>
          <a:p>
            <a:endParaRPr lang="en-US" sz="2800" b="1" dirty="0">
              <a:latin typeface="Calibri" panose="020F0502020204030204" pitchFamily="34" charset="0"/>
              <a:cs typeface="Calibri" panose="020F0502020204030204" pitchFamily="34" charset="0"/>
            </a:endParaRPr>
          </a:p>
        </p:txBody>
      </p:sp>
      <p:sp>
        <p:nvSpPr>
          <p:cNvPr id="4" name="文字方塊 3">
            <a:extLst>
              <a:ext uri="{FF2B5EF4-FFF2-40B4-BE49-F238E27FC236}">
                <a16:creationId xmlns:a16="http://schemas.microsoft.com/office/drawing/2014/main" id="{C195F501-B755-FB1A-BA79-CD25D0352B97}"/>
              </a:ext>
            </a:extLst>
          </p:cNvPr>
          <p:cNvSpPr txBox="1"/>
          <p:nvPr/>
        </p:nvSpPr>
        <p:spPr>
          <a:xfrm>
            <a:off x="828136" y="974785"/>
            <a:ext cx="9885872" cy="7478970"/>
          </a:xfrm>
          <a:prstGeom prst="rect">
            <a:avLst/>
          </a:prstGeom>
          <a:noFill/>
        </p:spPr>
        <p:txBody>
          <a:bodyPr wrap="square" rtlCol="0">
            <a:spAutoFit/>
          </a:bodyPr>
          <a:lstStyle/>
          <a:p>
            <a:r>
              <a:rPr lang="en-US" sz="2400" b="1" dirty="0">
                <a:latin typeface="Calibri" panose="020F0502020204030204" pitchFamily="34" charset="0"/>
                <a:cs typeface="Calibri" panose="020F0502020204030204" pitchFamily="34" charset="0"/>
              </a:rPr>
              <a:t>Factors that Facilitate the Changes:</a:t>
            </a:r>
          </a:p>
          <a:p>
            <a:pPr marL="285750" indent="-285750" algn="just">
              <a:buFont typeface="Wingdings" panose="05000000000000000000" pitchFamily="2" charset="2"/>
              <a:buChar char="Ø"/>
            </a:pPr>
            <a:r>
              <a:rPr lang="en-US" dirty="0">
                <a:latin typeface="Calibri" panose="020F0502020204030204" pitchFamily="34" charset="0"/>
                <a:cs typeface="Calibri" panose="020F0502020204030204" pitchFamily="34" charset="0"/>
              </a:rPr>
              <a:t>Macau has been receiving strong support from Central Government to moving beyond the heavily reliance on gaming industry to becoming a world-class tourism and leisure hub (Globaltimes.cn, 2024)</a:t>
            </a:r>
          </a:p>
          <a:p>
            <a:pPr marL="285750" indent="-285750" algn="just">
              <a:buFont typeface="Wingdings" panose="05000000000000000000" pitchFamily="2" charset="2"/>
              <a:buChar char="Ø"/>
            </a:pPr>
            <a:endParaRPr lang="en-US" dirty="0">
              <a:latin typeface="Calibri" panose="020F0502020204030204" pitchFamily="34" charset="0"/>
              <a:cs typeface="Calibri" panose="020F0502020204030204" pitchFamily="34" charset="0"/>
            </a:endParaRPr>
          </a:p>
          <a:p>
            <a:pPr marL="285750" indent="-285750" algn="just">
              <a:buFont typeface="Wingdings" panose="05000000000000000000" pitchFamily="2" charset="2"/>
              <a:buChar char="Ø"/>
            </a:pPr>
            <a:r>
              <a:rPr lang="en-US" dirty="0">
                <a:latin typeface="Calibri" panose="020F0502020204030204" pitchFamily="34" charset="0"/>
                <a:cs typeface="Calibri" panose="020F0502020204030204" pitchFamily="34" charset="0"/>
              </a:rPr>
              <a:t>A clear goal set by the Macau Government that aiming for non-gaming value-added contributions to reach 60% by 2028  (</a:t>
            </a:r>
            <a:r>
              <a:rPr lang="en-US" dirty="0" err="1">
                <a:latin typeface="Calibri" panose="020F0502020204030204" pitchFamily="34" charset="0"/>
                <a:cs typeface="Calibri" panose="020F0502020204030204" pitchFamily="34" charset="0"/>
              </a:rPr>
              <a:t>kennylwu</a:t>
            </a:r>
            <a:r>
              <a:rPr lang="en-US" dirty="0">
                <a:latin typeface="Calibri" panose="020F0502020204030204" pitchFamily="34" charset="0"/>
                <a:cs typeface="Calibri" panose="020F0502020204030204" pitchFamily="34" charset="0"/>
              </a:rPr>
              <a:t>, 2025)</a:t>
            </a:r>
          </a:p>
          <a:p>
            <a:pPr marL="285750" indent="-285750" algn="just">
              <a:buFont typeface="Wingdings" panose="05000000000000000000" pitchFamily="2" charset="2"/>
              <a:buChar char="Ø"/>
            </a:pPr>
            <a:endParaRPr lang="en-US" dirty="0">
              <a:latin typeface="Calibri" panose="020F0502020204030204" pitchFamily="34" charset="0"/>
              <a:cs typeface="Calibri" panose="020F0502020204030204" pitchFamily="34" charset="0"/>
            </a:endParaRPr>
          </a:p>
          <a:p>
            <a:pPr marL="285750" indent="-285750" algn="just">
              <a:buFont typeface="Wingdings" panose="05000000000000000000" pitchFamily="2" charset="2"/>
              <a:buChar char="Ø"/>
            </a:pPr>
            <a:r>
              <a:rPr lang="en-US" dirty="0">
                <a:latin typeface="Calibri" panose="020F0502020204030204" pitchFamily="34" charset="0"/>
                <a:cs typeface="Calibri" panose="020F0502020204030204" pitchFamily="34" charset="0"/>
              </a:rPr>
              <a:t>Being part of the process, Macau Government requires the six concessionaires including SJM agreed to invest approximately US$15 billion over the next decade, with 90 percent contribution for non-gaming investments (75, 2024)</a:t>
            </a:r>
          </a:p>
          <a:p>
            <a:pPr marL="285750" indent="-285750" algn="just">
              <a:buFont typeface="Wingdings" panose="05000000000000000000" pitchFamily="2" charset="2"/>
              <a:buChar char="Ø"/>
            </a:pPr>
            <a:endParaRPr lang="en-US" dirty="0">
              <a:latin typeface="Calibri" panose="020F0502020204030204" pitchFamily="34" charset="0"/>
              <a:cs typeface="Calibri" panose="020F0502020204030204" pitchFamily="34" charset="0"/>
            </a:endParaRPr>
          </a:p>
          <a:p>
            <a:pPr algn="just"/>
            <a:r>
              <a:rPr lang="en-US" sz="2400" b="1" dirty="0">
                <a:latin typeface="Calibri" panose="020F0502020204030204" pitchFamily="34" charset="0"/>
                <a:cs typeface="Calibri" panose="020F0502020204030204" pitchFamily="34" charset="0"/>
              </a:rPr>
              <a:t>Factors that Hinder the Changes:</a:t>
            </a:r>
          </a:p>
          <a:p>
            <a:pPr marL="285750" indent="-285750" algn="just">
              <a:buFont typeface="Wingdings" panose="05000000000000000000" pitchFamily="2" charset="2"/>
              <a:buChar char="Ø"/>
            </a:pPr>
            <a:r>
              <a:rPr lang="en-US" dirty="0">
                <a:latin typeface="Calibri" panose="020F0502020204030204" pitchFamily="34" charset="0"/>
                <a:cs typeface="Calibri" panose="020F0502020204030204" pitchFamily="34" charset="0"/>
              </a:rPr>
              <a:t>Not easy to gain agreement on the Changes of shifting gaming focus to non-gaming development with all stakeholders (there are 10 Directors and Senior Management Members in the Board) (Administrator2, 2025)</a:t>
            </a:r>
          </a:p>
          <a:p>
            <a:pPr marL="285750" indent="-285750" algn="just">
              <a:buFont typeface="Wingdings" panose="05000000000000000000" pitchFamily="2" charset="2"/>
              <a:buChar char="Ø"/>
            </a:pPr>
            <a:endParaRPr lang="en-US" dirty="0">
              <a:latin typeface="Calibri" panose="020F0502020204030204" pitchFamily="34" charset="0"/>
              <a:cs typeface="Calibri" panose="020F0502020204030204" pitchFamily="34" charset="0"/>
            </a:endParaRPr>
          </a:p>
          <a:p>
            <a:pPr marL="285750" indent="-285750" algn="just">
              <a:buFont typeface="Wingdings" panose="05000000000000000000" pitchFamily="2" charset="2"/>
              <a:buChar char="Ø"/>
            </a:pPr>
            <a:r>
              <a:rPr lang="en-US" dirty="0">
                <a:latin typeface="Calibri" panose="020F0502020204030204" pitchFamily="34" charset="0"/>
                <a:cs typeface="Calibri" panose="020F0502020204030204" pitchFamily="34" charset="0"/>
              </a:rPr>
              <a:t>SJM will face financing challenges with banking partners considering their current financial situation  (Administrator2, 2025)</a:t>
            </a:r>
          </a:p>
          <a:p>
            <a:pPr marL="285750" indent="-285750" algn="just">
              <a:buFont typeface="Wingdings" panose="05000000000000000000" pitchFamily="2" charset="2"/>
              <a:buChar char="Ø"/>
            </a:pPr>
            <a:endParaRPr lang="en-US" dirty="0">
              <a:latin typeface="Calibri" panose="020F0502020204030204" pitchFamily="34" charset="0"/>
              <a:cs typeface="Calibri" panose="020F0502020204030204" pitchFamily="34" charset="0"/>
            </a:endParaRPr>
          </a:p>
          <a:p>
            <a:pPr algn="just"/>
            <a:endParaRPr lang="en-US" dirty="0">
              <a:latin typeface="Calibri" panose="020F0502020204030204" pitchFamily="34" charset="0"/>
              <a:cs typeface="Calibri" panose="020F0502020204030204" pitchFamily="34" charset="0"/>
            </a:endParaRPr>
          </a:p>
          <a:p>
            <a:pPr algn="just"/>
            <a:endParaRPr lang="en-US" dirty="0">
              <a:latin typeface="Calibri" panose="020F0502020204030204" pitchFamily="34" charset="0"/>
              <a:cs typeface="Calibri" panose="020F0502020204030204" pitchFamily="34" charset="0"/>
            </a:endParaRPr>
          </a:p>
          <a:p>
            <a:pPr algn="just"/>
            <a:endParaRPr lang="en-US" dirty="0">
              <a:latin typeface="Calibri" panose="020F0502020204030204" pitchFamily="34" charset="0"/>
              <a:cs typeface="Calibri" panose="020F0502020204030204" pitchFamily="34" charset="0"/>
            </a:endParaRPr>
          </a:p>
          <a:p>
            <a:pPr algn="just"/>
            <a:endParaRPr lang="en-US" dirty="0">
              <a:latin typeface="Calibri" panose="020F0502020204030204" pitchFamily="34" charset="0"/>
              <a:cs typeface="Calibri" panose="020F0502020204030204" pitchFamily="34" charset="0"/>
            </a:endParaRPr>
          </a:p>
          <a:p>
            <a:endParaRPr lang="en-US" b="1" dirty="0">
              <a:latin typeface="Calibri" panose="020F0502020204030204" pitchFamily="34" charset="0"/>
              <a:cs typeface="Calibri" panose="020F0502020204030204" pitchFamily="34" charset="0"/>
            </a:endParaRPr>
          </a:p>
          <a:p>
            <a:r>
              <a:rPr lang="en-US" b="1"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578963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8602AF-D775-8629-BAEB-F506C5AFB780}"/>
            </a:ext>
          </a:extLst>
        </p:cNvPr>
        <p:cNvGrpSpPr/>
        <p:nvPr/>
      </p:nvGrpSpPr>
      <p:grpSpPr>
        <a:xfrm>
          <a:off x="0" y="0"/>
          <a:ext cx="0" cy="0"/>
          <a:chOff x="0" y="0"/>
          <a:chExt cx="0" cy="0"/>
        </a:xfrm>
      </p:grpSpPr>
      <p:sp>
        <p:nvSpPr>
          <p:cNvPr id="7" name="文字方塊 6">
            <a:extLst>
              <a:ext uri="{FF2B5EF4-FFF2-40B4-BE49-F238E27FC236}">
                <a16:creationId xmlns:a16="http://schemas.microsoft.com/office/drawing/2014/main" id="{65A863A3-5DAB-D804-BD87-5D151A0BC191}"/>
              </a:ext>
            </a:extLst>
          </p:cNvPr>
          <p:cNvSpPr txBox="1"/>
          <p:nvPr/>
        </p:nvSpPr>
        <p:spPr>
          <a:xfrm>
            <a:off x="763481" y="399750"/>
            <a:ext cx="9169881" cy="954107"/>
          </a:xfrm>
          <a:prstGeom prst="rect">
            <a:avLst/>
          </a:prstGeom>
          <a:noFill/>
        </p:spPr>
        <p:txBody>
          <a:bodyPr wrap="square" rtlCol="0">
            <a:spAutoFit/>
          </a:bodyPr>
          <a:lstStyle/>
          <a:p>
            <a:r>
              <a:rPr lang="en-US" sz="2800" b="1" dirty="0">
                <a:latin typeface="Calibri" panose="020F0502020204030204" pitchFamily="34" charset="0"/>
                <a:cs typeface="Calibri" panose="020F0502020204030204" pitchFamily="34" charset="0"/>
              </a:rPr>
              <a:t>Main Issues and Insights</a:t>
            </a:r>
          </a:p>
          <a:p>
            <a:endParaRPr lang="en-US" sz="2800" b="1" dirty="0">
              <a:latin typeface="Calibri" panose="020F0502020204030204" pitchFamily="34" charset="0"/>
              <a:cs typeface="Calibri" panose="020F0502020204030204" pitchFamily="34" charset="0"/>
            </a:endParaRPr>
          </a:p>
        </p:txBody>
      </p:sp>
      <p:sp>
        <p:nvSpPr>
          <p:cNvPr id="4" name="文字方塊 3">
            <a:extLst>
              <a:ext uri="{FF2B5EF4-FFF2-40B4-BE49-F238E27FC236}">
                <a16:creationId xmlns:a16="http://schemas.microsoft.com/office/drawing/2014/main" id="{074D03CD-D88C-25FB-8713-3A9A834F507F}"/>
              </a:ext>
            </a:extLst>
          </p:cNvPr>
          <p:cNvSpPr txBox="1"/>
          <p:nvPr/>
        </p:nvSpPr>
        <p:spPr>
          <a:xfrm>
            <a:off x="828136" y="974785"/>
            <a:ext cx="9885872" cy="7848302"/>
          </a:xfrm>
          <a:prstGeom prst="rect">
            <a:avLst/>
          </a:prstGeom>
          <a:noFill/>
        </p:spPr>
        <p:txBody>
          <a:bodyPr wrap="square" rtlCol="0">
            <a:spAutoFit/>
          </a:bodyPr>
          <a:lstStyle/>
          <a:p>
            <a:pPr algn="just"/>
            <a:r>
              <a:rPr lang="en-US" b="1" dirty="0">
                <a:latin typeface="Calibri" panose="020F0502020204030204" pitchFamily="34" charset="0"/>
                <a:cs typeface="Calibri" panose="020F0502020204030204" pitchFamily="34" charset="0"/>
              </a:rPr>
              <a:t>Main Issues:</a:t>
            </a:r>
          </a:p>
          <a:p>
            <a:pPr marL="285750" indent="-285750" algn="just">
              <a:buFont typeface="Wingdings" panose="05000000000000000000" pitchFamily="2" charset="2"/>
              <a:buChar char="Ø"/>
            </a:pPr>
            <a:r>
              <a:rPr lang="en-US" dirty="0">
                <a:latin typeface="Calibri" panose="020F0502020204030204" pitchFamily="34" charset="0"/>
                <a:cs typeface="Calibri" panose="020F0502020204030204" pitchFamily="34" charset="0"/>
              </a:rPr>
              <a:t>Limitation on the hardware – especially related to family, kids and entertainments products when compared with the other market players which becomes one of the obstacles for SJM to shift focus from purely gaming enterprise to an integrated resort to cater different market segments</a:t>
            </a:r>
          </a:p>
          <a:p>
            <a:pPr marL="285750" indent="-285750" algn="just">
              <a:buFont typeface="Wingdings" panose="05000000000000000000" pitchFamily="2" charset="2"/>
              <a:buChar char="Ø"/>
            </a:pPr>
            <a:r>
              <a:rPr lang="en-US" dirty="0">
                <a:latin typeface="Calibri" panose="020F0502020204030204" pitchFamily="34" charset="0"/>
                <a:cs typeface="Calibri" panose="020F0502020204030204" pitchFamily="34" charset="0"/>
              </a:rPr>
              <a:t>The key entertainment offerings of SJM is Grand Lisboa Palace – with shopping mall, choices of restaurants and 2 multi-function halls that can cater events of around 2,000 guests in total</a:t>
            </a:r>
          </a:p>
          <a:p>
            <a:pPr marL="285750" indent="-285750" algn="just">
              <a:buFont typeface="Wingdings" panose="05000000000000000000" pitchFamily="2" charset="2"/>
              <a:buChar char="Ø"/>
            </a:pPr>
            <a:r>
              <a:rPr lang="en-US" dirty="0">
                <a:latin typeface="Calibri" panose="020F0502020204030204" pitchFamily="34" charset="0"/>
                <a:cs typeface="Calibri" panose="020F0502020204030204" pitchFamily="34" charset="0"/>
              </a:rPr>
              <a:t>While their competitors offers a variety of facilities caters for family, kids (like Super Fun Zone and Water Park in Studio City, Kid’s Play Zone and </a:t>
            </a:r>
            <a:r>
              <a:rPr lang="en-US" dirty="0" err="1">
                <a:latin typeface="Calibri" panose="020F0502020204030204" pitchFamily="34" charset="0"/>
                <a:cs typeface="Calibri" panose="020F0502020204030204" pitchFamily="34" charset="0"/>
              </a:rPr>
              <a:t>teamLab</a:t>
            </a:r>
            <a:r>
              <a:rPr lang="en-US" dirty="0">
                <a:latin typeface="Calibri" panose="020F0502020204030204" pitchFamily="34" charset="0"/>
                <a:cs typeface="Calibri" panose="020F0502020204030204" pitchFamily="34" charset="0"/>
              </a:rPr>
              <a:t> in Venetian, Cable Car in Wynn </a:t>
            </a:r>
            <a:r>
              <a:rPr lang="en-US" dirty="0" err="1">
                <a:latin typeface="Calibri" panose="020F0502020204030204" pitchFamily="34" charset="0"/>
                <a:cs typeface="Calibri" panose="020F0502020204030204" pitchFamily="34" charset="0"/>
              </a:rPr>
              <a:t>etc</a:t>
            </a:r>
            <a:r>
              <a:rPr lang="en-US" dirty="0">
                <a:latin typeface="Calibri" panose="020F0502020204030204" pitchFamily="34" charset="0"/>
                <a:cs typeface="Calibri" panose="020F0502020204030204" pitchFamily="34" charset="0"/>
              </a:rPr>
              <a:t>).  Maximum capacities of entertainment venues at Galaxy and Venetian are </a:t>
            </a:r>
            <a:r>
              <a:rPr lang="en-US" dirty="0" err="1">
                <a:latin typeface="Calibri" panose="020F0502020204030204" pitchFamily="34" charset="0"/>
                <a:cs typeface="Calibri" panose="020F0502020204030204" pitchFamily="34" charset="0"/>
              </a:rPr>
              <a:t>upto</a:t>
            </a:r>
            <a:r>
              <a:rPr lang="en-US" dirty="0">
                <a:latin typeface="Calibri" panose="020F0502020204030204" pitchFamily="34" charset="0"/>
                <a:cs typeface="Calibri" panose="020F0502020204030204" pitchFamily="34" charset="0"/>
              </a:rPr>
              <a:t> 50,000 guests</a:t>
            </a:r>
          </a:p>
          <a:p>
            <a:pPr marL="285750" indent="-285750" algn="just">
              <a:buFont typeface="Wingdings" panose="05000000000000000000" pitchFamily="2" charset="2"/>
              <a:buChar char="Ø"/>
            </a:pPr>
            <a:endParaRPr lang="en-US" dirty="0">
              <a:latin typeface="Calibri" panose="020F0502020204030204" pitchFamily="34" charset="0"/>
              <a:cs typeface="Calibri" panose="020F0502020204030204" pitchFamily="34" charset="0"/>
            </a:endParaRPr>
          </a:p>
          <a:p>
            <a:pPr algn="just"/>
            <a:r>
              <a:rPr lang="en-US" b="1" dirty="0">
                <a:latin typeface="Calibri" panose="020F0502020204030204" pitchFamily="34" charset="0"/>
                <a:cs typeface="Calibri" panose="020F0502020204030204" pitchFamily="34" charset="0"/>
              </a:rPr>
              <a:t>Insights: </a:t>
            </a:r>
          </a:p>
          <a:p>
            <a:pPr marL="285750" indent="-285750" algn="just">
              <a:buFont typeface="Wingdings" panose="05000000000000000000" pitchFamily="2" charset="2"/>
              <a:buChar char="Ø"/>
            </a:pPr>
            <a:r>
              <a:rPr lang="en-US" dirty="0">
                <a:latin typeface="Calibri" panose="020F0502020204030204" pitchFamily="34" charset="0"/>
                <a:cs typeface="Calibri" panose="020F0502020204030204" pitchFamily="34" charset="0"/>
              </a:rPr>
              <a:t>Knowing their drawbacks in overall product offering, SJM focuses on enhancing the brand images by supporting the Macau Government’s policies and directions for driving Macao's "1+4" diversified development : "Big Health" industry; modern financial services; high and new technology; and convention, exhibition and sports.  SJM actively organizes or sponsors a variety of sport and event activities in previous few years (Pang, 2025) </a:t>
            </a:r>
          </a:p>
          <a:p>
            <a:pPr marL="742950" lvl="1" indent="-285750" algn="just">
              <a:buFont typeface="Wingdings" panose="05000000000000000000" pitchFamily="2" charset="2"/>
              <a:buChar char="ü"/>
            </a:pPr>
            <a:r>
              <a:rPr lang="en-US" dirty="0">
                <a:latin typeface="Calibri" panose="020F0502020204030204" pitchFamily="34" charset="0"/>
                <a:cs typeface="Calibri" panose="020F0502020204030204" pitchFamily="34" charset="0"/>
              </a:rPr>
              <a:t>CTA Tour SJM Professional Finals (Macau) and National Tennis Championship for continuous 5 years</a:t>
            </a:r>
          </a:p>
          <a:p>
            <a:pPr marL="742950" lvl="1" indent="-285750" algn="just">
              <a:buFont typeface="Wingdings" panose="05000000000000000000" pitchFamily="2" charset="2"/>
              <a:buChar char="ü"/>
            </a:pPr>
            <a:r>
              <a:rPr lang="en-US" dirty="0">
                <a:latin typeface="Calibri" panose="020F0502020204030204" pitchFamily="34" charset="0"/>
                <a:cs typeface="Calibri" panose="020F0502020204030204" pitchFamily="34" charset="0"/>
              </a:rPr>
              <a:t>Wedding Gown Design Competition for continuous 3 years</a:t>
            </a:r>
          </a:p>
          <a:p>
            <a:pPr marL="742950" lvl="1" indent="-285750" algn="just">
              <a:buFont typeface="Wingdings" panose="05000000000000000000" pitchFamily="2" charset="2"/>
              <a:buChar char="ü"/>
            </a:pPr>
            <a:r>
              <a:rPr lang="en-US" dirty="0">
                <a:latin typeface="Calibri" panose="020F0502020204030204" pitchFamily="34" charset="0"/>
                <a:cs typeface="Calibri" panose="020F0502020204030204" pitchFamily="34" charset="0"/>
              </a:rPr>
              <a:t>Macau Design Award</a:t>
            </a:r>
          </a:p>
          <a:p>
            <a:pPr marL="742950" lvl="1" indent="-285750" algn="just">
              <a:buFont typeface="Wingdings" panose="05000000000000000000" pitchFamily="2" charset="2"/>
              <a:buChar char="ü"/>
            </a:pPr>
            <a:r>
              <a:rPr lang="en-US" dirty="0">
                <a:latin typeface="Calibri" panose="020F0502020204030204" pitchFamily="34" charset="0"/>
                <a:cs typeface="Calibri" panose="020F0502020204030204" pitchFamily="34" charset="0"/>
              </a:rPr>
              <a:t>SJM New Talent Award</a:t>
            </a:r>
          </a:p>
          <a:p>
            <a:pPr algn="just"/>
            <a:endParaRPr lang="en-US" dirty="0">
              <a:latin typeface="Calibri" panose="020F0502020204030204" pitchFamily="34" charset="0"/>
              <a:cs typeface="Calibri" panose="020F0502020204030204" pitchFamily="34" charset="0"/>
            </a:endParaRPr>
          </a:p>
          <a:p>
            <a:pPr algn="just"/>
            <a:endParaRPr lang="en-US" dirty="0">
              <a:latin typeface="Calibri" panose="020F0502020204030204" pitchFamily="34" charset="0"/>
              <a:cs typeface="Calibri" panose="020F0502020204030204" pitchFamily="34" charset="0"/>
            </a:endParaRPr>
          </a:p>
          <a:p>
            <a:pPr algn="just"/>
            <a:endParaRPr lang="en-US" dirty="0">
              <a:latin typeface="Calibri" panose="020F0502020204030204" pitchFamily="34" charset="0"/>
              <a:cs typeface="Calibri" panose="020F0502020204030204" pitchFamily="34" charset="0"/>
            </a:endParaRPr>
          </a:p>
          <a:p>
            <a:pPr marL="285750" indent="-285750" algn="just">
              <a:buFont typeface="Wingdings" panose="05000000000000000000" pitchFamily="2" charset="2"/>
              <a:buChar char="Ø"/>
            </a:pPr>
            <a:endParaRPr lang="en-US" dirty="0">
              <a:latin typeface="Calibri" panose="020F0502020204030204" pitchFamily="34" charset="0"/>
              <a:cs typeface="Calibri" panose="020F0502020204030204" pitchFamily="34" charset="0"/>
            </a:endParaRPr>
          </a:p>
          <a:p>
            <a:pPr algn="just"/>
            <a:endParaRPr lang="en-US" dirty="0">
              <a:latin typeface="Calibri" panose="020F0502020204030204" pitchFamily="34" charset="0"/>
              <a:cs typeface="Calibri" panose="020F0502020204030204" pitchFamily="34" charset="0"/>
            </a:endParaRPr>
          </a:p>
          <a:p>
            <a:endParaRPr lang="en-US" b="1" dirty="0">
              <a:latin typeface="Calibri" panose="020F0502020204030204" pitchFamily="34" charset="0"/>
              <a:cs typeface="Calibri" panose="020F0502020204030204" pitchFamily="34" charset="0"/>
            </a:endParaRPr>
          </a:p>
          <a:p>
            <a:r>
              <a:rPr lang="en-US" b="1"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6643474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AA9EE-7E94-E66A-CC5E-4840A5E57D3C}"/>
            </a:ext>
          </a:extLst>
        </p:cNvPr>
        <p:cNvGrpSpPr/>
        <p:nvPr/>
      </p:nvGrpSpPr>
      <p:grpSpPr>
        <a:xfrm>
          <a:off x="0" y="0"/>
          <a:ext cx="0" cy="0"/>
          <a:chOff x="0" y="0"/>
          <a:chExt cx="0" cy="0"/>
        </a:xfrm>
      </p:grpSpPr>
      <p:sp>
        <p:nvSpPr>
          <p:cNvPr id="12" name="文字方塊 11">
            <a:extLst>
              <a:ext uri="{FF2B5EF4-FFF2-40B4-BE49-F238E27FC236}">
                <a16:creationId xmlns:a16="http://schemas.microsoft.com/office/drawing/2014/main" id="{1A7DBE27-2664-ECE2-CB24-9FBE36913154}"/>
              </a:ext>
            </a:extLst>
          </p:cNvPr>
          <p:cNvSpPr txBox="1"/>
          <p:nvPr/>
        </p:nvSpPr>
        <p:spPr>
          <a:xfrm>
            <a:off x="888521" y="241365"/>
            <a:ext cx="10196424" cy="861774"/>
          </a:xfrm>
          <a:prstGeom prst="rect">
            <a:avLst/>
          </a:prstGeom>
          <a:noFill/>
        </p:spPr>
        <p:txBody>
          <a:bodyPr wrap="square" rtlCol="0">
            <a:spAutoFit/>
          </a:bodyPr>
          <a:lstStyle/>
          <a:p>
            <a:r>
              <a:rPr lang="en-US" sz="3200" dirty="0">
                <a:latin typeface="Calibri" panose="020F0502020204030204" pitchFamily="34" charset="0"/>
                <a:cs typeface="Calibri" panose="020F0502020204030204" pitchFamily="34" charset="0"/>
              </a:rPr>
              <a:t> </a:t>
            </a:r>
          </a:p>
          <a:p>
            <a:endParaRPr lang="en-US" dirty="0"/>
          </a:p>
        </p:txBody>
      </p:sp>
      <p:pic>
        <p:nvPicPr>
          <p:cNvPr id="3" name="圖片 2">
            <a:extLst>
              <a:ext uri="{FF2B5EF4-FFF2-40B4-BE49-F238E27FC236}">
                <a16:creationId xmlns:a16="http://schemas.microsoft.com/office/drawing/2014/main" id="{EE91E79C-BE63-B422-A605-C4FE072CCCE1}"/>
              </a:ext>
            </a:extLst>
          </p:cNvPr>
          <p:cNvPicPr>
            <a:picLocks noChangeAspect="1"/>
          </p:cNvPicPr>
          <p:nvPr/>
        </p:nvPicPr>
        <p:blipFill>
          <a:blip r:embed="rId3"/>
          <a:stretch>
            <a:fillRect/>
          </a:stretch>
        </p:blipFill>
        <p:spPr>
          <a:xfrm>
            <a:off x="1305824" y="724344"/>
            <a:ext cx="4344478" cy="5892291"/>
          </a:xfrm>
          <a:prstGeom prst="rect">
            <a:avLst/>
          </a:prstGeom>
        </p:spPr>
      </p:pic>
      <p:pic>
        <p:nvPicPr>
          <p:cNvPr id="6" name="圖片 5">
            <a:extLst>
              <a:ext uri="{FF2B5EF4-FFF2-40B4-BE49-F238E27FC236}">
                <a16:creationId xmlns:a16="http://schemas.microsoft.com/office/drawing/2014/main" id="{D7BEF71C-031F-B3C8-38EB-93FF98B7ED66}"/>
              </a:ext>
            </a:extLst>
          </p:cNvPr>
          <p:cNvPicPr>
            <a:picLocks noChangeAspect="1"/>
          </p:cNvPicPr>
          <p:nvPr/>
        </p:nvPicPr>
        <p:blipFill>
          <a:blip r:embed="rId4"/>
          <a:stretch>
            <a:fillRect/>
          </a:stretch>
        </p:blipFill>
        <p:spPr>
          <a:xfrm>
            <a:off x="5807554" y="603579"/>
            <a:ext cx="4286250" cy="5710957"/>
          </a:xfrm>
          <a:prstGeom prst="rect">
            <a:avLst/>
          </a:prstGeom>
        </p:spPr>
      </p:pic>
    </p:spTree>
    <p:extLst>
      <p:ext uri="{BB962C8B-B14F-4D97-AF65-F5344CB8AC3E}">
        <p14:creationId xmlns:p14="http://schemas.microsoft.com/office/powerpoint/2010/main" val="981986290"/>
      </p:ext>
    </p:extLst>
  </p:cSld>
  <p:clrMapOvr>
    <a:masterClrMapping/>
  </p:clrMapOvr>
</p:sld>
</file>

<file path=ppt/theme/theme1.xml><?xml version="1.0" encoding="utf-8"?>
<a:theme xmlns:a="http://schemas.openxmlformats.org/drawingml/2006/main" name="GradientVTI">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alaxy presentation_Win32_SL_V16" id="{36B34AD0-AFC2-468E-8620-6CFD159B149F}" vid="{ACCF8893-1A0E-437D-A612-1659D305EA1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ABD9919-8F5A-4B99-83E1-E90FE1DCF2E1}">
  <ds:schemaRefs>
    <ds:schemaRef ds:uri="http://schemas.microsoft.com/sharepoint/v3/contenttype/forms"/>
  </ds:schemaRefs>
</ds:datastoreItem>
</file>

<file path=customXml/itemProps2.xml><?xml version="1.0" encoding="utf-8"?>
<ds:datastoreItem xmlns:ds="http://schemas.openxmlformats.org/officeDocument/2006/customXml" ds:itemID="{80E87F72-70BF-43BC-A0D4-53665DC1267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52D646E0-DCC8-4209-B539-AA58186B68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{101B037F-F0C5-49FC-A762-271B907D5772}tf89338750_win32</Template>
  <TotalTime>609</TotalTime>
  <Words>1026</Words>
  <Application>Microsoft Office PowerPoint</Application>
  <PresentationFormat>寬螢幕</PresentationFormat>
  <Paragraphs>118</Paragraphs>
  <Slides>13</Slides>
  <Notes>13</Notes>
  <HiddenSlides>0</HiddenSlides>
  <MMClips>0</MMClips>
  <ScaleCrop>false</ScaleCrop>
  <HeadingPairs>
    <vt:vector size="8" baseType="variant">
      <vt:variant>
        <vt:lpstr>使用字型</vt:lpstr>
      </vt:variant>
      <vt:variant>
        <vt:i4>4</vt:i4>
      </vt:variant>
      <vt:variant>
        <vt:lpstr>佈景主題</vt:lpstr>
      </vt:variant>
      <vt:variant>
        <vt:i4>1</vt:i4>
      </vt:variant>
      <vt:variant>
        <vt:lpstr>內嵌 OLE 伺服程式</vt:lpstr>
      </vt:variant>
      <vt:variant>
        <vt:i4>1</vt:i4>
      </vt:variant>
      <vt:variant>
        <vt:lpstr>投影片標題</vt:lpstr>
      </vt:variant>
      <vt:variant>
        <vt:i4>13</vt:i4>
      </vt:variant>
    </vt:vector>
  </HeadingPairs>
  <TitlesOfParts>
    <vt:vector size="19" baseType="lpstr">
      <vt:lpstr>Arial</vt:lpstr>
      <vt:lpstr>Calibri</vt:lpstr>
      <vt:lpstr>Univers</vt:lpstr>
      <vt:lpstr>Wingdings</vt:lpstr>
      <vt:lpstr>GradientVTI</vt:lpstr>
      <vt:lpstr>Worksheet</vt:lpstr>
      <vt:lpstr>PowerPoint 簡報</vt:lpstr>
      <vt:lpstr> </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MR JACKYCHAN</dc:creator>
  <cp:lastModifiedBy>MR JACKYCHAN</cp:lastModifiedBy>
  <cp:revision>59</cp:revision>
  <dcterms:created xsi:type="dcterms:W3CDTF">2025-04-06T07:28:17Z</dcterms:created>
  <dcterms:modified xsi:type="dcterms:W3CDTF">2025-04-12T13:53:24Z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