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3"/>
  </p:notesMasterIdLst>
  <p:sldIdLst>
    <p:sldId id="256" r:id="rId2"/>
    <p:sldId id="371" r:id="rId3"/>
    <p:sldId id="384" r:id="rId4"/>
    <p:sldId id="260" r:id="rId5"/>
    <p:sldId id="257" r:id="rId6"/>
    <p:sldId id="307" r:id="rId7"/>
    <p:sldId id="335" r:id="rId8"/>
    <p:sldId id="388" r:id="rId9"/>
    <p:sldId id="292" r:id="rId10"/>
    <p:sldId id="258" r:id="rId11"/>
    <p:sldId id="259" r:id="rId12"/>
    <p:sldId id="336" r:id="rId13"/>
    <p:sldId id="363" r:id="rId14"/>
    <p:sldId id="364" r:id="rId15"/>
    <p:sldId id="379" r:id="rId16"/>
    <p:sldId id="380" r:id="rId17"/>
    <p:sldId id="342" r:id="rId18"/>
    <p:sldId id="341" r:id="rId19"/>
    <p:sldId id="318" r:id="rId20"/>
    <p:sldId id="338" r:id="rId21"/>
    <p:sldId id="337" r:id="rId22"/>
    <p:sldId id="381" r:id="rId23"/>
    <p:sldId id="385" r:id="rId24"/>
    <p:sldId id="386" r:id="rId25"/>
    <p:sldId id="339" r:id="rId26"/>
    <p:sldId id="340" r:id="rId27"/>
    <p:sldId id="365" r:id="rId28"/>
    <p:sldId id="366" r:id="rId29"/>
    <p:sldId id="378" r:id="rId30"/>
    <p:sldId id="377" r:id="rId31"/>
    <p:sldId id="376" r:id="rId32"/>
    <p:sldId id="383" r:id="rId33"/>
    <p:sldId id="382" r:id="rId34"/>
    <p:sldId id="367" r:id="rId35"/>
    <p:sldId id="368" r:id="rId36"/>
    <p:sldId id="375" r:id="rId37"/>
    <p:sldId id="374" r:id="rId38"/>
    <p:sldId id="387" r:id="rId39"/>
    <p:sldId id="373" r:id="rId40"/>
    <p:sldId id="372" r:id="rId41"/>
    <p:sldId id="355" r:id="rId42"/>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A36244-4033-58A8-6F75-0F2B4110B8DB}" v="4" dt="2024-09-17T11:09:08.068"/>
    <p1510:client id="{3A875440-1D90-A51C-8D89-AB947E9F2945}" v="173" dt="2024-09-17T12:51:19.849"/>
    <p1510:client id="{6797F8C7-E2BD-9CF5-723D-316E50EBBBE6}" v="129" dt="2024-09-17T11:07:54.455"/>
    <p1510:client id="{80ACECFA-4BFD-4027-F89A-8FE5B6D87D57}" v="7" dt="2024-09-17T10:53:29.1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69185" autoAdjust="0"/>
  </p:normalViewPr>
  <p:slideViewPr>
    <p:cSldViewPr snapToGrid="0">
      <p:cViewPr varScale="1">
        <p:scale>
          <a:sx n="77" d="100"/>
          <a:sy n="77" d="100"/>
        </p:scale>
        <p:origin x="1914"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2EBBC5D-2A39-4986-AE3C-04F324325BD3}"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C462F840-B9B5-4976-90FC-E002FA038FBF}">
      <dgm:prSet/>
      <dgm:spPr/>
      <dgm:t>
        <a:bodyPr/>
        <a:lstStyle/>
        <a:p>
          <a:r>
            <a:rPr lang="en-US"/>
            <a:t>Define cyber and digital crime. </a:t>
          </a:r>
        </a:p>
      </dgm:t>
    </dgm:pt>
    <dgm:pt modelId="{D0C4BD49-1A4E-444C-A95A-DA04E190D24E}" type="parTrans" cxnId="{1BB6631C-833F-4ECC-B102-AA72A72BB6BC}">
      <dgm:prSet/>
      <dgm:spPr/>
      <dgm:t>
        <a:bodyPr/>
        <a:lstStyle/>
        <a:p>
          <a:endParaRPr lang="en-US"/>
        </a:p>
      </dgm:t>
    </dgm:pt>
    <dgm:pt modelId="{8E8CC8DE-867E-429D-8CC3-A892B1879333}" type="sibTrans" cxnId="{1BB6631C-833F-4ECC-B102-AA72A72BB6BC}">
      <dgm:prSet/>
      <dgm:spPr/>
      <dgm:t>
        <a:bodyPr/>
        <a:lstStyle/>
        <a:p>
          <a:endParaRPr lang="en-US"/>
        </a:p>
      </dgm:t>
    </dgm:pt>
    <dgm:pt modelId="{7D4E903D-274E-47D0-9564-E861D333E07E}">
      <dgm:prSet/>
      <dgm:spPr/>
      <dgm:t>
        <a:bodyPr/>
        <a:lstStyle/>
        <a:p>
          <a:r>
            <a:rPr lang="en-US"/>
            <a:t>Defining hate crime and examining how to address it. </a:t>
          </a:r>
        </a:p>
      </dgm:t>
    </dgm:pt>
    <dgm:pt modelId="{82E8F604-4534-4434-A4A9-2D138D60EFB2}" type="parTrans" cxnId="{46C6AF98-5DB4-4554-9BFE-8C270253D846}">
      <dgm:prSet/>
      <dgm:spPr/>
      <dgm:t>
        <a:bodyPr/>
        <a:lstStyle/>
        <a:p>
          <a:endParaRPr lang="en-US"/>
        </a:p>
      </dgm:t>
    </dgm:pt>
    <dgm:pt modelId="{844227F9-E507-48E2-9D2E-C2696C0C9D5A}" type="sibTrans" cxnId="{46C6AF98-5DB4-4554-9BFE-8C270253D846}">
      <dgm:prSet/>
      <dgm:spPr/>
      <dgm:t>
        <a:bodyPr/>
        <a:lstStyle/>
        <a:p>
          <a:endParaRPr lang="en-US"/>
        </a:p>
      </dgm:t>
    </dgm:pt>
    <dgm:pt modelId="{A83F3C7C-B494-45F0-A3DB-65F45F525F12}">
      <dgm:prSet/>
      <dgm:spPr/>
      <dgm:t>
        <a:bodyPr/>
        <a:lstStyle/>
        <a:p>
          <a:r>
            <a:rPr lang="en-US"/>
            <a:t>Explore legislation including the Safety Online Act 2023. </a:t>
          </a:r>
        </a:p>
      </dgm:t>
    </dgm:pt>
    <dgm:pt modelId="{26CDDF84-D862-417B-BE8F-25AC34385258}" type="parTrans" cxnId="{8EE40182-A8E0-453E-B9DB-D3CB344485AA}">
      <dgm:prSet/>
      <dgm:spPr/>
      <dgm:t>
        <a:bodyPr/>
        <a:lstStyle/>
        <a:p>
          <a:endParaRPr lang="en-US"/>
        </a:p>
      </dgm:t>
    </dgm:pt>
    <dgm:pt modelId="{78FB735C-02B4-4749-BF76-707F282EFE62}" type="sibTrans" cxnId="{8EE40182-A8E0-453E-B9DB-D3CB344485AA}">
      <dgm:prSet/>
      <dgm:spPr/>
      <dgm:t>
        <a:bodyPr/>
        <a:lstStyle/>
        <a:p>
          <a:endParaRPr lang="en-US"/>
        </a:p>
      </dgm:t>
    </dgm:pt>
    <dgm:pt modelId="{7CFF7818-E6E9-4477-BFED-12B8A1868C5B}">
      <dgm:prSet/>
      <dgm:spPr/>
      <dgm:t>
        <a:bodyPr/>
        <a:lstStyle/>
        <a:p>
          <a:r>
            <a:rPr lang="en-US"/>
            <a:t>Explore Hacking and its impact. </a:t>
          </a:r>
        </a:p>
      </dgm:t>
    </dgm:pt>
    <dgm:pt modelId="{85EA732D-994F-4BDE-B653-5D2BAD100F43}" type="parTrans" cxnId="{0E439711-FE84-48B8-A111-D960248352DB}">
      <dgm:prSet/>
      <dgm:spPr/>
      <dgm:t>
        <a:bodyPr/>
        <a:lstStyle/>
        <a:p>
          <a:endParaRPr lang="en-US"/>
        </a:p>
      </dgm:t>
    </dgm:pt>
    <dgm:pt modelId="{8DF10B13-CB4F-4AC3-8B8B-14FEC35E9A6E}" type="sibTrans" cxnId="{0E439711-FE84-48B8-A111-D960248352DB}">
      <dgm:prSet/>
      <dgm:spPr/>
      <dgm:t>
        <a:bodyPr/>
        <a:lstStyle/>
        <a:p>
          <a:endParaRPr lang="en-US"/>
        </a:p>
      </dgm:t>
    </dgm:pt>
    <dgm:pt modelId="{89240E07-D696-4571-AF47-C2E1DFD89525}" type="pres">
      <dgm:prSet presAssocID="{32EBBC5D-2A39-4986-AE3C-04F324325BD3}" presName="outerComposite" presStyleCnt="0">
        <dgm:presLayoutVars>
          <dgm:chMax val="5"/>
          <dgm:dir/>
          <dgm:resizeHandles val="exact"/>
        </dgm:presLayoutVars>
      </dgm:prSet>
      <dgm:spPr/>
    </dgm:pt>
    <dgm:pt modelId="{973C12B1-F6FB-48C1-90F6-6CB1F3203FB8}" type="pres">
      <dgm:prSet presAssocID="{32EBBC5D-2A39-4986-AE3C-04F324325BD3}" presName="dummyMaxCanvas" presStyleCnt="0">
        <dgm:presLayoutVars/>
      </dgm:prSet>
      <dgm:spPr/>
    </dgm:pt>
    <dgm:pt modelId="{886451EC-4C26-4A62-A206-B2A3995A54BA}" type="pres">
      <dgm:prSet presAssocID="{32EBBC5D-2A39-4986-AE3C-04F324325BD3}" presName="FourNodes_1" presStyleLbl="node1" presStyleIdx="0" presStyleCnt="4">
        <dgm:presLayoutVars>
          <dgm:bulletEnabled val="1"/>
        </dgm:presLayoutVars>
      </dgm:prSet>
      <dgm:spPr/>
    </dgm:pt>
    <dgm:pt modelId="{67242D16-1899-4B3A-8355-980832C7BC96}" type="pres">
      <dgm:prSet presAssocID="{32EBBC5D-2A39-4986-AE3C-04F324325BD3}" presName="FourNodes_2" presStyleLbl="node1" presStyleIdx="1" presStyleCnt="4">
        <dgm:presLayoutVars>
          <dgm:bulletEnabled val="1"/>
        </dgm:presLayoutVars>
      </dgm:prSet>
      <dgm:spPr/>
    </dgm:pt>
    <dgm:pt modelId="{8D59ADB7-5E91-4844-8E7D-C7C40A36BC3D}" type="pres">
      <dgm:prSet presAssocID="{32EBBC5D-2A39-4986-AE3C-04F324325BD3}" presName="FourNodes_3" presStyleLbl="node1" presStyleIdx="2" presStyleCnt="4">
        <dgm:presLayoutVars>
          <dgm:bulletEnabled val="1"/>
        </dgm:presLayoutVars>
      </dgm:prSet>
      <dgm:spPr/>
    </dgm:pt>
    <dgm:pt modelId="{22791FFC-9D21-4AF2-BBAA-83FC674D2AD8}" type="pres">
      <dgm:prSet presAssocID="{32EBBC5D-2A39-4986-AE3C-04F324325BD3}" presName="FourNodes_4" presStyleLbl="node1" presStyleIdx="3" presStyleCnt="4">
        <dgm:presLayoutVars>
          <dgm:bulletEnabled val="1"/>
        </dgm:presLayoutVars>
      </dgm:prSet>
      <dgm:spPr/>
    </dgm:pt>
    <dgm:pt modelId="{B7FCD745-16BC-4A4A-81F0-DBA882888BB4}" type="pres">
      <dgm:prSet presAssocID="{32EBBC5D-2A39-4986-AE3C-04F324325BD3}" presName="FourConn_1-2" presStyleLbl="fgAccFollowNode1" presStyleIdx="0" presStyleCnt="3">
        <dgm:presLayoutVars>
          <dgm:bulletEnabled val="1"/>
        </dgm:presLayoutVars>
      </dgm:prSet>
      <dgm:spPr/>
    </dgm:pt>
    <dgm:pt modelId="{5D3B5A84-83CB-4B56-93F0-BE4973CCEC3E}" type="pres">
      <dgm:prSet presAssocID="{32EBBC5D-2A39-4986-AE3C-04F324325BD3}" presName="FourConn_2-3" presStyleLbl="fgAccFollowNode1" presStyleIdx="1" presStyleCnt="3">
        <dgm:presLayoutVars>
          <dgm:bulletEnabled val="1"/>
        </dgm:presLayoutVars>
      </dgm:prSet>
      <dgm:spPr/>
    </dgm:pt>
    <dgm:pt modelId="{E8DE2E73-E5A1-47EE-91A3-44E9162AF36C}" type="pres">
      <dgm:prSet presAssocID="{32EBBC5D-2A39-4986-AE3C-04F324325BD3}" presName="FourConn_3-4" presStyleLbl="fgAccFollowNode1" presStyleIdx="2" presStyleCnt="3">
        <dgm:presLayoutVars>
          <dgm:bulletEnabled val="1"/>
        </dgm:presLayoutVars>
      </dgm:prSet>
      <dgm:spPr/>
    </dgm:pt>
    <dgm:pt modelId="{EED794E1-DE75-47FB-9910-C8B0ECB57ACB}" type="pres">
      <dgm:prSet presAssocID="{32EBBC5D-2A39-4986-AE3C-04F324325BD3}" presName="FourNodes_1_text" presStyleLbl="node1" presStyleIdx="3" presStyleCnt="4">
        <dgm:presLayoutVars>
          <dgm:bulletEnabled val="1"/>
        </dgm:presLayoutVars>
      </dgm:prSet>
      <dgm:spPr/>
    </dgm:pt>
    <dgm:pt modelId="{C7072DED-DF4D-4458-A0FD-47B9A1DE400E}" type="pres">
      <dgm:prSet presAssocID="{32EBBC5D-2A39-4986-AE3C-04F324325BD3}" presName="FourNodes_2_text" presStyleLbl="node1" presStyleIdx="3" presStyleCnt="4">
        <dgm:presLayoutVars>
          <dgm:bulletEnabled val="1"/>
        </dgm:presLayoutVars>
      </dgm:prSet>
      <dgm:spPr/>
    </dgm:pt>
    <dgm:pt modelId="{5F06355C-EED1-4C98-B7C9-0733D2DBBE92}" type="pres">
      <dgm:prSet presAssocID="{32EBBC5D-2A39-4986-AE3C-04F324325BD3}" presName="FourNodes_3_text" presStyleLbl="node1" presStyleIdx="3" presStyleCnt="4">
        <dgm:presLayoutVars>
          <dgm:bulletEnabled val="1"/>
        </dgm:presLayoutVars>
      </dgm:prSet>
      <dgm:spPr/>
    </dgm:pt>
    <dgm:pt modelId="{4883E711-D2C5-48EE-97EB-D601A0575787}" type="pres">
      <dgm:prSet presAssocID="{32EBBC5D-2A39-4986-AE3C-04F324325BD3}" presName="FourNodes_4_text" presStyleLbl="node1" presStyleIdx="3" presStyleCnt="4">
        <dgm:presLayoutVars>
          <dgm:bulletEnabled val="1"/>
        </dgm:presLayoutVars>
      </dgm:prSet>
      <dgm:spPr/>
    </dgm:pt>
  </dgm:ptLst>
  <dgm:cxnLst>
    <dgm:cxn modelId="{752E2905-A494-4421-B5B1-BD47D70FD34C}" type="presOf" srcId="{8E8CC8DE-867E-429D-8CC3-A892B1879333}" destId="{B7FCD745-16BC-4A4A-81F0-DBA882888BB4}" srcOrd="0" destOrd="0" presId="urn:microsoft.com/office/officeart/2005/8/layout/vProcess5"/>
    <dgm:cxn modelId="{0E439711-FE84-48B8-A111-D960248352DB}" srcId="{32EBBC5D-2A39-4986-AE3C-04F324325BD3}" destId="{7CFF7818-E6E9-4477-BFED-12B8A1868C5B}" srcOrd="3" destOrd="0" parTransId="{85EA732D-994F-4BDE-B653-5D2BAD100F43}" sibTransId="{8DF10B13-CB4F-4AC3-8B8B-14FEC35E9A6E}"/>
    <dgm:cxn modelId="{1BB6631C-833F-4ECC-B102-AA72A72BB6BC}" srcId="{32EBBC5D-2A39-4986-AE3C-04F324325BD3}" destId="{C462F840-B9B5-4976-90FC-E002FA038FBF}" srcOrd="0" destOrd="0" parTransId="{D0C4BD49-1A4E-444C-A95A-DA04E190D24E}" sibTransId="{8E8CC8DE-867E-429D-8CC3-A892B1879333}"/>
    <dgm:cxn modelId="{B3F6046B-46F4-4671-9F22-EAD9D13EF846}" type="presOf" srcId="{A83F3C7C-B494-45F0-A3DB-65F45F525F12}" destId="{8D59ADB7-5E91-4844-8E7D-C7C40A36BC3D}" srcOrd="0" destOrd="0" presId="urn:microsoft.com/office/officeart/2005/8/layout/vProcess5"/>
    <dgm:cxn modelId="{3CB1DE4C-7C13-4D97-824F-5EBD8EF2A27A}" type="presOf" srcId="{78FB735C-02B4-4749-BF76-707F282EFE62}" destId="{E8DE2E73-E5A1-47EE-91A3-44E9162AF36C}" srcOrd="0" destOrd="0" presId="urn:microsoft.com/office/officeart/2005/8/layout/vProcess5"/>
    <dgm:cxn modelId="{83127956-3116-43E7-8808-668D138AC588}" type="presOf" srcId="{7D4E903D-274E-47D0-9564-E861D333E07E}" destId="{C7072DED-DF4D-4458-A0FD-47B9A1DE400E}" srcOrd="1" destOrd="0" presId="urn:microsoft.com/office/officeart/2005/8/layout/vProcess5"/>
    <dgm:cxn modelId="{81FB9C57-FBA5-4AC9-A74C-7E08DA75EA14}" type="presOf" srcId="{7CFF7818-E6E9-4477-BFED-12B8A1868C5B}" destId="{4883E711-D2C5-48EE-97EB-D601A0575787}" srcOrd="1" destOrd="0" presId="urn:microsoft.com/office/officeart/2005/8/layout/vProcess5"/>
    <dgm:cxn modelId="{8EE40182-A8E0-453E-B9DB-D3CB344485AA}" srcId="{32EBBC5D-2A39-4986-AE3C-04F324325BD3}" destId="{A83F3C7C-B494-45F0-A3DB-65F45F525F12}" srcOrd="2" destOrd="0" parTransId="{26CDDF84-D862-417B-BE8F-25AC34385258}" sibTransId="{78FB735C-02B4-4749-BF76-707F282EFE62}"/>
    <dgm:cxn modelId="{EB6C0992-EA55-40F6-89C3-80DB22F28B78}" type="presOf" srcId="{C462F840-B9B5-4976-90FC-E002FA038FBF}" destId="{886451EC-4C26-4A62-A206-B2A3995A54BA}" srcOrd="0" destOrd="0" presId="urn:microsoft.com/office/officeart/2005/8/layout/vProcess5"/>
    <dgm:cxn modelId="{46C6AF98-5DB4-4554-9BFE-8C270253D846}" srcId="{32EBBC5D-2A39-4986-AE3C-04F324325BD3}" destId="{7D4E903D-274E-47D0-9564-E861D333E07E}" srcOrd="1" destOrd="0" parTransId="{82E8F604-4534-4434-A4A9-2D138D60EFB2}" sibTransId="{844227F9-E507-48E2-9D2E-C2696C0C9D5A}"/>
    <dgm:cxn modelId="{E6ED70A7-8818-445D-8D42-42F16A5D5C9B}" type="presOf" srcId="{844227F9-E507-48E2-9D2E-C2696C0C9D5A}" destId="{5D3B5A84-83CB-4B56-93F0-BE4973CCEC3E}" srcOrd="0" destOrd="0" presId="urn:microsoft.com/office/officeart/2005/8/layout/vProcess5"/>
    <dgm:cxn modelId="{36FBBDA9-3EDE-4C99-BA1C-0A94D142C841}" type="presOf" srcId="{32EBBC5D-2A39-4986-AE3C-04F324325BD3}" destId="{89240E07-D696-4571-AF47-C2E1DFD89525}" srcOrd="0" destOrd="0" presId="urn:microsoft.com/office/officeart/2005/8/layout/vProcess5"/>
    <dgm:cxn modelId="{2E1960B6-031D-4B2F-B0B9-1608D013796F}" type="presOf" srcId="{7CFF7818-E6E9-4477-BFED-12B8A1868C5B}" destId="{22791FFC-9D21-4AF2-BBAA-83FC674D2AD8}" srcOrd="0" destOrd="0" presId="urn:microsoft.com/office/officeart/2005/8/layout/vProcess5"/>
    <dgm:cxn modelId="{D0D656D1-85FC-436B-A24C-5E513ABE1FF5}" type="presOf" srcId="{C462F840-B9B5-4976-90FC-E002FA038FBF}" destId="{EED794E1-DE75-47FB-9910-C8B0ECB57ACB}" srcOrd="1" destOrd="0" presId="urn:microsoft.com/office/officeart/2005/8/layout/vProcess5"/>
    <dgm:cxn modelId="{0E456CD2-9F61-4E33-BD4B-DA6892F0815E}" type="presOf" srcId="{7D4E903D-274E-47D0-9564-E861D333E07E}" destId="{67242D16-1899-4B3A-8355-980832C7BC96}" srcOrd="0" destOrd="0" presId="urn:microsoft.com/office/officeart/2005/8/layout/vProcess5"/>
    <dgm:cxn modelId="{CF4078EC-5AAC-464E-B102-3813901F1EC9}" type="presOf" srcId="{A83F3C7C-B494-45F0-A3DB-65F45F525F12}" destId="{5F06355C-EED1-4C98-B7C9-0733D2DBBE92}" srcOrd="1" destOrd="0" presId="urn:microsoft.com/office/officeart/2005/8/layout/vProcess5"/>
    <dgm:cxn modelId="{10F75C08-8EC8-4D99-B85F-1E358E168761}" type="presParOf" srcId="{89240E07-D696-4571-AF47-C2E1DFD89525}" destId="{973C12B1-F6FB-48C1-90F6-6CB1F3203FB8}" srcOrd="0" destOrd="0" presId="urn:microsoft.com/office/officeart/2005/8/layout/vProcess5"/>
    <dgm:cxn modelId="{6A0BBC45-43F9-42F9-9182-B113D2F0061D}" type="presParOf" srcId="{89240E07-D696-4571-AF47-C2E1DFD89525}" destId="{886451EC-4C26-4A62-A206-B2A3995A54BA}" srcOrd="1" destOrd="0" presId="urn:microsoft.com/office/officeart/2005/8/layout/vProcess5"/>
    <dgm:cxn modelId="{DE7B5014-3B06-4FE4-B6DA-0BF4A17DB817}" type="presParOf" srcId="{89240E07-D696-4571-AF47-C2E1DFD89525}" destId="{67242D16-1899-4B3A-8355-980832C7BC96}" srcOrd="2" destOrd="0" presId="urn:microsoft.com/office/officeart/2005/8/layout/vProcess5"/>
    <dgm:cxn modelId="{03145216-8E9A-4BBA-82C0-93458607B61F}" type="presParOf" srcId="{89240E07-D696-4571-AF47-C2E1DFD89525}" destId="{8D59ADB7-5E91-4844-8E7D-C7C40A36BC3D}" srcOrd="3" destOrd="0" presId="urn:microsoft.com/office/officeart/2005/8/layout/vProcess5"/>
    <dgm:cxn modelId="{562A3D94-1B7D-4178-A50F-63495EB060D6}" type="presParOf" srcId="{89240E07-D696-4571-AF47-C2E1DFD89525}" destId="{22791FFC-9D21-4AF2-BBAA-83FC674D2AD8}" srcOrd="4" destOrd="0" presId="urn:microsoft.com/office/officeart/2005/8/layout/vProcess5"/>
    <dgm:cxn modelId="{DFA553DD-7549-4A2C-AAA2-2F155251A3A5}" type="presParOf" srcId="{89240E07-D696-4571-AF47-C2E1DFD89525}" destId="{B7FCD745-16BC-4A4A-81F0-DBA882888BB4}" srcOrd="5" destOrd="0" presId="urn:microsoft.com/office/officeart/2005/8/layout/vProcess5"/>
    <dgm:cxn modelId="{769D2B1E-680A-4DB3-ABB5-5770A34BE654}" type="presParOf" srcId="{89240E07-D696-4571-AF47-C2E1DFD89525}" destId="{5D3B5A84-83CB-4B56-93F0-BE4973CCEC3E}" srcOrd="6" destOrd="0" presId="urn:microsoft.com/office/officeart/2005/8/layout/vProcess5"/>
    <dgm:cxn modelId="{162BD578-7538-4FAB-A388-3540F1FC803E}" type="presParOf" srcId="{89240E07-D696-4571-AF47-C2E1DFD89525}" destId="{E8DE2E73-E5A1-47EE-91A3-44E9162AF36C}" srcOrd="7" destOrd="0" presId="urn:microsoft.com/office/officeart/2005/8/layout/vProcess5"/>
    <dgm:cxn modelId="{F9D82B89-2D80-433E-BEE2-32830C81817E}" type="presParOf" srcId="{89240E07-D696-4571-AF47-C2E1DFD89525}" destId="{EED794E1-DE75-47FB-9910-C8B0ECB57ACB}" srcOrd="8" destOrd="0" presId="urn:microsoft.com/office/officeart/2005/8/layout/vProcess5"/>
    <dgm:cxn modelId="{A3846D50-56E8-4D18-A135-A38A7E520CB8}" type="presParOf" srcId="{89240E07-D696-4571-AF47-C2E1DFD89525}" destId="{C7072DED-DF4D-4458-A0FD-47B9A1DE400E}" srcOrd="9" destOrd="0" presId="urn:microsoft.com/office/officeart/2005/8/layout/vProcess5"/>
    <dgm:cxn modelId="{C78AB92A-4CA1-41F5-AE2D-728890746075}" type="presParOf" srcId="{89240E07-D696-4571-AF47-C2E1DFD89525}" destId="{5F06355C-EED1-4C98-B7C9-0733D2DBBE92}" srcOrd="10" destOrd="0" presId="urn:microsoft.com/office/officeart/2005/8/layout/vProcess5"/>
    <dgm:cxn modelId="{22BCD2BC-4937-4D99-9747-BD58C04EB5C0}" type="presParOf" srcId="{89240E07-D696-4571-AF47-C2E1DFD89525}" destId="{4883E711-D2C5-48EE-97EB-D601A0575787}"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670BFF7-C59A-483C-BC3D-587075B8444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C558AA2B-D3F5-4771-8E32-FC7B6B4C6E6D}">
      <dgm:prSet/>
      <dgm:spPr/>
      <dgm:t>
        <a:bodyPr/>
        <a:lstStyle/>
        <a:p>
          <a:r>
            <a:rPr lang="en-GB" u="sng" dirty="0"/>
            <a:t>Internet facilitated Crime </a:t>
          </a:r>
          <a:r>
            <a:rPr lang="en-GB" dirty="0"/>
            <a:t>– where the internet and smart phones are used in the planning or committing of traditional criminal activity. This can range from online abuse from a neighbour dispute to communications between terrorists planning attacks. </a:t>
          </a:r>
          <a:br>
            <a:rPr lang="en-GB" dirty="0"/>
          </a:br>
          <a:endParaRPr lang="en-US" dirty="0"/>
        </a:p>
      </dgm:t>
    </dgm:pt>
    <dgm:pt modelId="{6C668AFA-55AE-45C7-BB89-230DFA6C0EEE}" type="parTrans" cxnId="{E15BD5F2-FF69-4E47-ADE6-423417251776}">
      <dgm:prSet/>
      <dgm:spPr/>
      <dgm:t>
        <a:bodyPr/>
        <a:lstStyle/>
        <a:p>
          <a:endParaRPr lang="en-US"/>
        </a:p>
      </dgm:t>
    </dgm:pt>
    <dgm:pt modelId="{BE864B5D-B9E4-4118-B30D-3D4DA7B1FF9A}" type="sibTrans" cxnId="{E15BD5F2-FF69-4E47-ADE6-423417251776}">
      <dgm:prSet/>
      <dgm:spPr/>
      <dgm:t>
        <a:bodyPr/>
        <a:lstStyle/>
        <a:p>
          <a:endParaRPr lang="en-US"/>
        </a:p>
      </dgm:t>
    </dgm:pt>
    <dgm:pt modelId="{5CEDD345-2EEA-4715-B60C-B096282B305F}">
      <dgm:prSet/>
      <dgm:spPr/>
      <dgm:t>
        <a:bodyPr/>
        <a:lstStyle/>
        <a:p>
          <a:r>
            <a:rPr lang="en-GB" u="sng"/>
            <a:t>Cyber enabled </a:t>
          </a:r>
          <a:r>
            <a:rPr lang="en-GB"/>
            <a:t>– such as fraud, purchasing illegal drugs/firearms, and child sexual exploitation. This can be conducted on or offline - however online can take place at unprecedented speed. </a:t>
          </a:r>
          <a:br>
            <a:rPr lang="en-GB"/>
          </a:br>
          <a:endParaRPr lang="en-US"/>
        </a:p>
      </dgm:t>
    </dgm:pt>
    <dgm:pt modelId="{210C1165-3284-4307-AA5C-659E8C7C0287}" type="parTrans" cxnId="{E607FE09-BA08-4781-ACA6-B577541A901A}">
      <dgm:prSet/>
      <dgm:spPr/>
      <dgm:t>
        <a:bodyPr/>
        <a:lstStyle/>
        <a:p>
          <a:endParaRPr lang="en-US"/>
        </a:p>
      </dgm:t>
    </dgm:pt>
    <dgm:pt modelId="{610CE4F1-05A8-46D3-ACA6-31912504B661}" type="sibTrans" cxnId="{E607FE09-BA08-4781-ACA6-B577541A901A}">
      <dgm:prSet/>
      <dgm:spPr/>
      <dgm:t>
        <a:bodyPr/>
        <a:lstStyle/>
        <a:p>
          <a:endParaRPr lang="en-US"/>
        </a:p>
      </dgm:t>
    </dgm:pt>
    <dgm:pt modelId="{5DD397F5-91E1-47E5-A6C5-AAA5E7B90CC4}">
      <dgm:prSet/>
      <dgm:spPr/>
      <dgm:t>
        <a:bodyPr/>
        <a:lstStyle/>
        <a:p>
          <a:r>
            <a:rPr lang="en-GB" u="sng"/>
            <a:t>Cyber dependant </a:t>
          </a:r>
          <a:r>
            <a:rPr lang="en-GB"/>
            <a:t>– crimes which can only be committed using computers, computer networks or other forms of ICT e.g. the creation and spreading of malware, hacking, denial of service attacks. </a:t>
          </a:r>
          <a:endParaRPr lang="en-US"/>
        </a:p>
      </dgm:t>
    </dgm:pt>
    <dgm:pt modelId="{44485D3C-E02B-4B56-8F9D-40224A7FB192}" type="parTrans" cxnId="{D500903A-FF59-4DBF-9B10-8FBD1527BAFD}">
      <dgm:prSet/>
      <dgm:spPr/>
      <dgm:t>
        <a:bodyPr/>
        <a:lstStyle/>
        <a:p>
          <a:endParaRPr lang="en-US"/>
        </a:p>
      </dgm:t>
    </dgm:pt>
    <dgm:pt modelId="{FBCACA24-FAD5-4BC1-A205-681F9E69D509}" type="sibTrans" cxnId="{D500903A-FF59-4DBF-9B10-8FBD1527BAFD}">
      <dgm:prSet/>
      <dgm:spPr/>
      <dgm:t>
        <a:bodyPr/>
        <a:lstStyle/>
        <a:p>
          <a:endParaRPr lang="en-US"/>
        </a:p>
      </dgm:t>
    </dgm:pt>
    <dgm:pt modelId="{F0153140-16D7-4263-8971-53BE9293BD71}" type="pres">
      <dgm:prSet presAssocID="{1670BFF7-C59A-483C-BC3D-587075B84441}" presName="linear" presStyleCnt="0">
        <dgm:presLayoutVars>
          <dgm:animLvl val="lvl"/>
          <dgm:resizeHandles val="exact"/>
        </dgm:presLayoutVars>
      </dgm:prSet>
      <dgm:spPr/>
    </dgm:pt>
    <dgm:pt modelId="{1E53306D-D668-4D21-B059-E616E5DC8D25}" type="pres">
      <dgm:prSet presAssocID="{C558AA2B-D3F5-4771-8E32-FC7B6B4C6E6D}" presName="parentText" presStyleLbl="node1" presStyleIdx="0" presStyleCnt="3">
        <dgm:presLayoutVars>
          <dgm:chMax val="0"/>
          <dgm:bulletEnabled val="1"/>
        </dgm:presLayoutVars>
      </dgm:prSet>
      <dgm:spPr/>
    </dgm:pt>
    <dgm:pt modelId="{D2674B02-39B7-4E60-B175-F48C57905565}" type="pres">
      <dgm:prSet presAssocID="{BE864B5D-B9E4-4118-B30D-3D4DA7B1FF9A}" presName="spacer" presStyleCnt="0"/>
      <dgm:spPr/>
    </dgm:pt>
    <dgm:pt modelId="{04783108-69E2-4CE0-8B94-092B46896F77}" type="pres">
      <dgm:prSet presAssocID="{5CEDD345-2EEA-4715-B60C-B096282B305F}" presName="parentText" presStyleLbl="node1" presStyleIdx="1" presStyleCnt="3">
        <dgm:presLayoutVars>
          <dgm:chMax val="0"/>
          <dgm:bulletEnabled val="1"/>
        </dgm:presLayoutVars>
      </dgm:prSet>
      <dgm:spPr/>
    </dgm:pt>
    <dgm:pt modelId="{BF6B90FF-6203-4CC9-A361-2451B189A612}" type="pres">
      <dgm:prSet presAssocID="{610CE4F1-05A8-46D3-ACA6-31912504B661}" presName="spacer" presStyleCnt="0"/>
      <dgm:spPr/>
    </dgm:pt>
    <dgm:pt modelId="{4D84ECD1-4974-45CF-A39E-2B632A2A8EF3}" type="pres">
      <dgm:prSet presAssocID="{5DD397F5-91E1-47E5-A6C5-AAA5E7B90CC4}" presName="parentText" presStyleLbl="node1" presStyleIdx="2" presStyleCnt="3">
        <dgm:presLayoutVars>
          <dgm:chMax val="0"/>
          <dgm:bulletEnabled val="1"/>
        </dgm:presLayoutVars>
      </dgm:prSet>
      <dgm:spPr/>
    </dgm:pt>
  </dgm:ptLst>
  <dgm:cxnLst>
    <dgm:cxn modelId="{E607FE09-BA08-4781-ACA6-B577541A901A}" srcId="{1670BFF7-C59A-483C-BC3D-587075B84441}" destId="{5CEDD345-2EEA-4715-B60C-B096282B305F}" srcOrd="1" destOrd="0" parTransId="{210C1165-3284-4307-AA5C-659E8C7C0287}" sibTransId="{610CE4F1-05A8-46D3-ACA6-31912504B661}"/>
    <dgm:cxn modelId="{F7728A1A-CDC7-4CE5-8B79-20A69D2BD82D}" type="presOf" srcId="{C558AA2B-D3F5-4771-8E32-FC7B6B4C6E6D}" destId="{1E53306D-D668-4D21-B059-E616E5DC8D25}" srcOrd="0" destOrd="0" presId="urn:microsoft.com/office/officeart/2005/8/layout/vList2"/>
    <dgm:cxn modelId="{D500903A-FF59-4DBF-9B10-8FBD1527BAFD}" srcId="{1670BFF7-C59A-483C-BC3D-587075B84441}" destId="{5DD397F5-91E1-47E5-A6C5-AAA5E7B90CC4}" srcOrd="2" destOrd="0" parTransId="{44485D3C-E02B-4B56-8F9D-40224A7FB192}" sibTransId="{FBCACA24-FAD5-4BC1-A205-681F9E69D509}"/>
    <dgm:cxn modelId="{53CB2CA2-DDED-4460-A5D5-EE78C29D8EE0}" type="presOf" srcId="{5CEDD345-2EEA-4715-B60C-B096282B305F}" destId="{04783108-69E2-4CE0-8B94-092B46896F77}" srcOrd="0" destOrd="0" presId="urn:microsoft.com/office/officeart/2005/8/layout/vList2"/>
    <dgm:cxn modelId="{64FF0CDC-5F13-4C31-B340-FBDE2792845E}" type="presOf" srcId="{5DD397F5-91E1-47E5-A6C5-AAA5E7B90CC4}" destId="{4D84ECD1-4974-45CF-A39E-2B632A2A8EF3}" srcOrd="0" destOrd="0" presId="urn:microsoft.com/office/officeart/2005/8/layout/vList2"/>
    <dgm:cxn modelId="{6A7811E9-E1AF-4D88-97B3-3C181F057A97}" type="presOf" srcId="{1670BFF7-C59A-483C-BC3D-587075B84441}" destId="{F0153140-16D7-4263-8971-53BE9293BD71}" srcOrd="0" destOrd="0" presId="urn:microsoft.com/office/officeart/2005/8/layout/vList2"/>
    <dgm:cxn modelId="{E15BD5F2-FF69-4E47-ADE6-423417251776}" srcId="{1670BFF7-C59A-483C-BC3D-587075B84441}" destId="{C558AA2B-D3F5-4771-8E32-FC7B6B4C6E6D}" srcOrd="0" destOrd="0" parTransId="{6C668AFA-55AE-45C7-BB89-230DFA6C0EEE}" sibTransId="{BE864B5D-B9E4-4118-B30D-3D4DA7B1FF9A}"/>
    <dgm:cxn modelId="{803626B5-A307-4C1B-AF5C-C2EC49784E31}" type="presParOf" srcId="{F0153140-16D7-4263-8971-53BE9293BD71}" destId="{1E53306D-D668-4D21-B059-E616E5DC8D25}" srcOrd="0" destOrd="0" presId="urn:microsoft.com/office/officeart/2005/8/layout/vList2"/>
    <dgm:cxn modelId="{B1818A07-09BB-40A0-B3D1-E2B30E93D363}" type="presParOf" srcId="{F0153140-16D7-4263-8971-53BE9293BD71}" destId="{D2674B02-39B7-4E60-B175-F48C57905565}" srcOrd="1" destOrd="0" presId="urn:microsoft.com/office/officeart/2005/8/layout/vList2"/>
    <dgm:cxn modelId="{BC3D9AA5-3146-475A-B18E-17B49AA10559}" type="presParOf" srcId="{F0153140-16D7-4263-8971-53BE9293BD71}" destId="{04783108-69E2-4CE0-8B94-092B46896F77}" srcOrd="2" destOrd="0" presId="urn:microsoft.com/office/officeart/2005/8/layout/vList2"/>
    <dgm:cxn modelId="{DC259EE5-2181-47E1-AD02-176E939D5700}" type="presParOf" srcId="{F0153140-16D7-4263-8971-53BE9293BD71}" destId="{BF6B90FF-6203-4CC9-A361-2451B189A612}" srcOrd="3" destOrd="0" presId="urn:microsoft.com/office/officeart/2005/8/layout/vList2"/>
    <dgm:cxn modelId="{B5F8E574-CAA6-404C-9095-1B73CFE65169}" type="presParOf" srcId="{F0153140-16D7-4263-8971-53BE9293BD71}" destId="{4D84ECD1-4974-45CF-A39E-2B632A2A8EF3}"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0748F05-E9D7-4BD2-9D88-87128090428F}"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35429F6A-19B6-4F76-B63C-BEB995D6BCAE}">
      <dgm:prSet/>
      <dgm:spPr/>
      <dgm:t>
        <a:bodyPr/>
        <a:lstStyle/>
        <a:p>
          <a:r>
            <a:rPr lang="en-GB" b="0" i="0"/>
            <a:t>Online hate material presents operational challenges, including:</a:t>
          </a:r>
          <a:endParaRPr lang="en-US"/>
        </a:p>
      </dgm:t>
    </dgm:pt>
    <dgm:pt modelId="{E36F77F4-E911-428E-A782-A0582C80AF66}" type="parTrans" cxnId="{587AE5EB-A26B-4259-A5F7-A871E2EFA858}">
      <dgm:prSet/>
      <dgm:spPr/>
      <dgm:t>
        <a:bodyPr/>
        <a:lstStyle/>
        <a:p>
          <a:endParaRPr lang="en-US"/>
        </a:p>
      </dgm:t>
    </dgm:pt>
    <dgm:pt modelId="{8658042D-5719-4A99-A5A3-24ED400FD4B3}" type="sibTrans" cxnId="{587AE5EB-A26B-4259-A5F7-A871E2EFA858}">
      <dgm:prSet/>
      <dgm:spPr/>
      <dgm:t>
        <a:bodyPr/>
        <a:lstStyle/>
        <a:p>
          <a:endParaRPr lang="en-US"/>
        </a:p>
      </dgm:t>
    </dgm:pt>
    <dgm:pt modelId="{452B6F19-0AD8-4C0D-8AED-C0594EE5D9C7}">
      <dgm:prSet/>
      <dgm:spPr/>
      <dgm:t>
        <a:bodyPr/>
        <a:lstStyle/>
        <a:p>
          <a:r>
            <a:rPr lang="en-GB" b="0" i="0"/>
            <a:t>establishing the jurisdiction of the crime, for example, country and force area where the offender posted the material</a:t>
          </a:r>
          <a:endParaRPr lang="en-US"/>
        </a:p>
      </dgm:t>
    </dgm:pt>
    <dgm:pt modelId="{946AC1E6-009B-4185-AB76-CCBFBB2E9AFF}" type="parTrans" cxnId="{70D2366F-7D72-4614-95D7-929B8D3E56AE}">
      <dgm:prSet/>
      <dgm:spPr/>
      <dgm:t>
        <a:bodyPr/>
        <a:lstStyle/>
        <a:p>
          <a:endParaRPr lang="en-US"/>
        </a:p>
      </dgm:t>
    </dgm:pt>
    <dgm:pt modelId="{5F6CE047-9AEB-415B-80AB-FE1C69D45F28}" type="sibTrans" cxnId="{70D2366F-7D72-4614-95D7-929B8D3E56AE}">
      <dgm:prSet/>
      <dgm:spPr/>
      <dgm:t>
        <a:bodyPr/>
        <a:lstStyle/>
        <a:p>
          <a:endParaRPr lang="en-US"/>
        </a:p>
      </dgm:t>
    </dgm:pt>
    <dgm:pt modelId="{FCA0872C-9FCF-481B-933F-C1FA537C50AE}">
      <dgm:prSet/>
      <dgm:spPr/>
      <dgm:t>
        <a:bodyPr/>
        <a:lstStyle/>
        <a:p>
          <a:r>
            <a:rPr lang="en-GB" b="0" i="0"/>
            <a:t>the anonymous nature of most offensive material</a:t>
          </a:r>
          <a:endParaRPr lang="en-US"/>
        </a:p>
      </dgm:t>
    </dgm:pt>
    <dgm:pt modelId="{3F83A636-A232-4CBD-B4BD-5D14E29DC87E}" type="parTrans" cxnId="{B1837B6E-86D3-4639-8635-7A1341C0DCF1}">
      <dgm:prSet/>
      <dgm:spPr/>
      <dgm:t>
        <a:bodyPr/>
        <a:lstStyle/>
        <a:p>
          <a:endParaRPr lang="en-US"/>
        </a:p>
      </dgm:t>
    </dgm:pt>
    <dgm:pt modelId="{EBC7B626-857D-4426-B1DB-F8B277729C07}" type="sibTrans" cxnId="{B1837B6E-86D3-4639-8635-7A1341C0DCF1}">
      <dgm:prSet/>
      <dgm:spPr/>
      <dgm:t>
        <a:bodyPr/>
        <a:lstStyle/>
        <a:p>
          <a:endParaRPr lang="en-US"/>
        </a:p>
      </dgm:t>
    </dgm:pt>
    <dgm:pt modelId="{F3E6BEC9-D152-42C2-B011-639F5BAFCF03}">
      <dgm:prSet/>
      <dgm:spPr/>
      <dgm:t>
        <a:bodyPr/>
        <a:lstStyle/>
        <a:p>
          <a:r>
            <a:rPr lang="en-GB" b="0" i="0"/>
            <a:t>the unwillingness of, or legal restraint on, online industry bodies to disclose user identity</a:t>
          </a:r>
          <a:endParaRPr lang="en-US"/>
        </a:p>
      </dgm:t>
    </dgm:pt>
    <dgm:pt modelId="{6ADB6EAE-C6FB-47C6-91BE-6CB5211016FD}" type="parTrans" cxnId="{BF90D076-7C3B-4099-9213-14DD18035756}">
      <dgm:prSet/>
      <dgm:spPr/>
      <dgm:t>
        <a:bodyPr/>
        <a:lstStyle/>
        <a:p>
          <a:endParaRPr lang="en-US"/>
        </a:p>
      </dgm:t>
    </dgm:pt>
    <dgm:pt modelId="{5FA3523F-1CEA-42E5-B04F-F15741FA2A29}" type="sibTrans" cxnId="{BF90D076-7C3B-4099-9213-14DD18035756}">
      <dgm:prSet/>
      <dgm:spPr/>
      <dgm:t>
        <a:bodyPr/>
        <a:lstStyle/>
        <a:p>
          <a:endParaRPr lang="en-US"/>
        </a:p>
      </dgm:t>
    </dgm:pt>
    <dgm:pt modelId="{997703C3-C08B-4209-96F9-B14934551F24}">
      <dgm:prSet/>
      <dgm:spPr/>
      <dgm:t>
        <a:bodyPr/>
        <a:lstStyle/>
        <a:p>
          <a:r>
            <a:rPr lang="en-GB" b="0" i="0"/>
            <a:t>the volume of material online, and on digital devices and determining a proportionate response to this.</a:t>
          </a:r>
          <a:endParaRPr lang="en-US"/>
        </a:p>
      </dgm:t>
    </dgm:pt>
    <dgm:pt modelId="{86B9BB0D-DD34-4B9F-A9C7-B1A4A74988C6}" type="parTrans" cxnId="{D3A12D89-8E41-48EC-AB70-3B51B28436AB}">
      <dgm:prSet/>
      <dgm:spPr/>
      <dgm:t>
        <a:bodyPr/>
        <a:lstStyle/>
        <a:p>
          <a:endParaRPr lang="en-US"/>
        </a:p>
      </dgm:t>
    </dgm:pt>
    <dgm:pt modelId="{571E974C-2C78-425F-938E-B9B2E34BA76E}" type="sibTrans" cxnId="{D3A12D89-8E41-48EC-AB70-3B51B28436AB}">
      <dgm:prSet/>
      <dgm:spPr/>
      <dgm:t>
        <a:bodyPr/>
        <a:lstStyle/>
        <a:p>
          <a:endParaRPr lang="en-US"/>
        </a:p>
      </dgm:t>
    </dgm:pt>
    <dgm:pt modelId="{11C281A9-20AB-4DE9-B1D4-9010BBAB1176}">
      <dgm:prSet/>
      <dgm:spPr/>
      <dgm:t>
        <a:bodyPr/>
        <a:lstStyle/>
        <a:p>
          <a:r>
            <a:rPr lang="en-GB"/>
            <a:t>(College of Policing 2024)</a:t>
          </a:r>
          <a:endParaRPr lang="en-US"/>
        </a:p>
      </dgm:t>
    </dgm:pt>
    <dgm:pt modelId="{52ADBB3D-F134-4A76-A3A4-C366A0E359E1}" type="parTrans" cxnId="{CC097B09-0E82-4F26-9AF1-59277F733D1B}">
      <dgm:prSet/>
      <dgm:spPr/>
      <dgm:t>
        <a:bodyPr/>
        <a:lstStyle/>
        <a:p>
          <a:endParaRPr lang="en-US"/>
        </a:p>
      </dgm:t>
    </dgm:pt>
    <dgm:pt modelId="{37077EC2-FEAB-40E9-A278-23E2861EBC15}" type="sibTrans" cxnId="{CC097B09-0E82-4F26-9AF1-59277F733D1B}">
      <dgm:prSet/>
      <dgm:spPr/>
      <dgm:t>
        <a:bodyPr/>
        <a:lstStyle/>
        <a:p>
          <a:endParaRPr lang="en-US"/>
        </a:p>
      </dgm:t>
    </dgm:pt>
    <dgm:pt modelId="{A92EA6CA-610B-4FFD-B75D-E3ACAA946261}" type="pres">
      <dgm:prSet presAssocID="{60748F05-E9D7-4BD2-9D88-87128090428F}" presName="Name0" presStyleCnt="0">
        <dgm:presLayoutVars>
          <dgm:dir/>
          <dgm:resizeHandles val="exact"/>
        </dgm:presLayoutVars>
      </dgm:prSet>
      <dgm:spPr/>
    </dgm:pt>
    <dgm:pt modelId="{3F1D489B-D796-4D1E-9F2E-23BDCAED5038}" type="pres">
      <dgm:prSet presAssocID="{35429F6A-19B6-4F76-B63C-BEB995D6BCAE}" presName="node" presStyleLbl="node1" presStyleIdx="0" presStyleCnt="6">
        <dgm:presLayoutVars>
          <dgm:bulletEnabled val="1"/>
        </dgm:presLayoutVars>
      </dgm:prSet>
      <dgm:spPr/>
    </dgm:pt>
    <dgm:pt modelId="{2500172E-2125-4958-9A0E-AE32879CC73D}" type="pres">
      <dgm:prSet presAssocID="{8658042D-5719-4A99-A5A3-24ED400FD4B3}" presName="sibTrans" presStyleLbl="sibTrans1D1" presStyleIdx="0" presStyleCnt="5"/>
      <dgm:spPr/>
    </dgm:pt>
    <dgm:pt modelId="{3B86E1D6-234D-4DD2-A5F1-49AE9281510F}" type="pres">
      <dgm:prSet presAssocID="{8658042D-5719-4A99-A5A3-24ED400FD4B3}" presName="connectorText" presStyleLbl="sibTrans1D1" presStyleIdx="0" presStyleCnt="5"/>
      <dgm:spPr/>
    </dgm:pt>
    <dgm:pt modelId="{350F54EB-16F6-4113-A7F9-23C4508C8AC8}" type="pres">
      <dgm:prSet presAssocID="{452B6F19-0AD8-4C0D-8AED-C0594EE5D9C7}" presName="node" presStyleLbl="node1" presStyleIdx="1" presStyleCnt="6">
        <dgm:presLayoutVars>
          <dgm:bulletEnabled val="1"/>
        </dgm:presLayoutVars>
      </dgm:prSet>
      <dgm:spPr/>
    </dgm:pt>
    <dgm:pt modelId="{EF59C7CC-E3AF-4B64-8871-90E478C34F47}" type="pres">
      <dgm:prSet presAssocID="{5F6CE047-9AEB-415B-80AB-FE1C69D45F28}" presName="sibTrans" presStyleLbl="sibTrans1D1" presStyleIdx="1" presStyleCnt="5"/>
      <dgm:spPr/>
    </dgm:pt>
    <dgm:pt modelId="{20BA3C53-E2D1-4337-B1D7-8A17B6AD73A0}" type="pres">
      <dgm:prSet presAssocID="{5F6CE047-9AEB-415B-80AB-FE1C69D45F28}" presName="connectorText" presStyleLbl="sibTrans1D1" presStyleIdx="1" presStyleCnt="5"/>
      <dgm:spPr/>
    </dgm:pt>
    <dgm:pt modelId="{EFD2A58D-BA1A-4E20-93D9-416440994BAE}" type="pres">
      <dgm:prSet presAssocID="{FCA0872C-9FCF-481B-933F-C1FA537C50AE}" presName="node" presStyleLbl="node1" presStyleIdx="2" presStyleCnt="6">
        <dgm:presLayoutVars>
          <dgm:bulletEnabled val="1"/>
        </dgm:presLayoutVars>
      </dgm:prSet>
      <dgm:spPr/>
    </dgm:pt>
    <dgm:pt modelId="{D191057E-1AF9-4B09-B3A3-E25ADB6324EF}" type="pres">
      <dgm:prSet presAssocID="{EBC7B626-857D-4426-B1DB-F8B277729C07}" presName="sibTrans" presStyleLbl="sibTrans1D1" presStyleIdx="2" presStyleCnt="5"/>
      <dgm:spPr/>
    </dgm:pt>
    <dgm:pt modelId="{9FEB5B65-B8DC-47BA-8B10-9544D25B9350}" type="pres">
      <dgm:prSet presAssocID="{EBC7B626-857D-4426-B1DB-F8B277729C07}" presName="connectorText" presStyleLbl="sibTrans1D1" presStyleIdx="2" presStyleCnt="5"/>
      <dgm:spPr/>
    </dgm:pt>
    <dgm:pt modelId="{9A4F74BB-CD97-4478-9DAE-E318A96BFE75}" type="pres">
      <dgm:prSet presAssocID="{F3E6BEC9-D152-42C2-B011-639F5BAFCF03}" presName="node" presStyleLbl="node1" presStyleIdx="3" presStyleCnt="6">
        <dgm:presLayoutVars>
          <dgm:bulletEnabled val="1"/>
        </dgm:presLayoutVars>
      </dgm:prSet>
      <dgm:spPr/>
    </dgm:pt>
    <dgm:pt modelId="{18B02BB7-6044-4833-80BF-2BF13BA242ED}" type="pres">
      <dgm:prSet presAssocID="{5FA3523F-1CEA-42E5-B04F-F15741FA2A29}" presName="sibTrans" presStyleLbl="sibTrans1D1" presStyleIdx="3" presStyleCnt="5"/>
      <dgm:spPr/>
    </dgm:pt>
    <dgm:pt modelId="{969241FB-87CC-421C-863B-DEAFE256C7DC}" type="pres">
      <dgm:prSet presAssocID="{5FA3523F-1CEA-42E5-B04F-F15741FA2A29}" presName="connectorText" presStyleLbl="sibTrans1D1" presStyleIdx="3" presStyleCnt="5"/>
      <dgm:spPr/>
    </dgm:pt>
    <dgm:pt modelId="{1F76A8A7-B88C-4970-B5FE-4C54DF579E7A}" type="pres">
      <dgm:prSet presAssocID="{997703C3-C08B-4209-96F9-B14934551F24}" presName="node" presStyleLbl="node1" presStyleIdx="4" presStyleCnt="6">
        <dgm:presLayoutVars>
          <dgm:bulletEnabled val="1"/>
        </dgm:presLayoutVars>
      </dgm:prSet>
      <dgm:spPr/>
    </dgm:pt>
    <dgm:pt modelId="{0970400C-F2BF-424F-AC64-5522F29942C3}" type="pres">
      <dgm:prSet presAssocID="{571E974C-2C78-425F-938E-B9B2E34BA76E}" presName="sibTrans" presStyleLbl="sibTrans1D1" presStyleIdx="4" presStyleCnt="5"/>
      <dgm:spPr/>
    </dgm:pt>
    <dgm:pt modelId="{8284B996-E524-4320-BD67-DBA7D75BE328}" type="pres">
      <dgm:prSet presAssocID="{571E974C-2C78-425F-938E-B9B2E34BA76E}" presName="connectorText" presStyleLbl="sibTrans1D1" presStyleIdx="4" presStyleCnt="5"/>
      <dgm:spPr/>
    </dgm:pt>
    <dgm:pt modelId="{6DF58BF2-59D7-4707-830D-0F5257A137BC}" type="pres">
      <dgm:prSet presAssocID="{11C281A9-20AB-4DE9-B1D4-9010BBAB1176}" presName="node" presStyleLbl="node1" presStyleIdx="5" presStyleCnt="6">
        <dgm:presLayoutVars>
          <dgm:bulletEnabled val="1"/>
        </dgm:presLayoutVars>
      </dgm:prSet>
      <dgm:spPr/>
    </dgm:pt>
  </dgm:ptLst>
  <dgm:cxnLst>
    <dgm:cxn modelId="{7037DE05-7414-4870-A5FE-EA8A67C51ADC}" type="presOf" srcId="{8658042D-5719-4A99-A5A3-24ED400FD4B3}" destId="{3B86E1D6-234D-4DD2-A5F1-49AE9281510F}" srcOrd="1" destOrd="0" presId="urn:microsoft.com/office/officeart/2016/7/layout/RepeatingBendingProcessNew"/>
    <dgm:cxn modelId="{CC097B09-0E82-4F26-9AF1-59277F733D1B}" srcId="{60748F05-E9D7-4BD2-9D88-87128090428F}" destId="{11C281A9-20AB-4DE9-B1D4-9010BBAB1176}" srcOrd="5" destOrd="0" parTransId="{52ADBB3D-F134-4A76-A3A4-C366A0E359E1}" sibTransId="{37077EC2-FEAB-40E9-A278-23E2861EBC15}"/>
    <dgm:cxn modelId="{EBA3AC0C-B7D9-49DC-BF21-BF2A447E7BE1}" type="presOf" srcId="{8658042D-5719-4A99-A5A3-24ED400FD4B3}" destId="{2500172E-2125-4958-9A0E-AE32879CC73D}" srcOrd="0" destOrd="0" presId="urn:microsoft.com/office/officeart/2016/7/layout/RepeatingBendingProcessNew"/>
    <dgm:cxn modelId="{895F1810-2FF6-4604-8097-6030B0BB6002}" type="presOf" srcId="{571E974C-2C78-425F-938E-B9B2E34BA76E}" destId="{0970400C-F2BF-424F-AC64-5522F29942C3}" srcOrd="0" destOrd="0" presId="urn:microsoft.com/office/officeart/2016/7/layout/RepeatingBendingProcessNew"/>
    <dgm:cxn modelId="{A42F5337-FE80-4246-8A73-A8DF977DE1A1}" type="presOf" srcId="{EBC7B626-857D-4426-B1DB-F8B277729C07}" destId="{9FEB5B65-B8DC-47BA-8B10-9544D25B9350}" srcOrd="1" destOrd="0" presId="urn:microsoft.com/office/officeart/2016/7/layout/RepeatingBendingProcessNew"/>
    <dgm:cxn modelId="{6A39F264-8F5F-4017-9591-57C7017BF14B}" type="presOf" srcId="{452B6F19-0AD8-4C0D-8AED-C0594EE5D9C7}" destId="{350F54EB-16F6-4113-A7F9-23C4508C8AC8}" srcOrd="0" destOrd="0" presId="urn:microsoft.com/office/officeart/2016/7/layout/RepeatingBendingProcessNew"/>
    <dgm:cxn modelId="{A07A1867-0C29-47F2-9C30-AFDE5802934A}" type="presOf" srcId="{5FA3523F-1CEA-42E5-B04F-F15741FA2A29}" destId="{969241FB-87CC-421C-863B-DEAFE256C7DC}" srcOrd="1" destOrd="0" presId="urn:microsoft.com/office/officeart/2016/7/layout/RepeatingBendingProcessNew"/>
    <dgm:cxn modelId="{B1837B6E-86D3-4639-8635-7A1341C0DCF1}" srcId="{60748F05-E9D7-4BD2-9D88-87128090428F}" destId="{FCA0872C-9FCF-481B-933F-C1FA537C50AE}" srcOrd="2" destOrd="0" parTransId="{3F83A636-A232-4CBD-B4BD-5D14E29DC87E}" sibTransId="{EBC7B626-857D-4426-B1DB-F8B277729C07}"/>
    <dgm:cxn modelId="{334EB14E-A55D-45C8-B682-682FD7755D4F}" type="presOf" srcId="{11C281A9-20AB-4DE9-B1D4-9010BBAB1176}" destId="{6DF58BF2-59D7-4707-830D-0F5257A137BC}" srcOrd="0" destOrd="0" presId="urn:microsoft.com/office/officeart/2016/7/layout/RepeatingBendingProcessNew"/>
    <dgm:cxn modelId="{70D2366F-7D72-4614-95D7-929B8D3E56AE}" srcId="{60748F05-E9D7-4BD2-9D88-87128090428F}" destId="{452B6F19-0AD8-4C0D-8AED-C0594EE5D9C7}" srcOrd="1" destOrd="0" parTransId="{946AC1E6-009B-4185-AB76-CCBFBB2E9AFF}" sibTransId="{5F6CE047-9AEB-415B-80AB-FE1C69D45F28}"/>
    <dgm:cxn modelId="{BF90D076-7C3B-4099-9213-14DD18035756}" srcId="{60748F05-E9D7-4BD2-9D88-87128090428F}" destId="{F3E6BEC9-D152-42C2-B011-639F5BAFCF03}" srcOrd="3" destOrd="0" parTransId="{6ADB6EAE-C6FB-47C6-91BE-6CB5211016FD}" sibTransId="{5FA3523F-1CEA-42E5-B04F-F15741FA2A29}"/>
    <dgm:cxn modelId="{D3A12D89-8E41-48EC-AB70-3B51B28436AB}" srcId="{60748F05-E9D7-4BD2-9D88-87128090428F}" destId="{997703C3-C08B-4209-96F9-B14934551F24}" srcOrd="4" destOrd="0" parTransId="{86B9BB0D-DD34-4B9F-A9C7-B1A4A74988C6}" sibTransId="{571E974C-2C78-425F-938E-B9B2E34BA76E}"/>
    <dgm:cxn modelId="{41F26A8F-A18A-45E3-B222-0E3C6138C750}" type="presOf" srcId="{FCA0872C-9FCF-481B-933F-C1FA537C50AE}" destId="{EFD2A58D-BA1A-4E20-93D9-416440994BAE}" srcOrd="0" destOrd="0" presId="urn:microsoft.com/office/officeart/2016/7/layout/RepeatingBendingProcessNew"/>
    <dgm:cxn modelId="{10C06F8F-3ED0-4B9E-BC82-911E6EE5CD7E}" type="presOf" srcId="{571E974C-2C78-425F-938E-B9B2E34BA76E}" destId="{8284B996-E524-4320-BD67-DBA7D75BE328}" srcOrd="1" destOrd="0" presId="urn:microsoft.com/office/officeart/2016/7/layout/RepeatingBendingProcessNew"/>
    <dgm:cxn modelId="{1D246099-081B-4F16-814F-DDAC9E4D1338}" type="presOf" srcId="{35429F6A-19B6-4F76-B63C-BEB995D6BCAE}" destId="{3F1D489B-D796-4D1E-9F2E-23BDCAED5038}" srcOrd="0" destOrd="0" presId="urn:microsoft.com/office/officeart/2016/7/layout/RepeatingBendingProcessNew"/>
    <dgm:cxn modelId="{DED5FFA7-9A9E-4092-89EC-CA138138A042}" type="presOf" srcId="{5FA3523F-1CEA-42E5-B04F-F15741FA2A29}" destId="{18B02BB7-6044-4833-80BF-2BF13BA242ED}" srcOrd="0" destOrd="0" presId="urn:microsoft.com/office/officeart/2016/7/layout/RepeatingBendingProcessNew"/>
    <dgm:cxn modelId="{19D6B6A8-AE0B-436A-90C5-2147A6A7810C}" type="presOf" srcId="{5F6CE047-9AEB-415B-80AB-FE1C69D45F28}" destId="{20BA3C53-E2D1-4337-B1D7-8A17B6AD73A0}" srcOrd="1" destOrd="0" presId="urn:microsoft.com/office/officeart/2016/7/layout/RepeatingBendingProcessNew"/>
    <dgm:cxn modelId="{45F739B1-7EAE-4EDC-AF2C-6B9A74E6B14E}" type="presOf" srcId="{EBC7B626-857D-4426-B1DB-F8B277729C07}" destId="{D191057E-1AF9-4B09-B3A3-E25ADB6324EF}" srcOrd="0" destOrd="0" presId="urn:microsoft.com/office/officeart/2016/7/layout/RepeatingBendingProcessNew"/>
    <dgm:cxn modelId="{AC99BBC6-9494-4003-ACB8-3BEC66BD8D9A}" type="presOf" srcId="{997703C3-C08B-4209-96F9-B14934551F24}" destId="{1F76A8A7-B88C-4970-B5FE-4C54DF579E7A}" srcOrd="0" destOrd="0" presId="urn:microsoft.com/office/officeart/2016/7/layout/RepeatingBendingProcessNew"/>
    <dgm:cxn modelId="{71E7FDD5-3CD8-465B-832A-8B118770FCC5}" type="presOf" srcId="{5F6CE047-9AEB-415B-80AB-FE1C69D45F28}" destId="{EF59C7CC-E3AF-4B64-8871-90E478C34F47}" srcOrd="0" destOrd="0" presId="urn:microsoft.com/office/officeart/2016/7/layout/RepeatingBendingProcessNew"/>
    <dgm:cxn modelId="{5AE870DB-E07A-4D88-877F-5B336EB1D02C}" type="presOf" srcId="{F3E6BEC9-D152-42C2-B011-639F5BAFCF03}" destId="{9A4F74BB-CD97-4478-9DAE-E318A96BFE75}" srcOrd="0" destOrd="0" presId="urn:microsoft.com/office/officeart/2016/7/layout/RepeatingBendingProcessNew"/>
    <dgm:cxn modelId="{412E00E1-E339-4E4D-B573-84D51719DCCA}" type="presOf" srcId="{60748F05-E9D7-4BD2-9D88-87128090428F}" destId="{A92EA6CA-610B-4FFD-B75D-E3ACAA946261}" srcOrd="0" destOrd="0" presId="urn:microsoft.com/office/officeart/2016/7/layout/RepeatingBendingProcessNew"/>
    <dgm:cxn modelId="{587AE5EB-A26B-4259-A5F7-A871E2EFA858}" srcId="{60748F05-E9D7-4BD2-9D88-87128090428F}" destId="{35429F6A-19B6-4F76-B63C-BEB995D6BCAE}" srcOrd="0" destOrd="0" parTransId="{E36F77F4-E911-428E-A782-A0582C80AF66}" sibTransId="{8658042D-5719-4A99-A5A3-24ED400FD4B3}"/>
    <dgm:cxn modelId="{77031506-A614-4B39-9BF4-477EC428C3D7}" type="presParOf" srcId="{A92EA6CA-610B-4FFD-B75D-E3ACAA946261}" destId="{3F1D489B-D796-4D1E-9F2E-23BDCAED5038}" srcOrd="0" destOrd="0" presId="urn:microsoft.com/office/officeart/2016/7/layout/RepeatingBendingProcessNew"/>
    <dgm:cxn modelId="{75164E2B-7228-4C1C-AA4A-99D80A53A874}" type="presParOf" srcId="{A92EA6CA-610B-4FFD-B75D-E3ACAA946261}" destId="{2500172E-2125-4958-9A0E-AE32879CC73D}" srcOrd="1" destOrd="0" presId="urn:microsoft.com/office/officeart/2016/7/layout/RepeatingBendingProcessNew"/>
    <dgm:cxn modelId="{60D58E13-68E9-4373-9FBE-C92DB486C454}" type="presParOf" srcId="{2500172E-2125-4958-9A0E-AE32879CC73D}" destId="{3B86E1D6-234D-4DD2-A5F1-49AE9281510F}" srcOrd="0" destOrd="0" presId="urn:microsoft.com/office/officeart/2016/7/layout/RepeatingBendingProcessNew"/>
    <dgm:cxn modelId="{9EDC8C57-EFC9-4A56-A700-6E8C591E1BC3}" type="presParOf" srcId="{A92EA6CA-610B-4FFD-B75D-E3ACAA946261}" destId="{350F54EB-16F6-4113-A7F9-23C4508C8AC8}" srcOrd="2" destOrd="0" presId="urn:microsoft.com/office/officeart/2016/7/layout/RepeatingBendingProcessNew"/>
    <dgm:cxn modelId="{06CD5906-A2D0-4B36-AC8A-E4325384ECAB}" type="presParOf" srcId="{A92EA6CA-610B-4FFD-B75D-E3ACAA946261}" destId="{EF59C7CC-E3AF-4B64-8871-90E478C34F47}" srcOrd="3" destOrd="0" presId="urn:microsoft.com/office/officeart/2016/7/layout/RepeatingBendingProcessNew"/>
    <dgm:cxn modelId="{B706817E-3794-410C-B2A1-88CF5D925869}" type="presParOf" srcId="{EF59C7CC-E3AF-4B64-8871-90E478C34F47}" destId="{20BA3C53-E2D1-4337-B1D7-8A17B6AD73A0}" srcOrd="0" destOrd="0" presId="urn:microsoft.com/office/officeart/2016/7/layout/RepeatingBendingProcessNew"/>
    <dgm:cxn modelId="{28A740D0-3DCF-41D9-8507-31990B0BC73B}" type="presParOf" srcId="{A92EA6CA-610B-4FFD-B75D-E3ACAA946261}" destId="{EFD2A58D-BA1A-4E20-93D9-416440994BAE}" srcOrd="4" destOrd="0" presId="urn:microsoft.com/office/officeart/2016/7/layout/RepeatingBendingProcessNew"/>
    <dgm:cxn modelId="{D93A471E-2A1E-45F8-86EA-FD59CF1C55F8}" type="presParOf" srcId="{A92EA6CA-610B-4FFD-B75D-E3ACAA946261}" destId="{D191057E-1AF9-4B09-B3A3-E25ADB6324EF}" srcOrd="5" destOrd="0" presId="urn:microsoft.com/office/officeart/2016/7/layout/RepeatingBendingProcessNew"/>
    <dgm:cxn modelId="{FE718A44-112C-454F-9D0A-0AC1F9892A84}" type="presParOf" srcId="{D191057E-1AF9-4B09-B3A3-E25ADB6324EF}" destId="{9FEB5B65-B8DC-47BA-8B10-9544D25B9350}" srcOrd="0" destOrd="0" presId="urn:microsoft.com/office/officeart/2016/7/layout/RepeatingBendingProcessNew"/>
    <dgm:cxn modelId="{C74058FA-96FD-4C9E-ABA9-87AF7DCCAB80}" type="presParOf" srcId="{A92EA6CA-610B-4FFD-B75D-E3ACAA946261}" destId="{9A4F74BB-CD97-4478-9DAE-E318A96BFE75}" srcOrd="6" destOrd="0" presId="urn:microsoft.com/office/officeart/2016/7/layout/RepeatingBendingProcessNew"/>
    <dgm:cxn modelId="{80775043-6B26-43DD-A431-03BBA8120D0E}" type="presParOf" srcId="{A92EA6CA-610B-4FFD-B75D-E3ACAA946261}" destId="{18B02BB7-6044-4833-80BF-2BF13BA242ED}" srcOrd="7" destOrd="0" presId="urn:microsoft.com/office/officeart/2016/7/layout/RepeatingBendingProcessNew"/>
    <dgm:cxn modelId="{BDADA8F6-AF61-4313-B937-BDF42D93EE03}" type="presParOf" srcId="{18B02BB7-6044-4833-80BF-2BF13BA242ED}" destId="{969241FB-87CC-421C-863B-DEAFE256C7DC}" srcOrd="0" destOrd="0" presId="urn:microsoft.com/office/officeart/2016/7/layout/RepeatingBendingProcessNew"/>
    <dgm:cxn modelId="{AEF760AE-227D-484F-8B53-C70FEFD2D071}" type="presParOf" srcId="{A92EA6CA-610B-4FFD-B75D-E3ACAA946261}" destId="{1F76A8A7-B88C-4970-B5FE-4C54DF579E7A}" srcOrd="8" destOrd="0" presId="urn:microsoft.com/office/officeart/2016/7/layout/RepeatingBendingProcessNew"/>
    <dgm:cxn modelId="{A218F665-7D8E-4527-80D8-FB386FE80A2A}" type="presParOf" srcId="{A92EA6CA-610B-4FFD-B75D-E3ACAA946261}" destId="{0970400C-F2BF-424F-AC64-5522F29942C3}" srcOrd="9" destOrd="0" presId="urn:microsoft.com/office/officeart/2016/7/layout/RepeatingBendingProcessNew"/>
    <dgm:cxn modelId="{B14A0C60-2298-49FA-B8F3-AB996643D8BF}" type="presParOf" srcId="{0970400C-F2BF-424F-AC64-5522F29942C3}" destId="{8284B996-E524-4320-BD67-DBA7D75BE328}" srcOrd="0" destOrd="0" presId="urn:microsoft.com/office/officeart/2016/7/layout/RepeatingBendingProcessNew"/>
    <dgm:cxn modelId="{5E0834D1-F99F-4962-8B18-DF1602DC370E}" type="presParOf" srcId="{A92EA6CA-610B-4FFD-B75D-E3ACAA946261}" destId="{6DF58BF2-59D7-4707-830D-0F5257A137BC}"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6451EC-4C26-4A62-A206-B2A3995A54BA}">
      <dsp:nvSpPr>
        <dsp:cNvPr id="0" name=""/>
        <dsp:cNvSpPr/>
      </dsp:nvSpPr>
      <dsp:spPr>
        <a:xfrm>
          <a:off x="0" y="0"/>
          <a:ext cx="8742263" cy="922417"/>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Define cyber and digital crime. </a:t>
          </a:r>
        </a:p>
      </dsp:txBody>
      <dsp:txXfrm>
        <a:off x="27017" y="27017"/>
        <a:ext cx="7668958" cy="868383"/>
      </dsp:txXfrm>
    </dsp:sp>
    <dsp:sp modelId="{67242D16-1899-4B3A-8355-980832C7BC96}">
      <dsp:nvSpPr>
        <dsp:cNvPr id="0" name=""/>
        <dsp:cNvSpPr/>
      </dsp:nvSpPr>
      <dsp:spPr>
        <a:xfrm>
          <a:off x="732164" y="1090129"/>
          <a:ext cx="8742263" cy="922417"/>
        </a:xfrm>
        <a:prstGeom prst="roundRect">
          <a:avLst>
            <a:gd name="adj" fmla="val 10000"/>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Defining hate crime and examining how to address it. </a:t>
          </a:r>
        </a:p>
      </dsp:txBody>
      <dsp:txXfrm>
        <a:off x="759181" y="1117146"/>
        <a:ext cx="7356493" cy="868383"/>
      </dsp:txXfrm>
    </dsp:sp>
    <dsp:sp modelId="{8D59ADB7-5E91-4844-8E7D-C7C40A36BC3D}">
      <dsp:nvSpPr>
        <dsp:cNvPr id="0" name=""/>
        <dsp:cNvSpPr/>
      </dsp:nvSpPr>
      <dsp:spPr>
        <a:xfrm>
          <a:off x="1453401" y="2180258"/>
          <a:ext cx="8742263" cy="922417"/>
        </a:xfrm>
        <a:prstGeom prst="roundRect">
          <a:avLst>
            <a:gd name="adj" fmla="val 10000"/>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Explore legislation including the Safety Online Act 2023. </a:t>
          </a:r>
        </a:p>
      </dsp:txBody>
      <dsp:txXfrm>
        <a:off x="1480418" y="2207275"/>
        <a:ext cx="7367421" cy="868383"/>
      </dsp:txXfrm>
    </dsp:sp>
    <dsp:sp modelId="{22791FFC-9D21-4AF2-BBAA-83FC674D2AD8}">
      <dsp:nvSpPr>
        <dsp:cNvPr id="0" name=""/>
        <dsp:cNvSpPr/>
      </dsp:nvSpPr>
      <dsp:spPr>
        <a:xfrm>
          <a:off x="2185565" y="3270387"/>
          <a:ext cx="8742263" cy="922417"/>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Explore Hacking and its impact. </a:t>
          </a:r>
        </a:p>
      </dsp:txBody>
      <dsp:txXfrm>
        <a:off x="2212582" y="3297404"/>
        <a:ext cx="7356493" cy="868383"/>
      </dsp:txXfrm>
    </dsp:sp>
    <dsp:sp modelId="{B7FCD745-16BC-4A4A-81F0-DBA882888BB4}">
      <dsp:nvSpPr>
        <dsp:cNvPr id="0" name=""/>
        <dsp:cNvSpPr/>
      </dsp:nvSpPr>
      <dsp:spPr>
        <a:xfrm>
          <a:off x="8142692" y="706487"/>
          <a:ext cx="599571" cy="599571"/>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8277595" y="706487"/>
        <a:ext cx="329765" cy="451177"/>
      </dsp:txXfrm>
    </dsp:sp>
    <dsp:sp modelId="{5D3B5A84-83CB-4B56-93F0-BE4973CCEC3E}">
      <dsp:nvSpPr>
        <dsp:cNvPr id="0" name=""/>
        <dsp:cNvSpPr/>
      </dsp:nvSpPr>
      <dsp:spPr>
        <a:xfrm>
          <a:off x="8874856" y="1796616"/>
          <a:ext cx="599571" cy="599571"/>
        </a:xfrm>
        <a:prstGeom prst="downArrow">
          <a:avLst>
            <a:gd name="adj1" fmla="val 55000"/>
            <a:gd name="adj2" fmla="val 45000"/>
          </a:avLst>
        </a:prstGeom>
        <a:solidFill>
          <a:schemeClr val="accent2">
            <a:tint val="40000"/>
            <a:alpha val="90000"/>
            <a:hueOff val="3367359"/>
            <a:satOff val="-31116"/>
            <a:lumOff val="-3508"/>
            <a:alphaOff val="0"/>
          </a:schemeClr>
        </a:solidFill>
        <a:ln w="19050" cap="flat" cmpd="sng" algn="ctr">
          <a:solidFill>
            <a:schemeClr val="accent2">
              <a:tint val="40000"/>
              <a:alpha val="90000"/>
              <a:hueOff val="3367359"/>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9009759" y="1796616"/>
        <a:ext cx="329765" cy="451177"/>
      </dsp:txXfrm>
    </dsp:sp>
    <dsp:sp modelId="{E8DE2E73-E5A1-47EE-91A3-44E9162AF36C}">
      <dsp:nvSpPr>
        <dsp:cNvPr id="0" name=""/>
        <dsp:cNvSpPr/>
      </dsp:nvSpPr>
      <dsp:spPr>
        <a:xfrm>
          <a:off x="9596093" y="2886746"/>
          <a:ext cx="599571" cy="599571"/>
        </a:xfrm>
        <a:prstGeom prst="downArrow">
          <a:avLst>
            <a:gd name="adj1" fmla="val 55000"/>
            <a:gd name="adj2" fmla="val 45000"/>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9730996" y="2886746"/>
        <a:ext cx="329765" cy="45117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53306D-D668-4D21-B059-E616E5DC8D25}">
      <dsp:nvSpPr>
        <dsp:cNvPr id="0" name=""/>
        <dsp:cNvSpPr/>
      </dsp:nvSpPr>
      <dsp:spPr>
        <a:xfrm>
          <a:off x="0" y="14612"/>
          <a:ext cx="5324958" cy="21060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u="sng" kern="1200" dirty="0"/>
            <a:t>Internet facilitated Crime </a:t>
          </a:r>
          <a:r>
            <a:rPr lang="en-GB" sz="1800" kern="1200" dirty="0"/>
            <a:t>– where the internet and smart phones are used in the planning or committing of traditional criminal activity. This can range from online abuse from a neighbour dispute to communications between terrorists planning attacks. </a:t>
          </a:r>
          <a:br>
            <a:rPr lang="en-GB" sz="1800" kern="1200" dirty="0"/>
          </a:br>
          <a:endParaRPr lang="en-US" sz="1800" kern="1200" dirty="0"/>
        </a:p>
      </dsp:txBody>
      <dsp:txXfrm>
        <a:off x="102806" y="117418"/>
        <a:ext cx="5119346" cy="1900388"/>
      </dsp:txXfrm>
    </dsp:sp>
    <dsp:sp modelId="{04783108-69E2-4CE0-8B94-092B46896F77}">
      <dsp:nvSpPr>
        <dsp:cNvPr id="0" name=""/>
        <dsp:cNvSpPr/>
      </dsp:nvSpPr>
      <dsp:spPr>
        <a:xfrm>
          <a:off x="0" y="2172452"/>
          <a:ext cx="5324958" cy="21060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u="sng" kern="1200"/>
            <a:t>Cyber enabled </a:t>
          </a:r>
          <a:r>
            <a:rPr lang="en-GB" sz="1800" kern="1200"/>
            <a:t>– such as fraud, purchasing illegal drugs/firearms, and child sexual exploitation. This can be conducted on or offline - however online can take place at unprecedented speed. </a:t>
          </a:r>
          <a:br>
            <a:rPr lang="en-GB" sz="1800" kern="1200"/>
          </a:br>
          <a:endParaRPr lang="en-US" sz="1800" kern="1200"/>
        </a:p>
      </dsp:txBody>
      <dsp:txXfrm>
        <a:off x="102806" y="2275258"/>
        <a:ext cx="5119346" cy="1900388"/>
      </dsp:txXfrm>
    </dsp:sp>
    <dsp:sp modelId="{4D84ECD1-4974-45CF-A39E-2B632A2A8EF3}">
      <dsp:nvSpPr>
        <dsp:cNvPr id="0" name=""/>
        <dsp:cNvSpPr/>
      </dsp:nvSpPr>
      <dsp:spPr>
        <a:xfrm>
          <a:off x="0" y="4330292"/>
          <a:ext cx="5324958" cy="21060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u="sng" kern="1200"/>
            <a:t>Cyber dependant </a:t>
          </a:r>
          <a:r>
            <a:rPr lang="en-GB" sz="1800" kern="1200"/>
            <a:t>– crimes which can only be committed using computers, computer networks or other forms of ICT e.g. the creation and spreading of malware, hacking, denial of service attacks. </a:t>
          </a:r>
          <a:endParaRPr lang="en-US" sz="1800" kern="1200"/>
        </a:p>
      </dsp:txBody>
      <dsp:txXfrm>
        <a:off x="102806" y="4433098"/>
        <a:ext cx="5119346" cy="190038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00172E-2125-4958-9A0E-AE32879CC73D}">
      <dsp:nvSpPr>
        <dsp:cNvPr id="0" name=""/>
        <dsp:cNvSpPr/>
      </dsp:nvSpPr>
      <dsp:spPr>
        <a:xfrm>
          <a:off x="3578798" y="728330"/>
          <a:ext cx="562773" cy="91440"/>
        </a:xfrm>
        <a:custGeom>
          <a:avLst/>
          <a:gdLst/>
          <a:ahLst/>
          <a:cxnLst/>
          <a:rect l="0" t="0" r="0" b="0"/>
          <a:pathLst>
            <a:path>
              <a:moveTo>
                <a:pt x="0" y="45720"/>
              </a:moveTo>
              <a:lnTo>
                <a:pt x="562773"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45350" y="771083"/>
        <a:ext cx="29668" cy="5933"/>
      </dsp:txXfrm>
    </dsp:sp>
    <dsp:sp modelId="{3F1D489B-D796-4D1E-9F2E-23BDCAED5038}">
      <dsp:nvSpPr>
        <dsp:cNvPr id="0" name=""/>
        <dsp:cNvSpPr/>
      </dsp:nvSpPr>
      <dsp:spPr>
        <a:xfrm>
          <a:off x="1000712" y="84"/>
          <a:ext cx="2579885" cy="154793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66750">
            <a:lnSpc>
              <a:spcPct val="90000"/>
            </a:lnSpc>
            <a:spcBef>
              <a:spcPct val="0"/>
            </a:spcBef>
            <a:spcAft>
              <a:spcPct val="35000"/>
            </a:spcAft>
            <a:buNone/>
          </a:pPr>
          <a:r>
            <a:rPr lang="en-GB" sz="1500" b="0" i="0" kern="1200"/>
            <a:t>Online hate material presents operational challenges, including:</a:t>
          </a:r>
          <a:endParaRPr lang="en-US" sz="1500" kern="1200"/>
        </a:p>
      </dsp:txBody>
      <dsp:txXfrm>
        <a:off x="1000712" y="84"/>
        <a:ext cx="2579885" cy="1547931"/>
      </dsp:txXfrm>
    </dsp:sp>
    <dsp:sp modelId="{EF59C7CC-E3AF-4B64-8871-90E478C34F47}">
      <dsp:nvSpPr>
        <dsp:cNvPr id="0" name=""/>
        <dsp:cNvSpPr/>
      </dsp:nvSpPr>
      <dsp:spPr>
        <a:xfrm>
          <a:off x="6752057" y="728330"/>
          <a:ext cx="562773" cy="91440"/>
        </a:xfrm>
        <a:custGeom>
          <a:avLst/>
          <a:gdLst/>
          <a:ahLst/>
          <a:cxnLst/>
          <a:rect l="0" t="0" r="0" b="0"/>
          <a:pathLst>
            <a:path>
              <a:moveTo>
                <a:pt x="0" y="45720"/>
              </a:moveTo>
              <a:lnTo>
                <a:pt x="562773"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18609" y="771083"/>
        <a:ext cx="29668" cy="5933"/>
      </dsp:txXfrm>
    </dsp:sp>
    <dsp:sp modelId="{350F54EB-16F6-4113-A7F9-23C4508C8AC8}">
      <dsp:nvSpPr>
        <dsp:cNvPr id="0" name=""/>
        <dsp:cNvSpPr/>
      </dsp:nvSpPr>
      <dsp:spPr>
        <a:xfrm>
          <a:off x="4173971" y="84"/>
          <a:ext cx="2579885" cy="154793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66750">
            <a:lnSpc>
              <a:spcPct val="90000"/>
            </a:lnSpc>
            <a:spcBef>
              <a:spcPct val="0"/>
            </a:spcBef>
            <a:spcAft>
              <a:spcPct val="35000"/>
            </a:spcAft>
            <a:buNone/>
          </a:pPr>
          <a:r>
            <a:rPr lang="en-GB" sz="1500" b="0" i="0" kern="1200"/>
            <a:t>establishing the jurisdiction of the crime, for example, country and force area where the offender posted the material</a:t>
          </a:r>
          <a:endParaRPr lang="en-US" sz="1500" kern="1200"/>
        </a:p>
      </dsp:txBody>
      <dsp:txXfrm>
        <a:off x="4173971" y="84"/>
        <a:ext cx="2579885" cy="1547931"/>
      </dsp:txXfrm>
    </dsp:sp>
    <dsp:sp modelId="{D191057E-1AF9-4B09-B3A3-E25ADB6324EF}">
      <dsp:nvSpPr>
        <dsp:cNvPr id="0" name=""/>
        <dsp:cNvSpPr/>
      </dsp:nvSpPr>
      <dsp:spPr>
        <a:xfrm>
          <a:off x="2290655" y="1546215"/>
          <a:ext cx="6346518" cy="562773"/>
        </a:xfrm>
        <a:custGeom>
          <a:avLst/>
          <a:gdLst/>
          <a:ahLst/>
          <a:cxnLst/>
          <a:rect l="0" t="0" r="0" b="0"/>
          <a:pathLst>
            <a:path>
              <a:moveTo>
                <a:pt x="6346518" y="0"/>
              </a:moveTo>
              <a:lnTo>
                <a:pt x="6346518" y="298486"/>
              </a:lnTo>
              <a:lnTo>
                <a:pt x="0" y="298486"/>
              </a:lnTo>
              <a:lnTo>
                <a:pt x="0" y="562773"/>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04559" y="1824635"/>
        <a:ext cx="318709" cy="5933"/>
      </dsp:txXfrm>
    </dsp:sp>
    <dsp:sp modelId="{EFD2A58D-BA1A-4E20-93D9-416440994BAE}">
      <dsp:nvSpPr>
        <dsp:cNvPr id="0" name=""/>
        <dsp:cNvSpPr/>
      </dsp:nvSpPr>
      <dsp:spPr>
        <a:xfrm>
          <a:off x="7347230" y="84"/>
          <a:ext cx="2579885" cy="154793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66750">
            <a:lnSpc>
              <a:spcPct val="90000"/>
            </a:lnSpc>
            <a:spcBef>
              <a:spcPct val="0"/>
            </a:spcBef>
            <a:spcAft>
              <a:spcPct val="35000"/>
            </a:spcAft>
            <a:buNone/>
          </a:pPr>
          <a:r>
            <a:rPr lang="en-GB" sz="1500" b="0" i="0" kern="1200"/>
            <a:t>the anonymous nature of most offensive material</a:t>
          </a:r>
          <a:endParaRPr lang="en-US" sz="1500" kern="1200"/>
        </a:p>
      </dsp:txBody>
      <dsp:txXfrm>
        <a:off x="7347230" y="84"/>
        <a:ext cx="2579885" cy="1547931"/>
      </dsp:txXfrm>
    </dsp:sp>
    <dsp:sp modelId="{18B02BB7-6044-4833-80BF-2BF13BA242ED}">
      <dsp:nvSpPr>
        <dsp:cNvPr id="0" name=""/>
        <dsp:cNvSpPr/>
      </dsp:nvSpPr>
      <dsp:spPr>
        <a:xfrm>
          <a:off x="3578798" y="2869634"/>
          <a:ext cx="562773" cy="91440"/>
        </a:xfrm>
        <a:custGeom>
          <a:avLst/>
          <a:gdLst/>
          <a:ahLst/>
          <a:cxnLst/>
          <a:rect l="0" t="0" r="0" b="0"/>
          <a:pathLst>
            <a:path>
              <a:moveTo>
                <a:pt x="0" y="45720"/>
              </a:moveTo>
              <a:lnTo>
                <a:pt x="562773"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45350" y="2912388"/>
        <a:ext cx="29668" cy="5933"/>
      </dsp:txXfrm>
    </dsp:sp>
    <dsp:sp modelId="{9A4F74BB-CD97-4478-9DAE-E318A96BFE75}">
      <dsp:nvSpPr>
        <dsp:cNvPr id="0" name=""/>
        <dsp:cNvSpPr/>
      </dsp:nvSpPr>
      <dsp:spPr>
        <a:xfrm>
          <a:off x="1000712" y="2141389"/>
          <a:ext cx="2579885" cy="154793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66750">
            <a:lnSpc>
              <a:spcPct val="90000"/>
            </a:lnSpc>
            <a:spcBef>
              <a:spcPct val="0"/>
            </a:spcBef>
            <a:spcAft>
              <a:spcPct val="35000"/>
            </a:spcAft>
            <a:buNone/>
          </a:pPr>
          <a:r>
            <a:rPr lang="en-GB" sz="1500" b="0" i="0" kern="1200"/>
            <a:t>the unwillingness of, or legal restraint on, online industry bodies to disclose user identity</a:t>
          </a:r>
          <a:endParaRPr lang="en-US" sz="1500" kern="1200"/>
        </a:p>
      </dsp:txBody>
      <dsp:txXfrm>
        <a:off x="1000712" y="2141389"/>
        <a:ext cx="2579885" cy="1547931"/>
      </dsp:txXfrm>
    </dsp:sp>
    <dsp:sp modelId="{0970400C-F2BF-424F-AC64-5522F29942C3}">
      <dsp:nvSpPr>
        <dsp:cNvPr id="0" name=""/>
        <dsp:cNvSpPr/>
      </dsp:nvSpPr>
      <dsp:spPr>
        <a:xfrm>
          <a:off x="6752057" y="2869634"/>
          <a:ext cx="562773" cy="91440"/>
        </a:xfrm>
        <a:custGeom>
          <a:avLst/>
          <a:gdLst/>
          <a:ahLst/>
          <a:cxnLst/>
          <a:rect l="0" t="0" r="0" b="0"/>
          <a:pathLst>
            <a:path>
              <a:moveTo>
                <a:pt x="0" y="45720"/>
              </a:moveTo>
              <a:lnTo>
                <a:pt x="562773"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18609" y="2912388"/>
        <a:ext cx="29668" cy="5933"/>
      </dsp:txXfrm>
    </dsp:sp>
    <dsp:sp modelId="{1F76A8A7-B88C-4970-B5FE-4C54DF579E7A}">
      <dsp:nvSpPr>
        <dsp:cNvPr id="0" name=""/>
        <dsp:cNvSpPr/>
      </dsp:nvSpPr>
      <dsp:spPr>
        <a:xfrm>
          <a:off x="4173971" y="2141389"/>
          <a:ext cx="2579885" cy="154793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66750">
            <a:lnSpc>
              <a:spcPct val="90000"/>
            </a:lnSpc>
            <a:spcBef>
              <a:spcPct val="0"/>
            </a:spcBef>
            <a:spcAft>
              <a:spcPct val="35000"/>
            </a:spcAft>
            <a:buNone/>
          </a:pPr>
          <a:r>
            <a:rPr lang="en-GB" sz="1500" b="0" i="0" kern="1200"/>
            <a:t>the volume of material online, and on digital devices and determining a proportionate response to this.</a:t>
          </a:r>
          <a:endParaRPr lang="en-US" sz="1500" kern="1200"/>
        </a:p>
      </dsp:txBody>
      <dsp:txXfrm>
        <a:off x="4173971" y="2141389"/>
        <a:ext cx="2579885" cy="1547931"/>
      </dsp:txXfrm>
    </dsp:sp>
    <dsp:sp modelId="{6DF58BF2-59D7-4707-830D-0F5257A137BC}">
      <dsp:nvSpPr>
        <dsp:cNvPr id="0" name=""/>
        <dsp:cNvSpPr/>
      </dsp:nvSpPr>
      <dsp:spPr>
        <a:xfrm>
          <a:off x="7347230" y="2141389"/>
          <a:ext cx="2579885" cy="154793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66750">
            <a:lnSpc>
              <a:spcPct val="90000"/>
            </a:lnSpc>
            <a:spcBef>
              <a:spcPct val="0"/>
            </a:spcBef>
            <a:spcAft>
              <a:spcPct val="35000"/>
            </a:spcAft>
            <a:buNone/>
          </a:pPr>
          <a:r>
            <a:rPr lang="en-GB" sz="1500" kern="1200"/>
            <a:t>(College of Policing 2024)</a:t>
          </a:r>
          <a:endParaRPr lang="en-US" sz="1500" kern="1200"/>
        </a:p>
      </dsp:txBody>
      <dsp:txXfrm>
        <a:off x="7347230" y="2141389"/>
        <a:ext cx="2579885" cy="1547931"/>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2D8EF57E-B78C-41BD-B03A-A6BC22A7CABA}" type="datetimeFigureOut">
              <a:rPr lang="en-GB" smtClean="0"/>
              <a:t>22/09/2025</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47CB5EE6-54CD-411F-9D9B-81EC6B81A586}" type="slidenum">
              <a:rPr lang="en-GB" smtClean="0"/>
              <a:t>‹#›</a:t>
            </a:fld>
            <a:endParaRPr lang="en-GB"/>
          </a:p>
        </p:txBody>
      </p:sp>
    </p:spTree>
    <p:extLst>
      <p:ext uri="{BB962C8B-B14F-4D97-AF65-F5344CB8AC3E}">
        <p14:creationId xmlns:p14="http://schemas.microsoft.com/office/powerpoint/2010/main" val="28192084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CB5EE6-54CD-411F-9D9B-81EC6B81A586}" type="slidenum">
              <a:rPr lang="en-GB" smtClean="0"/>
              <a:t>1</a:t>
            </a:fld>
            <a:endParaRPr lang="en-GB"/>
          </a:p>
        </p:txBody>
      </p:sp>
    </p:spTree>
    <p:extLst>
      <p:ext uri="{BB962C8B-B14F-4D97-AF65-F5344CB8AC3E}">
        <p14:creationId xmlns:p14="http://schemas.microsoft.com/office/powerpoint/2010/main" val="28615952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CB5EE6-54CD-411F-9D9B-81EC6B81A586}" type="slidenum">
              <a:rPr lang="en-GB" smtClean="0"/>
              <a:t>3</a:t>
            </a:fld>
            <a:endParaRPr lang="en-GB"/>
          </a:p>
        </p:txBody>
      </p:sp>
    </p:spTree>
    <p:extLst>
      <p:ext uri="{BB962C8B-B14F-4D97-AF65-F5344CB8AC3E}">
        <p14:creationId xmlns:p14="http://schemas.microsoft.com/office/powerpoint/2010/main" val="31139985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CB5EE6-54CD-411F-9D9B-81EC6B81A586}" type="slidenum">
              <a:rPr lang="en-GB" smtClean="0"/>
              <a:t>4</a:t>
            </a:fld>
            <a:endParaRPr lang="en-GB"/>
          </a:p>
        </p:txBody>
      </p:sp>
    </p:spTree>
    <p:extLst>
      <p:ext uri="{BB962C8B-B14F-4D97-AF65-F5344CB8AC3E}">
        <p14:creationId xmlns:p14="http://schemas.microsoft.com/office/powerpoint/2010/main" val="14734317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CB5EE6-54CD-411F-9D9B-81EC6B81A586}" type="slidenum">
              <a:rPr lang="en-GB" smtClean="0"/>
              <a:t>5</a:t>
            </a:fld>
            <a:endParaRPr lang="en-GB"/>
          </a:p>
        </p:txBody>
      </p:sp>
    </p:spTree>
    <p:extLst>
      <p:ext uri="{BB962C8B-B14F-4D97-AF65-F5344CB8AC3E}">
        <p14:creationId xmlns:p14="http://schemas.microsoft.com/office/powerpoint/2010/main" val="30429860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Task 15 mins </a:t>
            </a:r>
          </a:p>
        </p:txBody>
      </p:sp>
      <p:sp>
        <p:nvSpPr>
          <p:cNvPr id="4" name="Slide Number Placeholder 3"/>
          <p:cNvSpPr>
            <a:spLocks noGrp="1"/>
          </p:cNvSpPr>
          <p:nvPr>
            <p:ph type="sldNum" sz="quarter" idx="5"/>
          </p:nvPr>
        </p:nvSpPr>
        <p:spPr/>
        <p:txBody>
          <a:bodyPr/>
          <a:lstStyle/>
          <a:p>
            <a:fld id="{47CB5EE6-54CD-411F-9D9B-81EC6B81A586}" type="slidenum">
              <a:rPr lang="en-GB" smtClean="0"/>
              <a:t>6</a:t>
            </a:fld>
            <a:endParaRPr lang="en-GB"/>
          </a:p>
        </p:txBody>
      </p:sp>
    </p:spTree>
    <p:extLst>
      <p:ext uri="{BB962C8B-B14F-4D97-AF65-F5344CB8AC3E}">
        <p14:creationId xmlns:p14="http://schemas.microsoft.com/office/powerpoint/2010/main" val="19462238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7</a:t>
            </a:fld>
            <a:endParaRPr lang="en-GB"/>
          </a:p>
        </p:txBody>
      </p:sp>
    </p:spTree>
    <p:extLst>
      <p:ext uri="{BB962C8B-B14F-4D97-AF65-F5344CB8AC3E}">
        <p14:creationId xmlns:p14="http://schemas.microsoft.com/office/powerpoint/2010/main" val="28107834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0B0C0C"/>
                </a:solidFill>
                <a:effectLst/>
                <a:latin typeface="GDS Transport"/>
              </a:rPr>
              <a:t>Percentage of organisations that have identified breaches or attacks in the last 12 months</a:t>
            </a:r>
            <a:endParaRPr lang="en-GB" dirty="0"/>
          </a:p>
        </p:txBody>
      </p:sp>
      <p:sp>
        <p:nvSpPr>
          <p:cNvPr id="4" name="Slide Number Placeholder 3"/>
          <p:cNvSpPr>
            <a:spLocks noGrp="1"/>
          </p:cNvSpPr>
          <p:nvPr>
            <p:ph type="sldNum" sz="quarter" idx="5"/>
          </p:nvPr>
        </p:nvSpPr>
        <p:spPr/>
        <p:txBody>
          <a:bodyPr/>
          <a:lstStyle/>
          <a:p>
            <a:fld id="{47CB5EE6-54CD-411F-9D9B-81EC6B81A586}" type="slidenum">
              <a:rPr lang="en-GB" smtClean="0"/>
              <a:t>8</a:t>
            </a:fld>
            <a:endParaRPr lang="en-GB"/>
          </a:p>
        </p:txBody>
      </p:sp>
    </p:spTree>
    <p:extLst>
      <p:ext uri="{BB962C8B-B14F-4D97-AF65-F5344CB8AC3E}">
        <p14:creationId xmlns:p14="http://schemas.microsoft.com/office/powerpoint/2010/main" val="31014976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CB5EE6-54CD-411F-9D9B-81EC6B81A586}" type="slidenum">
              <a:rPr lang="en-GB" smtClean="0"/>
              <a:t>10</a:t>
            </a:fld>
            <a:endParaRPr lang="en-GB"/>
          </a:p>
        </p:txBody>
      </p:sp>
    </p:spTree>
    <p:extLst>
      <p:ext uri="{BB962C8B-B14F-4D97-AF65-F5344CB8AC3E}">
        <p14:creationId xmlns:p14="http://schemas.microsoft.com/office/powerpoint/2010/main" val="36988143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Using Tor makes it more difficult to trace Internet activity to the user: this includes "visits to Web sites, online posts, instant messages, and other communication forms". Tor's intended use is to protect the personal privacy of its users, as well as their freedom and ability to conduct confidential communication by keeping their Internet activities from being monitored. </a:t>
            </a:r>
          </a:p>
          <a:p>
            <a:endParaRPr lang="en-GB" dirty="0">
              <a:effectLst/>
            </a:endParaRPr>
          </a:p>
          <a:p>
            <a:r>
              <a:rPr lang="en-GB" sz="1200" kern="1200" dirty="0">
                <a:solidFill>
                  <a:schemeClr val="tx1"/>
                </a:solidFill>
                <a:effectLst/>
                <a:latin typeface="+mn-lt"/>
                <a:ea typeface="+mn-ea"/>
                <a:cs typeface="+mn-cs"/>
              </a:rPr>
              <a:t>Why people use TOR? </a:t>
            </a:r>
          </a:p>
          <a:p>
            <a:endParaRPr lang="en-GB" dirty="0">
              <a:effectLst/>
            </a:endParaRPr>
          </a:p>
          <a:p>
            <a:r>
              <a:rPr lang="en-GB" sz="1200" kern="1200" dirty="0">
                <a:solidFill>
                  <a:schemeClr val="tx1"/>
                </a:solidFill>
                <a:effectLst/>
                <a:latin typeface="+mn-lt"/>
                <a:ea typeface="+mn-ea"/>
                <a:cs typeface="+mn-cs"/>
              </a:rPr>
              <a:t>They protect their privacy from unscrupulous marketers and identity thieves. </a:t>
            </a:r>
          </a:p>
          <a:p>
            <a:r>
              <a:rPr lang="en-GB" sz="1200" kern="1200" dirty="0">
                <a:solidFill>
                  <a:schemeClr val="tx1"/>
                </a:solidFill>
                <a:effectLst/>
                <a:latin typeface="+mn-lt"/>
                <a:ea typeface="+mn-ea"/>
                <a:cs typeface="+mn-cs"/>
              </a:rPr>
              <a:t>They protect their communications from irresponsible corporations. </a:t>
            </a:r>
          </a:p>
          <a:p>
            <a:r>
              <a:rPr lang="en-GB" sz="1200" kern="1200" dirty="0">
                <a:solidFill>
                  <a:schemeClr val="tx1"/>
                </a:solidFill>
                <a:effectLst/>
                <a:latin typeface="+mn-lt"/>
                <a:ea typeface="+mn-ea"/>
                <a:cs typeface="+mn-cs"/>
              </a:rPr>
              <a:t>They protect their children online. </a:t>
            </a:r>
          </a:p>
          <a:p>
            <a:r>
              <a:rPr lang="en-GB" sz="1200" kern="1200" dirty="0">
                <a:solidFill>
                  <a:schemeClr val="tx1"/>
                </a:solidFill>
                <a:effectLst/>
                <a:latin typeface="+mn-lt"/>
                <a:ea typeface="+mn-ea"/>
                <a:cs typeface="+mn-cs"/>
              </a:rPr>
              <a:t>They research sensitive topics. </a:t>
            </a:r>
          </a:p>
          <a:p>
            <a:r>
              <a:rPr lang="en-GB" sz="1200" kern="1200" dirty="0">
                <a:solidFill>
                  <a:schemeClr val="tx1"/>
                </a:solidFill>
                <a:effectLst/>
                <a:latin typeface="+mn-lt"/>
                <a:ea typeface="+mn-ea"/>
                <a:cs typeface="+mn-cs"/>
              </a:rPr>
              <a:t>They skirt surveillance. </a:t>
            </a:r>
          </a:p>
          <a:p>
            <a:r>
              <a:rPr lang="en-GB" sz="1200" kern="1200" dirty="0">
                <a:solidFill>
                  <a:schemeClr val="tx1"/>
                </a:solidFill>
                <a:effectLst/>
                <a:latin typeface="+mn-lt"/>
                <a:ea typeface="+mn-ea"/>
                <a:cs typeface="+mn-cs"/>
              </a:rPr>
              <a:t>They circumvent censorship. </a:t>
            </a:r>
          </a:p>
          <a:p>
            <a:endParaRPr lang="en-GB" dirty="0"/>
          </a:p>
          <a:p>
            <a:r>
              <a:rPr lang="en-GB" sz="1200" kern="1200" dirty="0">
                <a:solidFill>
                  <a:schemeClr val="tx1"/>
                </a:solidFill>
                <a:effectLst/>
                <a:latin typeface="+mn-lt"/>
                <a:ea typeface="+mn-ea"/>
                <a:cs typeface="+mn-cs"/>
              </a:rPr>
              <a:t>Who uses TOR? </a:t>
            </a:r>
            <a:endParaRPr lang="en-GB" dirty="0">
              <a:effectLst/>
            </a:endParaRPr>
          </a:p>
          <a:p>
            <a:endParaRPr lang="en-GB" dirty="0">
              <a:effectLst/>
            </a:endParaRPr>
          </a:p>
          <a:p>
            <a:r>
              <a:rPr lang="en-GB" sz="1200" kern="1200" dirty="0">
                <a:solidFill>
                  <a:schemeClr val="tx1"/>
                </a:solidFill>
                <a:effectLst/>
                <a:latin typeface="+mn-lt"/>
                <a:ea typeface="+mn-ea"/>
                <a:cs typeface="+mn-cs"/>
              </a:rPr>
              <a:t>Journalists </a:t>
            </a:r>
          </a:p>
          <a:p>
            <a:r>
              <a:rPr lang="en-GB" sz="1200" kern="1200" dirty="0">
                <a:solidFill>
                  <a:schemeClr val="tx1"/>
                </a:solidFill>
                <a:effectLst/>
                <a:latin typeface="+mn-lt"/>
                <a:ea typeface="+mn-ea"/>
                <a:cs typeface="+mn-cs"/>
              </a:rPr>
              <a:t>Law enforcement </a:t>
            </a:r>
          </a:p>
          <a:p>
            <a:r>
              <a:rPr lang="en-GB" sz="1200" kern="1200" dirty="0">
                <a:solidFill>
                  <a:schemeClr val="tx1"/>
                </a:solidFill>
                <a:effectLst/>
                <a:latin typeface="+mn-lt"/>
                <a:ea typeface="+mn-ea"/>
                <a:cs typeface="+mn-cs"/>
              </a:rPr>
              <a:t>Activists &amp; Whistleblowers </a:t>
            </a:r>
          </a:p>
          <a:p>
            <a:r>
              <a:rPr lang="en-GB" sz="1200" kern="1200" dirty="0">
                <a:solidFill>
                  <a:schemeClr val="tx1"/>
                </a:solidFill>
                <a:effectLst/>
                <a:latin typeface="+mn-lt"/>
                <a:ea typeface="+mn-ea"/>
                <a:cs typeface="+mn-cs"/>
              </a:rPr>
              <a:t>Business executives </a:t>
            </a:r>
          </a:p>
          <a:p>
            <a:r>
              <a:rPr lang="en-GB" sz="1200" kern="1200" dirty="0">
                <a:solidFill>
                  <a:schemeClr val="tx1"/>
                </a:solidFill>
                <a:effectLst/>
                <a:latin typeface="+mn-lt"/>
                <a:ea typeface="+mn-ea"/>
                <a:cs typeface="+mn-cs"/>
              </a:rPr>
              <a:t>Bloggers </a:t>
            </a:r>
          </a:p>
          <a:p>
            <a:r>
              <a:rPr lang="en-GB" sz="1200" kern="1200" dirty="0">
                <a:solidFill>
                  <a:schemeClr val="tx1"/>
                </a:solidFill>
                <a:effectLst/>
                <a:latin typeface="+mn-lt"/>
                <a:ea typeface="+mn-ea"/>
                <a:cs typeface="+mn-cs"/>
              </a:rPr>
              <a:t>Military </a:t>
            </a:r>
          </a:p>
          <a:p>
            <a:r>
              <a:rPr lang="en-GB" sz="1200" kern="1200" dirty="0">
                <a:solidFill>
                  <a:schemeClr val="tx1"/>
                </a:solidFill>
                <a:effectLst/>
                <a:latin typeface="+mn-lt"/>
                <a:ea typeface="+mn-ea"/>
                <a:cs typeface="+mn-cs"/>
              </a:rPr>
              <a:t>IT Professionals </a:t>
            </a:r>
          </a:p>
          <a:p>
            <a:endParaRPr lang="en-GB" dirty="0"/>
          </a:p>
          <a:p>
            <a:endParaRPr lang="en-GB" dirty="0"/>
          </a:p>
        </p:txBody>
      </p:sp>
      <p:sp>
        <p:nvSpPr>
          <p:cNvPr id="4" name="Slide Number Placeholder 3"/>
          <p:cNvSpPr>
            <a:spLocks noGrp="1"/>
          </p:cNvSpPr>
          <p:nvPr>
            <p:ph type="sldNum" sz="quarter" idx="5"/>
          </p:nvPr>
        </p:nvSpPr>
        <p:spPr/>
        <p:txBody>
          <a:bodyPr/>
          <a:lstStyle/>
          <a:p>
            <a:fld id="{47CB5EE6-54CD-411F-9D9B-81EC6B81A586}" type="slidenum">
              <a:rPr lang="en-GB" smtClean="0"/>
              <a:t>11</a:t>
            </a:fld>
            <a:endParaRPr lang="en-GB"/>
          </a:p>
        </p:txBody>
      </p:sp>
    </p:spTree>
    <p:extLst>
      <p:ext uri="{BB962C8B-B14F-4D97-AF65-F5344CB8AC3E}">
        <p14:creationId xmlns:p14="http://schemas.microsoft.com/office/powerpoint/2010/main" val="28360602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CB5EE6-54CD-411F-9D9B-81EC6B81A586}" type="slidenum">
              <a:rPr lang="en-GB" smtClean="0"/>
              <a:t>12</a:t>
            </a:fld>
            <a:endParaRPr lang="en-GB"/>
          </a:p>
        </p:txBody>
      </p:sp>
    </p:spTree>
    <p:extLst>
      <p:ext uri="{BB962C8B-B14F-4D97-AF65-F5344CB8AC3E}">
        <p14:creationId xmlns:p14="http://schemas.microsoft.com/office/powerpoint/2010/main" val="16939368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Gotham"/>
              </a:rPr>
              <a:t>The team will assess reports made through the True Vision website and:</a:t>
            </a:r>
          </a:p>
          <a:p>
            <a:pPr algn="l">
              <a:buFont typeface="Arial" panose="020B0604020202020204" pitchFamily="34" charset="0"/>
              <a:buChar char="•"/>
            </a:pPr>
            <a:r>
              <a:rPr lang="en-GB" b="0" i="0" dirty="0">
                <a:solidFill>
                  <a:srgbClr val="000000"/>
                </a:solidFill>
                <a:effectLst/>
                <a:latin typeface="Gotham"/>
              </a:rPr>
              <a:t>assess whether it amounts to a recordable crime</a:t>
            </a:r>
          </a:p>
          <a:p>
            <a:pPr algn="l">
              <a:buFont typeface="Arial" panose="020B0604020202020204" pitchFamily="34" charset="0"/>
              <a:buChar char="•"/>
            </a:pPr>
            <a:r>
              <a:rPr lang="en-GB" b="0" i="0" dirty="0">
                <a:solidFill>
                  <a:srgbClr val="000000"/>
                </a:solidFill>
                <a:effectLst/>
                <a:latin typeface="Gotham"/>
              </a:rPr>
              <a:t>record the complaint centrally, preventing large numbers of unsolvable crimes being held by forces</a:t>
            </a:r>
          </a:p>
          <a:p>
            <a:pPr algn="l">
              <a:buFont typeface="Arial" panose="020B0604020202020204" pitchFamily="34" charset="0"/>
              <a:buChar char="•"/>
            </a:pPr>
            <a:r>
              <a:rPr lang="en-GB" b="0" i="0" dirty="0">
                <a:solidFill>
                  <a:srgbClr val="000000"/>
                </a:solidFill>
                <a:effectLst/>
                <a:latin typeface="Gotham"/>
              </a:rPr>
              <a:t>keep the victim informed about the progress of an investigation and any action taken</a:t>
            </a:r>
          </a:p>
          <a:p>
            <a:pPr algn="l">
              <a:buFont typeface="Arial" panose="020B0604020202020204" pitchFamily="34" charset="0"/>
              <a:buChar char="•"/>
            </a:pPr>
            <a:r>
              <a:rPr lang="en-GB" b="0" i="0" dirty="0">
                <a:solidFill>
                  <a:srgbClr val="000000"/>
                </a:solidFill>
                <a:effectLst/>
                <a:latin typeface="Gotham"/>
              </a:rPr>
              <a:t>make provisional enquiries with the ISP to identify the offender</a:t>
            </a:r>
          </a:p>
          <a:p>
            <a:pPr algn="l">
              <a:buFont typeface="Arial" panose="020B0604020202020204" pitchFamily="34" charset="0"/>
              <a:buChar char="•"/>
            </a:pPr>
            <a:r>
              <a:rPr lang="en-GB" b="0" i="0" dirty="0">
                <a:solidFill>
                  <a:srgbClr val="000000"/>
                </a:solidFill>
                <a:effectLst/>
                <a:latin typeface="Gotham"/>
              </a:rPr>
              <a:t>where enquiries identify the location of the offence, provide an intelligence package to the force responsible for investigation</a:t>
            </a:r>
          </a:p>
          <a:p>
            <a:pPr algn="l">
              <a:buFont typeface="Arial" panose="020B0604020202020204" pitchFamily="34" charset="0"/>
              <a:buChar char="•"/>
            </a:pPr>
            <a:r>
              <a:rPr lang="en-GB" b="0" i="0" dirty="0">
                <a:solidFill>
                  <a:srgbClr val="000000"/>
                </a:solidFill>
                <a:effectLst/>
                <a:latin typeface="Gotham"/>
              </a:rPr>
              <a:t>disseminate intelligence to relevant national and local resources as appropriate</a:t>
            </a:r>
          </a:p>
          <a:p>
            <a:pPr algn="l">
              <a:buFont typeface="Arial" panose="020B0604020202020204" pitchFamily="34" charset="0"/>
              <a:buChar char="•"/>
            </a:pPr>
            <a:r>
              <a:rPr lang="en-GB" b="0" i="0" dirty="0">
                <a:solidFill>
                  <a:srgbClr val="000000"/>
                </a:solidFill>
                <a:effectLst/>
                <a:latin typeface="Gotham"/>
              </a:rPr>
              <a:t>work with national and international stakeholders to promote problem-solving solutions, including industry self-regulation</a:t>
            </a:r>
          </a:p>
          <a:p>
            <a:endParaRPr lang="en-GB" dirty="0"/>
          </a:p>
        </p:txBody>
      </p:sp>
      <p:sp>
        <p:nvSpPr>
          <p:cNvPr id="4" name="Slide Number Placeholder 3"/>
          <p:cNvSpPr>
            <a:spLocks noGrp="1"/>
          </p:cNvSpPr>
          <p:nvPr>
            <p:ph type="sldNum" sz="quarter" idx="5"/>
          </p:nvPr>
        </p:nvSpPr>
        <p:spPr/>
        <p:txBody>
          <a:bodyPr/>
          <a:lstStyle/>
          <a:p>
            <a:fld id="{47CB5EE6-54CD-411F-9D9B-81EC6B81A586}" type="slidenum">
              <a:rPr lang="en-GB" smtClean="0"/>
              <a:t>13</a:t>
            </a:fld>
            <a:endParaRPr lang="en-GB"/>
          </a:p>
        </p:txBody>
      </p:sp>
    </p:spTree>
    <p:extLst>
      <p:ext uri="{BB962C8B-B14F-4D97-AF65-F5344CB8AC3E}">
        <p14:creationId xmlns:p14="http://schemas.microsoft.com/office/powerpoint/2010/main" val="19450317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CB5EE6-54CD-411F-9D9B-81EC6B81A586}" type="slidenum">
              <a:rPr lang="en-GB" smtClean="0"/>
              <a:t>14</a:t>
            </a:fld>
            <a:endParaRPr lang="en-GB"/>
          </a:p>
        </p:txBody>
      </p:sp>
    </p:spTree>
    <p:extLst>
      <p:ext uri="{BB962C8B-B14F-4D97-AF65-F5344CB8AC3E}">
        <p14:creationId xmlns:p14="http://schemas.microsoft.com/office/powerpoint/2010/main" val="29824780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CB5EE6-54CD-411F-9D9B-81EC6B81A586}" type="slidenum">
              <a:rPr lang="en-GB" smtClean="0"/>
              <a:t>15</a:t>
            </a:fld>
            <a:endParaRPr lang="en-GB"/>
          </a:p>
        </p:txBody>
      </p:sp>
    </p:spTree>
    <p:extLst>
      <p:ext uri="{BB962C8B-B14F-4D97-AF65-F5344CB8AC3E}">
        <p14:creationId xmlns:p14="http://schemas.microsoft.com/office/powerpoint/2010/main" val="30788394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CB5EE6-54CD-411F-9D9B-81EC6B81A586}" type="slidenum">
              <a:rPr lang="en-GB" smtClean="0"/>
              <a:t>16</a:t>
            </a:fld>
            <a:endParaRPr lang="en-GB"/>
          </a:p>
        </p:txBody>
      </p:sp>
    </p:spTree>
    <p:extLst>
      <p:ext uri="{BB962C8B-B14F-4D97-AF65-F5344CB8AC3E}">
        <p14:creationId xmlns:p14="http://schemas.microsoft.com/office/powerpoint/2010/main" val="4184485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141414"/>
                </a:solidFill>
                <a:effectLst/>
                <a:highlight>
                  <a:srgbClr val="F6F6F6"/>
                </a:highlight>
                <a:latin typeface="ReithSans"/>
              </a:rPr>
              <a:t>BBC, 2024</a:t>
            </a:r>
          </a:p>
          <a:p>
            <a:pPr algn="l" fontAlgn="base"/>
            <a:endParaRPr lang="en-GB" b="0" i="0" dirty="0">
              <a:solidFill>
                <a:srgbClr val="141414"/>
              </a:solidFill>
              <a:effectLst/>
              <a:highlight>
                <a:srgbClr val="F6F6F6"/>
              </a:highlight>
              <a:latin typeface="ReithSans"/>
            </a:endParaRPr>
          </a:p>
          <a:p>
            <a:pPr algn="l" fontAlgn="base"/>
            <a:r>
              <a:rPr lang="en-GB" b="0" i="0" dirty="0">
                <a:solidFill>
                  <a:srgbClr val="141414"/>
                </a:solidFill>
                <a:effectLst/>
                <a:highlight>
                  <a:srgbClr val="F6F6F6"/>
                </a:highlight>
                <a:latin typeface="ReithSans"/>
              </a:rPr>
              <a:t>In a post on a hacking forum — first spotted by researchers at Dark Web Informer — the group calling themselves </a:t>
            </a:r>
            <a:r>
              <a:rPr lang="en-GB" b="0" i="0" dirty="0" err="1">
                <a:solidFill>
                  <a:srgbClr val="141414"/>
                </a:solidFill>
                <a:effectLst/>
                <a:highlight>
                  <a:srgbClr val="F6F6F6"/>
                </a:highlight>
                <a:latin typeface="ReithSans"/>
              </a:rPr>
              <a:t>ShinyHunters</a:t>
            </a:r>
            <a:r>
              <a:rPr lang="en-GB" b="0" i="0" dirty="0">
                <a:solidFill>
                  <a:srgbClr val="141414"/>
                </a:solidFill>
                <a:effectLst/>
                <a:highlight>
                  <a:srgbClr val="F6F6F6"/>
                </a:highlight>
                <a:latin typeface="ReithSans"/>
              </a:rPr>
              <a:t> posted an advert saying they had data including</a:t>
            </a:r>
          </a:p>
          <a:p>
            <a:pPr algn="l" fontAlgn="base">
              <a:buFont typeface="Arial" panose="020B0604020202020204" pitchFamily="34" charset="0"/>
              <a:buChar char="•"/>
            </a:pPr>
            <a:r>
              <a:rPr lang="en-GB" b="0" i="0" dirty="0">
                <a:solidFill>
                  <a:srgbClr val="141414"/>
                </a:solidFill>
                <a:effectLst/>
                <a:highlight>
                  <a:srgbClr val="F6F6F6"/>
                </a:highlight>
                <a:latin typeface="ReithSans"/>
              </a:rPr>
              <a:t>30 million people’s bank account details</a:t>
            </a:r>
          </a:p>
          <a:p>
            <a:pPr algn="l" fontAlgn="base">
              <a:buFont typeface="Arial" panose="020B0604020202020204" pitchFamily="34" charset="0"/>
              <a:buChar char="•"/>
            </a:pPr>
            <a:r>
              <a:rPr lang="en-GB" b="0" i="0" dirty="0">
                <a:solidFill>
                  <a:srgbClr val="141414"/>
                </a:solidFill>
                <a:effectLst/>
                <a:highlight>
                  <a:srgbClr val="F6F6F6"/>
                </a:highlight>
                <a:latin typeface="ReithSans"/>
              </a:rPr>
              <a:t>6 million account numbers and balances</a:t>
            </a:r>
          </a:p>
          <a:p>
            <a:pPr algn="l" fontAlgn="base">
              <a:buFont typeface="Arial" panose="020B0604020202020204" pitchFamily="34" charset="0"/>
              <a:buChar char="•"/>
            </a:pPr>
            <a:r>
              <a:rPr lang="en-GB" b="0" i="0" dirty="0">
                <a:solidFill>
                  <a:srgbClr val="141414"/>
                </a:solidFill>
                <a:effectLst/>
                <a:highlight>
                  <a:srgbClr val="F6F6F6"/>
                </a:highlight>
                <a:latin typeface="ReithSans"/>
              </a:rPr>
              <a:t>28 million credit card numbers</a:t>
            </a:r>
          </a:p>
          <a:p>
            <a:pPr algn="l" fontAlgn="base">
              <a:buFont typeface="Arial" panose="020B0604020202020204" pitchFamily="34" charset="0"/>
              <a:buChar char="•"/>
            </a:pPr>
            <a:r>
              <a:rPr lang="en-GB" b="0" i="0" dirty="0">
                <a:solidFill>
                  <a:srgbClr val="141414"/>
                </a:solidFill>
                <a:effectLst/>
                <a:highlight>
                  <a:srgbClr val="F6F6F6"/>
                </a:highlight>
                <a:latin typeface="ReithSans"/>
              </a:rPr>
              <a:t>HR information for staff</a:t>
            </a:r>
          </a:p>
          <a:p>
            <a:endParaRPr lang="en-GB" dirty="0"/>
          </a:p>
        </p:txBody>
      </p:sp>
      <p:sp>
        <p:nvSpPr>
          <p:cNvPr id="4" name="Slide Number Placeholder 3"/>
          <p:cNvSpPr>
            <a:spLocks noGrp="1"/>
          </p:cNvSpPr>
          <p:nvPr>
            <p:ph type="sldNum" sz="quarter" idx="5"/>
          </p:nvPr>
        </p:nvSpPr>
        <p:spPr/>
        <p:txBody>
          <a:bodyPr/>
          <a:lstStyle/>
          <a:p>
            <a:fld id="{47CB5EE6-54CD-411F-9D9B-81EC6B81A586}" type="slidenum">
              <a:rPr lang="en-GB" smtClean="0"/>
              <a:t>18</a:t>
            </a:fld>
            <a:endParaRPr lang="en-GB"/>
          </a:p>
        </p:txBody>
      </p:sp>
    </p:spTree>
    <p:extLst>
      <p:ext uri="{BB962C8B-B14F-4D97-AF65-F5344CB8AC3E}">
        <p14:creationId xmlns:p14="http://schemas.microsoft.com/office/powerpoint/2010/main" val="30166452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CB5EE6-54CD-411F-9D9B-81EC6B81A586}" type="slidenum">
              <a:rPr lang="en-GB" smtClean="0"/>
              <a:t>20</a:t>
            </a:fld>
            <a:endParaRPr lang="en-GB"/>
          </a:p>
        </p:txBody>
      </p:sp>
    </p:spTree>
    <p:extLst>
      <p:ext uri="{BB962C8B-B14F-4D97-AF65-F5344CB8AC3E}">
        <p14:creationId xmlns:p14="http://schemas.microsoft.com/office/powerpoint/2010/main" val="214124705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1E1E1E"/>
                </a:solidFill>
                <a:effectLst/>
                <a:highlight>
                  <a:srgbClr val="FFFFFF"/>
                </a:highlight>
                <a:latin typeface="arial" panose="020B0604020202020204" pitchFamily="34" charset="0"/>
              </a:rPr>
              <a:t> this section “electronic communication” includes—</a:t>
            </a:r>
          </a:p>
          <a:p>
            <a:pPr algn="l"/>
            <a:r>
              <a:rPr lang="en-GB" b="1" i="0" u="none" strike="noStrike" dirty="0">
                <a:solidFill>
                  <a:srgbClr val="0A64D7"/>
                </a:solidFill>
                <a:effectLst/>
                <a:highlight>
                  <a:srgbClr val="FFFFFF"/>
                </a:highlight>
                <a:latin typeface="arial" panose="020B0604020202020204" pitchFamily="34" charset="0"/>
              </a:rPr>
              <a:t>F</a:t>
            </a:r>
            <a:r>
              <a:rPr lang="en-GB" b="0" i="0" dirty="0">
                <a:solidFill>
                  <a:srgbClr val="1E1E1E"/>
                </a:solidFill>
                <a:effectLst/>
                <a:highlight>
                  <a:srgbClr val="FFFFFF"/>
                </a:highlight>
                <a:latin typeface="arial" panose="020B0604020202020204" pitchFamily="34" charset="0"/>
              </a:rPr>
              <a:t>(a)any oral or other communication by means of an electronic communications network</a:t>
            </a:r>
            <a:r>
              <a:rPr lang="en-GB" b="1" i="0" dirty="0">
                <a:solidFill>
                  <a:srgbClr val="000000"/>
                </a:solidFill>
                <a:effectLst/>
                <a:highlight>
                  <a:srgbClr val="FFFFFF"/>
                </a:highlight>
                <a:latin typeface="arial" panose="020B0604020202020204" pitchFamily="34" charset="0"/>
              </a:rPr>
              <a:t>]</a:t>
            </a:r>
            <a:r>
              <a:rPr lang="en-GB" b="0" i="0" dirty="0">
                <a:solidFill>
                  <a:srgbClr val="1E1E1E"/>
                </a:solidFill>
                <a:effectLst/>
                <a:highlight>
                  <a:srgbClr val="FFFFFF"/>
                </a:highlight>
                <a:latin typeface="arial" panose="020B0604020202020204" pitchFamily="34" charset="0"/>
              </a:rPr>
              <a:t> (c. 12)); and</a:t>
            </a:r>
          </a:p>
          <a:p>
            <a:pPr algn="l"/>
            <a:r>
              <a:rPr lang="en-GB" b="0" i="0" dirty="0">
                <a:solidFill>
                  <a:srgbClr val="1E1E1E"/>
                </a:solidFill>
                <a:effectLst/>
                <a:highlight>
                  <a:srgbClr val="FFFFFF"/>
                </a:highlight>
                <a:latin typeface="arial" panose="020B0604020202020204" pitchFamily="34" charset="0"/>
              </a:rPr>
              <a:t>(b)any communication (however sent) that is in electronic form.</a:t>
            </a:r>
          </a:p>
          <a:p>
            <a:endParaRPr lang="en-GB" dirty="0"/>
          </a:p>
        </p:txBody>
      </p:sp>
      <p:sp>
        <p:nvSpPr>
          <p:cNvPr id="4" name="Slide Number Placeholder 3"/>
          <p:cNvSpPr>
            <a:spLocks noGrp="1"/>
          </p:cNvSpPr>
          <p:nvPr>
            <p:ph type="sldNum" sz="quarter" idx="5"/>
          </p:nvPr>
        </p:nvSpPr>
        <p:spPr/>
        <p:txBody>
          <a:bodyPr/>
          <a:lstStyle/>
          <a:p>
            <a:fld id="{47CB5EE6-54CD-411F-9D9B-81EC6B81A586}" type="slidenum">
              <a:rPr lang="en-GB" smtClean="0"/>
              <a:t>21</a:t>
            </a:fld>
            <a:endParaRPr lang="en-GB"/>
          </a:p>
        </p:txBody>
      </p:sp>
    </p:spTree>
    <p:extLst>
      <p:ext uri="{BB962C8B-B14F-4D97-AF65-F5344CB8AC3E}">
        <p14:creationId xmlns:p14="http://schemas.microsoft.com/office/powerpoint/2010/main" val="355110646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CB5EE6-54CD-411F-9D9B-81EC6B81A586}" type="slidenum">
              <a:rPr lang="en-GB" smtClean="0"/>
              <a:t>22</a:t>
            </a:fld>
            <a:endParaRPr lang="en-GB"/>
          </a:p>
        </p:txBody>
      </p:sp>
    </p:spTree>
    <p:extLst>
      <p:ext uri="{BB962C8B-B14F-4D97-AF65-F5344CB8AC3E}">
        <p14:creationId xmlns:p14="http://schemas.microsoft.com/office/powerpoint/2010/main" val="427112831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CB5EE6-54CD-411F-9D9B-81EC6B81A586}" type="slidenum">
              <a:rPr lang="en-GB" smtClean="0"/>
              <a:t>23</a:t>
            </a:fld>
            <a:endParaRPr lang="en-GB"/>
          </a:p>
        </p:txBody>
      </p:sp>
    </p:spTree>
    <p:extLst>
      <p:ext uri="{BB962C8B-B14F-4D97-AF65-F5344CB8AC3E}">
        <p14:creationId xmlns:p14="http://schemas.microsoft.com/office/powerpoint/2010/main" val="32471967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Fully admitted sending the video and that it was in bad taste. </a:t>
            </a:r>
          </a:p>
          <a:p>
            <a:endParaRPr lang="en-GB" dirty="0"/>
          </a:p>
          <a:p>
            <a:r>
              <a:rPr lang="en-GB" dirty="0"/>
              <a:t>Did not intend for it to be shared on social media. </a:t>
            </a:r>
          </a:p>
          <a:p>
            <a:endParaRPr lang="en-GB" dirty="0"/>
          </a:p>
          <a:p>
            <a:r>
              <a:rPr lang="en-GB" dirty="0"/>
              <a:t>Others had shared similar videos from the night and therefore they could not prove the one shared on social media was from the defendant. </a:t>
            </a:r>
          </a:p>
        </p:txBody>
      </p:sp>
      <p:sp>
        <p:nvSpPr>
          <p:cNvPr id="4" name="Slide Number Placeholder 3"/>
          <p:cNvSpPr>
            <a:spLocks noGrp="1"/>
          </p:cNvSpPr>
          <p:nvPr>
            <p:ph type="sldNum" sz="quarter" idx="5"/>
          </p:nvPr>
        </p:nvSpPr>
        <p:spPr/>
        <p:txBody>
          <a:bodyPr/>
          <a:lstStyle/>
          <a:p>
            <a:fld id="{47CB5EE6-54CD-411F-9D9B-81EC6B81A586}" type="slidenum">
              <a:rPr lang="en-GB" smtClean="0"/>
              <a:t>24</a:t>
            </a:fld>
            <a:endParaRPr lang="en-GB"/>
          </a:p>
        </p:txBody>
      </p:sp>
    </p:spTree>
    <p:extLst>
      <p:ext uri="{BB962C8B-B14F-4D97-AF65-F5344CB8AC3E}">
        <p14:creationId xmlns:p14="http://schemas.microsoft.com/office/powerpoint/2010/main" val="104712163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CB5EE6-54CD-411F-9D9B-81EC6B81A586}" type="slidenum">
              <a:rPr lang="en-GB" smtClean="0"/>
              <a:t>25</a:t>
            </a:fld>
            <a:endParaRPr lang="en-GB"/>
          </a:p>
        </p:txBody>
      </p:sp>
    </p:spTree>
    <p:extLst>
      <p:ext uri="{BB962C8B-B14F-4D97-AF65-F5344CB8AC3E}">
        <p14:creationId xmlns:p14="http://schemas.microsoft.com/office/powerpoint/2010/main" val="247797968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CB5EE6-54CD-411F-9D9B-81EC6B81A586}" type="slidenum">
              <a:rPr lang="en-GB" smtClean="0"/>
              <a:t>26</a:t>
            </a:fld>
            <a:endParaRPr lang="en-GB"/>
          </a:p>
        </p:txBody>
      </p:sp>
    </p:spTree>
    <p:extLst>
      <p:ext uri="{BB962C8B-B14F-4D97-AF65-F5344CB8AC3E}">
        <p14:creationId xmlns:p14="http://schemas.microsoft.com/office/powerpoint/2010/main" val="232328780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CB5EE6-54CD-411F-9D9B-81EC6B81A586}" type="slidenum">
              <a:rPr lang="en-GB" smtClean="0"/>
              <a:t>29</a:t>
            </a:fld>
            <a:endParaRPr lang="en-GB"/>
          </a:p>
        </p:txBody>
      </p:sp>
    </p:spTree>
    <p:extLst>
      <p:ext uri="{BB962C8B-B14F-4D97-AF65-F5344CB8AC3E}">
        <p14:creationId xmlns:p14="http://schemas.microsoft.com/office/powerpoint/2010/main" val="95542894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CB5EE6-54CD-411F-9D9B-81EC6B81A586}" type="slidenum">
              <a:rPr lang="en-GB" smtClean="0"/>
              <a:t>30</a:t>
            </a:fld>
            <a:endParaRPr lang="en-GB"/>
          </a:p>
        </p:txBody>
      </p:sp>
    </p:spTree>
    <p:extLst>
      <p:ext uri="{BB962C8B-B14F-4D97-AF65-F5344CB8AC3E}">
        <p14:creationId xmlns:p14="http://schemas.microsoft.com/office/powerpoint/2010/main" val="262614009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1E1E1E"/>
                </a:solidFill>
                <a:effectLst/>
                <a:latin typeface="arial" panose="020B0604020202020204" pitchFamily="34" charset="0"/>
              </a:rPr>
              <a:t>A person who commits an offence under this section is liable—</a:t>
            </a:r>
          </a:p>
          <a:p>
            <a:pPr algn="l"/>
            <a:r>
              <a:rPr lang="en-GB" b="0" i="0" dirty="0">
                <a:solidFill>
                  <a:srgbClr val="1E1E1E"/>
                </a:solidFill>
                <a:effectLst/>
                <a:latin typeface="arial" panose="020B0604020202020204" pitchFamily="34" charset="0"/>
              </a:rPr>
              <a:t>(a)on summary conviction in England and Wales, to imprisonment for a term not exceeding the general limit in a magistrates’ court or a fine (or both);</a:t>
            </a:r>
          </a:p>
          <a:p>
            <a:r>
              <a:rPr lang="en-GB" b="0" i="0" dirty="0">
                <a:solidFill>
                  <a:srgbClr val="1E1E1E"/>
                </a:solidFill>
                <a:effectLst/>
                <a:latin typeface="arial" panose="020B0604020202020204" pitchFamily="34" charset="0"/>
              </a:rPr>
              <a:t>on conviction on indictment, to imprisonment for a term not exceeding 5 years or a fine (or both).</a:t>
            </a:r>
            <a:endParaRPr lang="en-GB" dirty="0"/>
          </a:p>
        </p:txBody>
      </p:sp>
      <p:sp>
        <p:nvSpPr>
          <p:cNvPr id="4" name="Slide Number Placeholder 3"/>
          <p:cNvSpPr>
            <a:spLocks noGrp="1"/>
          </p:cNvSpPr>
          <p:nvPr>
            <p:ph type="sldNum" sz="quarter" idx="5"/>
          </p:nvPr>
        </p:nvSpPr>
        <p:spPr/>
        <p:txBody>
          <a:bodyPr/>
          <a:lstStyle/>
          <a:p>
            <a:fld id="{47CB5EE6-54CD-411F-9D9B-81EC6B81A586}" type="slidenum">
              <a:rPr lang="en-GB" smtClean="0"/>
              <a:t>31</a:t>
            </a:fld>
            <a:endParaRPr lang="en-GB"/>
          </a:p>
        </p:txBody>
      </p:sp>
    </p:spTree>
    <p:extLst>
      <p:ext uri="{BB962C8B-B14F-4D97-AF65-F5344CB8AC3E}">
        <p14:creationId xmlns:p14="http://schemas.microsoft.com/office/powerpoint/2010/main" val="71549103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CB5EE6-54CD-411F-9D9B-81EC6B81A586}" type="slidenum">
              <a:rPr lang="en-GB" smtClean="0"/>
              <a:t>34</a:t>
            </a:fld>
            <a:endParaRPr lang="en-GB"/>
          </a:p>
        </p:txBody>
      </p:sp>
    </p:spTree>
    <p:extLst>
      <p:ext uri="{BB962C8B-B14F-4D97-AF65-F5344CB8AC3E}">
        <p14:creationId xmlns:p14="http://schemas.microsoft.com/office/powerpoint/2010/main" val="272431283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CB5EE6-54CD-411F-9D9B-81EC6B81A586}" type="slidenum">
              <a:rPr lang="en-GB" smtClean="0"/>
              <a:t>36</a:t>
            </a:fld>
            <a:endParaRPr lang="en-GB"/>
          </a:p>
        </p:txBody>
      </p:sp>
    </p:spTree>
    <p:extLst>
      <p:ext uri="{BB962C8B-B14F-4D97-AF65-F5344CB8AC3E}">
        <p14:creationId xmlns:p14="http://schemas.microsoft.com/office/powerpoint/2010/main" val="411820816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CB5EE6-54CD-411F-9D9B-81EC6B81A586}" type="slidenum">
              <a:rPr lang="en-GB" smtClean="0"/>
              <a:t>37</a:t>
            </a:fld>
            <a:endParaRPr lang="en-GB"/>
          </a:p>
        </p:txBody>
      </p:sp>
    </p:spTree>
    <p:extLst>
      <p:ext uri="{BB962C8B-B14F-4D97-AF65-F5344CB8AC3E}">
        <p14:creationId xmlns:p14="http://schemas.microsoft.com/office/powerpoint/2010/main" val="65634684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CB5EE6-54CD-411F-9D9B-81EC6B81A586}" type="slidenum">
              <a:rPr lang="en-GB" smtClean="0"/>
              <a:t>38</a:t>
            </a:fld>
            <a:endParaRPr lang="en-GB"/>
          </a:p>
        </p:txBody>
      </p:sp>
    </p:spTree>
    <p:extLst>
      <p:ext uri="{BB962C8B-B14F-4D97-AF65-F5344CB8AC3E}">
        <p14:creationId xmlns:p14="http://schemas.microsoft.com/office/powerpoint/2010/main" val="204437330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Digital Hygiene is a phrase that refers to the practice of maintaining your tech devices, protecting your digital information, &amp; safeguarding your electronic assets. In a nutshell, two components revolve around Digital Hygiene, which is simply, organisation &amp; security. Practicing good digital hygiene can protect your computer from dangers in the same way that practicing good personal hygiene can help protect you from illness. Poor digital hygiene makes it easier for people to attack you with phishing scams, malware attacks, &amp; other online crimes. It puts your privacy, &amp; potentially the privacy of those you care about, at risk.</a:t>
            </a:r>
          </a:p>
        </p:txBody>
      </p:sp>
      <p:sp>
        <p:nvSpPr>
          <p:cNvPr id="4" name="Slide Number Placeholder 3"/>
          <p:cNvSpPr>
            <a:spLocks noGrp="1"/>
          </p:cNvSpPr>
          <p:nvPr>
            <p:ph type="sldNum" sz="quarter" idx="5"/>
          </p:nvPr>
        </p:nvSpPr>
        <p:spPr/>
        <p:txBody>
          <a:bodyPr/>
          <a:lstStyle/>
          <a:p>
            <a:fld id="{47CB5EE6-54CD-411F-9D9B-81EC6B81A586}" type="slidenum">
              <a:rPr lang="en-GB" smtClean="0"/>
              <a:t>40</a:t>
            </a:fld>
            <a:endParaRPr lang="en-GB"/>
          </a:p>
        </p:txBody>
      </p:sp>
    </p:spTree>
    <p:extLst>
      <p:ext uri="{BB962C8B-B14F-4D97-AF65-F5344CB8AC3E}">
        <p14:creationId xmlns:p14="http://schemas.microsoft.com/office/powerpoint/2010/main" val="32689639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7B9CE-34A1-E72F-FEA4-095A3C158CE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012154A-2B68-9955-853D-18BFD21A9E9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554FE52-E95D-1099-B01A-C655C231F363}"/>
              </a:ext>
            </a:extLst>
          </p:cNvPr>
          <p:cNvSpPr>
            <a:spLocks noGrp="1"/>
          </p:cNvSpPr>
          <p:nvPr>
            <p:ph type="dt" sz="half" idx="10"/>
          </p:nvPr>
        </p:nvSpPr>
        <p:spPr/>
        <p:txBody>
          <a:bodyPr/>
          <a:lstStyle/>
          <a:p>
            <a:fld id="{CCC09631-8ADB-4A2E-9065-E383AAA160B7}" type="datetimeFigureOut">
              <a:rPr lang="en-GB" smtClean="0"/>
              <a:t>22/09/2025</a:t>
            </a:fld>
            <a:endParaRPr lang="en-GB"/>
          </a:p>
        </p:txBody>
      </p:sp>
      <p:sp>
        <p:nvSpPr>
          <p:cNvPr id="5" name="Footer Placeholder 4">
            <a:extLst>
              <a:ext uri="{FF2B5EF4-FFF2-40B4-BE49-F238E27FC236}">
                <a16:creationId xmlns:a16="http://schemas.microsoft.com/office/drawing/2014/main" id="{E4F86860-C437-2B33-45F1-C3B7AFD1C4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EA15F7-FFCC-1FFE-CF91-078B6C4805AB}"/>
              </a:ext>
            </a:extLst>
          </p:cNvPr>
          <p:cNvSpPr>
            <a:spLocks noGrp="1"/>
          </p:cNvSpPr>
          <p:nvPr>
            <p:ph type="sldNum" sz="quarter" idx="12"/>
          </p:nvPr>
        </p:nvSpPr>
        <p:spPr/>
        <p:txBody>
          <a:bodyPr/>
          <a:lstStyle/>
          <a:p>
            <a:fld id="{4F9C1C4A-C062-484F-BB34-302F1F887AA1}" type="slidenum">
              <a:rPr lang="en-GB" smtClean="0"/>
              <a:t>‹#›</a:t>
            </a:fld>
            <a:endParaRPr lang="en-GB"/>
          </a:p>
        </p:txBody>
      </p:sp>
    </p:spTree>
    <p:extLst>
      <p:ext uri="{BB962C8B-B14F-4D97-AF65-F5344CB8AC3E}">
        <p14:creationId xmlns:p14="http://schemas.microsoft.com/office/powerpoint/2010/main" val="25314317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A0BF7-24E6-99C9-7520-80533603F5E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4256766-2AC2-C845-5D81-E2863DF9E80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CBCADB-B9B8-80EB-0B3C-9089E01F921E}"/>
              </a:ext>
            </a:extLst>
          </p:cNvPr>
          <p:cNvSpPr>
            <a:spLocks noGrp="1"/>
          </p:cNvSpPr>
          <p:nvPr>
            <p:ph type="dt" sz="half" idx="10"/>
          </p:nvPr>
        </p:nvSpPr>
        <p:spPr/>
        <p:txBody>
          <a:bodyPr/>
          <a:lstStyle/>
          <a:p>
            <a:fld id="{CCC09631-8ADB-4A2E-9065-E383AAA160B7}" type="datetimeFigureOut">
              <a:rPr lang="en-GB" smtClean="0"/>
              <a:t>22/09/2025</a:t>
            </a:fld>
            <a:endParaRPr lang="en-GB"/>
          </a:p>
        </p:txBody>
      </p:sp>
      <p:sp>
        <p:nvSpPr>
          <p:cNvPr id="5" name="Footer Placeholder 4">
            <a:extLst>
              <a:ext uri="{FF2B5EF4-FFF2-40B4-BE49-F238E27FC236}">
                <a16:creationId xmlns:a16="http://schemas.microsoft.com/office/drawing/2014/main" id="{C8FCE143-A2F9-6D9E-1DEA-A3E9355BB9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E5F9E5-EDB2-2C1B-30FF-62AF2B99039D}"/>
              </a:ext>
            </a:extLst>
          </p:cNvPr>
          <p:cNvSpPr>
            <a:spLocks noGrp="1"/>
          </p:cNvSpPr>
          <p:nvPr>
            <p:ph type="sldNum" sz="quarter" idx="12"/>
          </p:nvPr>
        </p:nvSpPr>
        <p:spPr/>
        <p:txBody>
          <a:bodyPr/>
          <a:lstStyle/>
          <a:p>
            <a:fld id="{4F9C1C4A-C062-484F-BB34-302F1F887AA1}" type="slidenum">
              <a:rPr lang="en-GB" smtClean="0"/>
              <a:t>‹#›</a:t>
            </a:fld>
            <a:endParaRPr lang="en-GB"/>
          </a:p>
        </p:txBody>
      </p:sp>
    </p:spTree>
    <p:extLst>
      <p:ext uri="{BB962C8B-B14F-4D97-AF65-F5344CB8AC3E}">
        <p14:creationId xmlns:p14="http://schemas.microsoft.com/office/powerpoint/2010/main" val="5476279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A4FBC-C901-A6C1-FD7E-4AD0267C2CF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30901AD-60ED-9105-EE15-730236845E8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F301D5C-555B-9621-147E-3DAF58423621}"/>
              </a:ext>
            </a:extLst>
          </p:cNvPr>
          <p:cNvSpPr>
            <a:spLocks noGrp="1"/>
          </p:cNvSpPr>
          <p:nvPr>
            <p:ph type="dt" sz="half" idx="10"/>
          </p:nvPr>
        </p:nvSpPr>
        <p:spPr/>
        <p:txBody>
          <a:bodyPr/>
          <a:lstStyle/>
          <a:p>
            <a:fld id="{CCC09631-8ADB-4A2E-9065-E383AAA160B7}" type="datetimeFigureOut">
              <a:rPr lang="en-GB" smtClean="0"/>
              <a:t>22/09/2025</a:t>
            </a:fld>
            <a:endParaRPr lang="en-GB"/>
          </a:p>
        </p:txBody>
      </p:sp>
      <p:sp>
        <p:nvSpPr>
          <p:cNvPr id="5" name="Footer Placeholder 4">
            <a:extLst>
              <a:ext uri="{FF2B5EF4-FFF2-40B4-BE49-F238E27FC236}">
                <a16:creationId xmlns:a16="http://schemas.microsoft.com/office/drawing/2014/main" id="{010EF11D-8749-45FE-E5F1-0DD8D574EA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929A57-DE1B-BA61-F70F-49FDD21ACB33}"/>
              </a:ext>
            </a:extLst>
          </p:cNvPr>
          <p:cNvSpPr>
            <a:spLocks noGrp="1"/>
          </p:cNvSpPr>
          <p:nvPr>
            <p:ph type="sldNum" sz="quarter" idx="12"/>
          </p:nvPr>
        </p:nvSpPr>
        <p:spPr/>
        <p:txBody>
          <a:bodyPr/>
          <a:lstStyle/>
          <a:p>
            <a:fld id="{4F9C1C4A-C062-484F-BB34-302F1F887AA1}" type="slidenum">
              <a:rPr lang="en-GB" smtClean="0"/>
              <a:t>‹#›</a:t>
            </a:fld>
            <a:endParaRPr lang="en-GB"/>
          </a:p>
        </p:txBody>
      </p:sp>
    </p:spTree>
    <p:extLst>
      <p:ext uri="{BB962C8B-B14F-4D97-AF65-F5344CB8AC3E}">
        <p14:creationId xmlns:p14="http://schemas.microsoft.com/office/powerpoint/2010/main" val="37101949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F8DD2-BFD2-D88C-AB92-85FB492A6AC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29182A8-C59A-4130-0B3F-4658D8E9AEB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021E643-18C8-081C-27DE-BB05C5DDBF2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E378040-E84A-92E7-7706-F2F7C0904A2E}"/>
              </a:ext>
            </a:extLst>
          </p:cNvPr>
          <p:cNvSpPr>
            <a:spLocks noGrp="1"/>
          </p:cNvSpPr>
          <p:nvPr>
            <p:ph type="dt" sz="half" idx="10"/>
          </p:nvPr>
        </p:nvSpPr>
        <p:spPr/>
        <p:txBody>
          <a:bodyPr/>
          <a:lstStyle/>
          <a:p>
            <a:fld id="{CCC09631-8ADB-4A2E-9065-E383AAA160B7}" type="datetimeFigureOut">
              <a:rPr lang="en-GB" smtClean="0"/>
              <a:t>22/09/2025</a:t>
            </a:fld>
            <a:endParaRPr lang="en-GB"/>
          </a:p>
        </p:txBody>
      </p:sp>
      <p:sp>
        <p:nvSpPr>
          <p:cNvPr id="6" name="Footer Placeholder 5">
            <a:extLst>
              <a:ext uri="{FF2B5EF4-FFF2-40B4-BE49-F238E27FC236}">
                <a16:creationId xmlns:a16="http://schemas.microsoft.com/office/drawing/2014/main" id="{803AA3C6-5412-853F-A882-4AAA6D16C9A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63CD6D9-0F12-DFAF-7D97-7FF685533D53}"/>
              </a:ext>
            </a:extLst>
          </p:cNvPr>
          <p:cNvSpPr>
            <a:spLocks noGrp="1"/>
          </p:cNvSpPr>
          <p:nvPr>
            <p:ph type="sldNum" sz="quarter" idx="12"/>
          </p:nvPr>
        </p:nvSpPr>
        <p:spPr/>
        <p:txBody>
          <a:bodyPr/>
          <a:lstStyle/>
          <a:p>
            <a:fld id="{4F9C1C4A-C062-484F-BB34-302F1F887AA1}" type="slidenum">
              <a:rPr lang="en-GB" smtClean="0"/>
              <a:t>‹#›</a:t>
            </a:fld>
            <a:endParaRPr lang="en-GB"/>
          </a:p>
        </p:txBody>
      </p:sp>
    </p:spTree>
    <p:extLst>
      <p:ext uri="{BB962C8B-B14F-4D97-AF65-F5344CB8AC3E}">
        <p14:creationId xmlns:p14="http://schemas.microsoft.com/office/powerpoint/2010/main" val="16621531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37E78-93E1-E1CB-F9F4-A6B336EEE74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AD2679B-CEB1-C3C6-37EB-892F7562CCB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40A1E7-A26D-1B1E-DC04-3BCEFDBF1A1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096664F-E17B-8DE9-8649-8E414339D66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3721956-9D97-BCC4-57F3-3AAC6C518C2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25CB6B7-9C3E-E6DC-4B1F-DA5E9FDAA876}"/>
              </a:ext>
            </a:extLst>
          </p:cNvPr>
          <p:cNvSpPr>
            <a:spLocks noGrp="1"/>
          </p:cNvSpPr>
          <p:nvPr>
            <p:ph type="dt" sz="half" idx="10"/>
          </p:nvPr>
        </p:nvSpPr>
        <p:spPr/>
        <p:txBody>
          <a:bodyPr/>
          <a:lstStyle/>
          <a:p>
            <a:fld id="{CCC09631-8ADB-4A2E-9065-E383AAA160B7}" type="datetimeFigureOut">
              <a:rPr lang="en-GB" smtClean="0"/>
              <a:t>22/09/2025</a:t>
            </a:fld>
            <a:endParaRPr lang="en-GB"/>
          </a:p>
        </p:txBody>
      </p:sp>
      <p:sp>
        <p:nvSpPr>
          <p:cNvPr id="8" name="Footer Placeholder 7">
            <a:extLst>
              <a:ext uri="{FF2B5EF4-FFF2-40B4-BE49-F238E27FC236}">
                <a16:creationId xmlns:a16="http://schemas.microsoft.com/office/drawing/2014/main" id="{1CFC3C25-3F6C-B5E9-4882-6B84170C1E3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59B1656-52F2-4881-596F-F18954396968}"/>
              </a:ext>
            </a:extLst>
          </p:cNvPr>
          <p:cNvSpPr>
            <a:spLocks noGrp="1"/>
          </p:cNvSpPr>
          <p:nvPr>
            <p:ph type="sldNum" sz="quarter" idx="12"/>
          </p:nvPr>
        </p:nvSpPr>
        <p:spPr/>
        <p:txBody>
          <a:bodyPr/>
          <a:lstStyle/>
          <a:p>
            <a:fld id="{4F9C1C4A-C062-484F-BB34-302F1F887AA1}" type="slidenum">
              <a:rPr lang="en-GB" smtClean="0"/>
              <a:t>‹#›</a:t>
            </a:fld>
            <a:endParaRPr lang="en-GB"/>
          </a:p>
        </p:txBody>
      </p:sp>
    </p:spTree>
    <p:extLst>
      <p:ext uri="{BB962C8B-B14F-4D97-AF65-F5344CB8AC3E}">
        <p14:creationId xmlns:p14="http://schemas.microsoft.com/office/powerpoint/2010/main" val="24445153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6FCDF-EB35-21F8-2564-E4F1FE31C6B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A3E4768-0117-6389-45B4-9576F4C1F58B}"/>
              </a:ext>
            </a:extLst>
          </p:cNvPr>
          <p:cNvSpPr>
            <a:spLocks noGrp="1"/>
          </p:cNvSpPr>
          <p:nvPr>
            <p:ph type="dt" sz="half" idx="10"/>
          </p:nvPr>
        </p:nvSpPr>
        <p:spPr/>
        <p:txBody>
          <a:bodyPr/>
          <a:lstStyle/>
          <a:p>
            <a:fld id="{CCC09631-8ADB-4A2E-9065-E383AAA160B7}" type="datetimeFigureOut">
              <a:rPr lang="en-GB" smtClean="0"/>
              <a:t>22/09/2025</a:t>
            </a:fld>
            <a:endParaRPr lang="en-GB"/>
          </a:p>
        </p:txBody>
      </p:sp>
      <p:sp>
        <p:nvSpPr>
          <p:cNvPr id="4" name="Footer Placeholder 3">
            <a:extLst>
              <a:ext uri="{FF2B5EF4-FFF2-40B4-BE49-F238E27FC236}">
                <a16:creationId xmlns:a16="http://schemas.microsoft.com/office/drawing/2014/main" id="{46B4062C-5238-8614-0254-2E3EDA23CED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B93B22E-5CB5-4A27-09B2-4022AFA4ED84}"/>
              </a:ext>
            </a:extLst>
          </p:cNvPr>
          <p:cNvSpPr>
            <a:spLocks noGrp="1"/>
          </p:cNvSpPr>
          <p:nvPr>
            <p:ph type="sldNum" sz="quarter" idx="12"/>
          </p:nvPr>
        </p:nvSpPr>
        <p:spPr/>
        <p:txBody>
          <a:bodyPr/>
          <a:lstStyle/>
          <a:p>
            <a:fld id="{4F9C1C4A-C062-484F-BB34-302F1F887AA1}" type="slidenum">
              <a:rPr lang="en-GB" smtClean="0"/>
              <a:t>‹#›</a:t>
            </a:fld>
            <a:endParaRPr lang="en-GB"/>
          </a:p>
        </p:txBody>
      </p:sp>
    </p:spTree>
    <p:extLst>
      <p:ext uri="{BB962C8B-B14F-4D97-AF65-F5344CB8AC3E}">
        <p14:creationId xmlns:p14="http://schemas.microsoft.com/office/powerpoint/2010/main" val="37337703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157797-03EA-0523-3042-3FC6ABCA2A14}"/>
              </a:ext>
            </a:extLst>
          </p:cNvPr>
          <p:cNvSpPr>
            <a:spLocks noGrp="1"/>
          </p:cNvSpPr>
          <p:nvPr>
            <p:ph type="dt" sz="half" idx="10"/>
          </p:nvPr>
        </p:nvSpPr>
        <p:spPr/>
        <p:txBody>
          <a:bodyPr/>
          <a:lstStyle/>
          <a:p>
            <a:fld id="{CCC09631-8ADB-4A2E-9065-E383AAA160B7}" type="datetimeFigureOut">
              <a:rPr lang="en-GB" smtClean="0"/>
              <a:t>22/09/2025</a:t>
            </a:fld>
            <a:endParaRPr lang="en-GB"/>
          </a:p>
        </p:txBody>
      </p:sp>
      <p:sp>
        <p:nvSpPr>
          <p:cNvPr id="3" name="Footer Placeholder 2">
            <a:extLst>
              <a:ext uri="{FF2B5EF4-FFF2-40B4-BE49-F238E27FC236}">
                <a16:creationId xmlns:a16="http://schemas.microsoft.com/office/drawing/2014/main" id="{67CBF208-FEFA-7AAB-B697-D153336DACB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3935185-2E9B-B191-1D44-E5D8107A8F62}"/>
              </a:ext>
            </a:extLst>
          </p:cNvPr>
          <p:cNvSpPr>
            <a:spLocks noGrp="1"/>
          </p:cNvSpPr>
          <p:nvPr>
            <p:ph type="sldNum" sz="quarter" idx="12"/>
          </p:nvPr>
        </p:nvSpPr>
        <p:spPr/>
        <p:txBody>
          <a:bodyPr/>
          <a:lstStyle/>
          <a:p>
            <a:fld id="{4F9C1C4A-C062-484F-BB34-302F1F887AA1}" type="slidenum">
              <a:rPr lang="en-GB" smtClean="0"/>
              <a:t>‹#›</a:t>
            </a:fld>
            <a:endParaRPr lang="en-GB"/>
          </a:p>
        </p:txBody>
      </p:sp>
    </p:spTree>
    <p:extLst>
      <p:ext uri="{BB962C8B-B14F-4D97-AF65-F5344CB8AC3E}">
        <p14:creationId xmlns:p14="http://schemas.microsoft.com/office/powerpoint/2010/main" val="2856256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18484-80CD-287F-4156-42E58AC196F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B8563CF-74D0-D942-899D-3781C9E190B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FD83672-D96D-997E-AC48-724961E85F9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309334B-BC9E-0B98-5FE4-26F7354BDE55}"/>
              </a:ext>
            </a:extLst>
          </p:cNvPr>
          <p:cNvSpPr>
            <a:spLocks noGrp="1"/>
          </p:cNvSpPr>
          <p:nvPr>
            <p:ph type="dt" sz="half" idx="10"/>
          </p:nvPr>
        </p:nvSpPr>
        <p:spPr/>
        <p:txBody>
          <a:bodyPr/>
          <a:lstStyle/>
          <a:p>
            <a:fld id="{CCC09631-8ADB-4A2E-9065-E383AAA160B7}" type="datetimeFigureOut">
              <a:rPr lang="en-GB" smtClean="0"/>
              <a:t>22/09/2025</a:t>
            </a:fld>
            <a:endParaRPr lang="en-GB"/>
          </a:p>
        </p:txBody>
      </p:sp>
      <p:sp>
        <p:nvSpPr>
          <p:cNvPr id="6" name="Footer Placeholder 5">
            <a:extLst>
              <a:ext uri="{FF2B5EF4-FFF2-40B4-BE49-F238E27FC236}">
                <a16:creationId xmlns:a16="http://schemas.microsoft.com/office/drawing/2014/main" id="{58672F42-5C9A-97FC-7BA4-B2433B56C24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C2E2EA-C1B4-B08F-712D-30C62DCA7BC9}"/>
              </a:ext>
            </a:extLst>
          </p:cNvPr>
          <p:cNvSpPr>
            <a:spLocks noGrp="1"/>
          </p:cNvSpPr>
          <p:nvPr>
            <p:ph type="sldNum" sz="quarter" idx="12"/>
          </p:nvPr>
        </p:nvSpPr>
        <p:spPr/>
        <p:txBody>
          <a:bodyPr/>
          <a:lstStyle/>
          <a:p>
            <a:fld id="{4F9C1C4A-C062-484F-BB34-302F1F887AA1}" type="slidenum">
              <a:rPr lang="en-GB" smtClean="0"/>
              <a:t>‹#›</a:t>
            </a:fld>
            <a:endParaRPr lang="en-GB"/>
          </a:p>
        </p:txBody>
      </p:sp>
    </p:spTree>
    <p:extLst>
      <p:ext uri="{BB962C8B-B14F-4D97-AF65-F5344CB8AC3E}">
        <p14:creationId xmlns:p14="http://schemas.microsoft.com/office/powerpoint/2010/main" val="4692089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E7108F-4836-5305-CFD8-77D560ECA99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C3BDF34-243C-6611-747B-410AD203938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EE99C0E-D43D-B4F1-5165-0031B6E444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926F6D0-5C2D-79EB-A477-5A52677C4693}"/>
              </a:ext>
            </a:extLst>
          </p:cNvPr>
          <p:cNvSpPr>
            <a:spLocks noGrp="1"/>
          </p:cNvSpPr>
          <p:nvPr>
            <p:ph type="dt" sz="half" idx="10"/>
          </p:nvPr>
        </p:nvSpPr>
        <p:spPr/>
        <p:txBody>
          <a:bodyPr/>
          <a:lstStyle/>
          <a:p>
            <a:fld id="{CCC09631-8ADB-4A2E-9065-E383AAA160B7}" type="datetimeFigureOut">
              <a:rPr lang="en-GB" smtClean="0"/>
              <a:t>22/09/2025</a:t>
            </a:fld>
            <a:endParaRPr lang="en-GB"/>
          </a:p>
        </p:txBody>
      </p:sp>
      <p:sp>
        <p:nvSpPr>
          <p:cNvPr id="6" name="Footer Placeholder 5">
            <a:extLst>
              <a:ext uri="{FF2B5EF4-FFF2-40B4-BE49-F238E27FC236}">
                <a16:creationId xmlns:a16="http://schemas.microsoft.com/office/drawing/2014/main" id="{C5074D51-8EDB-320B-86A3-4CC396AE01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E0F623F-25D1-34C3-8F41-214271D15C82}"/>
              </a:ext>
            </a:extLst>
          </p:cNvPr>
          <p:cNvSpPr>
            <a:spLocks noGrp="1"/>
          </p:cNvSpPr>
          <p:nvPr>
            <p:ph type="sldNum" sz="quarter" idx="12"/>
          </p:nvPr>
        </p:nvSpPr>
        <p:spPr/>
        <p:txBody>
          <a:bodyPr/>
          <a:lstStyle/>
          <a:p>
            <a:fld id="{4F9C1C4A-C062-484F-BB34-302F1F887AA1}" type="slidenum">
              <a:rPr lang="en-GB" smtClean="0"/>
              <a:t>‹#›</a:t>
            </a:fld>
            <a:endParaRPr lang="en-GB"/>
          </a:p>
        </p:txBody>
      </p:sp>
    </p:spTree>
    <p:extLst>
      <p:ext uri="{BB962C8B-B14F-4D97-AF65-F5344CB8AC3E}">
        <p14:creationId xmlns:p14="http://schemas.microsoft.com/office/powerpoint/2010/main" val="29936200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FBE8E-06D6-2302-22FD-3451E6B2C22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338D9C0-BF18-C4CE-BA40-59C30C66F7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50473A-7E5A-8205-01A4-F9AD99347AE1}"/>
              </a:ext>
            </a:extLst>
          </p:cNvPr>
          <p:cNvSpPr>
            <a:spLocks noGrp="1"/>
          </p:cNvSpPr>
          <p:nvPr>
            <p:ph type="dt" sz="half" idx="10"/>
          </p:nvPr>
        </p:nvSpPr>
        <p:spPr/>
        <p:txBody>
          <a:bodyPr/>
          <a:lstStyle/>
          <a:p>
            <a:fld id="{CCC09631-8ADB-4A2E-9065-E383AAA160B7}" type="datetimeFigureOut">
              <a:rPr lang="en-GB" smtClean="0"/>
              <a:t>22/09/2025</a:t>
            </a:fld>
            <a:endParaRPr lang="en-GB"/>
          </a:p>
        </p:txBody>
      </p:sp>
      <p:sp>
        <p:nvSpPr>
          <p:cNvPr id="5" name="Footer Placeholder 4">
            <a:extLst>
              <a:ext uri="{FF2B5EF4-FFF2-40B4-BE49-F238E27FC236}">
                <a16:creationId xmlns:a16="http://schemas.microsoft.com/office/drawing/2014/main" id="{E5412C4E-B0B8-3FC4-D04A-FEFCD3529E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4B32DC-9B20-476E-62BC-D4879BA64734}"/>
              </a:ext>
            </a:extLst>
          </p:cNvPr>
          <p:cNvSpPr>
            <a:spLocks noGrp="1"/>
          </p:cNvSpPr>
          <p:nvPr>
            <p:ph type="sldNum" sz="quarter" idx="12"/>
          </p:nvPr>
        </p:nvSpPr>
        <p:spPr/>
        <p:txBody>
          <a:bodyPr/>
          <a:lstStyle/>
          <a:p>
            <a:fld id="{4F9C1C4A-C062-484F-BB34-302F1F887AA1}" type="slidenum">
              <a:rPr lang="en-GB" smtClean="0"/>
              <a:t>‹#›</a:t>
            </a:fld>
            <a:endParaRPr lang="en-GB"/>
          </a:p>
        </p:txBody>
      </p:sp>
    </p:spTree>
    <p:extLst>
      <p:ext uri="{BB962C8B-B14F-4D97-AF65-F5344CB8AC3E}">
        <p14:creationId xmlns:p14="http://schemas.microsoft.com/office/powerpoint/2010/main" val="28559704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57D9752-A1D1-19B4-991D-D98E5DB4B79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B776FBD-0FF7-1471-80F8-84082E3F514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B66DD2-BA87-85CA-7B23-AFA1C1651FB5}"/>
              </a:ext>
            </a:extLst>
          </p:cNvPr>
          <p:cNvSpPr>
            <a:spLocks noGrp="1"/>
          </p:cNvSpPr>
          <p:nvPr>
            <p:ph type="dt" sz="half" idx="10"/>
          </p:nvPr>
        </p:nvSpPr>
        <p:spPr/>
        <p:txBody>
          <a:bodyPr/>
          <a:lstStyle/>
          <a:p>
            <a:fld id="{CCC09631-8ADB-4A2E-9065-E383AAA160B7}" type="datetimeFigureOut">
              <a:rPr lang="en-GB" smtClean="0"/>
              <a:t>22/09/2025</a:t>
            </a:fld>
            <a:endParaRPr lang="en-GB"/>
          </a:p>
        </p:txBody>
      </p:sp>
      <p:sp>
        <p:nvSpPr>
          <p:cNvPr id="5" name="Footer Placeholder 4">
            <a:extLst>
              <a:ext uri="{FF2B5EF4-FFF2-40B4-BE49-F238E27FC236}">
                <a16:creationId xmlns:a16="http://schemas.microsoft.com/office/drawing/2014/main" id="{6366610D-4D5A-72D9-A3B0-E238F4573D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3D5138-E304-4AC0-3B88-F7D17B281FE4}"/>
              </a:ext>
            </a:extLst>
          </p:cNvPr>
          <p:cNvSpPr>
            <a:spLocks noGrp="1"/>
          </p:cNvSpPr>
          <p:nvPr>
            <p:ph type="sldNum" sz="quarter" idx="12"/>
          </p:nvPr>
        </p:nvSpPr>
        <p:spPr/>
        <p:txBody>
          <a:bodyPr/>
          <a:lstStyle/>
          <a:p>
            <a:fld id="{4F9C1C4A-C062-484F-BB34-302F1F887AA1}" type="slidenum">
              <a:rPr lang="en-GB" smtClean="0"/>
              <a:t>‹#›</a:t>
            </a:fld>
            <a:endParaRPr lang="en-GB"/>
          </a:p>
        </p:txBody>
      </p:sp>
    </p:spTree>
    <p:extLst>
      <p:ext uri="{BB962C8B-B14F-4D97-AF65-F5344CB8AC3E}">
        <p14:creationId xmlns:p14="http://schemas.microsoft.com/office/powerpoint/2010/main" val="22330377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0E87A6B-1D3F-ECF0-AA7D-868C97B5113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8600551-1DA7-C192-C289-6658176DC18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5177BD-96CF-1E8E-0439-2FC5A781963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CC09631-8ADB-4A2E-9065-E383AAA160B7}" type="datetimeFigureOut">
              <a:rPr lang="en-GB" smtClean="0"/>
              <a:t>22/09/2025</a:t>
            </a:fld>
            <a:endParaRPr lang="en-GB"/>
          </a:p>
        </p:txBody>
      </p:sp>
      <p:sp>
        <p:nvSpPr>
          <p:cNvPr id="5" name="Footer Placeholder 4">
            <a:extLst>
              <a:ext uri="{FF2B5EF4-FFF2-40B4-BE49-F238E27FC236}">
                <a16:creationId xmlns:a16="http://schemas.microsoft.com/office/drawing/2014/main" id="{ACFD798B-4CE4-63DE-65E9-9BCBF67061F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B45B10F-E072-07C9-48DB-97C53650C29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F9C1C4A-C062-484F-BB34-302F1F887AA1}" type="slidenum">
              <a:rPr lang="en-GB" smtClean="0"/>
              <a:t>‹#›</a:t>
            </a:fld>
            <a:endParaRPr lang="en-GB"/>
          </a:p>
        </p:txBody>
      </p:sp>
    </p:spTree>
    <p:extLst>
      <p:ext uri="{BB962C8B-B14F-4D97-AF65-F5344CB8AC3E}">
        <p14:creationId xmlns:p14="http://schemas.microsoft.com/office/powerpoint/2010/main" val="4797397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6.jpeg"/><Relationship Id="rId7" Type="http://schemas.openxmlformats.org/officeDocument/2006/relationships/diagramColors" Target="../diagrams/colors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video" Target="https://www.youtube.com/embed/_UOK7aRmUtw?feature=oembed" TargetMode="External"/><Relationship Id="rId4" Type="http://schemas.openxmlformats.org/officeDocument/2006/relationships/image" Target="../media/image9.jpeg"/></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hyperlink" Target="https://www.legislation.gov.uk/ukpga/1990/18/section/3ZA" TargetMode="External"/><Relationship Id="rId4" Type="http://schemas.openxmlformats.org/officeDocument/2006/relationships/hyperlink" Target="https://www.legislation.gov.uk/ukpga/1990/18/crossheading/computer-misuse-offences" TargetMode="Externa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8555C5B3-193A-4749-9AFD-682E53CDDE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2EAE06A6-F76A-41C9-827A-C561B00448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3"/>
            <a:ext cx="12192000" cy="6858000"/>
          </a:xfrm>
          <a:prstGeom prst="rect">
            <a:avLst/>
          </a:prstGeom>
          <a:gradFill>
            <a:gsLst>
              <a:gs pos="0">
                <a:srgbClr val="000000"/>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89F9D4E8-0639-444B-949B-951858506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80861" y="0"/>
            <a:ext cx="7661934" cy="6858000"/>
          </a:xfrm>
          <a:prstGeom prst="rect">
            <a:avLst/>
          </a:prstGeom>
          <a:gradFill>
            <a:gsLst>
              <a:gs pos="0">
                <a:schemeClr val="accent1">
                  <a:lumMod val="75000"/>
                  <a:alpha val="45000"/>
                </a:schemeClr>
              </a:gs>
              <a:gs pos="100000">
                <a:srgbClr val="000000">
                  <a:alpha val="29000"/>
                </a:srgb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7E3DA7A2-ED70-4BBA-AB72-00AD461FA4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80862" y="-6"/>
            <a:ext cx="11711138" cy="6410334"/>
          </a:xfrm>
          <a:prstGeom prst="rect">
            <a:avLst/>
          </a:prstGeom>
          <a:gradFill>
            <a:gsLst>
              <a:gs pos="0">
                <a:schemeClr val="accent1">
                  <a:alpha val="0"/>
                </a:schemeClr>
              </a:gs>
              <a:gs pos="100000">
                <a:srgbClr val="000000">
                  <a:alpha val="41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EF5C3C9-8BB7-5FF8-5B35-79877611C3BA}"/>
              </a:ext>
            </a:extLst>
          </p:cNvPr>
          <p:cNvSpPr>
            <a:spLocks noGrp="1"/>
          </p:cNvSpPr>
          <p:nvPr>
            <p:ph type="ctrTitle"/>
          </p:nvPr>
        </p:nvSpPr>
        <p:spPr>
          <a:xfrm>
            <a:off x="1127208" y="857251"/>
            <a:ext cx="4747280" cy="3098061"/>
          </a:xfrm>
        </p:spPr>
        <p:txBody>
          <a:bodyPr anchor="b">
            <a:normAutofit/>
          </a:bodyPr>
          <a:lstStyle/>
          <a:p>
            <a:pPr algn="l"/>
            <a:r>
              <a:rPr lang="en-GB" sz="4800">
                <a:solidFill>
                  <a:srgbClr val="FFFFFF"/>
                </a:solidFill>
              </a:rPr>
              <a:t>Cyber and Hate Crime</a:t>
            </a:r>
          </a:p>
        </p:txBody>
      </p:sp>
      <p:sp>
        <p:nvSpPr>
          <p:cNvPr id="24" name="Rectangle 23">
            <a:extLst>
              <a:ext uri="{FF2B5EF4-FFF2-40B4-BE49-F238E27FC236}">
                <a16:creationId xmlns:a16="http://schemas.microsoft.com/office/drawing/2014/main" id="{FC485432-3647-4218-B5D3-15D3FA222B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44797" y="-489206"/>
            <a:ext cx="2502408" cy="12191998"/>
          </a:xfrm>
          <a:prstGeom prst="rect">
            <a:avLst/>
          </a:prstGeom>
          <a:gradFill>
            <a:gsLst>
              <a:gs pos="0">
                <a:schemeClr val="accent1">
                  <a:alpha val="24000"/>
                </a:schemeClr>
              </a:gs>
              <a:gs pos="78000">
                <a:schemeClr val="accent1">
                  <a:lumMod val="50000"/>
                  <a:alpha val="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F4AFDDCA-6ABA-4D23-8A5C-1BF0F4308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0589" y="1062544"/>
            <a:ext cx="4756162" cy="475616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descr="Green Lock In A 3D Electronic System">
            <a:extLst>
              <a:ext uri="{FF2B5EF4-FFF2-40B4-BE49-F238E27FC236}">
                <a16:creationId xmlns:a16="http://schemas.microsoft.com/office/drawing/2014/main" id="{A8F9814A-F637-8376-523E-FA38E6C38A80}"/>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r="1" b="285"/>
          <a:stretch/>
        </p:blipFill>
        <p:spPr>
          <a:xfrm>
            <a:off x="6920559" y="2388051"/>
            <a:ext cx="3737164" cy="2096184"/>
          </a:xfrm>
          <a:prstGeom prst="rect">
            <a:avLst/>
          </a:prstGeom>
        </p:spPr>
      </p:pic>
    </p:spTree>
    <p:extLst>
      <p:ext uri="{BB962C8B-B14F-4D97-AF65-F5344CB8AC3E}">
        <p14:creationId xmlns:p14="http://schemas.microsoft.com/office/powerpoint/2010/main" val="772361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81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964524E-36B0-20DF-2A1D-E565526FADD3}"/>
              </a:ext>
            </a:extLst>
          </p:cNvPr>
          <p:cNvSpPr>
            <a:spLocks noGrp="1"/>
          </p:cNvSpPr>
          <p:nvPr>
            <p:ph type="title"/>
          </p:nvPr>
        </p:nvSpPr>
        <p:spPr>
          <a:xfrm>
            <a:off x="1371597" y="348865"/>
            <a:ext cx="10044023" cy="877729"/>
          </a:xfrm>
        </p:spPr>
        <p:txBody>
          <a:bodyPr anchor="ctr">
            <a:normAutofit/>
          </a:bodyPr>
          <a:lstStyle/>
          <a:p>
            <a:r>
              <a:rPr lang="en-US" sz="4000">
                <a:solidFill>
                  <a:srgbClr val="FFFFFF"/>
                </a:solidFill>
              </a:rPr>
              <a:t>Aims and Objectives</a:t>
            </a:r>
          </a:p>
        </p:txBody>
      </p:sp>
      <p:graphicFrame>
        <p:nvGraphicFramePr>
          <p:cNvPr id="5" name="Content Placeholder 2">
            <a:extLst>
              <a:ext uri="{FF2B5EF4-FFF2-40B4-BE49-F238E27FC236}">
                <a16:creationId xmlns:a16="http://schemas.microsoft.com/office/drawing/2014/main" id="{EFF0C2EE-8619-EF08-F842-5254762A43DA}"/>
              </a:ext>
            </a:extLst>
          </p:cNvPr>
          <p:cNvGraphicFramePr>
            <a:graphicFrameLocks noGrp="1"/>
          </p:cNvGraphicFramePr>
          <p:nvPr>
            <p:ph idx="1"/>
            <p:extLst>
              <p:ext uri="{D42A27DB-BD31-4B8C-83A1-F6EECF244321}">
                <p14:modId xmlns:p14="http://schemas.microsoft.com/office/powerpoint/2010/main" val="3099816205"/>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570330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2B1A915E-8B4F-6E22-F7A0-46F915827673}"/>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Health Warning</a:t>
            </a:r>
          </a:p>
        </p:txBody>
      </p:sp>
      <p:pic>
        <p:nvPicPr>
          <p:cNvPr id="5" name="Content Placeholder 4">
            <a:extLst>
              <a:ext uri="{FF2B5EF4-FFF2-40B4-BE49-F238E27FC236}">
                <a16:creationId xmlns:a16="http://schemas.microsoft.com/office/drawing/2014/main" id="{2D91276E-16BF-1754-42FC-3C97ABFCDF2E}"/>
              </a:ext>
            </a:extLst>
          </p:cNvPr>
          <p:cNvPicPr>
            <a:picLocks noGrp="1" noChangeAspect="1"/>
          </p:cNvPicPr>
          <p:nvPr>
            <p:ph idx="1"/>
          </p:nvPr>
        </p:nvPicPr>
        <p:blipFill>
          <a:blip r:embed="rId3"/>
          <a:stretch>
            <a:fillRect/>
          </a:stretch>
        </p:blipFill>
        <p:spPr>
          <a:xfrm>
            <a:off x="5038115" y="467208"/>
            <a:ext cx="6154373" cy="5923584"/>
          </a:xfrm>
          <a:prstGeom prst="rect">
            <a:avLst/>
          </a:prstGeom>
        </p:spPr>
      </p:pic>
    </p:spTree>
    <p:extLst>
      <p:ext uri="{BB962C8B-B14F-4D97-AF65-F5344CB8AC3E}">
        <p14:creationId xmlns:p14="http://schemas.microsoft.com/office/powerpoint/2010/main" val="33366952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088A9403-22F7-5C16-E5F2-837C4C769A51}"/>
              </a:ext>
            </a:extLst>
          </p:cNvPr>
          <p:cNvPicPr>
            <a:picLocks noGrp="1" noChangeAspect="1"/>
          </p:cNvPicPr>
          <p:nvPr>
            <p:ph idx="1"/>
          </p:nvPr>
        </p:nvPicPr>
        <p:blipFill rotWithShape="1">
          <a:blip r:embed="rId3"/>
          <a:srcRect b="19"/>
          <a:stretch/>
        </p:blipFill>
        <p:spPr>
          <a:xfrm>
            <a:off x="811794" y="457200"/>
            <a:ext cx="10568412" cy="5943600"/>
          </a:xfrm>
          <a:prstGeom prst="rect">
            <a:avLst/>
          </a:prstGeom>
        </p:spPr>
      </p:pic>
    </p:spTree>
    <p:extLst>
      <p:ext uri="{BB962C8B-B14F-4D97-AF65-F5344CB8AC3E}">
        <p14:creationId xmlns:p14="http://schemas.microsoft.com/office/powerpoint/2010/main" val="4597047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2053BF0B-EC7D-39E2-A83B-37A00E436C91}"/>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3400" kern="1200">
                <a:solidFill>
                  <a:srgbClr val="FFFFFF"/>
                </a:solidFill>
                <a:latin typeface="+mj-lt"/>
                <a:ea typeface="+mj-ea"/>
                <a:cs typeface="+mj-cs"/>
              </a:rPr>
              <a:t>What do you think of when you hear the word ‘Cybercrime’?</a:t>
            </a:r>
            <a:br>
              <a:rPr lang="en-US" sz="3400" kern="1200">
                <a:solidFill>
                  <a:srgbClr val="FFFFFF"/>
                </a:solidFill>
                <a:latin typeface="+mj-lt"/>
                <a:ea typeface="+mj-ea"/>
                <a:cs typeface="+mj-cs"/>
              </a:rPr>
            </a:br>
            <a:endParaRPr lang="en-US" sz="3400" kern="1200">
              <a:solidFill>
                <a:srgbClr val="FFFFFF"/>
              </a:solidFill>
              <a:latin typeface="+mj-lt"/>
              <a:ea typeface="+mj-ea"/>
              <a:cs typeface="+mj-cs"/>
            </a:endParaRPr>
          </a:p>
        </p:txBody>
      </p:sp>
      <p:pic>
        <p:nvPicPr>
          <p:cNvPr id="5" name="Content Placeholder 4" descr="A hand touching a screen&#10;&#10;Description automatically generated">
            <a:extLst>
              <a:ext uri="{FF2B5EF4-FFF2-40B4-BE49-F238E27FC236}">
                <a16:creationId xmlns:a16="http://schemas.microsoft.com/office/drawing/2014/main" id="{E4FB5957-054A-4C3D-E81B-1F167EB5DD40}"/>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502428" y="1080631"/>
            <a:ext cx="7225748" cy="4696737"/>
          </a:xfrm>
          <a:prstGeom prst="rect">
            <a:avLst/>
          </a:prstGeom>
        </p:spPr>
      </p:pic>
    </p:spTree>
    <p:extLst>
      <p:ext uri="{BB962C8B-B14F-4D97-AF65-F5344CB8AC3E}">
        <p14:creationId xmlns:p14="http://schemas.microsoft.com/office/powerpoint/2010/main" val="34230424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Graphical user interface, text, application&#10;&#10;Description automatically generated">
            <a:extLst>
              <a:ext uri="{FF2B5EF4-FFF2-40B4-BE49-F238E27FC236}">
                <a16:creationId xmlns:a16="http://schemas.microsoft.com/office/drawing/2014/main" id="{13ABE600-8D8D-6247-AA26-BD40D66778FB}"/>
              </a:ext>
            </a:extLst>
          </p:cNvPr>
          <p:cNvPicPr>
            <a:picLocks noGrp="1" noChangeAspect="1"/>
          </p:cNvPicPr>
          <p:nvPr>
            <p:ph idx="1"/>
          </p:nvPr>
        </p:nvPicPr>
        <p:blipFill>
          <a:blip r:embed="rId3"/>
          <a:srcRect r="2019" b="-1"/>
          <a:stretch>
            <a:fillRect/>
          </a:stretch>
        </p:blipFill>
        <p:spPr>
          <a:xfrm>
            <a:off x="825828" y="457200"/>
            <a:ext cx="10540344" cy="5943600"/>
          </a:xfrm>
          <a:prstGeom prst="rect">
            <a:avLst/>
          </a:prstGeom>
        </p:spPr>
      </p:pic>
    </p:spTree>
    <p:extLst>
      <p:ext uri="{BB962C8B-B14F-4D97-AF65-F5344CB8AC3E}">
        <p14:creationId xmlns:p14="http://schemas.microsoft.com/office/powerpoint/2010/main" val="8273849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2" name="Picture 4" descr="Directory of U.S. State and Local Cybercrime Law Enforcement">
            <a:extLst>
              <a:ext uri="{FF2B5EF4-FFF2-40B4-BE49-F238E27FC236}">
                <a16:creationId xmlns:a16="http://schemas.microsoft.com/office/drawing/2014/main" id="{3BE15559-F434-AE44-8A02-B0E0E5EB172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6006" r="4527" b="1"/>
          <a:stretch/>
        </p:blipFill>
        <p:spPr bwMode="auto">
          <a:xfrm>
            <a:off x="391903" y="573678"/>
            <a:ext cx="5103206" cy="5710645"/>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7414" name="Content Placeholder 3">
            <a:extLst>
              <a:ext uri="{FF2B5EF4-FFF2-40B4-BE49-F238E27FC236}">
                <a16:creationId xmlns:a16="http://schemas.microsoft.com/office/drawing/2014/main" id="{6AF68886-EA25-FCA7-0F25-F0E39F8E772A}"/>
              </a:ext>
            </a:extLst>
          </p:cNvPr>
          <p:cNvGraphicFramePr>
            <a:graphicFrameLocks noGrp="1"/>
          </p:cNvGraphicFramePr>
          <p:nvPr>
            <p:ph idx="1"/>
            <p:extLst>
              <p:ext uri="{D42A27DB-BD31-4B8C-83A1-F6EECF244321}">
                <p14:modId xmlns:p14="http://schemas.microsoft.com/office/powerpoint/2010/main" val="4011526700"/>
              </p:ext>
            </p:extLst>
          </p:nvPr>
        </p:nvGraphicFramePr>
        <p:xfrm>
          <a:off x="6361826" y="187890"/>
          <a:ext cx="5324958" cy="645090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8634328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B27FA782-E940-2D38-C9A7-BAB837363E8F}"/>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Cyber Crime impact</a:t>
            </a:r>
          </a:p>
        </p:txBody>
      </p:sp>
      <p:sp>
        <p:nvSpPr>
          <p:cNvPr id="3" name="Content Placeholder 2">
            <a:extLst>
              <a:ext uri="{FF2B5EF4-FFF2-40B4-BE49-F238E27FC236}">
                <a16:creationId xmlns:a16="http://schemas.microsoft.com/office/drawing/2014/main" id="{6280E1AF-D8E3-12E1-3332-57C978935D1D}"/>
              </a:ext>
            </a:extLst>
          </p:cNvPr>
          <p:cNvSpPr>
            <a:spLocks noGrp="1"/>
          </p:cNvSpPr>
          <p:nvPr>
            <p:ph idx="1"/>
          </p:nvPr>
        </p:nvSpPr>
        <p:spPr>
          <a:xfrm>
            <a:off x="660042" y="806824"/>
            <a:ext cx="2919738" cy="1494117"/>
          </a:xfrm>
        </p:spPr>
        <p:txBody>
          <a:bodyPr vert="horz" lIns="91440" tIns="45720" rIns="91440" bIns="45720" rtlCol="0" anchor="b">
            <a:normAutofit/>
          </a:bodyPr>
          <a:lstStyle/>
          <a:p>
            <a:pPr marL="0" indent="0">
              <a:buNone/>
            </a:pPr>
            <a:r>
              <a:rPr lang="en-US" sz="2000" kern="1200">
                <a:solidFill>
                  <a:srgbClr val="FFFFFF"/>
                </a:solidFill>
                <a:latin typeface="+mn-lt"/>
                <a:ea typeface="+mn-ea"/>
                <a:cs typeface="+mn-cs"/>
              </a:rPr>
              <a:t>Department for Science, Innovation &amp; Technology (2023)</a:t>
            </a:r>
          </a:p>
        </p:txBody>
      </p:sp>
      <p:pic>
        <p:nvPicPr>
          <p:cNvPr id="5" name="Picture 4" descr="A graph of a number of business&#10;&#10;Description automatically generated with medium confidence">
            <a:extLst>
              <a:ext uri="{FF2B5EF4-FFF2-40B4-BE49-F238E27FC236}">
                <a16:creationId xmlns:a16="http://schemas.microsoft.com/office/drawing/2014/main" id="{79FE1F23-AFF1-E302-2A19-C1C8D7B8CE2B}"/>
              </a:ext>
            </a:extLst>
          </p:cNvPr>
          <p:cNvPicPr>
            <a:picLocks noChangeAspect="1"/>
          </p:cNvPicPr>
          <p:nvPr/>
        </p:nvPicPr>
        <p:blipFill>
          <a:blip r:embed="rId3"/>
          <a:stretch>
            <a:fillRect/>
          </a:stretch>
        </p:blipFill>
        <p:spPr>
          <a:xfrm>
            <a:off x="4502428" y="1080632"/>
            <a:ext cx="7225748" cy="4696736"/>
          </a:xfrm>
          <a:prstGeom prst="rect">
            <a:avLst/>
          </a:prstGeom>
        </p:spPr>
      </p:pic>
    </p:spTree>
    <p:extLst>
      <p:ext uri="{BB962C8B-B14F-4D97-AF65-F5344CB8AC3E}">
        <p14:creationId xmlns:p14="http://schemas.microsoft.com/office/powerpoint/2010/main" val="17168250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extBox 1">
            <a:extLst>
              <a:ext uri="{FF2B5EF4-FFF2-40B4-BE49-F238E27FC236}">
                <a16:creationId xmlns:a16="http://schemas.microsoft.com/office/drawing/2014/main" id="{9FB6FA49-B0FD-5647-A105-EA733810FC81}"/>
              </a:ext>
            </a:extLst>
          </p:cNvPr>
          <p:cNvSpPr txBox="1"/>
          <p:nvPr/>
        </p:nvSpPr>
        <p:spPr>
          <a:xfrm>
            <a:off x="660041" y="2767106"/>
            <a:ext cx="2880828" cy="3071906"/>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000" kern="1200" dirty="0">
                <a:solidFill>
                  <a:srgbClr val="FFFFFF"/>
                </a:solidFill>
                <a:latin typeface="+mj-lt"/>
                <a:ea typeface="+mj-ea"/>
                <a:cs typeface="+mj-cs"/>
              </a:rPr>
              <a:t>Discuss – Have you heard these terms before? </a:t>
            </a:r>
          </a:p>
        </p:txBody>
      </p:sp>
      <p:pic>
        <p:nvPicPr>
          <p:cNvPr id="5" name="Content Placeholder 4" descr="Diagram, text, chat or text message&#10;&#10;Description automatically generated">
            <a:extLst>
              <a:ext uri="{FF2B5EF4-FFF2-40B4-BE49-F238E27FC236}">
                <a16:creationId xmlns:a16="http://schemas.microsoft.com/office/drawing/2014/main" id="{D9D85718-A703-AE48-A132-FC856572B7A9}"/>
              </a:ext>
            </a:extLst>
          </p:cNvPr>
          <p:cNvPicPr>
            <a:picLocks noGrp="1" noChangeAspect="1"/>
          </p:cNvPicPr>
          <p:nvPr>
            <p:ph idx="1"/>
          </p:nvPr>
        </p:nvPicPr>
        <p:blipFill>
          <a:blip r:embed="rId2"/>
          <a:stretch>
            <a:fillRect/>
          </a:stretch>
        </p:blipFill>
        <p:spPr>
          <a:xfrm>
            <a:off x="4502428" y="1550306"/>
            <a:ext cx="7225748" cy="3757388"/>
          </a:xfrm>
          <a:prstGeom prst="rect">
            <a:avLst/>
          </a:prstGeom>
        </p:spPr>
      </p:pic>
    </p:spTree>
    <p:extLst>
      <p:ext uri="{BB962C8B-B14F-4D97-AF65-F5344CB8AC3E}">
        <p14:creationId xmlns:p14="http://schemas.microsoft.com/office/powerpoint/2010/main" val="27110833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7D9CA06-1F0A-B09A-A712-63B32655FA49}"/>
              </a:ext>
            </a:extLst>
          </p:cNvPr>
          <p:cNvSpPr>
            <a:spLocks noGrp="1"/>
          </p:cNvSpPr>
          <p:nvPr>
            <p:ph type="title"/>
          </p:nvPr>
        </p:nvSpPr>
        <p:spPr>
          <a:xfrm>
            <a:off x="660041" y="2767106"/>
            <a:ext cx="2170841" cy="3071906"/>
          </a:xfrm>
        </p:spPr>
        <p:txBody>
          <a:bodyPr vert="horz" lIns="91440" tIns="45720" rIns="91440" bIns="45720" rtlCol="0" anchor="t">
            <a:normAutofit/>
          </a:bodyPr>
          <a:lstStyle/>
          <a:p>
            <a:r>
              <a:rPr lang="en-US" sz="4000" kern="1200" dirty="0">
                <a:solidFill>
                  <a:srgbClr val="FFFFFF"/>
                </a:solidFill>
                <a:latin typeface="+mj-lt"/>
                <a:ea typeface="+mj-ea"/>
                <a:cs typeface="+mj-cs"/>
              </a:rPr>
              <a:t>What is the Deep Web?</a:t>
            </a:r>
          </a:p>
        </p:txBody>
      </p:sp>
      <p:pic>
        <p:nvPicPr>
          <p:cNvPr id="6" name="Online Media 5" title="What Is The Deep Web? | Mashable Explains">
            <a:hlinkClick r:id="" action="ppaction://media"/>
            <a:extLst>
              <a:ext uri="{FF2B5EF4-FFF2-40B4-BE49-F238E27FC236}">
                <a16:creationId xmlns:a16="http://schemas.microsoft.com/office/drawing/2014/main" id="{E36F9614-9B52-A7C8-E069-93EE587E4CEE}"/>
              </a:ext>
            </a:extLst>
          </p:cNvPr>
          <p:cNvPicPr>
            <a:picLocks noGrp="1" noRot="1" noChangeAspect="1"/>
          </p:cNvPicPr>
          <p:nvPr>
            <p:ph idx="1"/>
            <a:videoFile r:link="rId1"/>
          </p:nvPr>
        </p:nvPicPr>
        <p:blipFill>
          <a:blip r:embed="rId4"/>
          <a:stretch>
            <a:fillRect/>
          </a:stretch>
        </p:blipFill>
        <p:spPr>
          <a:xfrm>
            <a:off x="3281819" y="688932"/>
            <a:ext cx="8446357" cy="5323646"/>
          </a:xfrm>
          <a:prstGeom prst="rect">
            <a:avLst/>
          </a:prstGeom>
        </p:spPr>
      </p:pic>
    </p:spTree>
    <p:extLst>
      <p:ext uri="{BB962C8B-B14F-4D97-AF65-F5344CB8AC3E}">
        <p14:creationId xmlns:p14="http://schemas.microsoft.com/office/powerpoint/2010/main" val="3853438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B651209-5C90-8B5A-BABB-6C369FE7170F}"/>
              </a:ext>
            </a:extLst>
          </p:cNvPr>
          <p:cNvSpPr>
            <a:spLocks noGrp="1"/>
          </p:cNvSpPr>
          <p:nvPr>
            <p:ph idx="1"/>
          </p:nvPr>
        </p:nvSpPr>
        <p:spPr>
          <a:xfrm>
            <a:off x="4581727" y="649480"/>
            <a:ext cx="4186492" cy="5546047"/>
          </a:xfrm>
        </p:spPr>
        <p:txBody>
          <a:bodyPr anchor="ctr">
            <a:normAutofit fontScale="92500"/>
          </a:bodyPr>
          <a:lstStyle/>
          <a:p>
            <a:r>
              <a:rPr lang="en-GB" sz="2400" kern="1200" dirty="0">
                <a:effectLst/>
                <a:latin typeface="+mn-lt"/>
                <a:ea typeface="+mn-ea"/>
                <a:cs typeface="+mn-cs"/>
              </a:rPr>
              <a:t>Tor</a:t>
            </a:r>
            <a:r>
              <a:rPr lang="en-GB" sz="2400" b="1" kern="1200" dirty="0">
                <a:effectLst/>
                <a:latin typeface="+mn-lt"/>
                <a:ea typeface="+mn-ea"/>
                <a:cs typeface="+mn-cs"/>
              </a:rPr>
              <a:t> </a:t>
            </a:r>
            <a:r>
              <a:rPr lang="en-GB" sz="2400" kern="1200" dirty="0">
                <a:effectLst/>
                <a:latin typeface="+mn-lt"/>
                <a:ea typeface="+mn-ea"/>
                <a:cs typeface="+mn-cs"/>
              </a:rPr>
              <a:t>is free software for enabling anonymous communication. The name is derived from an acronym for the original software project name "The Onion Router". </a:t>
            </a:r>
          </a:p>
          <a:p>
            <a:endParaRPr lang="en-GB" sz="2400" dirty="0"/>
          </a:p>
          <a:p>
            <a:r>
              <a:rPr lang="en-GB" sz="2400" kern="1200" dirty="0">
                <a:effectLst/>
                <a:latin typeface="+mn-lt"/>
                <a:ea typeface="+mn-ea"/>
                <a:cs typeface="+mn-cs"/>
              </a:rPr>
              <a:t>Tor directs Internet traffic through a free, worldwide, volunteer overlay network consisting of more than seven thousand relays to conceal a user's location and usage from anyone conducting network surveillance or traffic analysis. </a:t>
            </a:r>
            <a:endParaRPr lang="en-GB" sz="2400" dirty="0">
              <a:effectLst/>
            </a:endParaRPr>
          </a:p>
          <a:p>
            <a:endParaRPr lang="en-GB" sz="1900" dirty="0"/>
          </a:p>
        </p:txBody>
      </p:sp>
      <p:pic>
        <p:nvPicPr>
          <p:cNvPr id="4" name="Content Placeholder 4" descr="A picture containing text&#10;&#10;Description automatically generated">
            <a:extLst>
              <a:ext uri="{FF2B5EF4-FFF2-40B4-BE49-F238E27FC236}">
                <a16:creationId xmlns:a16="http://schemas.microsoft.com/office/drawing/2014/main" id="{9FE9969F-A4DE-6221-E0D9-A544485D9DC1}"/>
              </a:ext>
            </a:extLst>
          </p:cNvPr>
          <p:cNvPicPr>
            <a:picLocks noGrp="1" noChangeAspect="1"/>
          </p:cNvPicPr>
          <p:nvPr>
            <p:ph idx="1"/>
          </p:nvPr>
        </p:nvPicPr>
        <p:blipFill>
          <a:blip r:embed="rId3"/>
          <a:stretch>
            <a:fillRect/>
          </a:stretch>
        </p:blipFill>
        <p:spPr>
          <a:xfrm>
            <a:off x="8567803" y="2353104"/>
            <a:ext cx="3157475" cy="1889446"/>
          </a:xfrm>
          <a:prstGeom prst="rect">
            <a:avLst/>
          </a:prstGeom>
        </p:spPr>
      </p:pic>
    </p:spTree>
    <p:extLst>
      <p:ext uri="{BB962C8B-B14F-4D97-AF65-F5344CB8AC3E}">
        <p14:creationId xmlns:p14="http://schemas.microsoft.com/office/powerpoint/2010/main" val="31775945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0D85DAB-C915-3600-7376-1554D51027DE}"/>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Online Hate Crime – COP states….</a:t>
            </a:r>
          </a:p>
        </p:txBody>
      </p:sp>
      <p:graphicFrame>
        <p:nvGraphicFramePr>
          <p:cNvPr id="5" name="Content Placeholder 2">
            <a:extLst>
              <a:ext uri="{FF2B5EF4-FFF2-40B4-BE49-F238E27FC236}">
                <a16:creationId xmlns:a16="http://schemas.microsoft.com/office/drawing/2014/main" id="{778B413F-509B-DFE7-A646-53ECCC564E45}"/>
              </a:ext>
            </a:extLst>
          </p:cNvPr>
          <p:cNvGraphicFramePr>
            <a:graphicFrameLocks noGrp="1"/>
          </p:cNvGraphicFramePr>
          <p:nvPr>
            <p:ph idx="1"/>
            <p:extLst>
              <p:ext uri="{D42A27DB-BD31-4B8C-83A1-F6EECF244321}">
                <p14:modId xmlns:p14="http://schemas.microsoft.com/office/powerpoint/2010/main" val="2518166774"/>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546742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Freeform: Shape 3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2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958B0F-FC53-7846-A717-C98612109858}"/>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Tackling online hate crime</a:t>
            </a:r>
          </a:p>
        </p:txBody>
      </p:sp>
      <p:sp>
        <p:nvSpPr>
          <p:cNvPr id="3" name="Content Placeholder 2">
            <a:extLst>
              <a:ext uri="{FF2B5EF4-FFF2-40B4-BE49-F238E27FC236}">
                <a16:creationId xmlns:a16="http://schemas.microsoft.com/office/drawing/2014/main" id="{2CC4D012-31BB-1D02-8E45-76F7AFA7C4ED}"/>
              </a:ext>
            </a:extLst>
          </p:cNvPr>
          <p:cNvSpPr>
            <a:spLocks noGrp="1"/>
          </p:cNvSpPr>
          <p:nvPr>
            <p:ph idx="1"/>
          </p:nvPr>
        </p:nvSpPr>
        <p:spPr>
          <a:xfrm>
            <a:off x="4037824" y="649480"/>
            <a:ext cx="4037835" cy="5546047"/>
          </a:xfrm>
        </p:spPr>
        <p:txBody>
          <a:bodyPr anchor="ctr">
            <a:normAutofit/>
          </a:bodyPr>
          <a:lstStyle/>
          <a:p>
            <a:r>
              <a:rPr lang="en-GB" sz="2000" b="0" i="0" dirty="0">
                <a:effectLst/>
                <a:latin typeface="Gotham"/>
              </a:rPr>
              <a:t>A central (NPCC and Home Office) internet hate crime team (IHCT) has been established to provide a national response to generic online hate crime.</a:t>
            </a:r>
          </a:p>
          <a:p>
            <a:r>
              <a:rPr lang="en-GB" sz="2000" dirty="0">
                <a:latin typeface="Gotham"/>
              </a:rPr>
              <a:t>True Vision Website: Access to help and support for investigators. </a:t>
            </a:r>
            <a:endParaRPr lang="en-GB" sz="2000" dirty="0"/>
          </a:p>
        </p:txBody>
      </p:sp>
      <p:pic>
        <p:nvPicPr>
          <p:cNvPr id="5" name="Picture 4" descr="A white and red symbol with a crown and a red circle with a cross&#10;&#10;Description automatically generated">
            <a:extLst>
              <a:ext uri="{FF2B5EF4-FFF2-40B4-BE49-F238E27FC236}">
                <a16:creationId xmlns:a16="http://schemas.microsoft.com/office/drawing/2014/main" id="{4F936A91-D3A9-F898-EC02-29F0D55F4226}"/>
              </a:ext>
            </a:extLst>
          </p:cNvPr>
          <p:cNvPicPr>
            <a:picLocks noChangeAspect="1"/>
          </p:cNvPicPr>
          <p:nvPr/>
        </p:nvPicPr>
        <p:blipFill rotWithShape="1">
          <a:blip r:embed="rId3"/>
          <a:srcRect l="19872" r="19229"/>
          <a:stretch>
            <a:fillRect/>
          </a:stretch>
        </p:blipFill>
        <p:spPr>
          <a:xfrm>
            <a:off x="8109502" y="10"/>
            <a:ext cx="4082498" cy="6857990"/>
          </a:xfrm>
          <a:prstGeom prst="rect">
            <a:avLst/>
          </a:prstGeom>
        </p:spPr>
      </p:pic>
    </p:spTree>
    <p:extLst>
      <p:ext uri="{BB962C8B-B14F-4D97-AF65-F5344CB8AC3E}">
        <p14:creationId xmlns:p14="http://schemas.microsoft.com/office/powerpoint/2010/main" val="24509979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2078CFE2-A37C-8E2E-A0C5-D0B4021D5D0F}"/>
              </a:ext>
            </a:extLst>
          </p:cNvPr>
          <p:cNvPicPr>
            <a:picLocks noGrp="1" noChangeAspect="1"/>
          </p:cNvPicPr>
          <p:nvPr>
            <p:ph idx="1"/>
          </p:nvPr>
        </p:nvPicPr>
        <p:blipFill>
          <a:blip r:embed="rId3"/>
          <a:stretch>
            <a:fillRect/>
          </a:stretch>
        </p:blipFill>
        <p:spPr>
          <a:xfrm>
            <a:off x="859348" y="457200"/>
            <a:ext cx="10473303" cy="5943600"/>
          </a:xfrm>
          <a:prstGeom prst="rect">
            <a:avLst/>
          </a:prstGeom>
        </p:spPr>
      </p:pic>
    </p:spTree>
    <p:extLst>
      <p:ext uri="{BB962C8B-B14F-4D97-AF65-F5344CB8AC3E}">
        <p14:creationId xmlns:p14="http://schemas.microsoft.com/office/powerpoint/2010/main" val="32930928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BA513B0-82FF-4F41-8178-885375D1C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DFDCFED-5A4B-9A71-2063-F1A6473C4B80}"/>
              </a:ext>
            </a:extLst>
          </p:cNvPr>
          <p:cNvPicPr>
            <a:picLocks noChangeAspect="1"/>
          </p:cNvPicPr>
          <p:nvPr/>
        </p:nvPicPr>
        <p:blipFill>
          <a:blip r:embed="rId3"/>
          <a:srcRect r="-1" b="9666"/>
          <a:stretch/>
        </p:blipFill>
        <p:spPr>
          <a:xfrm>
            <a:off x="-1" y="10"/>
            <a:ext cx="12228129" cy="4666928"/>
          </a:xfrm>
          <a:prstGeom prst="rect">
            <a:avLst/>
          </a:prstGeom>
        </p:spPr>
      </p:pic>
      <p:grpSp>
        <p:nvGrpSpPr>
          <p:cNvPr id="17" name="Group 16">
            <a:extLst>
              <a:ext uri="{FF2B5EF4-FFF2-40B4-BE49-F238E27FC236}">
                <a16:creationId xmlns:a16="http://schemas.microsoft.com/office/drawing/2014/main" id="{93DB8501-F9F2-4ACD-B56A-9019CD5006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2987478"/>
            <a:ext cx="12228128" cy="1828800"/>
            <a:chOff x="-305" y="2987478"/>
            <a:chExt cx="12188952" cy="1828800"/>
          </a:xfrm>
        </p:grpSpPr>
        <p:sp>
          <p:nvSpPr>
            <p:cNvPr id="18" name="Freeform: Shape 17">
              <a:extLst>
                <a:ext uri="{FF2B5EF4-FFF2-40B4-BE49-F238E27FC236}">
                  <a16:creationId xmlns:a16="http://schemas.microsoft.com/office/drawing/2014/main" id="{DD03A94A-ADF5-4334-86B1-DBA5F70ACD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2987478"/>
              <a:ext cx="12188952" cy="1099712"/>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385A18E1-CBE3-4BBD-B1B7-CDBCA685E0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99381"/>
              <a:ext cx="12188952" cy="902694"/>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133EDCAA-1D6C-4710-9DA1-C7FC946D8E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01488"/>
              <a:ext cx="12188952" cy="641669"/>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useBgFill="1">
          <p:nvSpPr>
            <p:cNvPr id="21" name="Freeform: Shape 20">
              <a:extLst>
                <a:ext uri="{FF2B5EF4-FFF2-40B4-BE49-F238E27FC236}">
                  <a16:creationId xmlns:a16="http://schemas.microsoft.com/office/drawing/2014/main" id="{3916FBF2-1CC9-460D-A42B-FB77E515EC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14750"/>
              <a:ext cx="12188952" cy="1201528"/>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grpSp>
      <p:sp>
        <p:nvSpPr>
          <p:cNvPr id="2" name="Title 1">
            <a:extLst>
              <a:ext uri="{FF2B5EF4-FFF2-40B4-BE49-F238E27FC236}">
                <a16:creationId xmlns:a16="http://schemas.microsoft.com/office/drawing/2014/main" id="{768BF000-653D-F19F-17AB-3A2974A63EC6}"/>
              </a:ext>
            </a:extLst>
          </p:cNvPr>
          <p:cNvSpPr>
            <a:spLocks noGrp="1"/>
          </p:cNvSpPr>
          <p:nvPr>
            <p:ph type="title"/>
          </p:nvPr>
        </p:nvSpPr>
        <p:spPr>
          <a:xfrm>
            <a:off x="804672" y="4551037"/>
            <a:ext cx="5021782" cy="1509931"/>
          </a:xfrm>
        </p:spPr>
        <p:txBody>
          <a:bodyPr>
            <a:normAutofit/>
          </a:bodyPr>
          <a:lstStyle/>
          <a:p>
            <a:r>
              <a:rPr lang="en-GB" sz="3600">
                <a:solidFill>
                  <a:schemeClr val="tx2"/>
                </a:solidFill>
              </a:rPr>
              <a:t>What is trolling?</a:t>
            </a:r>
          </a:p>
        </p:txBody>
      </p:sp>
      <p:sp>
        <p:nvSpPr>
          <p:cNvPr id="3" name="Content Placeholder 2">
            <a:extLst>
              <a:ext uri="{FF2B5EF4-FFF2-40B4-BE49-F238E27FC236}">
                <a16:creationId xmlns:a16="http://schemas.microsoft.com/office/drawing/2014/main" id="{23238AD5-5B07-D41C-9F68-D46D579931B0}"/>
              </a:ext>
            </a:extLst>
          </p:cNvPr>
          <p:cNvSpPr>
            <a:spLocks noGrp="1"/>
          </p:cNvSpPr>
          <p:nvPr>
            <p:ph idx="1"/>
          </p:nvPr>
        </p:nvSpPr>
        <p:spPr>
          <a:xfrm>
            <a:off x="6470247" y="4551037"/>
            <a:ext cx="4926411" cy="1509935"/>
          </a:xfrm>
        </p:spPr>
        <p:txBody>
          <a:bodyPr anchor="ctr">
            <a:normAutofit fontScale="85000" lnSpcReduction="20000"/>
          </a:bodyPr>
          <a:lstStyle/>
          <a:p>
            <a:pPr marL="0" indent="0">
              <a:buNone/>
            </a:pPr>
            <a:r>
              <a:rPr lang="en-GB" sz="2400" dirty="0"/>
              <a:t>Individuals who post or comment online to “bait” others.</a:t>
            </a:r>
          </a:p>
          <a:p>
            <a:pPr marL="0" indent="0">
              <a:buNone/>
            </a:pPr>
            <a:endParaRPr lang="en-GB" sz="2400" dirty="0"/>
          </a:p>
          <a:p>
            <a:pPr marL="0" indent="0">
              <a:buNone/>
            </a:pPr>
            <a:r>
              <a:rPr lang="en-GB" sz="2400" dirty="0"/>
              <a:t>Deliberately provoking an argument or emotional reaction</a:t>
            </a:r>
          </a:p>
          <a:p>
            <a:pPr marL="0" indent="0">
              <a:buNone/>
            </a:pPr>
            <a:endParaRPr lang="en-GB" sz="1800" dirty="0"/>
          </a:p>
          <a:p>
            <a:pPr marL="0" indent="0">
              <a:buNone/>
            </a:pPr>
            <a:endParaRPr lang="en-GB" sz="1800" dirty="0">
              <a:solidFill>
                <a:schemeClr val="tx2"/>
              </a:solidFill>
            </a:endParaRPr>
          </a:p>
        </p:txBody>
      </p:sp>
    </p:spTree>
    <p:extLst>
      <p:ext uri="{BB962C8B-B14F-4D97-AF65-F5344CB8AC3E}">
        <p14:creationId xmlns:p14="http://schemas.microsoft.com/office/powerpoint/2010/main" val="25956308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ne in a crowd">
            <a:extLst>
              <a:ext uri="{FF2B5EF4-FFF2-40B4-BE49-F238E27FC236}">
                <a16:creationId xmlns:a16="http://schemas.microsoft.com/office/drawing/2014/main" id="{077C5C64-6585-CEB0-4833-9FC44C47C8B9}"/>
              </a:ext>
            </a:extLst>
          </p:cNvPr>
          <p:cNvPicPr>
            <a:picLocks noChangeAspect="1"/>
          </p:cNvPicPr>
          <p:nvPr/>
        </p:nvPicPr>
        <p:blipFill>
          <a:blip r:embed="rId3"/>
          <a:srcRect l="24512" r="16321"/>
          <a:stretch>
            <a:fillRect/>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0121FB-2346-CE0C-6E53-9D5DF9860DE0}"/>
              </a:ext>
            </a:extLst>
          </p:cNvPr>
          <p:cNvSpPr>
            <a:spLocks noGrp="1"/>
          </p:cNvSpPr>
          <p:nvPr>
            <p:ph type="title"/>
          </p:nvPr>
        </p:nvSpPr>
        <p:spPr>
          <a:xfrm>
            <a:off x="6115317" y="405685"/>
            <a:ext cx="5464968" cy="1559301"/>
          </a:xfrm>
        </p:spPr>
        <p:txBody>
          <a:bodyPr>
            <a:normAutofit/>
          </a:bodyPr>
          <a:lstStyle/>
          <a:p>
            <a:r>
              <a:rPr lang="en-GB" sz="4000"/>
              <a:t>Human Rights</a:t>
            </a:r>
          </a:p>
        </p:txBody>
      </p:sp>
      <p:sp>
        <p:nvSpPr>
          <p:cNvPr id="3" name="Content Placeholder 2">
            <a:extLst>
              <a:ext uri="{FF2B5EF4-FFF2-40B4-BE49-F238E27FC236}">
                <a16:creationId xmlns:a16="http://schemas.microsoft.com/office/drawing/2014/main" id="{36206CF0-BE77-F9ED-9DF8-3763129A4D86}"/>
              </a:ext>
            </a:extLst>
          </p:cNvPr>
          <p:cNvSpPr>
            <a:spLocks noGrp="1"/>
          </p:cNvSpPr>
          <p:nvPr>
            <p:ph idx="1"/>
          </p:nvPr>
        </p:nvSpPr>
        <p:spPr>
          <a:xfrm>
            <a:off x="6115317" y="2370671"/>
            <a:ext cx="5247340" cy="3496878"/>
          </a:xfrm>
        </p:spPr>
        <p:txBody>
          <a:bodyPr anchor="ctr">
            <a:noAutofit/>
          </a:bodyPr>
          <a:lstStyle/>
          <a:p>
            <a:pPr marL="0" indent="0">
              <a:buNone/>
            </a:pPr>
            <a:r>
              <a:rPr lang="en-GB" sz="2400" dirty="0">
                <a:latin typeface="Arial" panose="020B0604020202020204" pitchFamily="34" charset="0"/>
                <a:cs typeface="Arial" panose="020B0604020202020204" pitchFamily="34" charset="0"/>
              </a:rPr>
              <a:t>Everyone has a right to the freedom of expression. </a:t>
            </a:r>
          </a:p>
          <a:p>
            <a:pPr marL="0" indent="0">
              <a:buNone/>
            </a:pPr>
            <a:r>
              <a:rPr lang="en-GB" sz="2400" dirty="0">
                <a:latin typeface="Arial" panose="020B0604020202020204" pitchFamily="34" charset="0"/>
                <a:cs typeface="Arial" panose="020B0604020202020204" pitchFamily="34" charset="0"/>
              </a:rPr>
              <a:t>Article 10 ECHR protects speech that offends , shocks and disturbs. </a:t>
            </a:r>
          </a:p>
          <a:p>
            <a:pPr marL="0" indent="0">
              <a:buNone/>
            </a:pPr>
            <a:r>
              <a:rPr lang="en-GB" sz="2400" dirty="0">
                <a:latin typeface="Arial" panose="020B0604020202020204" pitchFamily="34" charset="0"/>
                <a:cs typeface="Arial" panose="020B0604020202020204" pitchFamily="34" charset="0"/>
              </a:rPr>
              <a:t>Each case when discussing freedom of speech must consider if the conduct has crossed an unacceptable boundary. </a:t>
            </a:r>
          </a:p>
          <a:p>
            <a:pPr marL="0" indent="0">
              <a:buNone/>
            </a:pPr>
            <a:r>
              <a:rPr lang="en-GB" sz="2400" b="0" i="0" dirty="0">
                <a:effectLst/>
                <a:latin typeface="Arial" panose="020B0604020202020204" pitchFamily="34" charset="0"/>
                <a:cs typeface="Arial" panose="020B0604020202020204" pitchFamily="34" charset="0"/>
              </a:rPr>
              <a:t>Prosecutors should only proceed with communications offences where the interference with freedom of expression, is necessary and is proportionate </a:t>
            </a:r>
          </a:p>
          <a:p>
            <a:pPr marL="0" indent="0">
              <a:buNone/>
            </a:pPr>
            <a:r>
              <a:rPr lang="en-GB" sz="2400" b="0" i="0" dirty="0">
                <a:effectLst/>
                <a:latin typeface="Arial" panose="020B0604020202020204" pitchFamily="34" charset="0"/>
                <a:cs typeface="Arial" panose="020B0604020202020204" pitchFamily="34" charset="0"/>
              </a:rPr>
              <a:t>(Crown Prosecution Service, 2024). </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464737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ECB21FA-B494-1867-6121-25F777FF20A8}"/>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What are the risks associated with hacking?</a:t>
            </a:r>
          </a:p>
        </p:txBody>
      </p:sp>
      <p:pic>
        <p:nvPicPr>
          <p:cNvPr id="5" name="Content Placeholder 4">
            <a:extLst>
              <a:ext uri="{FF2B5EF4-FFF2-40B4-BE49-F238E27FC236}">
                <a16:creationId xmlns:a16="http://schemas.microsoft.com/office/drawing/2014/main" id="{6E70D12E-B459-3B04-FB3E-75495E204716}"/>
              </a:ext>
            </a:extLst>
          </p:cNvPr>
          <p:cNvPicPr>
            <a:picLocks noGrp="1" noChangeAspect="1"/>
          </p:cNvPicPr>
          <p:nvPr>
            <p:ph idx="1"/>
          </p:nvPr>
        </p:nvPicPr>
        <p:blipFill>
          <a:blip r:embed="rId2"/>
          <a:stretch>
            <a:fillRect/>
          </a:stretch>
        </p:blipFill>
        <p:spPr>
          <a:xfrm>
            <a:off x="4502428" y="1496112"/>
            <a:ext cx="7225748" cy="3865775"/>
          </a:xfrm>
          <a:prstGeom prst="rect">
            <a:avLst/>
          </a:prstGeom>
        </p:spPr>
      </p:pic>
    </p:spTree>
    <p:extLst>
      <p:ext uri="{BB962C8B-B14F-4D97-AF65-F5344CB8AC3E}">
        <p14:creationId xmlns:p14="http://schemas.microsoft.com/office/powerpoint/2010/main" val="23377438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sign on a building&#10;&#10;Description automatically generated">
            <a:extLst>
              <a:ext uri="{FF2B5EF4-FFF2-40B4-BE49-F238E27FC236}">
                <a16:creationId xmlns:a16="http://schemas.microsoft.com/office/drawing/2014/main" id="{3F3B5375-F678-015F-1E83-FDDEECA0D70C}"/>
              </a:ext>
            </a:extLst>
          </p:cNvPr>
          <p:cNvPicPr>
            <a:picLocks noGrp="1" noChangeAspect="1"/>
          </p:cNvPicPr>
          <p:nvPr>
            <p:ph idx="1"/>
          </p:nvPr>
        </p:nvPicPr>
        <p:blipFill rotWithShape="1">
          <a:blip r:embed="rId3"/>
          <a:srcRect l="1714" r="10272" b="-2"/>
          <a:stretch/>
        </p:blipFill>
        <p:spPr>
          <a:xfrm>
            <a:off x="20" y="431"/>
            <a:ext cx="8115280" cy="6408311"/>
          </a:xfrm>
          <a:prstGeom prst="rect">
            <a:avLst/>
          </a:prstGeom>
        </p:spPr>
      </p:pic>
      <p:sp>
        <p:nvSpPr>
          <p:cNvPr id="7" name="TextBox 6">
            <a:extLst>
              <a:ext uri="{FF2B5EF4-FFF2-40B4-BE49-F238E27FC236}">
                <a16:creationId xmlns:a16="http://schemas.microsoft.com/office/drawing/2014/main" id="{395DD0EB-0EFD-8846-75E0-C8EC4E4D9CC0}"/>
              </a:ext>
            </a:extLst>
          </p:cNvPr>
          <p:cNvSpPr txBox="1"/>
          <p:nvPr/>
        </p:nvSpPr>
        <p:spPr>
          <a:xfrm>
            <a:off x="8643193" y="1014608"/>
            <a:ext cx="2942813" cy="4944065"/>
          </a:xfrm>
          <a:prstGeom prst="rect">
            <a:avLst/>
          </a:prstGeom>
        </p:spPr>
        <p:txBody>
          <a:bodyPr vert="horz" lIns="91440" tIns="45720" rIns="91440" bIns="45720" rtlCol="0">
            <a:normAutofit/>
          </a:bodyPr>
          <a:lstStyle/>
          <a:p>
            <a:pPr fontAlgn="base">
              <a:lnSpc>
                <a:spcPct val="90000"/>
              </a:lnSpc>
              <a:spcAft>
                <a:spcPts val="600"/>
              </a:spcAft>
            </a:pPr>
            <a:r>
              <a:rPr lang="en-US" sz="2000" b="1" i="0" dirty="0">
                <a:effectLst/>
                <a:highlight>
                  <a:srgbClr val="F6F6F6"/>
                </a:highlight>
              </a:rPr>
              <a:t>Hackers are attempting to sell what they say is confidential information belonging to millions of Santander staff and customers.</a:t>
            </a:r>
            <a:endParaRPr lang="en-US" sz="2000" b="0" i="0" dirty="0">
              <a:effectLst/>
              <a:highlight>
                <a:srgbClr val="F6F6F6"/>
              </a:highlight>
            </a:endParaRPr>
          </a:p>
          <a:p>
            <a:pPr fontAlgn="base">
              <a:lnSpc>
                <a:spcPct val="90000"/>
              </a:lnSpc>
              <a:spcAft>
                <a:spcPts val="600"/>
              </a:spcAft>
            </a:pPr>
            <a:endParaRPr lang="en-US" sz="2000" b="0" i="0" dirty="0">
              <a:effectLst/>
              <a:highlight>
                <a:srgbClr val="F6F6F6"/>
              </a:highlight>
            </a:endParaRPr>
          </a:p>
          <a:p>
            <a:pPr fontAlgn="base">
              <a:lnSpc>
                <a:spcPct val="90000"/>
              </a:lnSpc>
              <a:spcAft>
                <a:spcPts val="600"/>
              </a:spcAft>
            </a:pPr>
            <a:r>
              <a:rPr lang="en-US" sz="2000" b="0" i="0" dirty="0">
                <a:effectLst/>
                <a:highlight>
                  <a:srgbClr val="F6F6F6"/>
                </a:highlight>
              </a:rPr>
              <a:t>The bank — which employs 200,000 people worldwide, including around 20,000 in the UK — has confirmed data has been stolen.</a:t>
            </a:r>
          </a:p>
        </p:txBody>
      </p:sp>
      <p:sp>
        <p:nvSpPr>
          <p:cNvPr id="34" name="Rectangle 33">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129961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Qr code&#10;&#10;Description automatically generated">
            <a:extLst>
              <a:ext uri="{FF2B5EF4-FFF2-40B4-BE49-F238E27FC236}">
                <a16:creationId xmlns:a16="http://schemas.microsoft.com/office/drawing/2014/main" id="{4EAD5720-1BA5-C54D-B6AD-CC2E4DF3C58C}"/>
              </a:ext>
            </a:extLst>
          </p:cNvPr>
          <p:cNvPicPr>
            <a:picLocks noGrp="1" noChangeAspect="1"/>
          </p:cNvPicPr>
          <p:nvPr>
            <p:ph idx="1"/>
          </p:nvPr>
        </p:nvPicPr>
        <p:blipFill>
          <a:blip r:embed="rId2"/>
          <a:stretch>
            <a:fillRect/>
          </a:stretch>
        </p:blipFill>
        <p:spPr>
          <a:xfrm>
            <a:off x="548985" y="124691"/>
            <a:ext cx="9317705" cy="5141408"/>
          </a:xfrm>
        </p:spPr>
      </p:pic>
      <p:pic>
        <p:nvPicPr>
          <p:cNvPr id="7" name="Picture 6" descr="Text&#10;&#10;Description automatically generated">
            <a:extLst>
              <a:ext uri="{FF2B5EF4-FFF2-40B4-BE49-F238E27FC236}">
                <a16:creationId xmlns:a16="http://schemas.microsoft.com/office/drawing/2014/main" id="{C7B65370-52B4-5540-B37F-4A7B0138C65F}"/>
              </a:ext>
            </a:extLst>
          </p:cNvPr>
          <p:cNvPicPr>
            <a:picLocks noChangeAspect="1"/>
          </p:cNvPicPr>
          <p:nvPr/>
        </p:nvPicPr>
        <p:blipFill>
          <a:blip r:embed="rId3"/>
          <a:stretch>
            <a:fillRect/>
          </a:stretch>
        </p:blipFill>
        <p:spPr>
          <a:xfrm>
            <a:off x="5037859" y="5368637"/>
            <a:ext cx="6743700" cy="1219200"/>
          </a:xfrm>
          <a:prstGeom prst="rect">
            <a:avLst/>
          </a:prstGeom>
        </p:spPr>
      </p:pic>
    </p:spTree>
    <p:extLst>
      <p:ext uri="{BB962C8B-B14F-4D97-AF65-F5344CB8AC3E}">
        <p14:creationId xmlns:p14="http://schemas.microsoft.com/office/powerpoint/2010/main" val="19712777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2" name="Picture 41" descr="Old computer monitors">
            <a:extLst>
              <a:ext uri="{FF2B5EF4-FFF2-40B4-BE49-F238E27FC236}">
                <a16:creationId xmlns:a16="http://schemas.microsoft.com/office/drawing/2014/main" id="{41703B09-CD72-5A44-53A0-7A68C784E5E9}"/>
              </a:ext>
            </a:extLst>
          </p:cNvPr>
          <p:cNvPicPr>
            <a:picLocks noChangeAspect="1"/>
          </p:cNvPicPr>
          <p:nvPr/>
        </p:nvPicPr>
        <p:blipFill>
          <a:blip r:embed="rId3"/>
          <a:srcRect l="20615" r="27318" b="-1"/>
          <a:stretch/>
        </p:blipFill>
        <p:spPr>
          <a:xfrm>
            <a:off x="-1" y="-2"/>
            <a:ext cx="5410198" cy="6858002"/>
          </a:xfrm>
          <a:prstGeom prst="rect">
            <a:avLst/>
          </a:prstGeom>
        </p:spPr>
      </p:pic>
      <p:sp useBgFill="1">
        <p:nvSpPr>
          <p:cNvPr id="48" name="Rectangle 47">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5449EE-AF7C-DE5B-87A6-E1A97FCB6BA7}"/>
              </a:ext>
            </a:extLst>
          </p:cNvPr>
          <p:cNvSpPr>
            <a:spLocks noGrp="1"/>
          </p:cNvSpPr>
          <p:nvPr>
            <p:ph type="title"/>
          </p:nvPr>
        </p:nvSpPr>
        <p:spPr>
          <a:xfrm>
            <a:off x="6115317" y="405685"/>
            <a:ext cx="5464968" cy="1559301"/>
          </a:xfrm>
        </p:spPr>
        <p:txBody>
          <a:bodyPr>
            <a:normAutofit/>
          </a:bodyPr>
          <a:lstStyle/>
          <a:p>
            <a:r>
              <a:rPr lang="en-GB" sz="4000"/>
              <a:t>CMA 1990 - Offences</a:t>
            </a:r>
          </a:p>
        </p:txBody>
      </p:sp>
      <p:sp>
        <p:nvSpPr>
          <p:cNvPr id="3" name="Content Placeholder 2">
            <a:extLst>
              <a:ext uri="{FF2B5EF4-FFF2-40B4-BE49-F238E27FC236}">
                <a16:creationId xmlns:a16="http://schemas.microsoft.com/office/drawing/2014/main" id="{5C0058B0-20F4-8430-E9B6-2F56A29AC7FE}"/>
              </a:ext>
            </a:extLst>
          </p:cNvPr>
          <p:cNvSpPr>
            <a:spLocks noGrp="1"/>
          </p:cNvSpPr>
          <p:nvPr>
            <p:ph idx="1"/>
          </p:nvPr>
        </p:nvSpPr>
        <p:spPr>
          <a:xfrm>
            <a:off x="6115317" y="1590261"/>
            <a:ext cx="5247340" cy="4649817"/>
          </a:xfrm>
        </p:spPr>
        <p:txBody>
          <a:bodyPr anchor="ctr">
            <a:normAutofit/>
          </a:bodyPr>
          <a:lstStyle/>
          <a:p>
            <a:pPr marL="0" indent="0">
              <a:buNone/>
            </a:pPr>
            <a:r>
              <a:rPr lang="en-GB" sz="1800" b="1" i="0" u="none" strike="noStrike" dirty="0">
                <a:effectLst/>
                <a:highlight>
                  <a:srgbClr val="FFFFFF"/>
                </a:highlight>
                <a:latin typeface="Arial" panose="020B0604020202020204" pitchFamily="34" charset="0"/>
                <a:cs typeface="Arial" panose="020B0604020202020204" pitchFamily="34" charset="0"/>
                <a:hlinkClick r:id="rId4"/>
              </a:rPr>
              <a:t>Section 1</a:t>
            </a:r>
            <a:r>
              <a:rPr lang="en-GB" sz="1800" b="1" i="0" dirty="0">
                <a:effectLst/>
                <a:highlight>
                  <a:srgbClr val="FFFFFF"/>
                </a:highlight>
                <a:latin typeface="Arial" panose="020B0604020202020204" pitchFamily="34" charset="0"/>
                <a:cs typeface="Arial" panose="020B0604020202020204" pitchFamily="34" charset="0"/>
              </a:rPr>
              <a:t>: Unauthorised access to computer material.</a:t>
            </a:r>
          </a:p>
          <a:p>
            <a:pPr marL="0" indent="0">
              <a:buNone/>
            </a:pPr>
            <a:r>
              <a:rPr lang="en-GB" sz="1800" b="1" i="0" u="none" strike="noStrike" dirty="0">
                <a:effectLst/>
                <a:highlight>
                  <a:srgbClr val="FFFFFF"/>
                </a:highlight>
                <a:latin typeface="Arial" panose="020B0604020202020204" pitchFamily="34" charset="0"/>
                <a:cs typeface="Arial" panose="020B0604020202020204" pitchFamily="34" charset="0"/>
                <a:hlinkClick r:id="rId4"/>
              </a:rPr>
              <a:t>Section 2</a:t>
            </a:r>
            <a:r>
              <a:rPr lang="en-GB" sz="1800" b="1" i="0" dirty="0">
                <a:effectLst/>
                <a:highlight>
                  <a:srgbClr val="FFFFFF"/>
                </a:highlight>
                <a:latin typeface="Arial" panose="020B0604020202020204" pitchFamily="34" charset="0"/>
                <a:cs typeface="Arial" panose="020B0604020202020204" pitchFamily="34" charset="0"/>
              </a:rPr>
              <a:t>: Unauthorised access with intent to commit or facilitate commission of further offences.</a:t>
            </a:r>
          </a:p>
          <a:p>
            <a:pPr marL="0" indent="0">
              <a:buNone/>
            </a:pPr>
            <a:r>
              <a:rPr lang="en-GB" sz="1800" b="1" i="0" u="none" strike="noStrike" dirty="0">
                <a:effectLst/>
                <a:highlight>
                  <a:srgbClr val="FFFFFF"/>
                </a:highlight>
                <a:latin typeface="Arial" panose="020B0604020202020204" pitchFamily="34" charset="0"/>
                <a:cs typeface="Arial" panose="020B0604020202020204" pitchFamily="34" charset="0"/>
                <a:hlinkClick r:id="rId4"/>
              </a:rPr>
              <a:t>Section 3</a:t>
            </a:r>
            <a:r>
              <a:rPr lang="en-GB" sz="1800" b="1" i="0" dirty="0">
                <a:effectLst/>
                <a:highlight>
                  <a:srgbClr val="FFFFFF"/>
                </a:highlight>
                <a:latin typeface="Arial" panose="020B0604020202020204" pitchFamily="34" charset="0"/>
                <a:cs typeface="Arial" panose="020B0604020202020204" pitchFamily="34" charset="0"/>
              </a:rPr>
              <a:t>: Unauthorised Acts with intent to impair, or with recklessness as to impairing the operation of a computer.</a:t>
            </a:r>
          </a:p>
          <a:p>
            <a:pPr marL="0" indent="0">
              <a:buNone/>
            </a:pPr>
            <a:r>
              <a:rPr lang="en-GB" sz="1800" b="1" i="0" u="none" strike="noStrike" dirty="0">
                <a:effectLst/>
                <a:highlight>
                  <a:srgbClr val="FFFFFF"/>
                </a:highlight>
                <a:latin typeface="Arial" panose="020B0604020202020204" pitchFamily="34" charset="0"/>
                <a:cs typeface="Arial" panose="020B0604020202020204" pitchFamily="34" charset="0"/>
                <a:hlinkClick r:id="rId5"/>
              </a:rPr>
              <a:t>Section 3ZA:</a:t>
            </a:r>
            <a:r>
              <a:rPr lang="en-GB" sz="1800" b="1" i="0" dirty="0">
                <a:effectLst/>
                <a:highlight>
                  <a:srgbClr val="FFFFFF"/>
                </a:highlight>
                <a:latin typeface="Arial" panose="020B0604020202020204" pitchFamily="34" charset="0"/>
                <a:cs typeface="Arial" panose="020B0604020202020204" pitchFamily="34" charset="0"/>
              </a:rPr>
              <a:t> Unauthorised acts causing, or creating risk of, serious damage.</a:t>
            </a:r>
          </a:p>
          <a:p>
            <a:pPr marL="0" indent="0">
              <a:buNone/>
            </a:pPr>
            <a:endParaRPr lang="en-GB" sz="1800" b="1" i="0" dirty="0">
              <a:effectLst/>
              <a:highlight>
                <a:srgbClr val="FFFFFF"/>
              </a:highlight>
              <a:latin typeface="Arial" panose="020B0604020202020204" pitchFamily="34" charset="0"/>
              <a:cs typeface="Arial" panose="020B0604020202020204" pitchFamily="34" charset="0"/>
            </a:endParaRPr>
          </a:p>
          <a:p>
            <a:pPr marL="0" indent="0">
              <a:buNone/>
            </a:pPr>
            <a:r>
              <a:rPr lang="en-GB" sz="1800" b="0" i="0" dirty="0">
                <a:effectLst/>
                <a:highlight>
                  <a:srgbClr val="FFFFFF"/>
                </a:highlight>
                <a:latin typeface="Arial" panose="020B0604020202020204" pitchFamily="34" charset="0"/>
                <a:cs typeface="Arial" panose="020B0604020202020204" pitchFamily="34" charset="0"/>
              </a:rPr>
              <a:t>The CMA does not provide a definition of a computer because rapid changes in technology would mean any definition would soon become out of date.</a:t>
            </a:r>
            <a:endParaRPr lang="en-GB" sz="1800" b="1" i="0" dirty="0">
              <a:effectLst/>
              <a:highlight>
                <a:srgbClr val="FFFFFF"/>
              </a:highlight>
              <a:latin typeface="Arial" panose="020B0604020202020204" pitchFamily="34" charset="0"/>
              <a:cs typeface="Arial" panose="020B0604020202020204" pitchFamily="34" charset="0"/>
            </a:endParaRPr>
          </a:p>
          <a:p>
            <a:pPr marL="0" indent="0">
              <a:buNone/>
            </a:pPr>
            <a:endParaRPr lang="en-GB" sz="1400" dirty="0"/>
          </a:p>
        </p:txBody>
      </p:sp>
    </p:spTree>
    <p:extLst>
      <p:ext uri="{BB962C8B-B14F-4D97-AF65-F5344CB8AC3E}">
        <p14:creationId xmlns:p14="http://schemas.microsoft.com/office/powerpoint/2010/main" val="6954280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CF5D2A-E05E-C778-2618-56D1F9CFD409}"/>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Malicious Communications Act 1988</a:t>
            </a:r>
          </a:p>
        </p:txBody>
      </p:sp>
      <p:sp>
        <p:nvSpPr>
          <p:cNvPr id="3" name="Content Placeholder 2">
            <a:extLst>
              <a:ext uri="{FF2B5EF4-FFF2-40B4-BE49-F238E27FC236}">
                <a16:creationId xmlns:a16="http://schemas.microsoft.com/office/drawing/2014/main" id="{BECD8D4B-250A-3014-4EDB-F462AD0D71D5}"/>
              </a:ext>
            </a:extLst>
          </p:cNvPr>
          <p:cNvSpPr>
            <a:spLocks noGrp="1"/>
          </p:cNvSpPr>
          <p:nvPr>
            <p:ph idx="1"/>
          </p:nvPr>
        </p:nvSpPr>
        <p:spPr>
          <a:xfrm>
            <a:off x="1371599" y="2318197"/>
            <a:ext cx="9724031" cy="3683358"/>
          </a:xfrm>
        </p:spPr>
        <p:txBody>
          <a:bodyPr anchor="ctr">
            <a:normAutofit/>
          </a:bodyPr>
          <a:lstStyle/>
          <a:p>
            <a:pPr marL="0" indent="0">
              <a:buNone/>
            </a:pPr>
            <a:r>
              <a:rPr lang="en-GB" sz="2000" b="0" i="0">
                <a:effectLst/>
                <a:highlight>
                  <a:srgbClr val="FFFFFF"/>
                </a:highlight>
                <a:latin typeface="arial" panose="020B0604020202020204" pitchFamily="34" charset="0"/>
              </a:rPr>
              <a:t>Any person who sends to another person—(a)a </a:t>
            </a:r>
            <a:r>
              <a:rPr lang="en-GB" sz="2000" b="1">
                <a:highlight>
                  <a:srgbClr val="FFFFFF"/>
                </a:highlight>
                <a:latin typeface="arial" panose="020B0604020202020204" pitchFamily="34" charset="0"/>
              </a:rPr>
              <a:t>l</a:t>
            </a:r>
            <a:r>
              <a:rPr lang="en-GB" sz="2000" b="0" i="0">
                <a:effectLst/>
                <a:highlight>
                  <a:srgbClr val="FFFFFF"/>
                </a:highlight>
                <a:latin typeface="arial" panose="020B0604020202020204" pitchFamily="34" charset="0"/>
              </a:rPr>
              <a:t>etter, electronic communication or article of any description which conveys—</a:t>
            </a:r>
          </a:p>
          <a:p>
            <a:pPr marL="0" indent="0">
              <a:buNone/>
            </a:pPr>
            <a:r>
              <a:rPr lang="en-GB" sz="2000" b="0" i="0">
                <a:effectLst/>
                <a:highlight>
                  <a:srgbClr val="FFFFFF"/>
                </a:highlight>
                <a:latin typeface="arial" panose="020B0604020202020204" pitchFamily="34" charset="0"/>
              </a:rPr>
              <a:t>(i)a message which is indecent or grossly offensive:</a:t>
            </a:r>
          </a:p>
          <a:p>
            <a:pPr marL="0" indent="0">
              <a:buNone/>
            </a:pPr>
            <a:endParaRPr lang="en-GB" sz="2000" b="0" i="0">
              <a:effectLst/>
              <a:highlight>
                <a:srgbClr val="FFFFFF"/>
              </a:highlight>
              <a:latin typeface="arial" panose="020B0604020202020204" pitchFamily="34" charset="0"/>
            </a:endParaRPr>
          </a:p>
          <a:p>
            <a:pPr marL="0" indent="0">
              <a:buNone/>
            </a:pPr>
            <a:r>
              <a:rPr lang="en-GB" sz="2000" b="0" i="0">
                <a:effectLst/>
                <a:highlight>
                  <a:srgbClr val="FFFFFF"/>
                </a:highlight>
                <a:latin typeface="arial" panose="020B0604020202020204" pitchFamily="34" charset="0"/>
              </a:rPr>
              <a:t>(b)any article or electronic communication which is, in whole or part, of an indecent or grossly offensive nature,</a:t>
            </a:r>
          </a:p>
          <a:p>
            <a:pPr marL="0" indent="0">
              <a:buNone/>
            </a:pPr>
            <a:r>
              <a:rPr lang="en-GB" sz="2000" b="0" i="0">
                <a:effectLst/>
                <a:highlight>
                  <a:srgbClr val="FFFFFF"/>
                </a:highlight>
                <a:latin typeface="arial" panose="020B0604020202020204" pitchFamily="34" charset="0"/>
              </a:rPr>
              <a:t>is guilty of an offence if his purpose, or one of his purposes, in sending it is that it should, so far as falling within paragraph (a) or (b) above, cause distress or anxiety to the recipient or to any other person to whom he intends that it or its contents or nature should be communicated.</a:t>
            </a:r>
          </a:p>
          <a:p>
            <a:endParaRPr lang="en-GB" sz="2000"/>
          </a:p>
        </p:txBody>
      </p:sp>
    </p:spTree>
    <p:extLst>
      <p:ext uri="{BB962C8B-B14F-4D97-AF65-F5344CB8AC3E}">
        <p14:creationId xmlns:p14="http://schemas.microsoft.com/office/powerpoint/2010/main" val="24317157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9A22733-833F-3585-4599-F937B60D63A7}"/>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CPS considerations</a:t>
            </a:r>
          </a:p>
        </p:txBody>
      </p:sp>
      <p:sp>
        <p:nvSpPr>
          <p:cNvPr id="3" name="Content Placeholder 2">
            <a:extLst>
              <a:ext uri="{FF2B5EF4-FFF2-40B4-BE49-F238E27FC236}">
                <a16:creationId xmlns:a16="http://schemas.microsoft.com/office/drawing/2014/main" id="{248885AF-CFB1-6075-E5F5-05F83971059C}"/>
              </a:ext>
            </a:extLst>
          </p:cNvPr>
          <p:cNvSpPr>
            <a:spLocks noGrp="1"/>
          </p:cNvSpPr>
          <p:nvPr>
            <p:ph idx="1"/>
          </p:nvPr>
        </p:nvSpPr>
        <p:spPr>
          <a:xfrm>
            <a:off x="6503158" y="649480"/>
            <a:ext cx="4862447" cy="5546047"/>
          </a:xfrm>
        </p:spPr>
        <p:txBody>
          <a:bodyPr anchor="ctr">
            <a:normAutofit/>
          </a:bodyPr>
          <a:lstStyle/>
          <a:p>
            <a:r>
              <a:rPr lang="en-GB" sz="2400" dirty="0">
                <a:latin typeface="Arial" panose="020B0604020202020204" pitchFamily="34" charset="0"/>
                <a:cs typeface="Arial" panose="020B0604020202020204" pitchFamily="34" charset="0"/>
              </a:rPr>
              <a:t>Is the communication more than: </a:t>
            </a:r>
          </a:p>
          <a:p>
            <a:r>
              <a:rPr lang="en-GB" sz="2400" b="0" i="0" dirty="0">
                <a:effectLst/>
                <a:latin typeface="Arial" panose="020B0604020202020204" pitchFamily="34" charset="0"/>
                <a:cs typeface="Arial" panose="020B0604020202020204" pitchFamily="34" charset="0"/>
              </a:rPr>
              <a:t>Offensive, shocking, or disturbing.</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Considering “contemporary standards”.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Is the communication going beyond what is tolerable in an open and just multi-racial society. </a:t>
            </a:r>
          </a:p>
          <a:p>
            <a:endParaRPr lang="en-GB" sz="2000" dirty="0"/>
          </a:p>
        </p:txBody>
      </p:sp>
    </p:spTree>
    <p:extLst>
      <p:ext uri="{BB962C8B-B14F-4D97-AF65-F5344CB8AC3E}">
        <p14:creationId xmlns:p14="http://schemas.microsoft.com/office/powerpoint/2010/main" val="3993910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7BB6FD-09FC-8897-8B27-AE29B2D7F7FB}"/>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What is “grossly offensive”?</a:t>
            </a:r>
          </a:p>
        </p:txBody>
      </p:sp>
      <p:sp>
        <p:nvSpPr>
          <p:cNvPr id="32" name="Content Placeholder 2">
            <a:extLst>
              <a:ext uri="{FF2B5EF4-FFF2-40B4-BE49-F238E27FC236}">
                <a16:creationId xmlns:a16="http://schemas.microsoft.com/office/drawing/2014/main" id="{F3261C6B-3EF8-85B8-A090-63FCACEEAD4A}"/>
              </a:ext>
            </a:extLst>
          </p:cNvPr>
          <p:cNvSpPr>
            <a:spLocks noGrp="1"/>
          </p:cNvSpPr>
          <p:nvPr>
            <p:ph idx="1"/>
          </p:nvPr>
        </p:nvSpPr>
        <p:spPr>
          <a:xfrm>
            <a:off x="1371599" y="2318197"/>
            <a:ext cx="9724031" cy="3683358"/>
          </a:xfrm>
        </p:spPr>
        <p:txBody>
          <a:bodyPr anchor="ctr">
            <a:normAutofit/>
          </a:bodyPr>
          <a:lstStyle/>
          <a:p>
            <a:r>
              <a:rPr lang="en-GB" sz="2400" b="0" i="0" dirty="0">
                <a:effectLst/>
              </a:rPr>
              <a:t>There is no statutory definition of what constitutes a 'grossly offensive' communication.</a:t>
            </a:r>
          </a:p>
          <a:p>
            <a:r>
              <a:rPr lang="en-GB" sz="2400" b="0" i="0" dirty="0">
                <a:effectLst/>
              </a:rPr>
              <a:t>Each case must be assessed on its merits, considering the content of the communication and the context in which it was sent.</a:t>
            </a:r>
            <a:endParaRPr lang="en-GB" sz="2400" dirty="0"/>
          </a:p>
          <a:p>
            <a:r>
              <a:rPr lang="en-GB" sz="2400" dirty="0"/>
              <a:t>Has is crossed the threshold of Art 10 ECHR?</a:t>
            </a:r>
          </a:p>
        </p:txBody>
      </p:sp>
    </p:spTree>
    <p:extLst>
      <p:ext uri="{BB962C8B-B14F-4D97-AF65-F5344CB8AC3E}">
        <p14:creationId xmlns:p14="http://schemas.microsoft.com/office/powerpoint/2010/main" val="11027078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2F2B37-DA9F-B8AD-9EDC-0884B1859128}"/>
              </a:ext>
            </a:extLst>
          </p:cNvPr>
          <p:cNvSpPr>
            <a:spLocks noGrp="1"/>
          </p:cNvSpPr>
          <p:nvPr>
            <p:ph type="title"/>
          </p:nvPr>
        </p:nvSpPr>
        <p:spPr>
          <a:xfrm>
            <a:off x="5658678" y="762001"/>
            <a:ext cx="5301243" cy="1708244"/>
          </a:xfrm>
        </p:spPr>
        <p:txBody>
          <a:bodyPr anchor="ctr">
            <a:normAutofit/>
          </a:bodyPr>
          <a:lstStyle/>
          <a:p>
            <a:r>
              <a:rPr lang="en-GB" sz="4000" dirty="0"/>
              <a:t>DPP V Bussetti 2021</a:t>
            </a:r>
          </a:p>
        </p:txBody>
      </p:sp>
      <p:pic>
        <p:nvPicPr>
          <p:cNvPr id="5" name="Picture 4">
            <a:extLst>
              <a:ext uri="{FF2B5EF4-FFF2-40B4-BE49-F238E27FC236}">
                <a16:creationId xmlns:a16="http://schemas.microsoft.com/office/drawing/2014/main" id="{C9FFF675-B90E-B36D-A540-4524427E14F6}"/>
              </a:ext>
            </a:extLst>
          </p:cNvPr>
          <p:cNvPicPr>
            <a:picLocks noChangeAspect="1"/>
          </p:cNvPicPr>
          <p:nvPr/>
        </p:nvPicPr>
        <p:blipFill>
          <a:blip r:embed="rId3"/>
          <a:srcRect t="1281" r="3" b="3"/>
          <a:stretch/>
        </p:blipFill>
        <p:spPr>
          <a:xfrm>
            <a:off x="0" y="-2"/>
            <a:ext cx="5141844" cy="6858002"/>
          </a:xfrm>
          <a:prstGeom prst="rect">
            <a:avLst/>
          </a:prstGeom>
        </p:spPr>
      </p:pic>
      <p:sp>
        <p:nvSpPr>
          <p:cNvPr id="3" name="Content Placeholder 2">
            <a:extLst>
              <a:ext uri="{FF2B5EF4-FFF2-40B4-BE49-F238E27FC236}">
                <a16:creationId xmlns:a16="http://schemas.microsoft.com/office/drawing/2014/main" id="{8894310F-7FA6-6BFA-9787-962BD82D35D2}"/>
              </a:ext>
            </a:extLst>
          </p:cNvPr>
          <p:cNvSpPr>
            <a:spLocks noGrp="1"/>
          </p:cNvSpPr>
          <p:nvPr>
            <p:ph idx="1"/>
          </p:nvPr>
        </p:nvSpPr>
        <p:spPr>
          <a:xfrm>
            <a:off x="5388592" y="2470245"/>
            <a:ext cx="5571329" cy="3769835"/>
          </a:xfrm>
        </p:spPr>
        <p:txBody>
          <a:bodyPr anchor="ctr">
            <a:noAutofit/>
          </a:bodyPr>
          <a:lstStyle/>
          <a:p>
            <a:pPr marL="0" indent="0">
              <a:buNone/>
            </a:pPr>
            <a:r>
              <a:rPr lang="en-GB" sz="2000" dirty="0"/>
              <a:t>The message cannot simply be offensive but grossly offense. </a:t>
            </a:r>
          </a:p>
          <a:p>
            <a:pPr marL="0" indent="0">
              <a:buNone/>
            </a:pPr>
            <a:r>
              <a:rPr lang="en-GB" sz="2000" dirty="0"/>
              <a:t>Just because something is in “bad taste” it may not be enough. </a:t>
            </a:r>
          </a:p>
          <a:p>
            <a:pPr marL="0" indent="0">
              <a:buNone/>
            </a:pPr>
            <a:r>
              <a:rPr lang="en-GB" sz="2000" dirty="0"/>
              <a:t>Defendant went to a bonfire party and took a video of a burning Grenfell Tower which was shared on two Whatsapp groups. </a:t>
            </a:r>
          </a:p>
          <a:p>
            <a:pPr marL="0" indent="0">
              <a:buNone/>
            </a:pPr>
            <a:r>
              <a:rPr lang="en-GB" sz="2000" dirty="0"/>
              <a:t>Then shared on social media.</a:t>
            </a:r>
          </a:p>
          <a:p>
            <a:pPr marL="0" indent="0">
              <a:buNone/>
            </a:pPr>
            <a:r>
              <a:rPr lang="en-GB" sz="2000" dirty="0"/>
              <a:t>Charged with sending a grossly offensive message country to s 127 Communications Act 2003.</a:t>
            </a:r>
          </a:p>
          <a:p>
            <a:pPr marL="0" indent="0">
              <a:buNone/>
            </a:pPr>
            <a:r>
              <a:rPr lang="en-GB" sz="2000" dirty="0"/>
              <a:t>Defendant acquitted. </a:t>
            </a:r>
          </a:p>
        </p:txBody>
      </p:sp>
    </p:spTree>
    <p:extLst>
      <p:ext uri="{BB962C8B-B14F-4D97-AF65-F5344CB8AC3E}">
        <p14:creationId xmlns:p14="http://schemas.microsoft.com/office/powerpoint/2010/main" val="6329762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D34762-092A-5167-0CEF-B689EED885A2}"/>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The Data Protection Act 2018</a:t>
            </a:r>
          </a:p>
        </p:txBody>
      </p:sp>
      <p:sp>
        <p:nvSpPr>
          <p:cNvPr id="3" name="Content Placeholder 2">
            <a:extLst>
              <a:ext uri="{FF2B5EF4-FFF2-40B4-BE49-F238E27FC236}">
                <a16:creationId xmlns:a16="http://schemas.microsoft.com/office/drawing/2014/main" id="{AC86F8A2-E9D9-7A8F-A045-BFA2A9311A40}"/>
              </a:ext>
            </a:extLst>
          </p:cNvPr>
          <p:cNvSpPr>
            <a:spLocks noGrp="1"/>
          </p:cNvSpPr>
          <p:nvPr>
            <p:ph idx="1"/>
          </p:nvPr>
        </p:nvSpPr>
        <p:spPr>
          <a:xfrm>
            <a:off x="185531" y="1885278"/>
            <a:ext cx="10910100" cy="4678183"/>
          </a:xfrm>
        </p:spPr>
        <p:txBody>
          <a:bodyPr anchor="ctr">
            <a:normAutofit/>
          </a:bodyPr>
          <a:lstStyle/>
          <a:p>
            <a:pPr marL="0" indent="0">
              <a:buNone/>
            </a:pPr>
            <a:r>
              <a:rPr lang="en-GB" sz="2000">
                <a:latin typeface="Arial"/>
                <a:cs typeface="Arial"/>
              </a:rPr>
              <a:t>Controls how your personal information is used by organisations, businesses or the government. </a:t>
            </a:r>
          </a:p>
          <a:p>
            <a:pPr marL="0" indent="0">
              <a:buNone/>
            </a:pPr>
            <a:endParaRPr lang="en-GB" sz="2000">
              <a:latin typeface="Arial"/>
              <a:cs typeface="Arial"/>
            </a:endParaRPr>
          </a:p>
          <a:p>
            <a:pPr marL="0" indent="0">
              <a:buNone/>
            </a:pPr>
            <a:r>
              <a:rPr lang="en-GB" sz="2000" b="0" i="0">
                <a:effectLst/>
                <a:highlight>
                  <a:srgbClr val="FFFFFF"/>
                </a:highlight>
                <a:latin typeface="Arial"/>
                <a:cs typeface="Arial"/>
              </a:rPr>
              <a:t>Everyone responsible for using personal data has to follow strict rules called ‘data protection principles. They must make sure the information is:</a:t>
            </a:r>
          </a:p>
          <a:p>
            <a:pPr marL="0" indent="0">
              <a:buNone/>
            </a:pPr>
            <a:r>
              <a:rPr lang="en-GB" sz="2000" b="0" i="0">
                <a:effectLst/>
                <a:highlight>
                  <a:srgbClr val="FFFFFF"/>
                </a:highlight>
                <a:latin typeface="Arial"/>
                <a:cs typeface="Arial"/>
              </a:rPr>
              <a:t>used fairly, lawfully and transparently</a:t>
            </a:r>
          </a:p>
          <a:p>
            <a:pPr marL="0" indent="0">
              <a:buNone/>
            </a:pPr>
            <a:r>
              <a:rPr lang="en-GB" sz="2000" b="0" i="0">
                <a:effectLst/>
                <a:highlight>
                  <a:srgbClr val="FFFFFF"/>
                </a:highlight>
                <a:latin typeface="Arial"/>
                <a:cs typeface="Arial"/>
              </a:rPr>
              <a:t>used for specified, explicit purposes</a:t>
            </a:r>
          </a:p>
          <a:p>
            <a:pPr marL="0" indent="0">
              <a:buNone/>
            </a:pPr>
            <a:r>
              <a:rPr lang="en-GB" sz="2000" b="0" i="0">
                <a:effectLst/>
                <a:highlight>
                  <a:srgbClr val="FFFFFF"/>
                </a:highlight>
                <a:latin typeface="Arial"/>
                <a:cs typeface="Arial"/>
              </a:rPr>
              <a:t>used in a way that is adequate, relevant and limited to only what is necessary</a:t>
            </a:r>
          </a:p>
          <a:p>
            <a:pPr marL="0" indent="0">
              <a:buNone/>
            </a:pPr>
            <a:r>
              <a:rPr lang="en-GB" sz="2000" b="0" i="0">
                <a:effectLst/>
                <a:highlight>
                  <a:srgbClr val="FFFFFF"/>
                </a:highlight>
                <a:latin typeface="Arial"/>
                <a:cs typeface="Arial"/>
              </a:rPr>
              <a:t>accurate and, where necessary, kept up to date</a:t>
            </a:r>
          </a:p>
          <a:p>
            <a:pPr marL="0" indent="0">
              <a:buNone/>
            </a:pPr>
            <a:r>
              <a:rPr lang="en-GB" sz="2000" b="0" i="0">
                <a:effectLst/>
                <a:highlight>
                  <a:srgbClr val="FFFFFF"/>
                </a:highlight>
                <a:latin typeface="Arial"/>
                <a:cs typeface="Arial"/>
              </a:rPr>
              <a:t>kept for no longer than is necessary</a:t>
            </a:r>
          </a:p>
          <a:p>
            <a:pPr marL="0" indent="0">
              <a:buNone/>
            </a:pPr>
            <a:r>
              <a:rPr lang="en-GB" sz="2000" b="0" i="0">
                <a:effectLst/>
                <a:highlight>
                  <a:srgbClr val="FFFFFF"/>
                </a:highlight>
                <a:latin typeface="Arial"/>
                <a:cs typeface="Arial"/>
              </a:rPr>
              <a:t>handled in a way that ensures appropriate </a:t>
            </a:r>
            <a:r>
              <a:rPr lang="en-GB" sz="2000" b="0" i="0">
                <a:effectLst/>
                <a:highlight>
                  <a:srgbClr val="FFFF00"/>
                </a:highlight>
                <a:latin typeface="Arial"/>
                <a:cs typeface="Arial"/>
              </a:rPr>
              <a:t>security</a:t>
            </a:r>
            <a:r>
              <a:rPr lang="en-GB" sz="2000" b="0" i="0">
                <a:effectLst/>
                <a:highlight>
                  <a:srgbClr val="FFFFFF"/>
                </a:highlight>
                <a:latin typeface="Arial"/>
                <a:cs typeface="Arial"/>
              </a:rPr>
              <a:t>, including protection against unlawful or unauthorised processing, access, loss, destruction or damage</a:t>
            </a:r>
          </a:p>
          <a:p>
            <a:endParaRPr lang="en-GB" sz="1700" dirty="0"/>
          </a:p>
        </p:txBody>
      </p:sp>
    </p:spTree>
    <p:extLst>
      <p:ext uri="{BB962C8B-B14F-4D97-AF65-F5344CB8AC3E}">
        <p14:creationId xmlns:p14="http://schemas.microsoft.com/office/powerpoint/2010/main" val="15631104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66D7F65-E9B6-4775-8355-D095CC73C1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82DBF0-D4FD-4562-7F75-B949B4654512}"/>
              </a:ext>
            </a:extLst>
          </p:cNvPr>
          <p:cNvSpPr>
            <a:spLocks noGrp="1"/>
          </p:cNvSpPr>
          <p:nvPr>
            <p:ph type="title"/>
          </p:nvPr>
        </p:nvSpPr>
        <p:spPr>
          <a:xfrm>
            <a:off x="1136396" y="502022"/>
            <a:ext cx="6173262" cy="775634"/>
          </a:xfrm>
        </p:spPr>
        <p:txBody>
          <a:bodyPr anchor="b">
            <a:normAutofit/>
          </a:bodyPr>
          <a:lstStyle/>
          <a:p>
            <a:r>
              <a:rPr lang="en-GB" sz="4000" dirty="0"/>
              <a:t>Breach example: </a:t>
            </a:r>
          </a:p>
        </p:txBody>
      </p:sp>
      <p:sp>
        <p:nvSpPr>
          <p:cNvPr id="3" name="Content Placeholder 2">
            <a:extLst>
              <a:ext uri="{FF2B5EF4-FFF2-40B4-BE49-F238E27FC236}">
                <a16:creationId xmlns:a16="http://schemas.microsoft.com/office/drawing/2014/main" id="{2D39316C-1F7A-DE45-EF5A-420951B02500}"/>
              </a:ext>
            </a:extLst>
          </p:cNvPr>
          <p:cNvSpPr>
            <a:spLocks noGrp="1"/>
          </p:cNvSpPr>
          <p:nvPr>
            <p:ph idx="1"/>
          </p:nvPr>
        </p:nvSpPr>
        <p:spPr>
          <a:xfrm>
            <a:off x="1136396" y="1440494"/>
            <a:ext cx="6173262" cy="4453004"/>
          </a:xfrm>
        </p:spPr>
        <p:txBody>
          <a:bodyPr vert="horz" lIns="91440" tIns="45720" rIns="91440" bIns="45720" rtlCol="0" anchor="t">
            <a:normAutofit/>
          </a:bodyPr>
          <a:lstStyle/>
          <a:p>
            <a:pPr marL="0" indent="0" fontAlgn="base">
              <a:buNone/>
            </a:pPr>
            <a:r>
              <a:rPr lang="en-GB" sz="1800" b="1" i="0" dirty="0">
                <a:effectLst/>
                <a:highlight>
                  <a:srgbClr val="FFFFFF"/>
                </a:highlight>
                <a:latin typeface="Arial"/>
                <a:cs typeface="Arial"/>
              </a:rPr>
              <a:t>H&amp;M (€35.3m/£32.1m)</a:t>
            </a:r>
          </a:p>
          <a:p>
            <a:pPr marL="0" indent="0" fontAlgn="base">
              <a:buNone/>
            </a:pPr>
            <a:r>
              <a:rPr lang="en-GB" sz="1800" b="0" i="0" dirty="0">
                <a:effectLst/>
                <a:highlight>
                  <a:srgbClr val="FFFFFF"/>
                </a:highlight>
                <a:latin typeface="Arial"/>
                <a:cs typeface="Arial"/>
              </a:rPr>
              <a:t>H&amp;M was sued after it was found to have been secretly monitoring hundreds of its employees.</a:t>
            </a:r>
          </a:p>
          <a:p>
            <a:pPr marL="0" indent="0" fontAlgn="base">
              <a:buNone/>
            </a:pPr>
            <a:r>
              <a:rPr lang="en-GB" sz="1800" b="0" i="0" dirty="0">
                <a:effectLst/>
                <a:highlight>
                  <a:srgbClr val="FFFFFF"/>
                </a:highlight>
                <a:latin typeface="Arial"/>
                <a:cs typeface="Arial"/>
              </a:rPr>
              <a:t>If workers took holiday or sick leave, they were required to attend a meeting with senior staff at the retail giant on their return.</a:t>
            </a:r>
          </a:p>
          <a:p>
            <a:pPr marL="0" indent="0" fontAlgn="base">
              <a:buNone/>
            </a:pPr>
            <a:r>
              <a:rPr lang="en-GB" sz="1800" b="0" i="0" dirty="0">
                <a:effectLst/>
                <a:highlight>
                  <a:srgbClr val="FFFFFF"/>
                </a:highlight>
                <a:latin typeface="Arial"/>
                <a:cs typeface="Arial"/>
              </a:rPr>
              <a:t>These meetings were recorded and made accessible to H&amp;M managers without the knowledge of staff.</a:t>
            </a:r>
          </a:p>
          <a:p>
            <a:pPr marL="0" indent="0" fontAlgn="base">
              <a:buNone/>
            </a:pPr>
            <a:r>
              <a:rPr lang="en-GB" sz="1800" b="0" i="0" dirty="0">
                <a:effectLst/>
                <a:highlight>
                  <a:srgbClr val="FFFFFF"/>
                </a:highlight>
                <a:latin typeface="Arial"/>
                <a:cs typeface="Arial"/>
              </a:rPr>
              <a:t>The data collected from the interviews was used to make a "detailed profile" of workers, which then influenced decisions concerning their employment</a:t>
            </a:r>
          </a:p>
          <a:p>
            <a:pPr marL="0" indent="0" fontAlgn="base">
              <a:buNone/>
            </a:pPr>
            <a:r>
              <a:rPr lang="en-GB" sz="1800" b="0" i="0" dirty="0">
                <a:effectLst/>
                <a:highlight>
                  <a:srgbClr val="FFFFFF"/>
                </a:highlight>
                <a:latin typeface="Arial"/>
                <a:cs typeface="Arial"/>
              </a:rPr>
              <a:t>(BBC, 2021).</a:t>
            </a:r>
          </a:p>
          <a:p>
            <a:endParaRPr lang="en-GB" sz="1700" dirty="0"/>
          </a:p>
        </p:txBody>
      </p:sp>
      <p:pic>
        <p:nvPicPr>
          <p:cNvPr id="5" name="Picture 4" descr="Abstract blurred background of department store">
            <a:extLst>
              <a:ext uri="{FF2B5EF4-FFF2-40B4-BE49-F238E27FC236}">
                <a16:creationId xmlns:a16="http://schemas.microsoft.com/office/drawing/2014/main" id="{727C0409-28BB-DA61-78E2-FD8EBB114D11}"/>
              </a:ext>
            </a:extLst>
          </p:cNvPr>
          <p:cNvPicPr>
            <a:picLocks noChangeAspect="1"/>
          </p:cNvPicPr>
          <p:nvPr/>
        </p:nvPicPr>
        <p:blipFill rotWithShape="1">
          <a:blip r:embed="rId3"/>
          <a:srcRect l="23954" r="33651" b="1"/>
          <a:stretch/>
        </p:blipFill>
        <p:spPr>
          <a:xfrm>
            <a:off x="8115300" y="-12515"/>
            <a:ext cx="4076700" cy="6418631"/>
          </a:xfrm>
          <a:prstGeom prst="rect">
            <a:avLst/>
          </a:prstGeom>
        </p:spPr>
      </p:pic>
      <p:sp>
        <p:nvSpPr>
          <p:cNvPr id="20" name="Rectangle 19">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7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931420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child wearing headphones&#10;&#10;Description automatically generated">
            <a:extLst>
              <a:ext uri="{FF2B5EF4-FFF2-40B4-BE49-F238E27FC236}">
                <a16:creationId xmlns:a16="http://schemas.microsoft.com/office/drawing/2014/main" id="{73950BB4-CBA5-9FDC-38EB-EF2953795EB5}"/>
              </a:ext>
            </a:extLst>
          </p:cNvPr>
          <p:cNvPicPr>
            <a:picLocks noGrp="1" noChangeAspect="1"/>
          </p:cNvPicPr>
          <p:nvPr>
            <p:ph idx="1"/>
          </p:nvPr>
        </p:nvPicPr>
        <p:blipFill>
          <a:blip r:embed="rId2"/>
          <a:srcRect b="900"/>
          <a:stretch/>
        </p:blipFill>
        <p:spPr>
          <a:xfrm>
            <a:off x="811789" y="457200"/>
            <a:ext cx="10568422" cy="5943600"/>
          </a:xfrm>
          <a:prstGeom prst="rect">
            <a:avLst/>
          </a:prstGeom>
        </p:spPr>
      </p:pic>
    </p:spTree>
    <p:extLst>
      <p:ext uri="{BB962C8B-B14F-4D97-AF65-F5344CB8AC3E}">
        <p14:creationId xmlns:p14="http://schemas.microsoft.com/office/powerpoint/2010/main" val="31435538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screenshot of a phone&#10;&#10;Description automatically generated">
            <a:extLst>
              <a:ext uri="{FF2B5EF4-FFF2-40B4-BE49-F238E27FC236}">
                <a16:creationId xmlns:a16="http://schemas.microsoft.com/office/drawing/2014/main" id="{0804FAC4-A3D5-106A-2B75-BE0138F6FD8F}"/>
              </a:ext>
            </a:extLst>
          </p:cNvPr>
          <p:cNvPicPr>
            <a:picLocks noGrp="1" noChangeAspect="1"/>
          </p:cNvPicPr>
          <p:nvPr>
            <p:ph idx="1"/>
          </p:nvPr>
        </p:nvPicPr>
        <p:blipFill>
          <a:blip r:embed="rId2"/>
          <a:srcRect r="872" b="1"/>
          <a:stretch/>
        </p:blipFill>
        <p:spPr>
          <a:xfrm>
            <a:off x="811844" y="457200"/>
            <a:ext cx="10568312" cy="5943600"/>
          </a:xfrm>
          <a:prstGeom prst="rect">
            <a:avLst/>
          </a:prstGeom>
        </p:spPr>
      </p:pic>
    </p:spTree>
    <p:extLst>
      <p:ext uri="{BB962C8B-B14F-4D97-AF65-F5344CB8AC3E}">
        <p14:creationId xmlns:p14="http://schemas.microsoft.com/office/powerpoint/2010/main" val="38404485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2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832A6B-098A-F048-A129-B3D980E3136C}"/>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Encouraging or assisting self-harm</a:t>
            </a:r>
          </a:p>
        </p:txBody>
      </p:sp>
      <p:sp>
        <p:nvSpPr>
          <p:cNvPr id="3" name="Content Placeholder 2">
            <a:extLst>
              <a:ext uri="{FF2B5EF4-FFF2-40B4-BE49-F238E27FC236}">
                <a16:creationId xmlns:a16="http://schemas.microsoft.com/office/drawing/2014/main" id="{1580DD57-4A69-778A-D74E-B39BD751D47C}"/>
              </a:ext>
            </a:extLst>
          </p:cNvPr>
          <p:cNvSpPr>
            <a:spLocks noGrp="1"/>
          </p:cNvSpPr>
          <p:nvPr>
            <p:ph idx="1"/>
          </p:nvPr>
        </p:nvSpPr>
        <p:spPr>
          <a:xfrm>
            <a:off x="4581727" y="649480"/>
            <a:ext cx="3025303" cy="5546047"/>
          </a:xfrm>
        </p:spPr>
        <p:txBody>
          <a:bodyPr anchor="ctr">
            <a:normAutofit/>
          </a:bodyPr>
          <a:lstStyle/>
          <a:p>
            <a:pPr marL="0" indent="0">
              <a:buNone/>
            </a:pPr>
            <a:r>
              <a:rPr lang="en-GB" sz="2000" dirty="0">
                <a:latin typeface="Arial" panose="020B0604020202020204" pitchFamily="34" charset="0"/>
                <a:cs typeface="Arial" panose="020B0604020202020204" pitchFamily="34" charset="0"/>
              </a:rPr>
              <a:t>U</a:t>
            </a:r>
            <a:r>
              <a:rPr lang="en-GB" sz="2000" b="0" i="0" dirty="0">
                <a:effectLst/>
                <a:latin typeface="Arial" panose="020B0604020202020204" pitchFamily="34" charset="0"/>
                <a:cs typeface="Arial" panose="020B0604020202020204" pitchFamily="34" charset="0"/>
              </a:rPr>
              <a:t>nder the Suicide Act 1961, to do an act capable of encouraging or assisting another person to take, or attempt to take, their own life.</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Changes to legalisation tackles those who “encourage” others to self-harm. </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The offence also applies to perpetrators who do not know the victim (online trolls). </a:t>
            </a:r>
          </a:p>
        </p:txBody>
      </p:sp>
      <p:pic>
        <p:nvPicPr>
          <p:cNvPr id="5" name="Picture 4">
            <a:extLst>
              <a:ext uri="{FF2B5EF4-FFF2-40B4-BE49-F238E27FC236}">
                <a16:creationId xmlns:a16="http://schemas.microsoft.com/office/drawing/2014/main" id="{339BB4E1-B8F5-6251-59F2-3B407EBBE356}"/>
              </a:ext>
            </a:extLst>
          </p:cNvPr>
          <p:cNvPicPr>
            <a:picLocks noChangeAspect="1"/>
          </p:cNvPicPr>
          <p:nvPr/>
        </p:nvPicPr>
        <p:blipFill>
          <a:blip r:embed="rId3"/>
          <a:srcRect l="26142" r="12326" b="1"/>
          <a:stretch/>
        </p:blipFill>
        <p:spPr>
          <a:xfrm>
            <a:off x="8109502" y="1143223"/>
            <a:ext cx="3615776" cy="4583432"/>
          </a:xfrm>
          <a:prstGeom prst="rect">
            <a:avLst/>
          </a:prstGeom>
        </p:spPr>
      </p:pic>
    </p:spTree>
    <p:extLst>
      <p:ext uri="{BB962C8B-B14F-4D97-AF65-F5344CB8AC3E}">
        <p14:creationId xmlns:p14="http://schemas.microsoft.com/office/powerpoint/2010/main" val="286900218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65CFB0-B581-A5D7-073A-9173ED082526}"/>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Encouraging or assisting self-harm</a:t>
            </a:r>
          </a:p>
        </p:txBody>
      </p:sp>
      <p:sp>
        <p:nvSpPr>
          <p:cNvPr id="3" name="Content Placeholder 2">
            <a:extLst>
              <a:ext uri="{FF2B5EF4-FFF2-40B4-BE49-F238E27FC236}">
                <a16:creationId xmlns:a16="http://schemas.microsoft.com/office/drawing/2014/main" id="{C5F73057-32CF-38A5-10C0-527D828124D0}"/>
              </a:ext>
            </a:extLst>
          </p:cNvPr>
          <p:cNvSpPr>
            <a:spLocks noGrp="1"/>
          </p:cNvSpPr>
          <p:nvPr>
            <p:ph idx="1"/>
          </p:nvPr>
        </p:nvSpPr>
        <p:spPr>
          <a:xfrm>
            <a:off x="4810259" y="649480"/>
            <a:ext cx="6555347" cy="5546047"/>
          </a:xfrm>
        </p:spPr>
        <p:txBody>
          <a:bodyPr anchor="ctr">
            <a:normAutofit/>
          </a:bodyPr>
          <a:lstStyle/>
          <a:p>
            <a:pPr marL="0" indent="0">
              <a:buNone/>
            </a:pPr>
            <a:r>
              <a:rPr lang="en-GB" sz="1700" b="0" i="0">
                <a:effectLst/>
                <a:latin typeface="arial" panose="020B0604020202020204" pitchFamily="34" charset="0"/>
              </a:rPr>
              <a:t>A person (D) commits an offence if—</a:t>
            </a:r>
          </a:p>
          <a:p>
            <a:pPr marL="0" indent="0">
              <a:buNone/>
            </a:pPr>
            <a:r>
              <a:rPr lang="en-GB" sz="1700" b="0" i="0">
                <a:effectLst/>
                <a:latin typeface="arial" panose="020B0604020202020204" pitchFamily="34" charset="0"/>
              </a:rPr>
              <a:t>D does a relevant act capable of encouraging or assisting the serious self-harm of another person, and</a:t>
            </a:r>
          </a:p>
          <a:p>
            <a:pPr marL="0" indent="0">
              <a:buNone/>
            </a:pPr>
            <a:r>
              <a:rPr lang="en-GB" sz="1700" b="0" i="0">
                <a:effectLst/>
                <a:latin typeface="arial" panose="020B0604020202020204" pitchFamily="34" charset="0"/>
              </a:rPr>
              <a:t>D’s act was intended to encourage or assist the serious self-harm of another person.</a:t>
            </a:r>
          </a:p>
          <a:p>
            <a:pPr marL="0" indent="0">
              <a:buNone/>
            </a:pPr>
            <a:r>
              <a:rPr lang="en-GB" sz="1700" b="0" i="0">
                <a:effectLst/>
                <a:latin typeface="arial" panose="020B0604020202020204" pitchFamily="34" charset="0"/>
              </a:rPr>
              <a:t> “does a relevant act” if D—</a:t>
            </a:r>
          </a:p>
          <a:p>
            <a:pPr marL="0" indent="0">
              <a:buNone/>
            </a:pPr>
            <a:r>
              <a:rPr lang="en-GB" sz="1700" b="0" i="0">
                <a:effectLst/>
                <a:latin typeface="arial" panose="020B0604020202020204" pitchFamily="34" charset="0"/>
              </a:rPr>
              <a:t>communicates in person,</a:t>
            </a:r>
          </a:p>
          <a:p>
            <a:pPr marL="0" indent="0">
              <a:buNone/>
            </a:pPr>
            <a:r>
              <a:rPr lang="en-GB" sz="1700" b="0" i="0">
                <a:effectLst/>
                <a:latin typeface="arial" panose="020B0604020202020204" pitchFamily="34" charset="0"/>
              </a:rPr>
              <a:t>sends, transmits or publishes a communication by electronic means,</a:t>
            </a:r>
          </a:p>
          <a:p>
            <a:pPr marL="0" indent="0">
              <a:buNone/>
            </a:pPr>
            <a:r>
              <a:rPr lang="en-GB" sz="1700" b="0" i="0">
                <a:effectLst/>
                <a:latin typeface="arial" panose="020B0604020202020204" pitchFamily="34" charset="0"/>
              </a:rPr>
              <a:t>shows a person such a communication,</a:t>
            </a:r>
          </a:p>
          <a:p>
            <a:pPr marL="0" indent="0">
              <a:buNone/>
            </a:pPr>
            <a:r>
              <a:rPr lang="en-GB" sz="1700" b="0" i="0">
                <a:effectLst/>
                <a:latin typeface="arial" panose="020B0604020202020204" pitchFamily="34" charset="0"/>
              </a:rPr>
              <a:t>publishes material by any means other than electronic means,</a:t>
            </a:r>
          </a:p>
          <a:p>
            <a:pPr marL="0" indent="0">
              <a:buNone/>
            </a:pPr>
            <a:r>
              <a:rPr lang="en-GB" sz="1700" b="0" i="0">
                <a:effectLst/>
                <a:latin typeface="arial" panose="020B0604020202020204" pitchFamily="34" charset="0"/>
              </a:rPr>
              <a:t>sends, gives, shows or makes available to a person—</a:t>
            </a:r>
          </a:p>
          <a:p>
            <a:pPr marL="0" indent="0">
              <a:buNone/>
            </a:pPr>
            <a:r>
              <a:rPr lang="en-GB" sz="1700" b="0" i="0">
                <a:effectLst/>
                <a:latin typeface="arial" panose="020B0604020202020204" pitchFamily="34" charset="0"/>
              </a:rPr>
              <a:t>material published as mentioned in paragraph (d), or</a:t>
            </a:r>
          </a:p>
          <a:p>
            <a:pPr marL="0" indent="0">
              <a:buNone/>
            </a:pPr>
            <a:r>
              <a:rPr lang="en-GB" sz="1700" b="0" i="0">
                <a:effectLst/>
                <a:latin typeface="arial" panose="020B0604020202020204" pitchFamily="34" charset="0"/>
              </a:rPr>
              <a:t>(any form of correspondence, or</a:t>
            </a:r>
          </a:p>
          <a:p>
            <a:pPr marL="0" indent="0">
              <a:buNone/>
            </a:pPr>
            <a:r>
              <a:rPr lang="en-GB" sz="1700" b="0" i="0">
                <a:effectLst/>
                <a:latin typeface="arial" panose="020B0604020202020204" pitchFamily="34" charset="0"/>
              </a:rPr>
              <a:t>(sends, gives or makes available to a person an item on which data is stored electronically.</a:t>
            </a:r>
          </a:p>
          <a:p>
            <a:endParaRPr lang="en-GB" sz="1700"/>
          </a:p>
        </p:txBody>
      </p:sp>
    </p:spTree>
    <p:extLst>
      <p:ext uri="{BB962C8B-B14F-4D97-AF65-F5344CB8AC3E}">
        <p14:creationId xmlns:p14="http://schemas.microsoft.com/office/powerpoint/2010/main" val="206099901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2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Freeform: Shape 3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Rectangle 3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FB914F-EF5A-793A-41B6-15B85C167148}"/>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What is serious harm?</a:t>
            </a:r>
          </a:p>
        </p:txBody>
      </p:sp>
      <p:sp>
        <p:nvSpPr>
          <p:cNvPr id="3" name="Content Placeholder 2">
            <a:extLst>
              <a:ext uri="{FF2B5EF4-FFF2-40B4-BE49-F238E27FC236}">
                <a16:creationId xmlns:a16="http://schemas.microsoft.com/office/drawing/2014/main" id="{E8F76D1C-EFDB-D90C-5B46-B7851C585776}"/>
              </a:ext>
            </a:extLst>
          </p:cNvPr>
          <p:cNvSpPr>
            <a:spLocks noGrp="1"/>
          </p:cNvSpPr>
          <p:nvPr>
            <p:ph idx="1"/>
          </p:nvPr>
        </p:nvSpPr>
        <p:spPr>
          <a:xfrm>
            <a:off x="4810259" y="649480"/>
            <a:ext cx="6555347" cy="5546047"/>
          </a:xfrm>
        </p:spPr>
        <p:txBody>
          <a:bodyPr anchor="ctr">
            <a:normAutofit/>
          </a:bodyPr>
          <a:lstStyle/>
          <a:p>
            <a:pPr marL="0" indent="0">
              <a:buNone/>
            </a:pPr>
            <a:r>
              <a:rPr lang="en-GB" sz="2000" b="0" i="0">
                <a:effectLst/>
                <a:latin typeface="GDS Transport"/>
              </a:rPr>
              <a:t>“serious self-harm” means self-harm amounting to grievous bodily harm within the meaning of the Offences Against the Person Act 1861.</a:t>
            </a:r>
          </a:p>
          <a:p>
            <a:pPr marL="0" indent="0">
              <a:buNone/>
            </a:pPr>
            <a:endParaRPr lang="en-GB" sz="2000">
              <a:latin typeface="GDS Transport"/>
            </a:endParaRPr>
          </a:p>
          <a:p>
            <a:pPr marL="0" indent="0">
              <a:buNone/>
            </a:pPr>
            <a:r>
              <a:rPr lang="en-GB" sz="2000">
                <a:latin typeface="GDS Transport"/>
              </a:rPr>
              <a:t>The offence is very broad – including </a:t>
            </a:r>
            <a:r>
              <a:rPr lang="en-GB" sz="2000" b="0" i="0">
                <a:effectLst/>
                <a:latin typeface="GDS Transport"/>
              </a:rPr>
              <a:t>encouraging or assisting harmful eating disorder behaviours which, when engaged in by a person suffering an eating disorder, meet the threshold of serious self-harm.</a:t>
            </a:r>
          </a:p>
          <a:p>
            <a:pPr marL="0" indent="0">
              <a:buNone/>
            </a:pPr>
            <a:endParaRPr lang="en-GB" sz="2000">
              <a:latin typeface="GDS Transport"/>
            </a:endParaRPr>
          </a:p>
          <a:p>
            <a:pPr marL="0" indent="0">
              <a:buNone/>
            </a:pPr>
            <a:r>
              <a:rPr lang="en-GB" sz="2000">
                <a:latin typeface="GDS Transport"/>
              </a:rPr>
              <a:t>This will include omissions, encouraging someone not to eat or drink or take medication. </a:t>
            </a:r>
          </a:p>
        </p:txBody>
      </p:sp>
    </p:spTree>
    <p:extLst>
      <p:ext uri="{BB962C8B-B14F-4D97-AF65-F5344CB8AC3E}">
        <p14:creationId xmlns:p14="http://schemas.microsoft.com/office/powerpoint/2010/main" val="425225902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3BA059-DA0B-2260-F535-1194B52AD880}"/>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What about vulnerable people</a:t>
            </a:r>
          </a:p>
        </p:txBody>
      </p:sp>
      <p:sp>
        <p:nvSpPr>
          <p:cNvPr id="3" name="Content Placeholder 2">
            <a:extLst>
              <a:ext uri="{FF2B5EF4-FFF2-40B4-BE49-F238E27FC236}">
                <a16:creationId xmlns:a16="http://schemas.microsoft.com/office/drawing/2014/main" id="{B09C81F3-56CE-7001-8AB6-C72D9DC2EDD9}"/>
              </a:ext>
            </a:extLst>
          </p:cNvPr>
          <p:cNvSpPr>
            <a:spLocks noGrp="1"/>
          </p:cNvSpPr>
          <p:nvPr>
            <p:ph idx="1"/>
          </p:nvPr>
        </p:nvSpPr>
        <p:spPr>
          <a:xfrm>
            <a:off x="1371599" y="2318197"/>
            <a:ext cx="9724031" cy="3683358"/>
          </a:xfrm>
        </p:spPr>
        <p:txBody>
          <a:bodyPr anchor="ctr">
            <a:normAutofit/>
          </a:bodyPr>
          <a:lstStyle/>
          <a:p>
            <a:pPr marL="0" indent="0">
              <a:buNone/>
            </a:pPr>
            <a:r>
              <a:rPr lang="en-GB" sz="2000" b="0" i="0">
                <a:effectLst/>
                <a:latin typeface="Arial" panose="020B0604020202020204" pitchFamily="34" charset="0"/>
                <a:cs typeface="Arial" panose="020B0604020202020204" pitchFamily="34" charset="0"/>
              </a:rPr>
              <a:t>(1) that the defendant’s act must be intended to encourage or assist the serious self-harm of another person; </a:t>
            </a:r>
          </a:p>
          <a:p>
            <a:pPr marL="0" indent="0">
              <a:buNone/>
            </a:pPr>
            <a:r>
              <a:rPr lang="en-GB" sz="2000" b="0" i="0">
                <a:effectLst/>
                <a:latin typeface="Arial" panose="020B0604020202020204" pitchFamily="34" charset="0"/>
                <a:cs typeface="Arial" panose="020B0604020202020204" pitchFamily="34" charset="0"/>
              </a:rPr>
              <a:t>and (2) that the defendant’s act is capable of encouraging or assisting the serious self-harm of another person.</a:t>
            </a:r>
          </a:p>
          <a:p>
            <a:pPr marL="0" indent="0">
              <a:buNone/>
            </a:pPr>
            <a:endParaRPr lang="en-GB" sz="2000">
              <a:latin typeface="Arial" panose="020B0604020202020204" pitchFamily="34" charset="0"/>
              <a:cs typeface="Arial" panose="020B0604020202020204" pitchFamily="34" charset="0"/>
            </a:endParaRPr>
          </a:p>
          <a:p>
            <a:pPr marL="0" indent="0">
              <a:buNone/>
            </a:pPr>
            <a:r>
              <a:rPr lang="en-GB" sz="2000">
                <a:latin typeface="Arial" panose="020B0604020202020204" pitchFamily="34" charset="0"/>
                <a:cs typeface="Arial" panose="020B0604020202020204" pitchFamily="34" charset="0"/>
              </a:rPr>
              <a:t>Therefore, not criminalising vulnerable people who self-harm themselves. </a:t>
            </a:r>
          </a:p>
        </p:txBody>
      </p:sp>
    </p:spTree>
    <p:extLst>
      <p:ext uri="{BB962C8B-B14F-4D97-AF65-F5344CB8AC3E}">
        <p14:creationId xmlns:p14="http://schemas.microsoft.com/office/powerpoint/2010/main" val="145957536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00435B-415F-9345-185F-2C18489CB251}"/>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False Communications</a:t>
            </a:r>
          </a:p>
        </p:txBody>
      </p:sp>
      <p:sp>
        <p:nvSpPr>
          <p:cNvPr id="3" name="Content Placeholder 2">
            <a:extLst>
              <a:ext uri="{FF2B5EF4-FFF2-40B4-BE49-F238E27FC236}">
                <a16:creationId xmlns:a16="http://schemas.microsoft.com/office/drawing/2014/main" id="{FD51E36E-65E7-6B4D-F3B8-02052AFA4AF4}"/>
              </a:ext>
            </a:extLst>
          </p:cNvPr>
          <p:cNvSpPr>
            <a:spLocks noGrp="1"/>
          </p:cNvSpPr>
          <p:nvPr>
            <p:ph idx="1"/>
          </p:nvPr>
        </p:nvSpPr>
        <p:spPr>
          <a:xfrm>
            <a:off x="1371599" y="2318197"/>
            <a:ext cx="9724031" cy="3683358"/>
          </a:xfrm>
        </p:spPr>
        <p:txBody>
          <a:bodyPr anchor="ctr">
            <a:normAutofit/>
          </a:bodyPr>
          <a:lstStyle/>
          <a:p>
            <a:r>
              <a:rPr lang="en-GB" sz="2000">
                <a:latin typeface="Arial" panose="020B0604020202020204" pitchFamily="34" charset="0"/>
                <a:cs typeface="Arial" panose="020B0604020202020204" pitchFamily="34" charset="0"/>
              </a:rPr>
              <a:t>Section 179 of SOA 2023</a:t>
            </a:r>
          </a:p>
          <a:p>
            <a:r>
              <a:rPr lang="en-GB" sz="2000">
                <a:latin typeface="Arial" panose="020B0604020202020204" pitchFamily="34" charset="0"/>
                <a:cs typeface="Arial" panose="020B0604020202020204" pitchFamily="34" charset="0"/>
              </a:rPr>
              <a:t>Offence is committed if the individual sends a message with information that they know to be false. </a:t>
            </a:r>
          </a:p>
          <a:p>
            <a:r>
              <a:rPr lang="en-GB" sz="2000">
                <a:latin typeface="Arial" panose="020B0604020202020204" pitchFamily="34" charset="0"/>
                <a:cs typeface="Arial" panose="020B0604020202020204" pitchFamily="34" charset="0"/>
              </a:rPr>
              <a:t>They intended the message to cause non- trivia psychological or physical harm to a likely audience. </a:t>
            </a:r>
          </a:p>
          <a:p>
            <a:endParaRPr lang="en-GB" sz="2000">
              <a:latin typeface="Arial" panose="020B0604020202020204" pitchFamily="34" charset="0"/>
              <a:cs typeface="Arial" panose="020B0604020202020204" pitchFamily="34" charset="0"/>
            </a:endParaRPr>
          </a:p>
          <a:p>
            <a:pPr marL="0" indent="0">
              <a:buNone/>
            </a:pPr>
            <a:r>
              <a:rPr lang="en-GB" sz="2000">
                <a:latin typeface="Arial" panose="020B0604020202020204" pitchFamily="34" charset="0"/>
                <a:cs typeface="Arial" panose="020B0604020202020204" pitchFamily="34" charset="0"/>
              </a:rPr>
              <a:t>There is an exemption for news publishers. </a:t>
            </a:r>
          </a:p>
        </p:txBody>
      </p:sp>
    </p:spTree>
    <p:extLst>
      <p:ext uri="{BB962C8B-B14F-4D97-AF65-F5344CB8AC3E}">
        <p14:creationId xmlns:p14="http://schemas.microsoft.com/office/powerpoint/2010/main" val="139145047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holding a cell phone&#10;&#10;Description automatically generated">
            <a:extLst>
              <a:ext uri="{FF2B5EF4-FFF2-40B4-BE49-F238E27FC236}">
                <a16:creationId xmlns:a16="http://schemas.microsoft.com/office/drawing/2014/main" id="{423B319D-3DD8-4568-2471-A2059D355EA6}"/>
              </a:ext>
            </a:extLst>
          </p:cNvPr>
          <p:cNvPicPr>
            <a:picLocks noChangeAspect="1"/>
          </p:cNvPicPr>
          <p:nvPr/>
        </p:nvPicPr>
        <p:blipFill>
          <a:blip r:embed="rId3"/>
          <a:srcRect b="108"/>
          <a:stretch/>
        </p:blipFill>
        <p:spPr>
          <a:xfrm>
            <a:off x="2522356" y="10"/>
            <a:ext cx="9669642" cy="6857990"/>
          </a:xfrm>
          <a:prstGeom prst="rect">
            <a:avLst/>
          </a:prstGeom>
        </p:spPr>
      </p:pic>
      <p:sp>
        <p:nvSpPr>
          <p:cNvPr id="20" name="Rectangle 1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CCAB399-3434-6F6E-B7D0-07DAAD42BA71}"/>
              </a:ext>
            </a:extLst>
          </p:cNvPr>
          <p:cNvSpPr>
            <a:spLocks noGrp="1"/>
          </p:cNvSpPr>
          <p:nvPr>
            <p:ph type="title"/>
          </p:nvPr>
        </p:nvSpPr>
        <p:spPr>
          <a:xfrm>
            <a:off x="838200" y="365125"/>
            <a:ext cx="3822189" cy="1899912"/>
          </a:xfrm>
        </p:spPr>
        <p:txBody>
          <a:bodyPr>
            <a:normAutofit/>
          </a:bodyPr>
          <a:lstStyle/>
          <a:p>
            <a:r>
              <a:rPr lang="en-US" sz="4000"/>
              <a:t>Epilepsy Trolling</a:t>
            </a:r>
          </a:p>
        </p:txBody>
      </p:sp>
      <p:sp>
        <p:nvSpPr>
          <p:cNvPr id="3" name="Content Placeholder 2">
            <a:extLst>
              <a:ext uri="{FF2B5EF4-FFF2-40B4-BE49-F238E27FC236}">
                <a16:creationId xmlns:a16="http://schemas.microsoft.com/office/drawing/2014/main" id="{284B39C7-16D5-3AD6-2AC0-E98B1A69CCD9}"/>
              </a:ext>
            </a:extLst>
          </p:cNvPr>
          <p:cNvSpPr>
            <a:spLocks noGrp="1"/>
          </p:cNvSpPr>
          <p:nvPr>
            <p:ph idx="1"/>
          </p:nvPr>
        </p:nvSpPr>
        <p:spPr>
          <a:xfrm>
            <a:off x="838200" y="2434201"/>
            <a:ext cx="3822189" cy="3742762"/>
          </a:xfrm>
        </p:spPr>
        <p:txBody>
          <a:bodyPr vert="horz" lIns="91440" tIns="45720" rIns="91440" bIns="45720" rtlCol="0">
            <a:normAutofit/>
          </a:bodyPr>
          <a:lstStyle/>
          <a:p>
            <a:pPr marL="0" indent="0">
              <a:buNone/>
            </a:pPr>
            <a:r>
              <a:rPr lang="en-US" sz="2000" dirty="0">
                <a:latin typeface="Arial"/>
                <a:cs typeface="Arial"/>
              </a:rPr>
              <a:t>The act of using moving images including GIFs and other media that can cause seizure in people with photosensitive epilepsy. </a:t>
            </a:r>
            <a:endParaRPr lang="en-US" sz="2000"/>
          </a:p>
          <a:p>
            <a:pPr marL="0" indent="0">
              <a:buNone/>
            </a:pPr>
            <a:endParaRPr lang="en-US" sz="2000" dirty="0">
              <a:latin typeface="Arial"/>
              <a:cs typeface="Arial"/>
            </a:endParaRPr>
          </a:p>
          <a:p>
            <a:pPr marL="0" indent="0">
              <a:buNone/>
            </a:pPr>
            <a:r>
              <a:rPr lang="en-US" sz="2000" dirty="0">
                <a:latin typeface="Arial"/>
                <a:cs typeface="Arial"/>
              </a:rPr>
              <a:t>Case example: Zachs Law</a:t>
            </a:r>
          </a:p>
          <a:p>
            <a:pPr marL="0" indent="0">
              <a:buNone/>
            </a:pPr>
            <a:r>
              <a:rPr lang="en-US" sz="2000" dirty="0">
                <a:latin typeface="Arial"/>
                <a:cs typeface="Arial"/>
              </a:rPr>
              <a:t>Epilepsy Society Twitter page targeted with seizure- inducing images. Zach Eagling then 8 years old was a victim 2019. </a:t>
            </a:r>
          </a:p>
        </p:txBody>
      </p:sp>
    </p:spTree>
    <p:extLst>
      <p:ext uri="{BB962C8B-B14F-4D97-AF65-F5344CB8AC3E}">
        <p14:creationId xmlns:p14="http://schemas.microsoft.com/office/powerpoint/2010/main" val="161924211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1A979D-2F99-B13D-B3EF-A247CFCF20B6}"/>
              </a:ext>
            </a:extLst>
          </p:cNvPr>
          <p:cNvSpPr>
            <a:spLocks noGrp="1"/>
          </p:cNvSpPr>
          <p:nvPr>
            <p:ph type="title"/>
          </p:nvPr>
        </p:nvSpPr>
        <p:spPr>
          <a:xfrm>
            <a:off x="1371599" y="294538"/>
            <a:ext cx="9895951" cy="1033669"/>
          </a:xfrm>
        </p:spPr>
        <p:txBody>
          <a:bodyPr>
            <a:normAutofit/>
          </a:bodyPr>
          <a:lstStyle/>
          <a:p>
            <a:r>
              <a:rPr lang="en-US" sz="4000">
                <a:solidFill>
                  <a:srgbClr val="FFFFFF"/>
                </a:solidFill>
              </a:rPr>
              <a:t>Imitate Image abuse</a:t>
            </a:r>
          </a:p>
        </p:txBody>
      </p:sp>
      <p:sp>
        <p:nvSpPr>
          <p:cNvPr id="3" name="Content Placeholder 2">
            <a:extLst>
              <a:ext uri="{FF2B5EF4-FFF2-40B4-BE49-F238E27FC236}">
                <a16:creationId xmlns:a16="http://schemas.microsoft.com/office/drawing/2014/main" id="{2095F253-E47A-B9F7-11B7-2E4D9F3E86EE}"/>
              </a:ext>
            </a:extLst>
          </p:cNvPr>
          <p:cNvSpPr>
            <a:spLocks noGrp="1"/>
          </p:cNvSpPr>
          <p:nvPr>
            <p:ph idx="1"/>
          </p:nvPr>
        </p:nvSpPr>
        <p:spPr>
          <a:xfrm>
            <a:off x="1371599" y="2318197"/>
            <a:ext cx="9724031" cy="3683358"/>
          </a:xfrm>
        </p:spPr>
        <p:txBody>
          <a:bodyPr vert="horz" lIns="91440" tIns="45720" rIns="91440" bIns="45720" rtlCol="0" anchor="ctr">
            <a:normAutofit/>
          </a:bodyPr>
          <a:lstStyle/>
          <a:p>
            <a:r>
              <a:rPr lang="en-US" sz="2000">
                <a:latin typeface="Arial"/>
                <a:cs typeface="Arial"/>
              </a:rPr>
              <a:t>Introduced to better protect victims of imitate image abuse. </a:t>
            </a:r>
          </a:p>
          <a:p>
            <a:r>
              <a:rPr lang="en-US" sz="2000">
                <a:latin typeface="Arial"/>
                <a:cs typeface="Arial"/>
              </a:rPr>
              <a:t>It is an offence to share without consent imitate images/film. </a:t>
            </a:r>
          </a:p>
          <a:p>
            <a:r>
              <a:rPr lang="en-US" sz="2000">
                <a:latin typeface="Arial"/>
                <a:cs typeface="Arial"/>
              </a:rPr>
              <a:t>Regardless or not whether there was an intent to cause harm. </a:t>
            </a:r>
          </a:p>
          <a:p>
            <a:pPr marL="0" indent="0">
              <a:buNone/>
            </a:pPr>
            <a:endParaRPr lang="en-US" sz="2000">
              <a:latin typeface="Arial"/>
              <a:ea typeface="Lato"/>
              <a:cs typeface="Arial"/>
            </a:endParaRPr>
          </a:p>
          <a:p>
            <a:pPr marL="0" indent="0">
              <a:buNone/>
            </a:pPr>
            <a:r>
              <a:rPr lang="en-US" sz="2000">
                <a:latin typeface="Arial"/>
                <a:ea typeface="Lato"/>
                <a:cs typeface="Lato"/>
              </a:rPr>
              <a:t>It will become an offence to share an intimate photograph or film:</a:t>
            </a:r>
            <a:endParaRPr lang="en-US" sz="2000">
              <a:latin typeface="Arial"/>
              <a:cs typeface="Arial"/>
            </a:endParaRPr>
          </a:p>
          <a:p>
            <a:pPr marL="0" indent="0">
              <a:buNone/>
            </a:pPr>
            <a:endParaRPr lang="en-US" sz="2000">
              <a:latin typeface="Arial"/>
              <a:ea typeface="Lato"/>
              <a:cs typeface="Lato"/>
            </a:endParaRPr>
          </a:p>
          <a:p>
            <a:pPr marL="0" indent="0">
              <a:buNone/>
            </a:pPr>
            <a:r>
              <a:rPr lang="en-US" sz="2000">
                <a:latin typeface="Arial"/>
                <a:ea typeface="Lato"/>
                <a:cs typeface="Lato"/>
              </a:rPr>
              <a:t>a.    without consent, </a:t>
            </a:r>
            <a:br>
              <a:rPr lang="en-US" sz="2000">
                <a:latin typeface="Arial"/>
                <a:ea typeface="Lato"/>
                <a:cs typeface="Lato"/>
              </a:rPr>
            </a:br>
            <a:r>
              <a:rPr lang="en-US" sz="2000">
                <a:latin typeface="Arial"/>
                <a:ea typeface="Lato"/>
                <a:cs typeface="Lato"/>
              </a:rPr>
              <a:t>b.    without consent and with intent to cause alarm, distress, or humiliation,</a:t>
            </a:r>
            <a:br>
              <a:rPr lang="en-US" sz="2000">
                <a:latin typeface="Arial"/>
                <a:ea typeface="Lato"/>
                <a:cs typeface="Lato"/>
              </a:rPr>
            </a:br>
            <a:r>
              <a:rPr lang="en-US" sz="2000">
                <a:latin typeface="Arial"/>
                <a:ea typeface="Lato"/>
                <a:cs typeface="Lato"/>
              </a:rPr>
              <a:t>c.    without consent and or for the purpose of obtaining sexual gratification. </a:t>
            </a:r>
            <a:endParaRPr lang="en-US" sz="2000">
              <a:latin typeface="Arial"/>
              <a:cs typeface="Arial"/>
            </a:endParaRPr>
          </a:p>
          <a:p>
            <a:endParaRPr lang="en-US" sz="2000"/>
          </a:p>
          <a:p>
            <a:endParaRPr lang="en-US" sz="2000"/>
          </a:p>
        </p:txBody>
      </p:sp>
    </p:spTree>
    <p:extLst>
      <p:ext uri="{BB962C8B-B14F-4D97-AF65-F5344CB8AC3E}">
        <p14:creationId xmlns:p14="http://schemas.microsoft.com/office/powerpoint/2010/main" val="128915727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Rectangle 2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FF8D0D-0CBF-C23F-D417-05F1FB358A5B}"/>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latin typeface="Arial" panose="020B0604020202020204" pitchFamily="34" charset="0"/>
                <a:cs typeface="Arial" panose="020B0604020202020204" pitchFamily="34" charset="0"/>
              </a:rPr>
              <a:t>The impact</a:t>
            </a:r>
          </a:p>
        </p:txBody>
      </p:sp>
      <p:sp>
        <p:nvSpPr>
          <p:cNvPr id="3" name="Content Placeholder 2">
            <a:extLst>
              <a:ext uri="{FF2B5EF4-FFF2-40B4-BE49-F238E27FC236}">
                <a16:creationId xmlns:a16="http://schemas.microsoft.com/office/drawing/2014/main" id="{47C888DE-1A5D-F838-A686-D1B0C1DD0C8F}"/>
              </a:ext>
            </a:extLst>
          </p:cNvPr>
          <p:cNvSpPr>
            <a:spLocks noGrp="1"/>
          </p:cNvSpPr>
          <p:nvPr>
            <p:ph idx="1"/>
          </p:nvPr>
        </p:nvSpPr>
        <p:spPr>
          <a:xfrm>
            <a:off x="4134811" y="649480"/>
            <a:ext cx="3472220" cy="5546047"/>
          </a:xfrm>
        </p:spPr>
        <p:txBody>
          <a:bodyPr anchor="ctr">
            <a:normAutofit/>
          </a:bodyPr>
          <a:lstStyle/>
          <a:p>
            <a:r>
              <a:rPr lang="en-GB" sz="2000" dirty="0">
                <a:latin typeface="Arial" panose="020B0604020202020204" pitchFamily="34" charset="0"/>
                <a:cs typeface="Arial" panose="020B0604020202020204" pitchFamily="34" charset="0"/>
              </a:rPr>
              <a:t>1 in 7 women and 1 in 9 men aged between 18 and 34 have experienced threats to share intimate images.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28,000 reports of disclosing private sexual images without consent recorded by police between 2015 and 2021 (Ministry of Justice, 2023)</a:t>
            </a:r>
          </a:p>
        </p:txBody>
      </p:sp>
      <p:pic>
        <p:nvPicPr>
          <p:cNvPr id="5" name="Picture 4">
            <a:extLst>
              <a:ext uri="{FF2B5EF4-FFF2-40B4-BE49-F238E27FC236}">
                <a16:creationId xmlns:a16="http://schemas.microsoft.com/office/drawing/2014/main" id="{901C5DE9-EDA3-CDA0-712F-D454A272331F}"/>
              </a:ext>
            </a:extLst>
          </p:cNvPr>
          <p:cNvPicPr>
            <a:picLocks noChangeAspect="1"/>
          </p:cNvPicPr>
          <p:nvPr/>
        </p:nvPicPr>
        <p:blipFill>
          <a:blip r:embed="rId3"/>
          <a:srcRect l="27429" r="2558" b="-1"/>
          <a:stretch/>
        </p:blipFill>
        <p:spPr>
          <a:xfrm>
            <a:off x="8109502" y="1643736"/>
            <a:ext cx="3615776" cy="3582406"/>
          </a:xfrm>
          <a:prstGeom prst="rect">
            <a:avLst/>
          </a:prstGeom>
        </p:spPr>
      </p:pic>
    </p:spTree>
    <p:extLst>
      <p:ext uri="{BB962C8B-B14F-4D97-AF65-F5344CB8AC3E}">
        <p14:creationId xmlns:p14="http://schemas.microsoft.com/office/powerpoint/2010/main" val="82333923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1B0A60-EE58-5B58-677D-1687D6B35507}"/>
              </a:ext>
            </a:extLst>
          </p:cNvPr>
          <p:cNvSpPr>
            <a:spLocks noGrp="1"/>
          </p:cNvSpPr>
          <p:nvPr>
            <p:ph type="title"/>
          </p:nvPr>
        </p:nvSpPr>
        <p:spPr>
          <a:xfrm>
            <a:off x="838200" y="4138163"/>
            <a:ext cx="3687491" cy="2106333"/>
          </a:xfrm>
        </p:spPr>
        <p:txBody>
          <a:bodyPr anchor="t">
            <a:normAutofit/>
          </a:bodyPr>
          <a:lstStyle/>
          <a:p>
            <a:r>
              <a:rPr lang="en-GB" sz="3200"/>
              <a:t>How is this helping victims?</a:t>
            </a:r>
          </a:p>
        </p:txBody>
      </p:sp>
      <p:pic>
        <p:nvPicPr>
          <p:cNvPr id="5" name="Picture 4">
            <a:extLst>
              <a:ext uri="{FF2B5EF4-FFF2-40B4-BE49-F238E27FC236}">
                <a16:creationId xmlns:a16="http://schemas.microsoft.com/office/drawing/2014/main" id="{73054A1E-A3A9-46AF-2A72-4DAC8B211832}"/>
              </a:ext>
            </a:extLst>
          </p:cNvPr>
          <p:cNvPicPr>
            <a:picLocks noChangeAspect="1"/>
          </p:cNvPicPr>
          <p:nvPr/>
        </p:nvPicPr>
        <p:blipFill>
          <a:blip r:embed="rId3"/>
          <a:srcRect t="16892" b="3882"/>
          <a:stretch/>
        </p:blipFill>
        <p:spPr>
          <a:xfrm>
            <a:off x="-2" y="10"/>
            <a:ext cx="12192002" cy="3428990"/>
          </a:xfrm>
          <a:prstGeom prst="rect">
            <a:avLst/>
          </a:prstGeom>
        </p:spPr>
      </p:pic>
      <p:grpSp>
        <p:nvGrpSpPr>
          <p:cNvPr id="10" name="Group 9">
            <a:extLst>
              <a:ext uri="{FF2B5EF4-FFF2-40B4-BE49-F238E27FC236}">
                <a16:creationId xmlns:a16="http://schemas.microsoft.com/office/drawing/2014/main" id="{5EC81CC9-EAC3-3907-9268-3A583E3B63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00" y="3401858"/>
            <a:ext cx="12207200" cy="123363"/>
            <a:chOff x="-5025" y="6737718"/>
            <a:chExt cx="12207200" cy="123363"/>
          </a:xfrm>
        </p:grpSpPr>
        <p:sp>
          <p:nvSpPr>
            <p:cNvPr id="11" name="Rectangle 10">
              <a:extLst>
                <a:ext uri="{FF2B5EF4-FFF2-40B4-BE49-F238E27FC236}">
                  <a16:creationId xmlns:a16="http://schemas.microsoft.com/office/drawing/2014/main" id="{665915B0-4647-B7BB-3CDF-D62A16FCB0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A416CD1-48B0-ADCA-33F6-A12FBD9EE5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D97448FC-5295-C52C-C059-89C5A8225941}"/>
              </a:ext>
            </a:extLst>
          </p:cNvPr>
          <p:cNvSpPr>
            <a:spLocks noGrp="1"/>
          </p:cNvSpPr>
          <p:nvPr>
            <p:ph idx="1"/>
          </p:nvPr>
        </p:nvSpPr>
        <p:spPr>
          <a:xfrm>
            <a:off x="4280452" y="4088724"/>
            <a:ext cx="7073348" cy="2171405"/>
          </a:xfrm>
        </p:spPr>
        <p:txBody>
          <a:bodyPr anchor="t">
            <a:noAutofit/>
          </a:bodyPr>
          <a:lstStyle/>
          <a:p>
            <a:pPr marL="0" indent="0">
              <a:buNone/>
            </a:pPr>
            <a:r>
              <a:rPr lang="en-GB" sz="2000" dirty="0">
                <a:latin typeface="Arial" panose="020B0604020202020204" pitchFamily="34" charset="0"/>
                <a:cs typeface="Arial" panose="020B0604020202020204" pitchFamily="34" charset="0"/>
              </a:rPr>
              <a:t>Increasing the number of perpetrators facing prosecution.</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Domestic Abuse Commissioner Nicola Jacobs (2023)</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a:t>
            </a:r>
            <a:r>
              <a:rPr lang="en-GB" sz="2000" b="0" i="0" dirty="0">
                <a:effectLst/>
                <a:latin typeface="Arial" panose="020B0604020202020204" pitchFamily="34" charset="0"/>
                <a:cs typeface="Arial" panose="020B0604020202020204" pitchFamily="34" charset="0"/>
              </a:rPr>
              <a:t>Intimate image abuse causes significant distress to victims and survivors, and often exists as part of a wider pattern of abuse that continues offline”.</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9280415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0A1ED06-4733-4020-9C60-81D4D8014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0CA3509-3AF9-45FE-93ED-57BB5D5E8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388" y="181576"/>
            <a:ext cx="11823637" cy="6501088"/>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586B465B-6D8D-230B-53D4-A3629C01DD11}"/>
              </a:ext>
            </a:extLst>
          </p:cNvPr>
          <p:cNvPicPr>
            <a:picLocks noChangeAspect="1"/>
          </p:cNvPicPr>
          <p:nvPr/>
        </p:nvPicPr>
        <p:blipFill>
          <a:blip r:embed="rId3">
            <a:alphaModFix amt="60000"/>
          </a:blip>
          <a:srcRect l="405" r="-1" b="-1"/>
          <a:stretch/>
        </p:blipFill>
        <p:spPr>
          <a:xfrm>
            <a:off x="180975" y="182880"/>
            <a:ext cx="11823637" cy="6499784"/>
          </a:xfrm>
          <a:prstGeom prst="rect">
            <a:avLst/>
          </a:prstGeom>
        </p:spPr>
      </p:pic>
    </p:spTree>
    <p:extLst>
      <p:ext uri="{BB962C8B-B14F-4D97-AF65-F5344CB8AC3E}">
        <p14:creationId xmlns:p14="http://schemas.microsoft.com/office/powerpoint/2010/main" val="76169975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diagram of a technical support&#10;&#10;Description automatically generated">
            <a:extLst>
              <a:ext uri="{FF2B5EF4-FFF2-40B4-BE49-F238E27FC236}">
                <a16:creationId xmlns:a16="http://schemas.microsoft.com/office/drawing/2014/main" id="{85BA0229-76BB-6BB5-0831-53042186AC77}"/>
              </a:ext>
            </a:extLst>
          </p:cNvPr>
          <p:cNvPicPr>
            <a:picLocks noGrp="1" noChangeAspect="1"/>
          </p:cNvPicPr>
          <p:nvPr>
            <p:ph idx="1"/>
          </p:nvPr>
        </p:nvPicPr>
        <p:blipFill>
          <a:blip r:embed="rId2"/>
          <a:stretch>
            <a:fillRect/>
          </a:stretch>
        </p:blipFill>
        <p:spPr>
          <a:xfrm>
            <a:off x="457200" y="708279"/>
            <a:ext cx="11277600" cy="5441442"/>
          </a:xfrm>
          <a:prstGeom prst="rect">
            <a:avLst/>
          </a:prstGeom>
        </p:spPr>
      </p:pic>
    </p:spTree>
    <p:extLst>
      <p:ext uri="{BB962C8B-B14F-4D97-AF65-F5344CB8AC3E}">
        <p14:creationId xmlns:p14="http://schemas.microsoft.com/office/powerpoint/2010/main" val="367830998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diagram of a computer program&#10;&#10;Description automatically generated with medium confidence">
            <a:extLst>
              <a:ext uri="{FF2B5EF4-FFF2-40B4-BE49-F238E27FC236}">
                <a16:creationId xmlns:a16="http://schemas.microsoft.com/office/drawing/2014/main" id="{AAB0A2D6-CB2B-6903-46B0-093251FFAFE9}"/>
              </a:ext>
            </a:extLst>
          </p:cNvPr>
          <p:cNvPicPr>
            <a:picLocks noGrp="1" noChangeAspect="1"/>
          </p:cNvPicPr>
          <p:nvPr>
            <p:ph idx="1"/>
          </p:nvPr>
        </p:nvPicPr>
        <p:blipFill>
          <a:blip r:embed="rId3"/>
          <a:stretch>
            <a:fillRect/>
          </a:stretch>
        </p:blipFill>
        <p:spPr>
          <a:xfrm>
            <a:off x="457200" y="694182"/>
            <a:ext cx="11277600" cy="5469635"/>
          </a:xfrm>
          <a:prstGeom prst="rect">
            <a:avLst/>
          </a:prstGeom>
        </p:spPr>
      </p:pic>
    </p:spTree>
    <p:extLst>
      <p:ext uri="{BB962C8B-B14F-4D97-AF65-F5344CB8AC3E}">
        <p14:creationId xmlns:p14="http://schemas.microsoft.com/office/powerpoint/2010/main" val="147406444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question mark">
            <a:extLst>
              <a:ext uri="{FF2B5EF4-FFF2-40B4-BE49-F238E27FC236}">
                <a16:creationId xmlns:a16="http://schemas.microsoft.com/office/drawing/2014/main" id="{1EFC5AA0-E4BE-3DD5-1E82-A39AAF94E3F5}"/>
              </a:ext>
            </a:extLst>
          </p:cNvPr>
          <p:cNvPicPr>
            <a:picLocks noChangeAspect="1"/>
          </p:cNvPicPr>
          <p:nvPr/>
        </p:nvPicPr>
        <p:blipFill rotWithShape="1">
          <a:blip r:embed="rId2">
            <a:alphaModFix amt="50000"/>
          </a:blip>
          <a:srcRect b="6250"/>
          <a:stretch/>
        </p:blipFill>
        <p:spPr>
          <a:xfrm>
            <a:off x="20" y="1"/>
            <a:ext cx="12191980" cy="6857999"/>
          </a:xfrm>
          <a:prstGeom prst="rect">
            <a:avLst/>
          </a:prstGeom>
        </p:spPr>
      </p:pic>
      <p:sp>
        <p:nvSpPr>
          <p:cNvPr id="2" name="Title 1">
            <a:extLst>
              <a:ext uri="{FF2B5EF4-FFF2-40B4-BE49-F238E27FC236}">
                <a16:creationId xmlns:a16="http://schemas.microsoft.com/office/drawing/2014/main" id="{10598400-5C4C-58CD-647C-6B4EBE498B5C}"/>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dirty="0">
                <a:solidFill>
                  <a:srgbClr val="FFFFFF"/>
                </a:solidFill>
              </a:rPr>
              <a:t>Any Questions?</a:t>
            </a:r>
          </a:p>
        </p:txBody>
      </p:sp>
    </p:spTree>
    <p:extLst>
      <p:ext uri="{BB962C8B-B14F-4D97-AF65-F5344CB8AC3E}">
        <p14:creationId xmlns:p14="http://schemas.microsoft.com/office/powerpoint/2010/main" val="2328725862"/>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494</TotalTime>
  <Words>2358</Words>
  <Application>Microsoft Office PowerPoint</Application>
  <PresentationFormat>Widescreen</PresentationFormat>
  <Paragraphs>229</Paragraphs>
  <Slides>41</Slides>
  <Notes>30</Notes>
  <HiddenSlides>0</HiddenSlides>
  <MMClips>2</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41</vt:i4>
      </vt:variant>
    </vt:vector>
  </HeadingPairs>
  <TitlesOfParts>
    <vt:vector size="49" baseType="lpstr">
      <vt:lpstr>GDS Transport</vt:lpstr>
      <vt:lpstr>Gotham</vt:lpstr>
      <vt:lpstr>ReithSans</vt:lpstr>
      <vt:lpstr>Aptos</vt:lpstr>
      <vt:lpstr>Aptos Display</vt:lpstr>
      <vt:lpstr>arial</vt:lpstr>
      <vt:lpstr>arial</vt:lpstr>
      <vt:lpstr>Office Theme</vt:lpstr>
      <vt:lpstr>Cyber and Hate Crime</vt:lpstr>
      <vt:lpstr>Aims and Objectives</vt:lpstr>
      <vt:lpstr>Health Warning</vt:lpstr>
      <vt:lpstr>PowerPoint Presentation</vt:lpstr>
      <vt:lpstr>What do you think of when you hear the word ‘Cybercrime’? </vt:lpstr>
      <vt:lpstr>PowerPoint Presentation</vt:lpstr>
      <vt:lpstr>PowerPoint Presentation</vt:lpstr>
      <vt:lpstr>Cyber Crime impact</vt:lpstr>
      <vt:lpstr>PowerPoint Presentation</vt:lpstr>
      <vt:lpstr>What is the Deep Web?</vt:lpstr>
      <vt:lpstr>PowerPoint Presentation</vt:lpstr>
      <vt:lpstr>Online Hate Crime – COP states….</vt:lpstr>
      <vt:lpstr>Tackling online hate crime</vt:lpstr>
      <vt:lpstr>PowerPoint Presentation</vt:lpstr>
      <vt:lpstr>What is trolling?</vt:lpstr>
      <vt:lpstr>Human Rights</vt:lpstr>
      <vt:lpstr>What are the risks associated with hacking?</vt:lpstr>
      <vt:lpstr>PowerPoint Presentation</vt:lpstr>
      <vt:lpstr>PowerPoint Presentation</vt:lpstr>
      <vt:lpstr>CMA 1990 - Offences</vt:lpstr>
      <vt:lpstr>Malicious Communications Act 1988</vt:lpstr>
      <vt:lpstr>CPS considerations</vt:lpstr>
      <vt:lpstr>What is “grossly offensive”?</vt:lpstr>
      <vt:lpstr>DPP V Bussetti 2021</vt:lpstr>
      <vt:lpstr>The Data Protection Act 2018</vt:lpstr>
      <vt:lpstr>Breach example: </vt:lpstr>
      <vt:lpstr>PowerPoint Presentation</vt:lpstr>
      <vt:lpstr>PowerPoint Presentation</vt:lpstr>
      <vt:lpstr>Encouraging or assisting self-harm</vt:lpstr>
      <vt:lpstr>Encouraging or assisting self-harm</vt:lpstr>
      <vt:lpstr>What is serious harm?</vt:lpstr>
      <vt:lpstr>What about vulnerable people</vt:lpstr>
      <vt:lpstr>False Communications</vt:lpstr>
      <vt:lpstr>Epilepsy Trolling</vt:lpstr>
      <vt:lpstr>Imitate Image abuse</vt:lpstr>
      <vt:lpstr>The impact</vt:lpstr>
      <vt:lpstr>How is this helping victims?</vt:lpstr>
      <vt:lpstr>PowerPoint Presentation</vt:lpstr>
      <vt:lpstr>PowerPoint Presentation</vt:lpstr>
      <vt:lpstr>PowerPoint Presentation</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Kelly Andrews</dc:creator>
  <cp:lastModifiedBy>Wynne Jones (IMH)</cp:lastModifiedBy>
  <cp:revision>119</cp:revision>
  <cp:lastPrinted>2025-09-22T10:20:40Z</cp:lastPrinted>
  <dcterms:created xsi:type="dcterms:W3CDTF">2024-06-25T10:11:47Z</dcterms:created>
  <dcterms:modified xsi:type="dcterms:W3CDTF">2025-09-22T10:34:13Z</dcterms:modified>
</cp:coreProperties>
</file>