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lsx" ContentType="application/vnd.openxmlformats-officedocument.spreadsheetml.sheet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theme/theme2.xml" ContentType="application/vnd.openxmlformats-officedocument.theme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3.xml" ContentType="application/vnd.openxmlformats-officedocument.theme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4.xml" ContentType="application/vnd.openxmlformats-officedocument.theme+xml"/>
  <Override PartName="/ppt/theme/theme5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charts/chart1.xml" ContentType="application/vnd.openxmlformats-officedocument.drawingml.chart+xml"/>
  <Override PartName="/ppt/charts/style1.xml" ContentType="application/vnd.ms-office.chartstyle+xml"/>
  <Override PartName="/ppt/charts/colors1.xml" ContentType="application/vnd.ms-office.chartcolorstyle+xml"/>
  <Override PartName="/ppt/charts/chart2.xml" ContentType="application/vnd.openxmlformats-officedocument.drawingml.chart+xml"/>
  <Override PartName="/ppt/charts/style2.xml" ContentType="application/vnd.ms-office.chartstyle+xml"/>
  <Override PartName="/ppt/charts/colors2.xml" ContentType="application/vnd.ms-office.chartcolorstyl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33.xml" ContentType="application/vnd.openxmlformats-officedocument.presentationml.notesSlide+xml"/>
  <Override PartName="/ppt/notesSlides/notesSlide34.xml" ContentType="application/vnd.openxmlformats-officedocument.presentationml.notesSlide+xml"/>
  <Override PartName="/ppt/notesSlides/notesSlide35.xml" ContentType="application/vnd.openxmlformats-officedocument.presentationml.notesSlide+xml"/>
  <Override PartName="/ppt/notesSlides/notesSlide36.xml" ContentType="application/vnd.openxmlformats-officedocument.presentationml.notesSlide+xml"/>
  <Override PartName="/ppt/notesSlides/notesSlide37.xml" ContentType="application/vnd.openxmlformats-officedocument.presentationml.notesSlide+xml"/>
  <Override PartName="/ppt/notesSlides/notesSlide38.xml" ContentType="application/vnd.openxmlformats-officedocument.presentationml.notesSlide+xml"/>
  <Override PartName="/ppt/notesSlides/notesSlide39.xml" ContentType="application/vnd.openxmlformats-officedocument.presentationml.notesSlide+xml"/>
  <Override PartName="/ppt/notesSlides/notesSlide4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72" r:id="rId4"/>
    <p:sldMasterId id="2147483681" r:id="rId5"/>
    <p:sldMasterId id="2147483688" r:id="rId6"/>
    <p:sldMasterId id="2147483691" r:id="rId7"/>
  </p:sldMasterIdLst>
  <p:notesMasterIdLst>
    <p:notesMasterId r:id="rId49"/>
  </p:notesMasterIdLst>
  <p:sldIdLst>
    <p:sldId id="432" r:id="rId8"/>
    <p:sldId id="439" r:id="rId9"/>
    <p:sldId id="458" r:id="rId10"/>
    <p:sldId id="460" r:id="rId11"/>
    <p:sldId id="463" r:id="rId12"/>
    <p:sldId id="462" r:id="rId13"/>
    <p:sldId id="466" r:id="rId14"/>
    <p:sldId id="455" r:id="rId15"/>
    <p:sldId id="459" r:id="rId16"/>
    <p:sldId id="465" r:id="rId17"/>
    <p:sldId id="467" r:id="rId18"/>
    <p:sldId id="450" r:id="rId19"/>
    <p:sldId id="452" r:id="rId20"/>
    <p:sldId id="453" r:id="rId21"/>
    <p:sldId id="468" r:id="rId22"/>
    <p:sldId id="482" r:id="rId23"/>
    <p:sldId id="478" r:id="rId24"/>
    <p:sldId id="454" r:id="rId25"/>
    <p:sldId id="473" r:id="rId26"/>
    <p:sldId id="485" r:id="rId27"/>
    <p:sldId id="484" r:id="rId28"/>
    <p:sldId id="487" r:id="rId29"/>
    <p:sldId id="488" r:id="rId30"/>
    <p:sldId id="486" r:id="rId31"/>
    <p:sldId id="483" r:id="rId32"/>
    <p:sldId id="451" r:id="rId33"/>
    <p:sldId id="471" r:id="rId34"/>
    <p:sldId id="469" r:id="rId35"/>
    <p:sldId id="470" r:id="rId36"/>
    <p:sldId id="456" r:id="rId37"/>
    <p:sldId id="457" r:id="rId38"/>
    <p:sldId id="474" r:id="rId39"/>
    <p:sldId id="475" r:id="rId40"/>
    <p:sldId id="477" r:id="rId41"/>
    <p:sldId id="476" r:id="rId42"/>
    <p:sldId id="479" r:id="rId43"/>
    <p:sldId id="472" r:id="rId44"/>
    <p:sldId id="440" r:id="rId45"/>
    <p:sldId id="480" r:id="rId46"/>
    <p:sldId id="441" r:id="rId47"/>
    <p:sldId id="481" r:id="rId48"/>
  </p:sldIdLst>
  <p:sldSz cx="9144000" cy="6858000" type="screen4x3"/>
  <p:notesSz cx="6858000" cy="9144000"/>
  <p:defaultTextStyle>
    <a:defPPr>
      <a:defRPr lang="cy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206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1860"/>
    <p:restoredTop sz="66776" autoAdjust="0"/>
  </p:normalViewPr>
  <p:slideViewPr>
    <p:cSldViewPr snapToGrid="0" snapToObjects="1">
      <p:cViewPr varScale="1">
        <p:scale>
          <a:sx n="74" d="100"/>
          <a:sy n="74" d="100"/>
        </p:scale>
        <p:origin x="1488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 snapToObjects="1">
      <p:cViewPr varScale="1">
        <p:scale>
          <a:sx n="55" d="100"/>
          <a:sy n="55" d="100"/>
        </p:scale>
        <p:origin x="3054" y="72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6.xml"/><Relationship Id="rId18" Type="http://schemas.openxmlformats.org/officeDocument/2006/relationships/slide" Target="slides/slide11.xml"/><Relationship Id="rId26" Type="http://schemas.openxmlformats.org/officeDocument/2006/relationships/slide" Target="slides/slide19.xml"/><Relationship Id="rId39" Type="http://schemas.openxmlformats.org/officeDocument/2006/relationships/slide" Target="slides/slide32.xml"/><Relationship Id="rId21" Type="http://schemas.openxmlformats.org/officeDocument/2006/relationships/slide" Target="slides/slide14.xml"/><Relationship Id="rId34" Type="http://schemas.openxmlformats.org/officeDocument/2006/relationships/slide" Target="slides/slide27.xml"/><Relationship Id="rId42" Type="http://schemas.openxmlformats.org/officeDocument/2006/relationships/slide" Target="slides/slide35.xml"/><Relationship Id="rId47" Type="http://schemas.openxmlformats.org/officeDocument/2006/relationships/slide" Target="slides/slide40.xml"/><Relationship Id="rId50" Type="http://schemas.openxmlformats.org/officeDocument/2006/relationships/presProps" Target="presProps.xml"/><Relationship Id="rId7" Type="http://schemas.openxmlformats.org/officeDocument/2006/relationships/slideMaster" Target="slideMasters/slideMaster4.xml"/><Relationship Id="rId2" Type="http://schemas.openxmlformats.org/officeDocument/2006/relationships/customXml" Target="../customXml/item2.xml"/><Relationship Id="rId16" Type="http://schemas.openxmlformats.org/officeDocument/2006/relationships/slide" Target="slides/slide9.xml"/><Relationship Id="rId29" Type="http://schemas.openxmlformats.org/officeDocument/2006/relationships/slide" Target="slides/slide22.xml"/><Relationship Id="rId11" Type="http://schemas.openxmlformats.org/officeDocument/2006/relationships/slide" Target="slides/slide4.xml"/><Relationship Id="rId24" Type="http://schemas.openxmlformats.org/officeDocument/2006/relationships/slide" Target="slides/slide17.xml"/><Relationship Id="rId32" Type="http://schemas.openxmlformats.org/officeDocument/2006/relationships/slide" Target="slides/slide25.xml"/><Relationship Id="rId37" Type="http://schemas.openxmlformats.org/officeDocument/2006/relationships/slide" Target="slides/slide30.xml"/><Relationship Id="rId40" Type="http://schemas.openxmlformats.org/officeDocument/2006/relationships/slide" Target="slides/slide33.xml"/><Relationship Id="rId45" Type="http://schemas.openxmlformats.org/officeDocument/2006/relationships/slide" Target="slides/slide38.xml"/><Relationship Id="rId53" Type="http://schemas.openxmlformats.org/officeDocument/2006/relationships/tableStyles" Target="tableStyles.xml"/><Relationship Id="rId5" Type="http://schemas.openxmlformats.org/officeDocument/2006/relationships/slideMaster" Target="slideMasters/slideMaster2.xml"/><Relationship Id="rId10" Type="http://schemas.openxmlformats.org/officeDocument/2006/relationships/slide" Target="slides/slide3.xml"/><Relationship Id="rId19" Type="http://schemas.openxmlformats.org/officeDocument/2006/relationships/slide" Target="slides/slide12.xml"/><Relationship Id="rId31" Type="http://schemas.openxmlformats.org/officeDocument/2006/relationships/slide" Target="slides/slide24.xml"/><Relationship Id="rId44" Type="http://schemas.openxmlformats.org/officeDocument/2006/relationships/slide" Target="slides/slide37.xml"/><Relationship Id="rId52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2.xml"/><Relationship Id="rId14" Type="http://schemas.openxmlformats.org/officeDocument/2006/relationships/slide" Target="slides/slide7.xml"/><Relationship Id="rId22" Type="http://schemas.openxmlformats.org/officeDocument/2006/relationships/slide" Target="slides/slide15.xml"/><Relationship Id="rId27" Type="http://schemas.openxmlformats.org/officeDocument/2006/relationships/slide" Target="slides/slide20.xml"/><Relationship Id="rId30" Type="http://schemas.openxmlformats.org/officeDocument/2006/relationships/slide" Target="slides/slide23.xml"/><Relationship Id="rId35" Type="http://schemas.openxmlformats.org/officeDocument/2006/relationships/slide" Target="slides/slide28.xml"/><Relationship Id="rId43" Type="http://schemas.openxmlformats.org/officeDocument/2006/relationships/slide" Target="slides/slide36.xml"/><Relationship Id="rId48" Type="http://schemas.openxmlformats.org/officeDocument/2006/relationships/slide" Target="slides/slide41.xml"/><Relationship Id="rId8" Type="http://schemas.openxmlformats.org/officeDocument/2006/relationships/slide" Target="slides/slide1.xml"/><Relationship Id="rId51" Type="http://schemas.openxmlformats.org/officeDocument/2006/relationships/viewProps" Target="viewProps.xml"/><Relationship Id="rId3" Type="http://schemas.openxmlformats.org/officeDocument/2006/relationships/customXml" Target="../customXml/item3.xml"/><Relationship Id="rId12" Type="http://schemas.openxmlformats.org/officeDocument/2006/relationships/slide" Target="slides/slide5.xml"/><Relationship Id="rId17" Type="http://schemas.openxmlformats.org/officeDocument/2006/relationships/slide" Target="slides/slide10.xml"/><Relationship Id="rId25" Type="http://schemas.openxmlformats.org/officeDocument/2006/relationships/slide" Target="slides/slide18.xml"/><Relationship Id="rId33" Type="http://schemas.openxmlformats.org/officeDocument/2006/relationships/slide" Target="slides/slide26.xml"/><Relationship Id="rId38" Type="http://schemas.openxmlformats.org/officeDocument/2006/relationships/slide" Target="slides/slide31.xml"/><Relationship Id="rId46" Type="http://schemas.openxmlformats.org/officeDocument/2006/relationships/slide" Target="slides/slide39.xml"/><Relationship Id="rId20" Type="http://schemas.openxmlformats.org/officeDocument/2006/relationships/slide" Target="slides/slide13.xml"/><Relationship Id="rId41" Type="http://schemas.openxmlformats.org/officeDocument/2006/relationships/slide" Target="slides/slide34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5" Type="http://schemas.openxmlformats.org/officeDocument/2006/relationships/slide" Target="slides/slide8.xml"/><Relationship Id="rId23" Type="http://schemas.openxmlformats.org/officeDocument/2006/relationships/slide" Target="slides/slide16.xml"/><Relationship Id="rId28" Type="http://schemas.openxmlformats.org/officeDocument/2006/relationships/slide" Target="slides/slide21.xml"/><Relationship Id="rId36" Type="http://schemas.openxmlformats.org/officeDocument/2006/relationships/slide" Target="slides/slide29.xml"/><Relationship Id="rId49" Type="http://schemas.openxmlformats.org/officeDocument/2006/relationships/notesMaster" Target="notesMasters/notesMaster1.xml"/></Relationships>
</file>

<file path=ppt/charts/_rels/chart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.xlsx"/><Relationship Id="rId2" Type="http://schemas.microsoft.com/office/2011/relationships/chartColorStyle" Target="colors1.xml"/><Relationship Id="rId1" Type="http://schemas.microsoft.com/office/2011/relationships/chartStyle" Target="style1.xml"/></Relationships>
</file>

<file path=ppt/charts/_rels/chart2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1.xlsx"/><Relationship Id="rId2" Type="http://schemas.microsoft.com/office/2011/relationships/chartColorStyle" Target="colors2.xml"/><Relationship Id="rId1" Type="http://schemas.microsoft.com/office/2011/relationships/chartStyle" Target="style2.xm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cy-GB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862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/>
      <c:pieChart>
        <c:varyColors val="1"/>
        <c:ser>
          <c:idx val="0"/>
          <c:order val="0"/>
          <c:tx>
            <c:strRef>
              <c:f>Sheet1!$B$1</c:f>
              <c:strCache>
                <c:ptCount val="1"/>
                <c:pt idx="0">
                  <c:v>Professional Profile</c:v>
                </c:pt>
              </c:strCache>
            </c:strRef>
          </c:tx>
          <c:dPt>
            <c:idx val="0"/>
            <c:bubble3D val="0"/>
            <c:spPr>
              <a:solidFill>
                <a:schemeClr val="accent2"/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1-38AE-4406-9BD1-11987B3D720F}"/>
              </c:ext>
            </c:extLst>
          </c:dPt>
          <c:dPt>
            <c:idx val="1"/>
            <c:bubble3D val="0"/>
            <c:spPr>
              <a:solidFill>
                <a:schemeClr val="accent4"/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3-38AE-4406-9BD1-11987B3D720F}"/>
              </c:ext>
            </c:extLst>
          </c:dPt>
          <c:dPt>
            <c:idx val="2"/>
            <c:bubble3D val="0"/>
            <c:spPr>
              <a:solidFill>
                <a:schemeClr val="accent6"/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5-38AE-4406-9BD1-11987B3D720F}"/>
              </c:ext>
            </c:extLst>
          </c:dPt>
          <c:dPt>
            <c:idx val="3"/>
            <c:bubble3D val="0"/>
            <c:spPr>
              <a:solidFill>
                <a:schemeClr val="accent2">
                  <a:lumMod val="60000"/>
                </a:schemeClr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7-38AE-4406-9BD1-11987B3D720F}"/>
              </c:ext>
            </c:extLst>
          </c:dPt>
          <c:cat>
            <c:strRef>
              <c:f>Sheet1!$A$2:$A$5</c:f>
              <c:strCache>
                <c:ptCount val="3"/>
                <c:pt idx="0">
                  <c:v>Performance</c:v>
                </c:pt>
                <c:pt idx="1">
                  <c:v>Image</c:v>
                </c:pt>
                <c:pt idx="2">
                  <c:v>Exposure</c:v>
                </c:pt>
              </c:strCache>
            </c:strRef>
          </c:cat>
          <c:val>
            <c:numRef>
              <c:f>Sheet1!$B$2:$B$5</c:f>
              <c:numCache>
                <c:formatCode>General</c:formatCode>
                <c:ptCount val="4"/>
                <c:pt idx="0">
                  <c:v>10</c:v>
                </c:pt>
                <c:pt idx="1">
                  <c:v>30</c:v>
                </c:pt>
                <c:pt idx="2">
                  <c:v>60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9424-441C-90B3-02758E0E6F8C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1"/>
        </c:dLbls>
        <c:firstSliceAng val="0"/>
      </c:pieChart>
      <c:spPr>
        <a:noFill/>
        <a:ln>
          <a:noFill/>
        </a:ln>
        <a:effectLst/>
      </c:spPr>
    </c:plotArea>
    <c:legend>
      <c:legendPos val="b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197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showDLblsOverMax val="0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hart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cy-GB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862" b="0" i="0" u="none" strike="noStrike" kern="1200" spc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cy-GB" dirty="0"/>
              <a:t>Proffil</a:t>
            </a:r>
            <a:r>
              <a:rPr lang="cy-GB" baseline="0" dirty="0"/>
              <a:t> Proffesiynol</a:t>
            </a:r>
            <a:endParaRPr lang="cy-GB" dirty="0"/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862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cy-GB"/>
        </a:p>
      </c:txPr>
    </c:title>
    <c:autoTitleDeleted val="0"/>
    <c:plotArea>
      <c:layout>
        <c:manualLayout>
          <c:layoutTarget val="inner"/>
          <c:xMode val="edge"/>
          <c:yMode val="edge"/>
          <c:x val="8.9809549668360425E-2"/>
          <c:y val="0.12243333333333332"/>
          <c:w val="0.72185899176396051"/>
          <c:h val="0.73268687664041998"/>
        </c:manualLayout>
      </c:layout>
      <c:pieChart>
        <c:varyColors val="1"/>
        <c:ser>
          <c:idx val="0"/>
          <c:order val="0"/>
          <c:tx>
            <c:strRef>
              <c:f>Sheet1!$B$1</c:f>
              <c:strCache>
                <c:ptCount val="1"/>
                <c:pt idx="0">
                  <c:v>Professional Profile</c:v>
                </c:pt>
              </c:strCache>
            </c:strRef>
          </c:tx>
          <c:dPt>
            <c:idx val="0"/>
            <c:bubble3D val="0"/>
            <c:spPr>
              <a:solidFill>
                <a:schemeClr val="accent2"/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1-275F-4EF1-9669-8614482BCB6C}"/>
              </c:ext>
            </c:extLst>
          </c:dPt>
          <c:dPt>
            <c:idx val="1"/>
            <c:bubble3D val="0"/>
            <c:spPr>
              <a:solidFill>
                <a:schemeClr val="accent4"/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3-275F-4EF1-9669-8614482BCB6C}"/>
              </c:ext>
            </c:extLst>
          </c:dPt>
          <c:dPt>
            <c:idx val="2"/>
            <c:bubble3D val="0"/>
            <c:spPr>
              <a:solidFill>
                <a:schemeClr val="accent6"/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5-275F-4EF1-9669-8614482BCB6C}"/>
              </c:ext>
            </c:extLst>
          </c:dPt>
          <c:dPt>
            <c:idx val="3"/>
            <c:bubble3D val="0"/>
            <c:spPr>
              <a:solidFill>
                <a:schemeClr val="accent2">
                  <a:lumMod val="60000"/>
                </a:schemeClr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7-275F-4EF1-9669-8614482BCB6C}"/>
              </c:ext>
            </c:extLst>
          </c:dPt>
          <c:cat>
            <c:strRef>
              <c:f>Sheet1!$A$2:$A$5</c:f>
              <c:strCache>
                <c:ptCount val="3"/>
                <c:pt idx="0">
                  <c:v>Performance</c:v>
                </c:pt>
                <c:pt idx="1">
                  <c:v>Image</c:v>
                </c:pt>
                <c:pt idx="2">
                  <c:v>Exposure</c:v>
                </c:pt>
              </c:strCache>
            </c:strRef>
          </c:cat>
          <c:val>
            <c:numRef>
              <c:f>Sheet1!$B$2:$B$5</c:f>
              <c:numCache>
                <c:formatCode>General</c:formatCode>
                <c:ptCount val="4"/>
                <c:pt idx="0">
                  <c:v>10</c:v>
                </c:pt>
                <c:pt idx="1">
                  <c:v>30</c:v>
                </c:pt>
                <c:pt idx="2">
                  <c:v>60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8-275F-4EF1-9669-8614482BCB6C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1"/>
        </c:dLbls>
        <c:firstSliceAng val="0"/>
      </c:pieChart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0.1743216580686035"/>
          <c:y val="0.93178687664041993"/>
          <c:w val="0.82212844084144654"/>
          <c:h val="6.8213123359580047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197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showDLblsOverMax val="0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olors1.xml><?xml version="1.0" encoding="utf-8"?>
<cs:colorStyle xmlns:cs="http://schemas.microsoft.com/office/drawing/2012/chartStyle" xmlns:a="http://schemas.openxmlformats.org/drawingml/2006/main" meth="cycle" id="12">
  <a:schemeClr val="accent2"/>
  <a:schemeClr val="accent4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2.xml><?xml version="1.0" encoding="utf-8"?>
<cs:colorStyle xmlns:cs="http://schemas.microsoft.com/office/drawing/2012/chartStyle" xmlns:a="http://schemas.openxmlformats.org/drawingml/2006/main" meth="cycle" id="12">
  <a:schemeClr val="accent2"/>
  <a:schemeClr val="accent4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style1.xml><?xml version="1.0" encoding="utf-8"?>
<cs:chartStyle xmlns:cs="http://schemas.microsoft.com/office/drawing/2012/chartStyle" xmlns:a="http://schemas.openxmlformats.org/drawingml/2006/main" id="25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33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ln w="19050">
        <a:solidFill>
          <a:schemeClr val="lt1"/>
        </a:solidFill>
      </a:ln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ln w="25400">
        <a:solidFill>
          <a:schemeClr val="lt1"/>
        </a:solidFill>
      </a:ln>
    </cs:spPr>
  </cs:dataPoint3D>
  <cs:dataPointLine>
    <cs:lnRef idx="0">
      <cs:styleClr val="auto"/>
    </cs:lnRef>
    <cs:fillRef idx="0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0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862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2.xml><?xml version="1.0" encoding="utf-8"?>
<cs:chartStyle xmlns:cs="http://schemas.microsoft.com/office/drawing/2012/chartStyle" xmlns:a="http://schemas.openxmlformats.org/drawingml/2006/main" id="25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33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ln w="19050">
        <a:solidFill>
          <a:schemeClr val="lt1"/>
        </a:solidFill>
      </a:ln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ln w="25400">
        <a:solidFill>
          <a:schemeClr val="lt1"/>
        </a:solidFill>
      </a:ln>
    </cs:spPr>
  </cs:dataPoint3D>
  <cs:dataPointLine>
    <cs:lnRef idx="0">
      <cs:styleClr val="auto"/>
    </cs:lnRef>
    <cs:fillRef idx="0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0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862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5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>
                <a:latin typeface="Arial" panose="020B0604020202020204" pitchFamily="34" charset="0"/>
              </a:defRPr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>
                <a:latin typeface="Arial" panose="020B0604020202020204" pitchFamily="34" charset="0"/>
              </a:defRPr>
            </a:lvl1pPr>
          </a:lstStyle>
          <a:p>
            <a:fld id="{256E285A-1626-4BB0-A458-3E5589E2C09B}" type="datetimeFigureOut">
              <a:rPr lang="en-US" smtClean="0"/>
              <a:pPr/>
              <a:t>10/12/2026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>
                <a:latin typeface="Arial" panose="020B0604020202020204" pitchFamily="34" charset="0"/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>
                <a:latin typeface="Arial" panose="020B0604020202020204" pitchFamily="34" charset="0"/>
              </a:defRPr>
            </a:lvl1pPr>
          </a:lstStyle>
          <a:p>
            <a:fld id="{B68C8073-CAD2-48BF-B8DB-FCAF7D6ED01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0081766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spcBef>
        <a:spcPts val="600"/>
      </a:spcBef>
      <a:spcAft>
        <a:spcPts val="600"/>
      </a:spcAft>
      <a:buFont typeface="Arial" panose="020B0604020202020204" pitchFamily="34" charset="0"/>
      <a:buChar char="•"/>
      <a:defRPr sz="18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defTabSz="914400" rtl="0" eaLnBrk="1" latinLnBrk="0" hangingPunct="1">
      <a:spcBef>
        <a:spcPts val="600"/>
      </a:spcBef>
      <a:spcAft>
        <a:spcPts val="600"/>
      </a:spcAft>
      <a:buFont typeface="Arial" panose="020B0604020202020204" pitchFamily="34" charset="0"/>
      <a:buChar char="•"/>
      <a:defRPr sz="18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defTabSz="914400" rtl="0" eaLnBrk="1" latinLnBrk="0" hangingPunct="1">
      <a:spcBef>
        <a:spcPts val="600"/>
      </a:spcBef>
      <a:spcAft>
        <a:spcPts val="600"/>
      </a:spcAft>
      <a:buFont typeface="Arial" panose="020B0604020202020204" pitchFamily="34" charset="0"/>
      <a:buChar char="•"/>
      <a:defRPr sz="18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defTabSz="914400" rtl="0" eaLnBrk="1" latinLnBrk="0" hangingPunct="1">
      <a:spcBef>
        <a:spcPts val="600"/>
      </a:spcBef>
      <a:spcAft>
        <a:spcPts val="600"/>
      </a:spcAft>
      <a:buFont typeface="Arial" panose="020B0604020202020204" pitchFamily="34" charset="0"/>
      <a:buChar char="•"/>
      <a:defRPr sz="18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defTabSz="914400" rtl="0" eaLnBrk="1" latinLnBrk="0" hangingPunct="1">
      <a:spcBef>
        <a:spcPts val="600"/>
      </a:spcBef>
      <a:spcAft>
        <a:spcPts val="600"/>
      </a:spcAft>
      <a:buFont typeface="Arial" panose="020B0604020202020204" pitchFamily="34" charset="0"/>
      <a:buChar char="•"/>
      <a:defRPr sz="18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v.uk/government/organisations/professional-standards-authority-for-health-and-social-care/about" TargetMode="External"/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archive.org/details/presentationofs00goff" TargetMode="External"/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Relationship Id="rId4" Type="http://schemas.openxmlformats.org/officeDocument/2006/relationships/hyperlink" Target="https://www.fastcompany.com/28905/brand-called-you" TargetMode="Externa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3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3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3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_rels/notesSlide3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_rels/notesSlide4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pPr/>
              <a:t>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965766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1ECF677-0700-C258-D925-E1C6BFC1EEE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Slide Image Placeholder 1">
            <a:extLst>
              <a:ext uri="{FF2B5EF4-FFF2-40B4-BE49-F238E27FC236}">
                <a16:creationId xmlns:a16="http://schemas.microsoft.com/office/drawing/2014/main" id="{BC8B429A-4129-502C-451D-34BBA81686DA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  <p:txBody>
          <a:bodyPr/>
          <a:lstStyle/>
          <a:p>
            <a:endParaRPr lang="en-GB"/>
          </a:p>
        </p:txBody>
      </p:sp>
      <p:sp>
        <p:nvSpPr>
          <p:cNvPr id="29699" name="Notes Placeholder 2">
            <a:extLst>
              <a:ext uri="{FF2B5EF4-FFF2-40B4-BE49-F238E27FC236}">
                <a16:creationId xmlns:a16="http://schemas.microsoft.com/office/drawing/2014/main" id="{C9E5708C-88E9-A15D-F568-A975D31B23A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cy-GB" altLang="en-US" dirty="0">
              <a:latin typeface="Arial" panose="020B0604020202020204" pitchFamily="34" charset="0"/>
            </a:endParaRPr>
          </a:p>
        </p:txBody>
      </p:sp>
      <p:sp>
        <p:nvSpPr>
          <p:cNvPr id="29700" name="Slide Number Placeholder 3">
            <a:extLst>
              <a:ext uri="{FF2B5EF4-FFF2-40B4-BE49-F238E27FC236}">
                <a16:creationId xmlns:a16="http://schemas.microsoft.com/office/drawing/2014/main" id="{03A56ADD-8657-026C-0493-16D8C4629C7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A994E75A-A71B-440E-9B17-439E2B400284}" type="slidenum">
              <a:rPr lang="en-GB" altLang="en-US" smtClean="0">
                <a:solidFill>
                  <a:srgbClr val="000000"/>
                </a:solidFill>
              </a:rPr>
              <a:pPr/>
              <a:t>2</a:t>
            </a:fld>
            <a:endParaRPr lang="en-GB" altLang="en-US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0069067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16E3E83-B2A8-8C6B-59AE-8D4375323F0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Slide Image Placeholder 1">
            <a:extLst>
              <a:ext uri="{FF2B5EF4-FFF2-40B4-BE49-F238E27FC236}">
                <a16:creationId xmlns:a16="http://schemas.microsoft.com/office/drawing/2014/main" id="{465BF20F-BFAC-373F-C666-2AA97B16DB4C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  <p:txBody>
          <a:bodyPr/>
          <a:lstStyle/>
          <a:p>
            <a:endParaRPr lang="en-GB"/>
          </a:p>
        </p:txBody>
      </p:sp>
      <p:sp>
        <p:nvSpPr>
          <p:cNvPr id="29699" name="Notes Placeholder 2">
            <a:extLst>
              <a:ext uri="{FF2B5EF4-FFF2-40B4-BE49-F238E27FC236}">
                <a16:creationId xmlns:a16="http://schemas.microsoft.com/office/drawing/2014/main" id="{96D4A834-65A4-C6E8-6359-2092985103E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cy-GB" altLang="en-US" dirty="0">
              <a:latin typeface="Arial" panose="020B0604020202020204" pitchFamily="34" charset="0"/>
            </a:endParaRPr>
          </a:p>
        </p:txBody>
      </p:sp>
      <p:sp>
        <p:nvSpPr>
          <p:cNvPr id="29700" name="Slide Number Placeholder 3">
            <a:extLst>
              <a:ext uri="{FF2B5EF4-FFF2-40B4-BE49-F238E27FC236}">
                <a16:creationId xmlns:a16="http://schemas.microsoft.com/office/drawing/2014/main" id="{D18C4AE3-BB0E-3B53-6219-E5B639C535D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A994E75A-A71B-440E-9B17-439E2B400284}" type="slidenum">
              <a:rPr lang="en-GB" altLang="en-US" smtClean="0">
                <a:solidFill>
                  <a:srgbClr val="000000"/>
                </a:solidFill>
              </a:rPr>
              <a:pPr/>
              <a:t>3</a:t>
            </a:fld>
            <a:endParaRPr lang="en-GB" altLang="en-US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6538272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0D611ED-946C-34F0-EEA8-1810BB53948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Slide Image Placeholder 1">
            <a:extLst>
              <a:ext uri="{FF2B5EF4-FFF2-40B4-BE49-F238E27FC236}">
                <a16:creationId xmlns:a16="http://schemas.microsoft.com/office/drawing/2014/main" id="{BA257C32-E108-D0A1-C54E-2D2293A57D78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  <p:txBody>
          <a:bodyPr/>
          <a:lstStyle/>
          <a:p>
            <a:endParaRPr lang="en-GB"/>
          </a:p>
        </p:txBody>
      </p:sp>
      <p:sp>
        <p:nvSpPr>
          <p:cNvPr id="29699" name="Notes Placeholder 2">
            <a:extLst>
              <a:ext uri="{FF2B5EF4-FFF2-40B4-BE49-F238E27FC236}">
                <a16:creationId xmlns:a16="http://schemas.microsoft.com/office/drawing/2014/main" id="{DD02EAB4-F197-6B62-A85C-2D01871950B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r>
              <a:rPr lang="cy-GB" altLang="en-US" dirty="0" err="1">
                <a:latin typeface="Arial" panose="020B0604020202020204" pitchFamily="34" charset="0"/>
              </a:rPr>
              <a:t>Get</a:t>
            </a:r>
            <a:r>
              <a:rPr lang="cy-GB" altLang="en-US" dirty="0">
                <a:latin typeface="Arial" panose="020B0604020202020204" pitchFamily="34" charset="0"/>
              </a:rPr>
              <a:t> the </a:t>
            </a:r>
            <a:r>
              <a:rPr lang="cy-GB" altLang="en-US" dirty="0" err="1">
                <a:latin typeface="Arial" panose="020B0604020202020204" pitchFamily="34" charset="0"/>
              </a:rPr>
              <a:t>student’s</a:t>
            </a:r>
            <a:r>
              <a:rPr lang="cy-GB" altLang="en-US" dirty="0">
                <a:latin typeface="Arial" panose="020B0604020202020204" pitchFamily="34" charset="0"/>
              </a:rPr>
              <a:t> to </a:t>
            </a:r>
            <a:r>
              <a:rPr lang="cy-GB" altLang="en-US" dirty="0" err="1">
                <a:latin typeface="Arial" panose="020B0604020202020204" pitchFamily="34" charset="0"/>
              </a:rPr>
              <a:t>explore</a:t>
            </a:r>
            <a:r>
              <a:rPr lang="cy-GB" altLang="en-US" dirty="0">
                <a:latin typeface="Arial" panose="020B0604020202020204" pitchFamily="34" charset="0"/>
              </a:rPr>
              <a:t> the </a:t>
            </a:r>
            <a:r>
              <a:rPr lang="cy-GB" altLang="en-US" dirty="0" err="1">
                <a:latin typeface="Arial" panose="020B0604020202020204" pitchFamily="34" charset="0"/>
              </a:rPr>
              <a:t>difference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between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these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two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concepts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before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using</a:t>
            </a:r>
            <a:r>
              <a:rPr lang="cy-GB" altLang="en-US" dirty="0">
                <a:latin typeface="Arial" panose="020B0604020202020204" pitchFamily="34" charset="0"/>
              </a:rPr>
              <a:t> the </a:t>
            </a:r>
            <a:r>
              <a:rPr lang="cy-GB" altLang="en-US" dirty="0" err="1">
                <a:latin typeface="Arial" panose="020B0604020202020204" pitchFamily="34" charset="0"/>
              </a:rPr>
              <a:t>next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slide</a:t>
            </a:r>
            <a:endParaRPr lang="cy-GB" altLang="en-US" dirty="0">
              <a:latin typeface="Arial" panose="020B0604020202020204" pitchFamily="34" charset="0"/>
            </a:endParaRPr>
          </a:p>
          <a:p>
            <a:endParaRPr lang="cy-GB" altLang="en-US" dirty="0">
              <a:latin typeface="Arial" panose="020B0604020202020204" pitchFamily="34" charset="0"/>
            </a:endParaRPr>
          </a:p>
          <a:p>
            <a:r>
              <a:rPr lang="cy-GB" altLang="en-US" dirty="0">
                <a:latin typeface="Arial" panose="020B0604020202020204" pitchFamily="34" charset="0"/>
              </a:rPr>
              <a:t>Gofynnwch i’r myfyrwyr archwilio’r gwahaniaeth rhwng y ddau gysyniad hyn cyn defnyddio’r sleid nesaf. </a:t>
            </a:r>
          </a:p>
        </p:txBody>
      </p:sp>
      <p:sp>
        <p:nvSpPr>
          <p:cNvPr id="29700" name="Slide Number Placeholder 3">
            <a:extLst>
              <a:ext uri="{FF2B5EF4-FFF2-40B4-BE49-F238E27FC236}">
                <a16:creationId xmlns:a16="http://schemas.microsoft.com/office/drawing/2014/main" id="{D1EBF778-31EE-F64B-9305-3B87162D397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A994E75A-A71B-440E-9B17-439E2B400284}" type="slidenum">
              <a:rPr lang="en-GB" altLang="en-US" smtClean="0">
                <a:solidFill>
                  <a:srgbClr val="000000"/>
                </a:solidFill>
              </a:rPr>
              <a:pPr/>
              <a:t>4</a:t>
            </a:fld>
            <a:endParaRPr lang="en-GB" altLang="en-US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21129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1EDF096-5F93-D80A-9224-2E1FC36380C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Slide Image Placeholder 1">
            <a:extLst>
              <a:ext uri="{FF2B5EF4-FFF2-40B4-BE49-F238E27FC236}">
                <a16:creationId xmlns:a16="http://schemas.microsoft.com/office/drawing/2014/main" id="{1690CA4C-E3F0-4EAF-1F5A-6969A804E7B7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  <p:txBody>
          <a:bodyPr/>
          <a:lstStyle/>
          <a:p>
            <a:endParaRPr lang="en-GB"/>
          </a:p>
        </p:txBody>
      </p:sp>
      <p:sp>
        <p:nvSpPr>
          <p:cNvPr id="29699" name="Notes Placeholder 2">
            <a:extLst>
              <a:ext uri="{FF2B5EF4-FFF2-40B4-BE49-F238E27FC236}">
                <a16:creationId xmlns:a16="http://schemas.microsoft.com/office/drawing/2014/main" id="{1FB24A55-ADDC-153F-F31A-A9BFCCDD925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endParaRPr lang="cy-GB" altLang="en-US" dirty="0">
              <a:latin typeface="Arial" panose="020B0604020202020204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cy-GB" altLang="en-US" dirty="0">
                <a:latin typeface="Arial" panose="020B0604020202020204" pitchFamily="34" charset="0"/>
              </a:rPr>
              <a:t>Mae ein proffil Proffesiynol yn allanol, yn wynebu tuag allan, yn gyhoeddus. Dyma’r hyn rydyn ni’n ei rannu â chyflogwyr a’r cyhoedd.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cy-GB" altLang="en-US" dirty="0">
                <a:latin typeface="Arial" panose="020B0604020202020204" pitchFamily="34" charset="0"/>
              </a:rPr>
              <a:t>Cyn i ni symud ymlaen i edrych ar ein Proffil Proffesiynol, byddwn ni’n adolygu Cysyniad Hunaniaeth Broffesiynol sy’n cysylltu â’r Themâu hyn: 2 – Egwyddorion Ymarfer Proffesiynol; 3 – Ymarfer Adfyfyriol a 7 – Adeiladu Gwybodaeth Broffesiynol. </a:t>
            </a:r>
          </a:p>
        </p:txBody>
      </p:sp>
      <p:sp>
        <p:nvSpPr>
          <p:cNvPr id="29700" name="Slide Number Placeholder 3">
            <a:extLst>
              <a:ext uri="{FF2B5EF4-FFF2-40B4-BE49-F238E27FC236}">
                <a16:creationId xmlns:a16="http://schemas.microsoft.com/office/drawing/2014/main" id="{33ECED13-0D55-FA6A-B73A-465C5225DC7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A994E75A-A71B-440E-9B17-439E2B400284}" type="slidenum">
              <a:rPr lang="en-GB" altLang="en-US" smtClean="0">
                <a:solidFill>
                  <a:srgbClr val="000000"/>
                </a:solidFill>
              </a:rPr>
              <a:pPr/>
              <a:t>5</a:t>
            </a:fld>
            <a:endParaRPr lang="en-GB" altLang="en-US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8203843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83A0B33-8F38-C1E3-2DBA-027147CD500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Slide Image Placeholder 1">
            <a:extLst>
              <a:ext uri="{FF2B5EF4-FFF2-40B4-BE49-F238E27FC236}">
                <a16:creationId xmlns:a16="http://schemas.microsoft.com/office/drawing/2014/main" id="{B2191A48-A4FA-02B0-1700-18634DC4852F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  <p:txBody>
          <a:bodyPr/>
          <a:lstStyle/>
          <a:p>
            <a:endParaRPr lang="en-GB"/>
          </a:p>
        </p:txBody>
      </p:sp>
      <p:sp>
        <p:nvSpPr>
          <p:cNvPr id="29699" name="Notes Placeholder 2">
            <a:extLst>
              <a:ext uri="{FF2B5EF4-FFF2-40B4-BE49-F238E27FC236}">
                <a16:creationId xmlns:a16="http://schemas.microsoft.com/office/drawing/2014/main" id="{8DC4A7D3-5B49-32F9-3EFF-9430DD3735B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r>
              <a:rPr lang="cy-GB" altLang="en-US" dirty="0" err="1">
                <a:latin typeface="Arial" panose="020B0604020202020204" pitchFamily="34" charset="0"/>
              </a:rPr>
              <a:t>Our</a:t>
            </a:r>
            <a:r>
              <a:rPr lang="cy-GB" altLang="en-US" dirty="0">
                <a:latin typeface="Arial" panose="020B0604020202020204" pitchFamily="34" charset="0"/>
              </a:rPr>
              <a:t> Professional </a:t>
            </a:r>
            <a:r>
              <a:rPr lang="cy-GB" altLang="en-US" dirty="0" err="1">
                <a:latin typeface="Arial" panose="020B0604020202020204" pitchFamily="34" charset="0"/>
              </a:rPr>
              <a:t>profile</a:t>
            </a:r>
            <a:r>
              <a:rPr lang="cy-GB" altLang="en-US" dirty="0">
                <a:latin typeface="Arial" panose="020B0604020202020204" pitchFamily="34" charset="0"/>
              </a:rPr>
              <a:t> is </a:t>
            </a:r>
            <a:r>
              <a:rPr lang="cy-GB" altLang="en-US" dirty="0" err="1">
                <a:latin typeface="Arial" panose="020B0604020202020204" pitchFamily="34" charset="0"/>
              </a:rPr>
              <a:t>external</a:t>
            </a:r>
            <a:r>
              <a:rPr lang="cy-GB" altLang="en-US" dirty="0">
                <a:latin typeface="Arial" panose="020B0604020202020204" pitchFamily="34" charset="0"/>
              </a:rPr>
              <a:t>, </a:t>
            </a:r>
            <a:r>
              <a:rPr lang="cy-GB" altLang="en-US" dirty="0" err="1">
                <a:latin typeface="Arial" panose="020B0604020202020204" pitchFamily="34" charset="0"/>
              </a:rPr>
              <a:t>outward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facing</a:t>
            </a:r>
            <a:r>
              <a:rPr lang="cy-GB" altLang="en-US" dirty="0">
                <a:latin typeface="Arial" panose="020B0604020202020204" pitchFamily="34" charset="0"/>
              </a:rPr>
              <a:t>, </a:t>
            </a:r>
            <a:r>
              <a:rPr lang="cy-GB" altLang="en-US" dirty="0" err="1">
                <a:latin typeface="Arial" panose="020B0604020202020204" pitchFamily="34" charset="0"/>
              </a:rPr>
              <a:t>public</a:t>
            </a:r>
            <a:r>
              <a:rPr lang="cy-GB" altLang="en-US" dirty="0">
                <a:latin typeface="Arial" panose="020B0604020202020204" pitchFamily="34" charset="0"/>
              </a:rPr>
              <a:t>. It is </a:t>
            </a:r>
            <a:r>
              <a:rPr lang="cy-GB" altLang="en-US" dirty="0" err="1">
                <a:latin typeface="Arial" panose="020B0604020202020204" pitchFamily="34" charset="0"/>
              </a:rPr>
              <a:t>what</a:t>
            </a:r>
            <a:r>
              <a:rPr lang="cy-GB" altLang="en-US" dirty="0">
                <a:latin typeface="Arial" panose="020B0604020202020204" pitchFamily="34" charset="0"/>
              </a:rPr>
              <a:t> we </a:t>
            </a:r>
            <a:r>
              <a:rPr lang="cy-GB" altLang="en-US" dirty="0" err="1">
                <a:latin typeface="Arial" panose="020B0604020202020204" pitchFamily="34" charset="0"/>
              </a:rPr>
              <a:t>share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with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employeres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and</a:t>
            </a:r>
            <a:r>
              <a:rPr lang="cy-GB" altLang="en-US" dirty="0">
                <a:latin typeface="Arial" panose="020B0604020202020204" pitchFamily="34" charset="0"/>
              </a:rPr>
              <a:t> the </a:t>
            </a:r>
            <a:r>
              <a:rPr lang="cy-GB" altLang="en-US" dirty="0" err="1">
                <a:latin typeface="Arial" panose="020B0604020202020204" pitchFamily="34" charset="0"/>
              </a:rPr>
              <a:t>public</a:t>
            </a:r>
            <a:endParaRPr lang="cy-GB" altLang="en-US" dirty="0">
              <a:latin typeface="Arial" panose="020B0604020202020204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cy-GB" altLang="en-US" dirty="0" err="1">
                <a:latin typeface="Arial" panose="020B0604020202020204" pitchFamily="34" charset="0"/>
              </a:rPr>
              <a:t>Before</a:t>
            </a:r>
            <a:r>
              <a:rPr lang="cy-GB" altLang="en-US" dirty="0">
                <a:latin typeface="Arial" panose="020B0604020202020204" pitchFamily="34" charset="0"/>
              </a:rPr>
              <a:t> we </a:t>
            </a:r>
            <a:r>
              <a:rPr lang="cy-GB" altLang="en-US" dirty="0" err="1">
                <a:latin typeface="Arial" panose="020B0604020202020204" pitchFamily="34" charset="0"/>
              </a:rPr>
              <a:t>move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on</a:t>
            </a:r>
            <a:r>
              <a:rPr lang="cy-GB" altLang="en-US" dirty="0">
                <a:latin typeface="Arial" panose="020B0604020202020204" pitchFamily="34" charset="0"/>
              </a:rPr>
              <a:t> to </a:t>
            </a:r>
            <a:r>
              <a:rPr lang="cy-GB" altLang="en-US" dirty="0" err="1">
                <a:latin typeface="Arial" panose="020B0604020202020204" pitchFamily="34" charset="0"/>
              </a:rPr>
              <a:t>look</a:t>
            </a:r>
            <a:r>
              <a:rPr lang="cy-GB" altLang="en-US" dirty="0">
                <a:latin typeface="Arial" panose="020B0604020202020204" pitchFamily="34" charset="0"/>
              </a:rPr>
              <a:t> at </a:t>
            </a:r>
            <a:r>
              <a:rPr lang="cy-GB" altLang="en-US" dirty="0" err="1">
                <a:latin typeface="Arial" panose="020B0604020202020204" pitchFamily="34" charset="0"/>
              </a:rPr>
              <a:t>our</a:t>
            </a:r>
            <a:r>
              <a:rPr lang="cy-GB" altLang="en-US" dirty="0">
                <a:latin typeface="Arial" panose="020B0604020202020204" pitchFamily="34" charset="0"/>
              </a:rPr>
              <a:t> Professional </a:t>
            </a:r>
            <a:r>
              <a:rPr lang="cy-GB" altLang="en-US" dirty="0" err="1">
                <a:latin typeface="Arial" panose="020B0604020202020204" pitchFamily="34" charset="0"/>
              </a:rPr>
              <a:t>Profile</a:t>
            </a:r>
            <a:r>
              <a:rPr lang="cy-GB" altLang="en-US" dirty="0">
                <a:latin typeface="Arial" panose="020B0604020202020204" pitchFamily="34" charset="0"/>
              </a:rPr>
              <a:t> we </a:t>
            </a:r>
            <a:r>
              <a:rPr lang="cy-GB" altLang="en-US" dirty="0" err="1">
                <a:latin typeface="Arial" panose="020B0604020202020204" pitchFamily="34" charset="0"/>
              </a:rPr>
              <a:t>will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recap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on</a:t>
            </a:r>
            <a:r>
              <a:rPr lang="cy-GB" altLang="en-US" dirty="0">
                <a:latin typeface="Arial" panose="020B0604020202020204" pitchFamily="34" charset="0"/>
              </a:rPr>
              <a:t> the Concept of a Professional </a:t>
            </a:r>
            <a:r>
              <a:rPr lang="cy-GB" altLang="en-US" dirty="0" err="1">
                <a:latin typeface="Arial" panose="020B0604020202020204" pitchFamily="34" charset="0"/>
              </a:rPr>
              <a:t>Identity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which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links</a:t>
            </a:r>
            <a:r>
              <a:rPr lang="cy-GB" altLang="en-US" dirty="0">
                <a:latin typeface="Arial" panose="020B0604020202020204" pitchFamily="34" charset="0"/>
              </a:rPr>
              <a:t> to </a:t>
            </a:r>
            <a:r>
              <a:rPr lang="cy-GB" altLang="en-US" dirty="0" err="1">
                <a:latin typeface="Arial" panose="020B0604020202020204" pitchFamily="34" charset="0"/>
              </a:rPr>
              <a:t>Themes</a:t>
            </a:r>
            <a:r>
              <a:rPr lang="cy-GB" altLang="en-US" dirty="0">
                <a:latin typeface="Arial" panose="020B0604020202020204" pitchFamily="34" charset="0"/>
              </a:rPr>
              <a:t> 2 - </a:t>
            </a:r>
            <a:r>
              <a:rPr lang="cy-GB" altLang="en-US" dirty="0" err="1">
                <a:latin typeface="Arial" panose="020B0604020202020204" pitchFamily="34" charset="0"/>
              </a:rPr>
              <a:t>Principles</a:t>
            </a:r>
            <a:r>
              <a:rPr lang="cy-GB" altLang="en-US" dirty="0">
                <a:latin typeface="Arial" panose="020B0604020202020204" pitchFamily="34" charset="0"/>
              </a:rPr>
              <a:t> of Professional </a:t>
            </a:r>
            <a:r>
              <a:rPr lang="cy-GB" altLang="en-US" dirty="0" err="1">
                <a:latin typeface="Arial" panose="020B0604020202020204" pitchFamily="34" charset="0"/>
              </a:rPr>
              <a:t>Practice</a:t>
            </a:r>
            <a:r>
              <a:rPr lang="cy-GB" altLang="en-US" dirty="0">
                <a:latin typeface="Arial" panose="020B0604020202020204" pitchFamily="34" charset="0"/>
              </a:rPr>
              <a:t>; 3 – </a:t>
            </a:r>
            <a:r>
              <a:rPr lang="cy-GB" altLang="en-US" dirty="0" err="1">
                <a:latin typeface="Arial" panose="020B0604020202020204" pitchFamily="34" charset="0"/>
              </a:rPr>
              <a:t>Reflective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Practice</a:t>
            </a:r>
            <a:r>
              <a:rPr lang="cy-GB" altLang="en-US" dirty="0">
                <a:latin typeface="Arial" panose="020B0604020202020204" pitchFamily="34" charset="0"/>
              </a:rPr>
              <a:t> &amp; 7  Building Professional </a:t>
            </a:r>
            <a:r>
              <a:rPr lang="cy-GB" altLang="en-US" dirty="0" err="1">
                <a:latin typeface="Arial" panose="020B0604020202020204" pitchFamily="34" charset="0"/>
              </a:rPr>
              <a:t>Knowledge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</a:p>
          <a:p>
            <a:endParaRPr lang="cy-GB" altLang="en-US" dirty="0">
              <a:latin typeface="Arial" panose="020B0604020202020204" pitchFamily="34" charset="0"/>
            </a:endParaRPr>
          </a:p>
        </p:txBody>
      </p:sp>
      <p:sp>
        <p:nvSpPr>
          <p:cNvPr id="29700" name="Slide Number Placeholder 3">
            <a:extLst>
              <a:ext uri="{FF2B5EF4-FFF2-40B4-BE49-F238E27FC236}">
                <a16:creationId xmlns:a16="http://schemas.microsoft.com/office/drawing/2014/main" id="{FCE57890-284D-7348-4C84-075A15BF922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A994E75A-A71B-440E-9B17-439E2B400284}" type="slidenum">
              <a:rPr lang="en-GB" altLang="en-US" smtClean="0">
                <a:solidFill>
                  <a:srgbClr val="000000"/>
                </a:solidFill>
              </a:rPr>
              <a:pPr/>
              <a:t>6</a:t>
            </a:fld>
            <a:endParaRPr lang="en-GB" altLang="en-US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7559654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3D65152-5DD0-10D3-9942-55B9ACAB5FA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Slide Image Placeholder 1">
            <a:extLst>
              <a:ext uri="{FF2B5EF4-FFF2-40B4-BE49-F238E27FC236}">
                <a16:creationId xmlns:a16="http://schemas.microsoft.com/office/drawing/2014/main" id="{8372EC2D-9E75-6F62-5764-B061CFE2EBBD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  <p:txBody>
          <a:bodyPr/>
          <a:lstStyle/>
          <a:p>
            <a:endParaRPr lang="en-GB"/>
          </a:p>
        </p:txBody>
      </p:sp>
      <p:sp>
        <p:nvSpPr>
          <p:cNvPr id="29699" name="Notes Placeholder 2">
            <a:extLst>
              <a:ext uri="{FF2B5EF4-FFF2-40B4-BE49-F238E27FC236}">
                <a16:creationId xmlns:a16="http://schemas.microsoft.com/office/drawing/2014/main" id="{37BB8CC5-E692-2465-2239-CB054780E77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r>
              <a:rPr lang="cy-GB" altLang="en-US" dirty="0" err="1">
                <a:latin typeface="Arial" panose="020B0604020202020204" pitchFamily="34" charset="0"/>
              </a:rPr>
              <a:t>Although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aimed</a:t>
            </a:r>
            <a:r>
              <a:rPr lang="cy-GB" altLang="en-US" dirty="0">
                <a:latin typeface="Arial" panose="020B0604020202020204" pitchFamily="34" charset="0"/>
              </a:rPr>
              <a:t> a </a:t>
            </a:r>
            <a:r>
              <a:rPr lang="cy-GB" altLang="en-US" dirty="0" err="1">
                <a:latin typeface="Arial" panose="020B0604020202020204" pitchFamily="34" charset="0"/>
              </a:rPr>
              <a:t>Teachers</a:t>
            </a:r>
            <a:r>
              <a:rPr lang="cy-GB" altLang="en-US" dirty="0">
                <a:latin typeface="Arial" panose="020B0604020202020204" pitchFamily="34" charset="0"/>
              </a:rPr>
              <a:t> of </a:t>
            </a:r>
            <a:r>
              <a:rPr lang="cy-GB" altLang="en-US" dirty="0" err="1">
                <a:latin typeface="Arial" panose="020B0604020202020204" pitchFamily="34" charset="0"/>
              </a:rPr>
              <a:t>English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abroad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this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source</a:t>
            </a:r>
            <a:r>
              <a:rPr lang="cy-GB" altLang="en-US" dirty="0">
                <a:latin typeface="Arial" panose="020B0604020202020204" pitchFamily="34" charset="0"/>
              </a:rPr>
              <a:t> is </a:t>
            </a:r>
            <a:r>
              <a:rPr lang="cy-GB" altLang="en-US" dirty="0" err="1">
                <a:latin typeface="Arial" panose="020B0604020202020204" pitchFamily="34" charset="0"/>
              </a:rPr>
              <a:t>useful</a:t>
            </a:r>
            <a:r>
              <a:rPr lang="cy-GB" altLang="en-US" dirty="0">
                <a:latin typeface="Arial" panose="020B0604020202020204" pitchFamily="34" charset="0"/>
              </a:rPr>
              <a:t> as </a:t>
            </a:r>
            <a:r>
              <a:rPr lang="cy-GB" altLang="en-US" dirty="0" err="1">
                <a:latin typeface="Arial" panose="020B0604020202020204" pitchFamily="34" charset="0"/>
              </a:rPr>
              <a:t>an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official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organisation</a:t>
            </a:r>
            <a:endParaRPr lang="cy-GB" altLang="en-US" dirty="0">
              <a:latin typeface="Arial" panose="020B0604020202020204" pitchFamily="34" charset="0"/>
            </a:endParaRPr>
          </a:p>
          <a:p>
            <a:endParaRPr lang="cy-GB" altLang="en-US" dirty="0">
              <a:latin typeface="Arial" panose="020B0604020202020204" pitchFamily="34" charset="0"/>
            </a:endParaRPr>
          </a:p>
          <a:p>
            <a:r>
              <a:rPr lang="cy-GB" altLang="en-US" dirty="0">
                <a:latin typeface="Arial" panose="020B0604020202020204" pitchFamily="34" charset="0"/>
              </a:rPr>
              <a:t>Er bod hyn wedi’i anelu at Athrawon Saesneg dramor, mae’r ffynhonnell yn ddefnyddiol fel sefydliad swyddogol</a:t>
            </a:r>
          </a:p>
        </p:txBody>
      </p:sp>
      <p:sp>
        <p:nvSpPr>
          <p:cNvPr id="29700" name="Slide Number Placeholder 3">
            <a:extLst>
              <a:ext uri="{FF2B5EF4-FFF2-40B4-BE49-F238E27FC236}">
                <a16:creationId xmlns:a16="http://schemas.microsoft.com/office/drawing/2014/main" id="{07BDAE9B-096B-BDE9-A321-08A64A41B2E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A994E75A-A71B-440E-9B17-439E2B400284}" type="slidenum">
              <a:rPr lang="en-GB" altLang="en-US" smtClean="0">
                <a:solidFill>
                  <a:srgbClr val="000000"/>
                </a:solidFill>
              </a:rPr>
              <a:pPr/>
              <a:t>8</a:t>
            </a:fld>
            <a:endParaRPr lang="en-GB" altLang="en-US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15701472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B1A3689-003C-FF2C-D589-69DDEA5FD83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Slide Image Placeholder 1">
            <a:extLst>
              <a:ext uri="{FF2B5EF4-FFF2-40B4-BE49-F238E27FC236}">
                <a16:creationId xmlns:a16="http://schemas.microsoft.com/office/drawing/2014/main" id="{0EA8BA78-085D-431F-9BD5-75DE3C02B3E2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  <p:txBody>
          <a:bodyPr/>
          <a:lstStyle/>
          <a:p>
            <a:endParaRPr lang="en-GB"/>
          </a:p>
        </p:txBody>
      </p:sp>
      <p:sp>
        <p:nvSpPr>
          <p:cNvPr id="29699" name="Notes Placeholder 2">
            <a:extLst>
              <a:ext uri="{FF2B5EF4-FFF2-40B4-BE49-F238E27FC236}">
                <a16:creationId xmlns:a16="http://schemas.microsoft.com/office/drawing/2014/main" id="{E8B514C5-089B-E428-C131-12722DEAEA5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cy-GB" altLang="en-US" dirty="0">
              <a:latin typeface="Arial" panose="020B0604020202020204" pitchFamily="34" charset="0"/>
            </a:endParaRPr>
          </a:p>
        </p:txBody>
      </p:sp>
      <p:sp>
        <p:nvSpPr>
          <p:cNvPr id="29700" name="Slide Number Placeholder 3">
            <a:extLst>
              <a:ext uri="{FF2B5EF4-FFF2-40B4-BE49-F238E27FC236}">
                <a16:creationId xmlns:a16="http://schemas.microsoft.com/office/drawing/2014/main" id="{2DB41757-F89B-84FF-BE8C-8DD24B64E62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A994E75A-A71B-440E-9B17-439E2B400284}" type="slidenum">
              <a:rPr lang="en-GB" altLang="en-US" smtClean="0">
                <a:solidFill>
                  <a:srgbClr val="000000"/>
                </a:solidFill>
              </a:rPr>
              <a:pPr/>
              <a:t>9</a:t>
            </a:fld>
            <a:endParaRPr lang="en-GB" altLang="en-US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3726683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FA220FE-B8C5-0418-8686-9E3741A2732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Slide Image Placeholder 1">
            <a:extLst>
              <a:ext uri="{FF2B5EF4-FFF2-40B4-BE49-F238E27FC236}">
                <a16:creationId xmlns:a16="http://schemas.microsoft.com/office/drawing/2014/main" id="{B10BE21D-5919-0010-F516-AF28775489F0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  <p:txBody>
          <a:bodyPr/>
          <a:lstStyle/>
          <a:p>
            <a:endParaRPr lang="en-GB"/>
          </a:p>
        </p:txBody>
      </p:sp>
      <p:sp>
        <p:nvSpPr>
          <p:cNvPr id="29699" name="Notes Placeholder 2">
            <a:extLst>
              <a:ext uri="{FF2B5EF4-FFF2-40B4-BE49-F238E27FC236}">
                <a16:creationId xmlns:a16="http://schemas.microsoft.com/office/drawing/2014/main" id="{039C3740-E068-B520-3AD2-F3DCCFBE978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r>
              <a:rPr lang="cy-GB" altLang="en-US" dirty="0" err="1">
                <a:latin typeface="Arial" panose="020B0604020202020204" pitchFamily="34" charset="0"/>
              </a:rPr>
              <a:t>Although</a:t>
            </a:r>
            <a:r>
              <a:rPr lang="cy-GB" altLang="en-US" dirty="0">
                <a:latin typeface="Arial" panose="020B0604020202020204" pitchFamily="34" charset="0"/>
              </a:rPr>
              <a:t> not </a:t>
            </a:r>
            <a:r>
              <a:rPr lang="cy-GB" altLang="en-US" dirty="0" err="1">
                <a:latin typeface="Arial" panose="020B0604020202020204" pitchFamily="34" charset="0"/>
              </a:rPr>
              <a:t>an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early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years</a:t>
            </a:r>
            <a:r>
              <a:rPr lang="cy-GB" altLang="en-US" dirty="0">
                <a:latin typeface="Arial" panose="020B0604020202020204" pitchFamily="34" charset="0"/>
              </a:rPr>
              <a:t> or </a:t>
            </a:r>
            <a:r>
              <a:rPr lang="cy-GB" altLang="en-US" dirty="0" err="1">
                <a:latin typeface="Arial" panose="020B0604020202020204" pitchFamily="34" charset="0"/>
              </a:rPr>
              <a:t>education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source</a:t>
            </a:r>
            <a:r>
              <a:rPr lang="cy-GB" altLang="en-US" dirty="0">
                <a:latin typeface="Arial" panose="020B0604020202020204" pitchFamily="34" charset="0"/>
              </a:rPr>
              <a:t> the PSA </a:t>
            </a:r>
            <a:r>
              <a:rPr lang="cy-GB" altLang="en-US" dirty="0" err="1">
                <a:latin typeface="Arial" panose="020B0604020202020204" pitchFamily="34" charset="0"/>
              </a:rPr>
              <a:t>has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been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used</a:t>
            </a:r>
            <a:r>
              <a:rPr lang="cy-GB" altLang="en-US" dirty="0">
                <a:latin typeface="Arial" panose="020B0604020202020204" pitchFamily="34" charset="0"/>
              </a:rPr>
              <a:t> as it </a:t>
            </a:r>
            <a:r>
              <a:rPr lang="cy-GB" altLang="en-US" dirty="0" err="1">
                <a:latin typeface="Arial" panose="020B0604020202020204" pitchFamily="34" charset="0"/>
              </a:rPr>
              <a:t>has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statutory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responsibility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for</a:t>
            </a:r>
            <a:r>
              <a:rPr lang="cy-GB" altLang="en-US" dirty="0">
                <a:latin typeface="Arial" panose="020B0604020202020204" pitchFamily="34" charset="0"/>
              </a:rPr>
              <a:t> a </a:t>
            </a:r>
            <a:r>
              <a:rPr lang="cy-GB" altLang="en-US" dirty="0" err="1">
                <a:latin typeface="Arial" panose="020B0604020202020204" pitchFamily="34" charset="0"/>
              </a:rPr>
              <a:t>similar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area</a:t>
            </a:r>
            <a:r>
              <a:rPr lang="cy-GB" altLang="en-US" dirty="0">
                <a:latin typeface="Arial" panose="020B0604020202020204" pitchFamily="34" charset="0"/>
              </a:rPr>
              <a:t> of Professional </a:t>
            </a:r>
            <a:r>
              <a:rPr lang="cy-GB" altLang="en-US" dirty="0" err="1">
                <a:latin typeface="Arial" panose="020B0604020202020204" pitchFamily="34" charset="0"/>
              </a:rPr>
              <a:t>practice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en-GB" dirty="0">
                <a:hlinkClick r:id="rId3"/>
              </a:rPr>
              <a:t>About us - Professional Standards Authority for Health and Social Care - GOV.UK</a:t>
            </a:r>
            <a:endParaRPr lang="en-GB" dirty="0"/>
          </a:p>
          <a:p>
            <a:endParaRPr lang="en-GB" altLang="en-US" dirty="0">
              <a:latin typeface="Arial" panose="020B0604020202020204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cy-GB" noProof="0" dirty="0">
                <a:latin typeface="Arial" panose="020B0604020202020204" pitchFamily="34" charset="0"/>
              </a:rPr>
              <a:t>Er nad yw’n ffynhonnell blynyddoedd cynnar neu addysg, mae’r PSA wedi’i ddefnyddio ac mae ganddo gyfrifoldeb statudol ar gyfer maes tebyg o ymarfer Proffesiynol: </a:t>
            </a:r>
            <a:r>
              <a:rPr lang="en-GB" dirty="0">
                <a:hlinkClick r:id="rId3"/>
              </a:rPr>
              <a:t>About us - Professional Standards Authority for Health and Social Care - GOV.UK</a:t>
            </a:r>
            <a:endParaRPr lang="en-GB" dirty="0"/>
          </a:p>
          <a:p>
            <a:endParaRPr lang="cy-GB" noProof="0" dirty="0">
              <a:latin typeface="Arial" panose="020B0604020202020204" pitchFamily="34" charset="0"/>
            </a:endParaRPr>
          </a:p>
        </p:txBody>
      </p:sp>
      <p:sp>
        <p:nvSpPr>
          <p:cNvPr id="29700" name="Slide Number Placeholder 3">
            <a:extLst>
              <a:ext uri="{FF2B5EF4-FFF2-40B4-BE49-F238E27FC236}">
                <a16:creationId xmlns:a16="http://schemas.microsoft.com/office/drawing/2014/main" id="{A5D03899-162C-FD6D-2851-736FCED3CC9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A994E75A-A71B-440E-9B17-439E2B400284}" type="slidenum">
              <a:rPr lang="en-GB" altLang="en-US" smtClean="0">
                <a:solidFill>
                  <a:srgbClr val="000000"/>
                </a:solidFill>
              </a:rPr>
              <a:pPr/>
              <a:t>10</a:t>
            </a:fld>
            <a:endParaRPr lang="en-GB" altLang="en-US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86661648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Make the point that many sources (including the </a:t>
            </a:r>
            <a:r>
              <a:rPr lang="en-GB" b="1" dirty="0"/>
              <a:t>UWTSD My Careers package</a:t>
            </a:r>
            <a:r>
              <a:rPr lang="en-GB" dirty="0"/>
              <a:t>) use the phrase </a:t>
            </a:r>
            <a:r>
              <a:rPr lang="en-GB" b="1" dirty="0"/>
              <a:t>Personal Brand</a:t>
            </a:r>
            <a:r>
              <a:rPr lang="en-GB" dirty="0"/>
              <a:t>.</a:t>
            </a:r>
          </a:p>
          <a:p>
            <a:r>
              <a:rPr lang="en-GB" dirty="0"/>
              <a:t>The concept of the Personal Brand developed from Irving Goffman’s theories of social roles first outlined in The Presentation of Self in Everyday Life (1959) Doubleday  </a:t>
            </a:r>
            <a:r>
              <a:rPr lang="en-GB" dirty="0">
                <a:hlinkClick r:id="rId3"/>
              </a:rPr>
              <a:t>The presentation of self in everyday life : Goffman, Erving : Free Download, Borrow, and Streaming : Internet Archive</a:t>
            </a:r>
            <a:endParaRPr lang="en-GB" dirty="0"/>
          </a:p>
          <a:p>
            <a:r>
              <a:rPr lang="en-GB" dirty="0"/>
              <a:t>Another development came form the marketing industry see for example Tom Peter’s article “The Brand Called You” 1999 </a:t>
            </a:r>
            <a:r>
              <a:rPr lang="en-GB" dirty="0">
                <a:hlinkClick r:id="rId4"/>
              </a:rPr>
              <a:t>The Brand Called You: Tom Peters</a:t>
            </a:r>
            <a:endParaRPr lang="en-GB" dirty="0"/>
          </a:p>
          <a:p>
            <a:r>
              <a:rPr lang="en-GB" dirty="0"/>
              <a:t>It has gained further popularity with the rise of ‘influencers’ in social media</a:t>
            </a:r>
          </a:p>
          <a:p>
            <a:r>
              <a:rPr lang="en-GB" dirty="0"/>
              <a:t>However, as many of the sources used here continue to use the phrase </a:t>
            </a:r>
            <a:r>
              <a:rPr lang="en-GB" b="1" dirty="0"/>
              <a:t>Professional Profile</a:t>
            </a:r>
            <a:r>
              <a:rPr lang="en-GB" b="0" dirty="0"/>
              <a:t> it is this phrase that we will be using.</a:t>
            </a:r>
          </a:p>
          <a:p>
            <a:endParaRPr lang="en-GB" b="0" dirty="0"/>
          </a:p>
          <a:p>
            <a:r>
              <a:rPr lang="cy-GB" b="0" noProof="0" dirty="0"/>
              <a:t>Nodwch fod llawer o ffynonellau (gan gynnwys </a:t>
            </a:r>
            <a:r>
              <a:rPr lang="cy-GB" b="1" noProof="0" dirty="0"/>
              <a:t>Pecyn </a:t>
            </a:r>
            <a:r>
              <a:rPr lang="cy-GB" b="1" noProof="0" dirty="0" err="1"/>
              <a:t>My</a:t>
            </a:r>
            <a:r>
              <a:rPr lang="cy-GB" b="1" noProof="0" dirty="0"/>
              <a:t> </a:t>
            </a:r>
            <a:r>
              <a:rPr lang="cy-GB" b="1" noProof="0" dirty="0" err="1"/>
              <a:t>Career</a:t>
            </a:r>
            <a:r>
              <a:rPr lang="cy-GB" b="1" noProof="0" dirty="0"/>
              <a:t> PCYDDS</a:t>
            </a:r>
            <a:r>
              <a:rPr lang="cy-GB" b="0" noProof="0" dirty="0"/>
              <a:t>) yn defnyddio’r ymadrodd </a:t>
            </a:r>
            <a:r>
              <a:rPr lang="cy-GB" b="1" noProof="0" dirty="0"/>
              <a:t>Brand Personol. </a:t>
            </a:r>
          </a:p>
          <a:p>
            <a:r>
              <a:rPr lang="cy-GB" b="0" noProof="0" dirty="0"/>
              <a:t>Datblygodd y cysyniad o’r Brand Personol o ddamcaniaethau </a:t>
            </a:r>
            <a:r>
              <a:rPr lang="cy-GB" b="0" noProof="0" dirty="0" err="1"/>
              <a:t>Irving</a:t>
            </a:r>
            <a:r>
              <a:rPr lang="cy-GB" b="0" noProof="0" dirty="0"/>
              <a:t> </a:t>
            </a:r>
            <a:r>
              <a:rPr lang="cy-GB" b="0" noProof="0" dirty="0" err="1"/>
              <a:t>Goffman</a:t>
            </a:r>
            <a:r>
              <a:rPr lang="cy-GB" b="0" noProof="0" dirty="0"/>
              <a:t> o rolau cymdeithasol a amlinellir yn gyntaf yn ‘The </a:t>
            </a:r>
            <a:r>
              <a:rPr lang="cy-GB" b="0" noProof="0" dirty="0" err="1"/>
              <a:t>Presentation</a:t>
            </a:r>
            <a:r>
              <a:rPr lang="cy-GB" b="0" noProof="0" dirty="0"/>
              <a:t> of </a:t>
            </a:r>
            <a:r>
              <a:rPr lang="cy-GB" b="0" noProof="0" dirty="0" err="1"/>
              <a:t>Self</a:t>
            </a:r>
            <a:r>
              <a:rPr lang="cy-GB" b="0" noProof="0" dirty="0"/>
              <a:t> </a:t>
            </a:r>
            <a:r>
              <a:rPr lang="cy-GB" b="0" noProof="0" dirty="0" err="1"/>
              <a:t>in</a:t>
            </a:r>
            <a:r>
              <a:rPr lang="cy-GB" b="0" noProof="0" dirty="0"/>
              <a:t> </a:t>
            </a:r>
            <a:r>
              <a:rPr lang="cy-GB" b="0" noProof="0" dirty="0" err="1"/>
              <a:t>Everyday</a:t>
            </a:r>
            <a:r>
              <a:rPr lang="cy-GB" b="0" noProof="0" dirty="0"/>
              <a:t> </a:t>
            </a:r>
            <a:r>
              <a:rPr lang="cy-GB" b="0" noProof="0" dirty="0" err="1"/>
              <a:t>Life</a:t>
            </a:r>
            <a:r>
              <a:rPr lang="cy-GB" b="0" noProof="0" dirty="0"/>
              <a:t> (1959) </a:t>
            </a:r>
            <a:r>
              <a:rPr lang="cy-GB" b="0" noProof="0" dirty="0" err="1"/>
              <a:t>Doubleday</a:t>
            </a:r>
            <a:r>
              <a:rPr lang="cy-GB" b="0" noProof="0" dirty="0"/>
              <a:t>  </a:t>
            </a:r>
          </a:p>
          <a:p>
            <a:pPr>
              <a:buNone/>
            </a:pPr>
            <a:r>
              <a:rPr lang="en-GB" dirty="0">
                <a:hlinkClick r:id="rId3"/>
              </a:rPr>
              <a:t>The presentation of self in everyday life : Goffman, Erving : Free Download, Borrow, and Streaming : Internet Archive</a:t>
            </a:r>
            <a:endParaRPr lang="en-GB" dirty="0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cy-GB" b="0" noProof="0" dirty="0"/>
              <a:t>Daeth datblygiad arall o’r diwydiant marchnata, gweler, er enghraifft erthygl Tom Peter “The Brand </a:t>
            </a:r>
            <a:r>
              <a:rPr lang="cy-GB" b="0" noProof="0" dirty="0" err="1"/>
              <a:t>Called</a:t>
            </a:r>
            <a:r>
              <a:rPr lang="cy-GB" b="0" noProof="0" dirty="0"/>
              <a:t> You “ 1999  </a:t>
            </a:r>
            <a:r>
              <a:rPr lang="en-GB" dirty="0">
                <a:hlinkClick r:id="rId4"/>
              </a:rPr>
              <a:t>The Brand Called You: Tom Peters</a:t>
            </a:r>
            <a:endParaRPr lang="en-GB" dirty="0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cy-GB" noProof="0" dirty="0"/>
              <a:t>Mae wedi dod yn fwy poblogaidd gyda chynnydd ‘</a:t>
            </a:r>
            <a:r>
              <a:rPr lang="cy-GB" noProof="0" dirty="0" err="1"/>
              <a:t>dylanwadwyr</a:t>
            </a:r>
            <a:r>
              <a:rPr lang="cy-GB" noProof="0" dirty="0"/>
              <a:t>’ ar y cyfryngau cymdeithasol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cy-GB" noProof="0" dirty="0"/>
              <a:t>Ond, fel llawer o’r ffynonellau sydd wedi’u defnyddio yma yn parhau i ddefnyddio’r ymadrodd </a:t>
            </a:r>
            <a:r>
              <a:rPr lang="cy-GB" b="1" noProof="0" dirty="0"/>
              <a:t>Proffil Proffesiynol </a:t>
            </a:r>
            <a:r>
              <a:rPr lang="cy-GB" b="0" noProof="0" dirty="0"/>
              <a:t>, dyma’r ymadrodd y byddwn ni’n ei ddefnyddio. </a:t>
            </a:r>
            <a:endParaRPr lang="cy-GB" noProof="0" dirty="0"/>
          </a:p>
          <a:p>
            <a:pPr>
              <a:buNone/>
            </a:pPr>
            <a:endParaRPr lang="cy-GB" b="0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pPr/>
              <a:t>11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68741219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9FB8B41-0F24-A6EC-229D-3F53C97BA10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Slide Image Placeholder 1">
            <a:extLst>
              <a:ext uri="{FF2B5EF4-FFF2-40B4-BE49-F238E27FC236}">
                <a16:creationId xmlns:a16="http://schemas.microsoft.com/office/drawing/2014/main" id="{99CD6462-E0C3-C6BC-3EB1-007EEA759651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  <p:txBody>
          <a:bodyPr/>
          <a:lstStyle/>
          <a:p>
            <a:endParaRPr lang="en-GB"/>
          </a:p>
        </p:txBody>
      </p:sp>
      <p:sp>
        <p:nvSpPr>
          <p:cNvPr id="29699" name="Notes Placeholder 2">
            <a:extLst>
              <a:ext uri="{FF2B5EF4-FFF2-40B4-BE49-F238E27FC236}">
                <a16:creationId xmlns:a16="http://schemas.microsoft.com/office/drawing/2014/main" id="{09E8A901-5801-01A8-D975-7C6673AF2FC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cy-GB" altLang="en-US" dirty="0">
              <a:latin typeface="Arial" panose="020B0604020202020204" pitchFamily="34" charset="0"/>
            </a:endParaRPr>
          </a:p>
        </p:txBody>
      </p:sp>
      <p:sp>
        <p:nvSpPr>
          <p:cNvPr id="29700" name="Slide Number Placeholder 3">
            <a:extLst>
              <a:ext uri="{FF2B5EF4-FFF2-40B4-BE49-F238E27FC236}">
                <a16:creationId xmlns:a16="http://schemas.microsoft.com/office/drawing/2014/main" id="{C35CE841-81FA-384E-4FB7-9FBAB97150E6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A994E75A-A71B-440E-9B17-439E2B400284}" type="slidenum">
              <a:rPr lang="en-GB" altLang="en-US" smtClean="0">
                <a:solidFill>
                  <a:srgbClr val="000000"/>
                </a:solidFill>
              </a:rPr>
              <a:pPr/>
              <a:t>12</a:t>
            </a:fld>
            <a:endParaRPr lang="en-GB" altLang="en-US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77731144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2B0A54E-33C1-A477-EE5F-1167A4EC2A3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Slide Image Placeholder 1">
            <a:extLst>
              <a:ext uri="{FF2B5EF4-FFF2-40B4-BE49-F238E27FC236}">
                <a16:creationId xmlns:a16="http://schemas.microsoft.com/office/drawing/2014/main" id="{459D97CB-0CF0-74D6-A531-A4D2EE7F77ED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  <p:txBody>
          <a:bodyPr/>
          <a:lstStyle/>
          <a:p>
            <a:endParaRPr lang="en-GB"/>
          </a:p>
        </p:txBody>
      </p:sp>
      <p:sp>
        <p:nvSpPr>
          <p:cNvPr id="29699" name="Notes Placeholder 2">
            <a:extLst>
              <a:ext uri="{FF2B5EF4-FFF2-40B4-BE49-F238E27FC236}">
                <a16:creationId xmlns:a16="http://schemas.microsoft.com/office/drawing/2014/main" id="{780C06C4-9E54-7D8C-29B4-7A65FF0F41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r>
              <a:rPr lang="cy-GB" altLang="en-US" dirty="0" err="1">
                <a:latin typeface="Arial" panose="020B0604020202020204" pitchFamily="34" charset="0"/>
              </a:rPr>
              <a:t>This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point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reinforces</a:t>
            </a:r>
            <a:r>
              <a:rPr lang="cy-GB" altLang="en-US" dirty="0">
                <a:latin typeface="Arial" panose="020B0604020202020204" pitchFamily="34" charset="0"/>
              </a:rPr>
              <a:t> the </a:t>
            </a:r>
            <a:r>
              <a:rPr lang="cy-GB" altLang="en-US" dirty="0" err="1">
                <a:latin typeface="Arial" panose="020B0604020202020204" pitchFamily="34" charset="0"/>
              </a:rPr>
              <a:t>link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between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our</a:t>
            </a:r>
            <a:r>
              <a:rPr lang="cy-GB" altLang="en-US" dirty="0">
                <a:latin typeface="Arial" panose="020B0604020202020204" pitchFamily="34" charset="0"/>
              </a:rPr>
              <a:t> Professional </a:t>
            </a:r>
            <a:r>
              <a:rPr lang="cy-GB" altLang="en-US" dirty="0" err="1">
                <a:latin typeface="Arial" panose="020B0604020202020204" pitchFamily="34" charset="0"/>
              </a:rPr>
              <a:t>identity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and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our</a:t>
            </a:r>
            <a:r>
              <a:rPr lang="cy-GB" altLang="en-US" dirty="0">
                <a:latin typeface="Arial" panose="020B0604020202020204" pitchFamily="34" charset="0"/>
              </a:rPr>
              <a:t> Professional </a:t>
            </a:r>
            <a:r>
              <a:rPr lang="cy-GB" altLang="en-US" dirty="0" err="1">
                <a:latin typeface="Arial" panose="020B0604020202020204" pitchFamily="34" charset="0"/>
              </a:rPr>
              <a:t>profile</a:t>
            </a:r>
            <a:endParaRPr lang="cy-GB" altLang="en-US" dirty="0">
              <a:latin typeface="Arial" panose="020B0604020202020204" pitchFamily="34" charset="0"/>
            </a:endParaRPr>
          </a:p>
          <a:p>
            <a:endParaRPr lang="cy-GB" altLang="en-US" dirty="0">
              <a:latin typeface="Arial" panose="020B0604020202020204" pitchFamily="34" charset="0"/>
            </a:endParaRPr>
          </a:p>
          <a:p>
            <a:r>
              <a:rPr lang="cy-GB" altLang="en-US" dirty="0">
                <a:latin typeface="Arial" panose="020B0604020202020204" pitchFamily="34" charset="0"/>
              </a:rPr>
              <a:t>Mae’r pwynt hwn yn atgyfnerthu’r cysylltiad rhwng ein hunaniaeth Broffesiynol a’n proffil Proffesiynol. </a:t>
            </a:r>
          </a:p>
        </p:txBody>
      </p:sp>
      <p:sp>
        <p:nvSpPr>
          <p:cNvPr id="29700" name="Slide Number Placeholder 3">
            <a:extLst>
              <a:ext uri="{FF2B5EF4-FFF2-40B4-BE49-F238E27FC236}">
                <a16:creationId xmlns:a16="http://schemas.microsoft.com/office/drawing/2014/main" id="{6B0F6EB9-27F7-8480-C37C-6E143AC775D6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A994E75A-A71B-440E-9B17-439E2B400284}" type="slidenum">
              <a:rPr lang="en-GB" altLang="en-US" smtClean="0">
                <a:solidFill>
                  <a:srgbClr val="000000"/>
                </a:solidFill>
              </a:rPr>
              <a:pPr/>
              <a:t>13</a:t>
            </a:fld>
            <a:endParaRPr lang="en-GB" altLang="en-US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47988567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D9ECBF0-9664-B6D9-DFBB-73C61B47337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Slide Image Placeholder 1">
            <a:extLst>
              <a:ext uri="{FF2B5EF4-FFF2-40B4-BE49-F238E27FC236}">
                <a16:creationId xmlns:a16="http://schemas.microsoft.com/office/drawing/2014/main" id="{C3E99443-C879-DEA5-30EC-128496996C1A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  <p:txBody>
          <a:bodyPr/>
          <a:lstStyle/>
          <a:p>
            <a:endParaRPr lang="en-GB"/>
          </a:p>
        </p:txBody>
      </p:sp>
      <p:sp>
        <p:nvSpPr>
          <p:cNvPr id="29699" name="Notes Placeholder 2">
            <a:extLst>
              <a:ext uri="{FF2B5EF4-FFF2-40B4-BE49-F238E27FC236}">
                <a16:creationId xmlns:a16="http://schemas.microsoft.com/office/drawing/2014/main" id="{81DDE23D-12A4-39D5-04F1-0B3CB0971D4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cy-GB" altLang="en-US" dirty="0">
              <a:latin typeface="Arial" panose="020B0604020202020204" pitchFamily="34" charset="0"/>
            </a:endParaRPr>
          </a:p>
        </p:txBody>
      </p:sp>
      <p:sp>
        <p:nvSpPr>
          <p:cNvPr id="29700" name="Slide Number Placeholder 3">
            <a:extLst>
              <a:ext uri="{FF2B5EF4-FFF2-40B4-BE49-F238E27FC236}">
                <a16:creationId xmlns:a16="http://schemas.microsoft.com/office/drawing/2014/main" id="{4F7CE898-ABDD-700B-E8DE-E3DCD71E185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A994E75A-A71B-440E-9B17-439E2B400284}" type="slidenum">
              <a:rPr lang="en-GB" altLang="en-US" smtClean="0">
                <a:solidFill>
                  <a:srgbClr val="000000"/>
                </a:solidFill>
              </a:rPr>
              <a:pPr/>
              <a:t>14</a:t>
            </a:fld>
            <a:endParaRPr lang="en-GB" altLang="en-US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3386501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4570D81-DA96-3161-5091-E9917058E0E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Slide Image Placeholder 1">
            <a:extLst>
              <a:ext uri="{FF2B5EF4-FFF2-40B4-BE49-F238E27FC236}">
                <a16:creationId xmlns:a16="http://schemas.microsoft.com/office/drawing/2014/main" id="{F4AB2BAF-6643-D6C5-33D8-F74A05303846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  <p:txBody>
          <a:bodyPr/>
          <a:lstStyle/>
          <a:p>
            <a:endParaRPr lang="en-GB"/>
          </a:p>
        </p:txBody>
      </p:sp>
      <p:sp>
        <p:nvSpPr>
          <p:cNvPr id="29699" name="Notes Placeholder 2">
            <a:extLst>
              <a:ext uri="{FF2B5EF4-FFF2-40B4-BE49-F238E27FC236}">
                <a16:creationId xmlns:a16="http://schemas.microsoft.com/office/drawing/2014/main" id="{CB8B9748-B069-7FCB-223C-4C8D64DD0CA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r>
              <a:rPr lang="cy-GB" altLang="en-US" dirty="0" err="1">
                <a:latin typeface="Arial" panose="020B0604020202020204" pitchFamily="34" charset="0"/>
              </a:rPr>
              <a:t>Chronological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CVs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are</a:t>
            </a:r>
            <a:r>
              <a:rPr lang="cy-GB" altLang="en-US" dirty="0">
                <a:latin typeface="Arial" panose="020B0604020202020204" pitchFamily="34" charset="0"/>
              </a:rPr>
              <a:t> the more </a:t>
            </a:r>
            <a:r>
              <a:rPr lang="cy-GB" altLang="en-US" dirty="0" err="1">
                <a:latin typeface="Arial" panose="020B0604020202020204" pitchFamily="34" charset="0"/>
              </a:rPr>
              <a:t>tradtional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form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however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b="1" dirty="0" err="1">
                <a:latin typeface="Arial" panose="020B0604020202020204" pitchFamily="34" charset="0"/>
              </a:rPr>
              <a:t>Targeted</a:t>
            </a:r>
            <a:r>
              <a:rPr lang="cy-GB" altLang="en-US" b="1" dirty="0">
                <a:latin typeface="Arial" panose="020B0604020202020204" pitchFamily="34" charset="0"/>
              </a:rPr>
              <a:t> </a:t>
            </a:r>
            <a:r>
              <a:rPr lang="cy-GB" altLang="en-US" b="1" dirty="0" err="1">
                <a:latin typeface="Arial" panose="020B0604020202020204" pitchFamily="34" charset="0"/>
              </a:rPr>
              <a:t>CVs</a:t>
            </a:r>
            <a:r>
              <a:rPr lang="cy-GB" altLang="en-US" b="1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are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now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seen</a:t>
            </a:r>
            <a:r>
              <a:rPr lang="cy-GB" altLang="en-US" dirty="0">
                <a:latin typeface="Arial" panose="020B0604020202020204" pitchFamily="34" charset="0"/>
              </a:rPr>
              <a:t> as </a:t>
            </a:r>
            <a:r>
              <a:rPr lang="cy-GB" altLang="en-US" dirty="0" err="1">
                <a:latin typeface="Arial" panose="020B0604020202020204" pitchFamily="34" charset="0"/>
              </a:rPr>
              <a:t>better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practice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for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specific</a:t>
            </a:r>
            <a:r>
              <a:rPr lang="cy-GB" altLang="en-US" dirty="0">
                <a:latin typeface="Arial" panose="020B0604020202020204" pitchFamily="34" charset="0"/>
              </a:rPr>
              <a:t> job </a:t>
            </a:r>
            <a:r>
              <a:rPr lang="cy-GB" altLang="en-US" dirty="0" err="1">
                <a:latin typeface="Arial" panose="020B0604020202020204" pitchFamily="34" charset="0"/>
              </a:rPr>
              <a:t>applications</a:t>
            </a:r>
            <a:endParaRPr lang="cy-GB" altLang="en-US" dirty="0">
              <a:latin typeface="Arial" panose="020B0604020202020204" pitchFamily="34" charset="0"/>
            </a:endParaRPr>
          </a:p>
          <a:p>
            <a:r>
              <a:rPr lang="cy-GB" altLang="en-US" dirty="0">
                <a:latin typeface="Arial" panose="020B0604020202020204" pitchFamily="34" charset="0"/>
              </a:rPr>
              <a:t>Not </a:t>
            </a:r>
            <a:r>
              <a:rPr lang="cy-GB" altLang="en-US" dirty="0" err="1">
                <a:latin typeface="Arial" panose="020B0604020202020204" pitchFamily="34" charset="0"/>
              </a:rPr>
              <a:t>an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exhaustive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list</a:t>
            </a:r>
            <a:r>
              <a:rPr lang="cy-GB" altLang="en-US" dirty="0">
                <a:latin typeface="Arial" panose="020B0604020202020204" pitchFamily="34" charset="0"/>
              </a:rPr>
              <a:t> – </a:t>
            </a:r>
            <a:r>
              <a:rPr lang="cy-GB" altLang="en-US" dirty="0" err="1">
                <a:latin typeface="Arial" panose="020B0604020202020204" pitchFamily="34" charset="0"/>
              </a:rPr>
              <a:t>if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you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have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time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get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students</a:t>
            </a:r>
            <a:r>
              <a:rPr lang="cy-GB" altLang="en-US" dirty="0">
                <a:latin typeface="Arial" panose="020B0604020202020204" pitchFamily="34" charset="0"/>
              </a:rPr>
              <a:t> to </a:t>
            </a:r>
            <a:r>
              <a:rPr lang="cy-GB" altLang="en-US" dirty="0" err="1">
                <a:latin typeface="Arial" panose="020B0604020202020204" pitchFamily="34" charset="0"/>
              </a:rPr>
              <a:t>identify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other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types</a:t>
            </a:r>
            <a:r>
              <a:rPr lang="cy-GB" altLang="en-US" dirty="0">
                <a:latin typeface="Arial" panose="020B0604020202020204" pitchFamily="34" charset="0"/>
              </a:rPr>
              <a:t> of Professional </a:t>
            </a:r>
            <a:r>
              <a:rPr lang="cy-GB" altLang="en-US" dirty="0" err="1">
                <a:latin typeface="Arial" panose="020B0604020202020204" pitchFamily="34" charset="0"/>
              </a:rPr>
              <a:t>Profiles</a:t>
            </a:r>
            <a:r>
              <a:rPr lang="cy-GB" altLang="en-US" dirty="0">
                <a:latin typeface="Arial" panose="020B0604020202020204" pitchFamily="34" charset="0"/>
              </a:rPr>
              <a:t>  (</a:t>
            </a:r>
            <a:r>
              <a:rPr lang="cy-GB" altLang="en-US" dirty="0" err="1">
                <a:latin typeface="Arial" panose="020B0604020202020204" pitchFamily="34" charset="0"/>
              </a:rPr>
              <a:t>e.g</a:t>
            </a:r>
            <a:r>
              <a:rPr lang="cy-GB" altLang="en-US" dirty="0">
                <a:latin typeface="Arial" panose="020B0604020202020204" pitchFamily="34" charset="0"/>
              </a:rPr>
              <a:t>. Professional </a:t>
            </a:r>
            <a:r>
              <a:rPr lang="cy-GB" altLang="en-US" dirty="0" err="1">
                <a:latin typeface="Arial" panose="020B0604020202020204" pitchFamily="34" charset="0"/>
              </a:rPr>
              <a:t>blogs</a:t>
            </a:r>
            <a:r>
              <a:rPr lang="cy-GB" altLang="en-US" dirty="0">
                <a:latin typeface="Arial" panose="020B0604020202020204" pitchFamily="34" charset="0"/>
              </a:rPr>
              <a:t>/</a:t>
            </a:r>
            <a:r>
              <a:rPr lang="cy-GB" altLang="en-US" dirty="0" err="1">
                <a:latin typeface="Arial" panose="020B0604020202020204" pitchFamily="34" charset="0"/>
              </a:rPr>
              <a:t>vlogs</a:t>
            </a:r>
            <a:r>
              <a:rPr lang="cy-GB" altLang="en-US" dirty="0">
                <a:latin typeface="Arial" panose="020B0604020202020204" pitchFamily="34" charset="0"/>
              </a:rPr>
              <a:t> etc.)</a:t>
            </a:r>
          </a:p>
          <a:p>
            <a:r>
              <a:rPr lang="cy-GB" altLang="en-US" dirty="0">
                <a:latin typeface="Arial" panose="020B0604020202020204" pitchFamily="34" charset="0"/>
              </a:rPr>
              <a:t>You </a:t>
            </a:r>
            <a:r>
              <a:rPr lang="cy-GB" altLang="en-US" dirty="0" err="1">
                <a:latin typeface="Arial" panose="020B0604020202020204" pitchFamily="34" charset="0"/>
              </a:rPr>
              <a:t>should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link</a:t>
            </a:r>
            <a:r>
              <a:rPr lang="cy-GB" altLang="en-US" dirty="0">
                <a:latin typeface="Arial" panose="020B0604020202020204" pitchFamily="34" charset="0"/>
              </a:rPr>
              <a:t> to </a:t>
            </a:r>
            <a:r>
              <a:rPr lang="cy-GB" altLang="en-US" dirty="0" err="1">
                <a:latin typeface="Arial" panose="020B0604020202020204" pitchFamily="34" charset="0"/>
              </a:rPr>
              <a:t>your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own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Biog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on</a:t>
            </a:r>
            <a:r>
              <a:rPr lang="cy-GB" altLang="en-US" dirty="0">
                <a:latin typeface="Arial" panose="020B0604020202020204" pitchFamily="34" charset="0"/>
              </a:rPr>
              <a:t> the UWTSD </a:t>
            </a:r>
            <a:r>
              <a:rPr lang="cy-GB" altLang="en-US" dirty="0" err="1">
                <a:latin typeface="Arial" panose="020B0604020202020204" pitchFamily="34" charset="0"/>
              </a:rPr>
              <a:t>website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and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your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LinkedIn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profile</a:t>
            </a:r>
            <a:r>
              <a:rPr lang="cy-GB" altLang="en-US" dirty="0">
                <a:latin typeface="Arial" panose="020B0604020202020204" pitchFamily="34" charset="0"/>
              </a:rPr>
              <a:t> as </a:t>
            </a:r>
            <a:r>
              <a:rPr lang="cy-GB" altLang="en-US" dirty="0" err="1">
                <a:latin typeface="Arial" panose="020B0604020202020204" pitchFamily="34" charset="0"/>
              </a:rPr>
              <a:t>examples</a:t>
            </a:r>
            <a:r>
              <a:rPr lang="cy-GB" altLang="en-US" dirty="0">
                <a:latin typeface="Arial" panose="020B0604020202020204" pitchFamily="34" charset="0"/>
              </a:rPr>
              <a:t> the </a:t>
            </a:r>
            <a:r>
              <a:rPr lang="cy-GB" altLang="en-US" dirty="0" err="1">
                <a:latin typeface="Arial" panose="020B0604020202020204" pitchFamily="34" charset="0"/>
              </a:rPr>
              <a:t>students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need</a:t>
            </a:r>
            <a:r>
              <a:rPr lang="cy-GB" altLang="en-US" dirty="0">
                <a:latin typeface="Arial" panose="020B0604020202020204" pitchFamily="34" charset="0"/>
              </a:rPr>
              <a:t> to </a:t>
            </a:r>
            <a:r>
              <a:rPr lang="cy-GB" altLang="en-US" dirty="0" err="1">
                <a:latin typeface="Arial" panose="020B0604020202020204" pitchFamily="34" charset="0"/>
              </a:rPr>
              <a:t>see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examples</a:t>
            </a:r>
            <a:r>
              <a:rPr lang="cy-GB" altLang="en-US" dirty="0">
                <a:latin typeface="Arial" panose="020B0604020202020204" pitchFamily="34" charset="0"/>
              </a:rPr>
              <a:t> of </a:t>
            </a:r>
            <a:r>
              <a:rPr lang="cy-GB" altLang="en-US" dirty="0" err="1">
                <a:latin typeface="Arial" panose="020B0604020202020204" pitchFamily="34" charset="0"/>
              </a:rPr>
              <a:t>these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in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practice</a:t>
            </a:r>
            <a:r>
              <a:rPr lang="cy-GB" altLang="en-US" dirty="0">
                <a:latin typeface="Arial" panose="020B0604020202020204" pitchFamily="34" charset="0"/>
              </a:rPr>
              <a:t> (N.B. </a:t>
            </a:r>
            <a:r>
              <a:rPr lang="cy-GB" altLang="en-US" dirty="0" err="1">
                <a:latin typeface="Arial" panose="020B0604020202020204" pitchFamily="34" charset="0"/>
              </a:rPr>
              <a:t>Make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sure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your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LinkedIn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profile</a:t>
            </a:r>
            <a:r>
              <a:rPr lang="cy-GB" altLang="en-US" dirty="0">
                <a:latin typeface="Arial" panose="020B0604020202020204" pitchFamily="34" charset="0"/>
              </a:rPr>
              <a:t> is </a:t>
            </a:r>
            <a:r>
              <a:rPr lang="cy-GB" altLang="en-US" dirty="0" err="1">
                <a:latin typeface="Arial" panose="020B0604020202020204" pitchFamily="34" charset="0"/>
              </a:rPr>
              <a:t>updated</a:t>
            </a:r>
            <a:r>
              <a:rPr lang="cy-GB" altLang="en-US" dirty="0">
                <a:latin typeface="Arial" panose="020B0604020202020204" pitchFamily="34" charset="0"/>
              </a:rPr>
              <a:t>!!!!!) </a:t>
            </a:r>
            <a:r>
              <a:rPr lang="cy-GB" altLang="en-US" dirty="0">
                <a:latin typeface="Arial" panose="020B0604020202020204" pitchFamily="34" charset="0"/>
                <a:sym typeface="Wingdings" panose="05000000000000000000" pitchFamily="2" charset="2"/>
              </a:rPr>
              <a:t></a:t>
            </a:r>
          </a:p>
          <a:p>
            <a:endParaRPr lang="cy-GB" altLang="en-US" dirty="0">
              <a:latin typeface="Arial" panose="020B0604020202020204" pitchFamily="34" charset="0"/>
              <a:sym typeface="Wingdings" panose="05000000000000000000" pitchFamily="2" charset="2"/>
            </a:endParaRPr>
          </a:p>
          <a:p>
            <a:r>
              <a:rPr lang="cy-GB" altLang="en-US" dirty="0" err="1">
                <a:latin typeface="Arial" panose="020B0604020202020204" pitchFamily="34" charset="0"/>
                <a:sym typeface="Wingdings" panose="05000000000000000000" pitchFamily="2" charset="2"/>
              </a:rPr>
              <a:t>CVs</a:t>
            </a:r>
            <a:r>
              <a:rPr lang="cy-GB" altLang="en-US" dirty="0">
                <a:latin typeface="Arial" panose="020B0604020202020204" pitchFamily="34" charset="0"/>
                <a:sym typeface="Wingdings" panose="05000000000000000000" pitchFamily="2" charset="2"/>
              </a:rPr>
              <a:t> cronolegol yw’r ffurf mwyaf traddodiadol, ond mae </a:t>
            </a:r>
            <a:r>
              <a:rPr lang="cy-GB" altLang="en-US" dirty="0" err="1">
                <a:latin typeface="Arial" panose="020B0604020202020204" pitchFamily="34" charset="0"/>
                <a:sym typeface="Wingdings" panose="05000000000000000000" pitchFamily="2" charset="2"/>
              </a:rPr>
              <a:t>CVs</a:t>
            </a:r>
            <a:r>
              <a:rPr lang="cy-GB" altLang="en-US" dirty="0">
                <a:latin typeface="Arial" panose="020B0604020202020204" pitchFamily="34" charset="0"/>
                <a:sym typeface="Wingdings" panose="05000000000000000000" pitchFamily="2" charset="2"/>
              </a:rPr>
              <a:t> wedi’u targedu bellach yn cael eu hystyried yn ymarfer gwell ar gyfer ceisiadau ar gyfer swyddi penodol.</a:t>
            </a:r>
          </a:p>
          <a:p>
            <a:r>
              <a:rPr lang="cy-GB" altLang="en-US" dirty="0">
                <a:latin typeface="Arial" panose="020B0604020202020204" pitchFamily="34" charset="0"/>
                <a:sym typeface="Wingdings" panose="05000000000000000000" pitchFamily="2" charset="2"/>
              </a:rPr>
              <a:t>Nid yw hon yn rhestr gyflawn – os oes amser gennych, gofynnwch i’r myfyrwyr nodi mathau eraill o Broffiliau Proffesiynol (e.e. blogiau/</a:t>
            </a:r>
            <a:r>
              <a:rPr lang="cy-GB" altLang="en-US" dirty="0" err="1">
                <a:latin typeface="Arial" panose="020B0604020202020204" pitchFamily="34" charset="0"/>
                <a:sym typeface="Wingdings" panose="05000000000000000000" pitchFamily="2" charset="2"/>
              </a:rPr>
              <a:t>flogiau</a:t>
            </a:r>
            <a:r>
              <a:rPr lang="cy-GB" altLang="en-US" dirty="0">
                <a:latin typeface="Arial" panose="020B0604020202020204" pitchFamily="34" charset="0"/>
                <a:sym typeface="Wingdings" panose="05000000000000000000" pitchFamily="2" charset="2"/>
              </a:rPr>
              <a:t> Proffesiynol) </a:t>
            </a:r>
          </a:p>
          <a:p>
            <a:r>
              <a:rPr lang="cy-GB" altLang="en-US" dirty="0">
                <a:latin typeface="Arial" panose="020B0604020202020204" pitchFamily="34" charset="0"/>
                <a:sym typeface="Wingdings" panose="05000000000000000000" pitchFamily="2" charset="2"/>
              </a:rPr>
              <a:t>Dylech chi gysylltu eich Blog eich hun i wefan PCYDDS a’ch proffil </a:t>
            </a:r>
            <a:r>
              <a:rPr lang="cy-GB" altLang="en-US" dirty="0" err="1">
                <a:latin typeface="Arial" panose="020B0604020202020204" pitchFamily="34" charset="0"/>
                <a:sym typeface="Wingdings" panose="05000000000000000000" pitchFamily="2" charset="2"/>
              </a:rPr>
              <a:t>LinkedIn</a:t>
            </a:r>
            <a:r>
              <a:rPr lang="cy-GB" altLang="en-US" dirty="0">
                <a:latin typeface="Arial" panose="020B0604020202020204" pitchFamily="34" charset="0"/>
                <a:sym typeface="Wingdings" panose="05000000000000000000" pitchFamily="2" charset="2"/>
              </a:rPr>
              <a:t> fel enghreifftiau gan fod angen i’r myfyrwyr weld enghreifftiau o’r rhain ar waith (D.S Gwnewch yn siŵr bod eich proffil </a:t>
            </a:r>
            <a:r>
              <a:rPr lang="cy-GB" altLang="en-US" dirty="0" err="1">
                <a:latin typeface="Arial" panose="020B0604020202020204" pitchFamily="34" charset="0"/>
                <a:sym typeface="Wingdings" panose="05000000000000000000" pitchFamily="2" charset="2"/>
              </a:rPr>
              <a:t>LinkedIn</a:t>
            </a:r>
            <a:r>
              <a:rPr lang="cy-GB" altLang="en-US" dirty="0">
                <a:latin typeface="Arial" panose="020B0604020202020204" pitchFamily="34" charset="0"/>
                <a:sym typeface="Wingdings" panose="05000000000000000000" pitchFamily="2" charset="2"/>
              </a:rPr>
              <a:t> wedi’i ddiweddaru!!!!!)    </a:t>
            </a:r>
            <a:endParaRPr lang="cy-GB" altLang="en-US" dirty="0">
              <a:latin typeface="Arial" panose="020B0604020202020204" pitchFamily="34" charset="0"/>
            </a:endParaRPr>
          </a:p>
        </p:txBody>
      </p:sp>
      <p:sp>
        <p:nvSpPr>
          <p:cNvPr id="29700" name="Slide Number Placeholder 3">
            <a:extLst>
              <a:ext uri="{FF2B5EF4-FFF2-40B4-BE49-F238E27FC236}">
                <a16:creationId xmlns:a16="http://schemas.microsoft.com/office/drawing/2014/main" id="{E2A8FE14-30AB-9820-618D-061F3983C38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A994E75A-A71B-440E-9B17-439E2B400284}" type="slidenum">
              <a:rPr lang="en-GB" altLang="en-US" smtClean="0">
                <a:solidFill>
                  <a:srgbClr val="000000"/>
                </a:solidFill>
              </a:rPr>
              <a:pPr/>
              <a:t>15</a:t>
            </a:fld>
            <a:endParaRPr lang="en-GB" altLang="en-US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42746002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30982CC-6DCB-9012-1F00-6D093BE27D2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Slide Image Placeholder 1">
            <a:extLst>
              <a:ext uri="{FF2B5EF4-FFF2-40B4-BE49-F238E27FC236}">
                <a16:creationId xmlns:a16="http://schemas.microsoft.com/office/drawing/2014/main" id="{C51E9C63-DEA7-3D61-ADD7-5859A150D2EC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  <p:txBody>
          <a:bodyPr/>
          <a:lstStyle/>
          <a:p>
            <a:endParaRPr lang="en-GB"/>
          </a:p>
        </p:txBody>
      </p:sp>
      <p:sp>
        <p:nvSpPr>
          <p:cNvPr id="29699" name="Notes Placeholder 2">
            <a:extLst>
              <a:ext uri="{FF2B5EF4-FFF2-40B4-BE49-F238E27FC236}">
                <a16:creationId xmlns:a16="http://schemas.microsoft.com/office/drawing/2014/main" id="{575D4A7A-9AAF-D1BC-FEDD-81EC3746F46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r>
              <a:rPr lang="cy-GB" altLang="en-US" dirty="0">
                <a:latin typeface="Arial" panose="020B0604020202020204" pitchFamily="34" charset="0"/>
              </a:rPr>
              <a:t>The QR </a:t>
            </a:r>
            <a:r>
              <a:rPr lang="cy-GB" altLang="en-US" dirty="0" err="1">
                <a:latin typeface="Arial" panose="020B0604020202020204" pitchFamily="34" charset="0"/>
              </a:rPr>
              <a:t>code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takes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you</a:t>
            </a:r>
            <a:r>
              <a:rPr lang="cy-GB" altLang="en-US" dirty="0">
                <a:latin typeface="Arial" panose="020B0604020202020204" pitchFamily="34" charset="0"/>
              </a:rPr>
              <a:t> to the </a:t>
            </a:r>
            <a:r>
              <a:rPr lang="cy-GB" altLang="en-US" dirty="0" err="1">
                <a:latin typeface="Arial" panose="020B0604020202020204" pitchFamily="34" charset="0"/>
              </a:rPr>
              <a:t>relevant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page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in</a:t>
            </a:r>
            <a:r>
              <a:rPr lang="cy-GB" altLang="en-US" dirty="0">
                <a:latin typeface="Arial" panose="020B0604020202020204" pitchFamily="34" charset="0"/>
              </a:rPr>
              <a:t> the UWTSD </a:t>
            </a:r>
            <a:r>
              <a:rPr lang="cy-GB" altLang="en-US" dirty="0" err="1">
                <a:latin typeface="Arial" panose="020B0604020202020204" pitchFamily="34" charset="0"/>
              </a:rPr>
              <a:t>MyCareer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online</a:t>
            </a:r>
            <a:r>
              <a:rPr lang="cy-GB" altLang="en-US" dirty="0">
                <a:latin typeface="Arial" panose="020B0604020202020204" pitchFamily="34" charset="0"/>
              </a:rPr>
              <a:t> Resource – </a:t>
            </a:r>
            <a:r>
              <a:rPr lang="cy-GB" altLang="en-US" dirty="0" err="1">
                <a:latin typeface="Arial" panose="020B0604020202020204" pitchFamily="34" charset="0"/>
              </a:rPr>
              <a:t>students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should</a:t>
            </a:r>
            <a:r>
              <a:rPr lang="cy-GB" altLang="en-US" dirty="0">
                <a:latin typeface="Arial" panose="020B0604020202020204" pitchFamily="34" charset="0"/>
              </a:rPr>
              <a:t> be </a:t>
            </a:r>
            <a:r>
              <a:rPr lang="cy-GB" altLang="en-US" dirty="0" err="1">
                <a:latin typeface="Arial" panose="020B0604020202020204" pitchFamily="34" charset="0"/>
              </a:rPr>
              <a:t>encouraged</a:t>
            </a:r>
            <a:r>
              <a:rPr lang="cy-GB" altLang="en-US" dirty="0">
                <a:latin typeface="Arial" panose="020B0604020202020204" pitchFamily="34" charset="0"/>
              </a:rPr>
              <a:t> to </a:t>
            </a:r>
            <a:r>
              <a:rPr lang="cy-GB" altLang="en-US" dirty="0" err="1">
                <a:latin typeface="Arial" panose="020B0604020202020204" pitchFamily="34" charset="0"/>
              </a:rPr>
              <a:t>explore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this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site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for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themselves</a:t>
            </a:r>
            <a:r>
              <a:rPr lang="cy-GB" altLang="en-US" dirty="0">
                <a:latin typeface="Arial" panose="020B0604020202020204" pitchFamily="34" charset="0"/>
              </a:rPr>
              <a:t>.</a:t>
            </a:r>
          </a:p>
          <a:p>
            <a:endParaRPr lang="cy-GB" altLang="en-US" dirty="0">
              <a:latin typeface="Arial" panose="020B0604020202020204" pitchFamily="34" charset="0"/>
            </a:endParaRPr>
          </a:p>
          <a:p>
            <a:r>
              <a:rPr lang="cy-GB" altLang="en-US" dirty="0">
                <a:latin typeface="Arial" panose="020B0604020202020204" pitchFamily="34" charset="0"/>
              </a:rPr>
              <a:t>Mae’r cod QR yn mynd â chi i’r dudalen berthnasol yn Adnodd ar-lein </a:t>
            </a:r>
            <a:r>
              <a:rPr lang="cy-GB" altLang="en-US" dirty="0" err="1">
                <a:latin typeface="Arial" panose="020B0604020202020204" pitchFamily="34" charset="0"/>
              </a:rPr>
              <a:t>MyCareer</a:t>
            </a:r>
            <a:r>
              <a:rPr lang="cy-GB" altLang="en-US" dirty="0">
                <a:latin typeface="Arial" panose="020B0604020202020204" pitchFamily="34" charset="0"/>
              </a:rPr>
              <a:t> PCYDDS – dylid annog myfyrwyr i archwilio’r safle hwn eu hunain. </a:t>
            </a:r>
          </a:p>
        </p:txBody>
      </p:sp>
      <p:sp>
        <p:nvSpPr>
          <p:cNvPr id="29700" name="Slide Number Placeholder 3">
            <a:extLst>
              <a:ext uri="{FF2B5EF4-FFF2-40B4-BE49-F238E27FC236}">
                <a16:creationId xmlns:a16="http://schemas.microsoft.com/office/drawing/2014/main" id="{EEA7DCFC-7E68-FDCE-2563-9B7BEEA52C6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A994E75A-A71B-440E-9B17-439E2B400284}" type="slidenum">
              <a:rPr lang="en-GB" altLang="en-US" smtClean="0">
                <a:solidFill>
                  <a:srgbClr val="000000"/>
                </a:solidFill>
              </a:rPr>
              <a:pPr/>
              <a:t>16</a:t>
            </a:fld>
            <a:endParaRPr lang="en-GB" altLang="en-US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08387714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This is a personal Vlog – ask the students to think about its usefulness and issues with this type of activity (number of views, audience reach etc.)</a:t>
            </a:r>
          </a:p>
          <a:p>
            <a:r>
              <a:rPr lang="en-GB" b="1" dirty="0"/>
              <a:t>N.B. The vlogger points out that she could not film in classrooms etc.</a:t>
            </a:r>
          </a:p>
          <a:p>
            <a:endParaRPr lang="cy-GB" b="1" noProof="0" dirty="0"/>
          </a:p>
          <a:p>
            <a:r>
              <a:rPr lang="cy-GB" b="0" noProof="0" dirty="0"/>
              <a:t>Dyma flog personol – gofynnwch i’r myfyrwyr feddwl am ei ddefnyddioldeb a’r problemau a allai godi gyda’r math hwn o weithgaredd (nifer yr ymweliadau, cyrhaeddiad cynulleidfa ac ati) </a:t>
            </a:r>
          </a:p>
          <a:p>
            <a:r>
              <a:rPr lang="cy-GB" b="1" noProof="0" dirty="0"/>
              <a:t>D.S. Mae’r </a:t>
            </a:r>
            <a:r>
              <a:rPr lang="cy-GB" b="1" noProof="0" dirty="0" err="1"/>
              <a:t>flogiwr</a:t>
            </a:r>
            <a:r>
              <a:rPr lang="cy-GB" b="1" noProof="0" dirty="0"/>
              <a:t> yn nodi nad oedd hi’n gallu ffilmio mewn ystafelloedd dosbarth ac ati.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pPr/>
              <a:t>17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86885044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2042F3E-B1C0-DC1E-3BC2-1A73A7D6C3A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Slide Image Placeholder 1">
            <a:extLst>
              <a:ext uri="{FF2B5EF4-FFF2-40B4-BE49-F238E27FC236}">
                <a16:creationId xmlns:a16="http://schemas.microsoft.com/office/drawing/2014/main" id="{DC188D4B-C113-BE54-4BA6-C9D6A7CACB76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  <p:txBody>
          <a:bodyPr/>
          <a:lstStyle/>
          <a:p>
            <a:endParaRPr lang="en-GB"/>
          </a:p>
        </p:txBody>
      </p:sp>
      <p:sp>
        <p:nvSpPr>
          <p:cNvPr id="29699" name="Notes Placeholder 2">
            <a:extLst>
              <a:ext uri="{FF2B5EF4-FFF2-40B4-BE49-F238E27FC236}">
                <a16:creationId xmlns:a16="http://schemas.microsoft.com/office/drawing/2014/main" id="{44B12C8E-DECF-CFE8-148C-2058A4282D5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r>
              <a:rPr lang="cy-GB" altLang="en-US" dirty="0" err="1">
                <a:latin typeface="Arial" panose="020B0604020202020204" pitchFamily="34" charset="0"/>
              </a:rPr>
              <a:t>Emphasise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that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our</a:t>
            </a:r>
            <a:r>
              <a:rPr lang="cy-GB" altLang="en-US" dirty="0">
                <a:latin typeface="Arial" panose="020B0604020202020204" pitchFamily="34" charset="0"/>
              </a:rPr>
              <a:t> Professional </a:t>
            </a:r>
            <a:r>
              <a:rPr lang="cy-GB" altLang="en-US" dirty="0" err="1">
                <a:latin typeface="Arial" panose="020B0604020202020204" pitchFamily="34" charset="0"/>
              </a:rPr>
              <a:t>Profile</a:t>
            </a:r>
            <a:r>
              <a:rPr lang="cy-GB" altLang="en-US" dirty="0">
                <a:latin typeface="Arial" panose="020B0604020202020204" pitchFamily="34" charset="0"/>
              </a:rPr>
              <a:t> with </a:t>
            </a:r>
            <a:r>
              <a:rPr lang="cy-GB" altLang="en-US" dirty="0" err="1">
                <a:latin typeface="Arial" panose="020B0604020202020204" pitchFamily="34" charset="0"/>
              </a:rPr>
              <a:t>our</a:t>
            </a:r>
            <a:r>
              <a:rPr lang="cy-GB" altLang="en-US" dirty="0">
                <a:latin typeface="Arial" panose="020B0604020202020204" pitchFamily="34" charset="0"/>
              </a:rPr>
              <a:t> employers </a:t>
            </a:r>
            <a:r>
              <a:rPr lang="cy-GB" altLang="en-US" dirty="0" err="1">
                <a:latin typeface="Arial" panose="020B0604020202020204" pitchFamily="34" charset="0"/>
              </a:rPr>
              <a:t>and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colleagues</a:t>
            </a:r>
            <a:r>
              <a:rPr lang="cy-GB" altLang="en-US" dirty="0">
                <a:latin typeface="Arial" panose="020B0604020202020204" pitchFamily="34" charset="0"/>
              </a:rPr>
              <a:t> is as, </a:t>
            </a:r>
            <a:r>
              <a:rPr lang="cy-GB" altLang="en-US" dirty="0" err="1">
                <a:latin typeface="Arial" panose="020B0604020202020204" pitchFamily="34" charset="0"/>
              </a:rPr>
              <a:t>if</a:t>
            </a:r>
            <a:r>
              <a:rPr lang="cy-GB" altLang="en-US" dirty="0">
                <a:latin typeface="Arial" panose="020B0604020202020204" pitchFamily="34" charset="0"/>
              </a:rPr>
              <a:t> not more, </a:t>
            </a:r>
            <a:r>
              <a:rPr lang="cy-GB" altLang="en-US" dirty="0" err="1">
                <a:latin typeface="Arial" panose="020B0604020202020204" pitchFamily="34" charset="0"/>
              </a:rPr>
              <a:t>important</a:t>
            </a:r>
            <a:r>
              <a:rPr lang="cy-GB" altLang="en-US" dirty="0">
                <a:latin typeface="Arial" panose="020B0604020202020204" pitchFamily="34" charset="0"/>
              </a:rPr>
              <a:t>  </a:t>
            </a:r>
            <a:r>
              <a:rPr lang="cy-GB" altLang="en-US" dirty="0" err="1">
                <a:latin typeface="Arial" panose="020B0604020202020204" pitchFamily="34" charset="0"/>
              </a:rPr>
              <a:t>on</a:t>
            </a:r>
            <a:r>
              <a:rPr lang="cy-GB" altLang="en-US" dirty="0">
                <a:latin typeface="Arial" panose="020B0604020202020204" pitchFamily="34" charset="0"/>
              </a:rPr>
              <a:t> a </a:t>
            </a:r>
            <a:r>
              <a:rPr lang="cy-GB" altLang="en-US" dirty="0" err="1">
                <a:latin typeface="Arial" panose="020B0604020202020204" pitchFamily="34" charset="0"/>
              </a:rPr>
              <a:t>day</a:t>
            </a:r>
            <a:r>
              <a:rPr lang="cy-GB" altLang="en-US" dirty="0">
                <a:latin typeface="Arial" panose="020B0604020202020204" pitchFamily="34" charset="0"/>
              </a:rPr>
              <a:t> to </a:t>
            </a:r>
            <a:r>
              <a:rPr lang="cy-GB" altLang="en-US" dirty="0" err="1">
                <a:latin typeface="Arial" panose="020B0604020202020204" pitchFamily="34" charset="0"/>
              </a:rPr>
              <a:t>day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basis</a:t>
            </a:r>
            <a:r>
              <a:rPr lang="cy-GB" altLang="en-US" dirty="0">
                <a:latin typeface="Arial" panose="020B0604020202020204" pitchFamily="34" charset="0"/>
              </a:rPr>
              <a:t> as a </a:t>
            </a:r>
            <a:r>
              <a:rPr lang="cy-GB" altLang="en-US" dirty="0" err="1">
                <a:latin typeface="Arial" panose="020B0604020202020204" pitchFamily="34" charset="0"/>
              </a:rPr>
              <a:t>lead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in</a:t>
            </a:r>
            <a:r>
              <a:rPr lang="cy-GB" altLang="en-US" dirty="0">
                <a:latin typeface="Arial" panose="020B0604020202020204" pitchFamily="34" charset="0"/>
              </a:rPr>
              <a:t> to the </a:t>
            </a:r>
            <a:r>
              <a:rPr lang="cy-GB" altLang="en-US" dirty="0" err="1">
                <a:latin typeface="Arial" panose="020B0604020202020204" pitchFamily="34" charset="0"/>
              </a:rPr>
              <a:t>next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few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slides</a:t>
            </a:r>
            <a:r>
              <a:rPr lang="cy-GB" altLang="en-US" dirty="0">
                <a:latin typeface="Arial" panose="020B0604020202020204" pitchFamily="34" charset="0"/>
              </a:rPr>
              <a:t>.</a:t>
            </a:r>
          </a:p>
          <a:p>
            <a:endParaRPr lang="cy-GB" altLang="en-US" dirty="0">
              <a:latin typeface="Arial" panose="020B0604020202020204" pitchFamily="34" charset="0"/>
            </a:endParaRPr>
          </a:p>
          <a:p>
            <a:r>
              <a:rPr lang="cy-GB" altLang="en-US" dirty="0">
                <a:latin typeface="Arial" panose="020B0604020202020204" pitchFamily="34" charset="0"/>
              </a:rPr>
              <a:t>Pwysleisiwch fod ein Proffil Proffesiynol gyda’n cyflogwyr a’n cydweithwyr yr un mor bwysig, os nad yn fwy, o ddydd i ddydd, wrth gyflwyno’r sleidiau nesaf. </a:t>
            </a:r>
          </a:p>
        </p:txBody>
      </p:sp>
      <p:sp>
        <p:nvSpPr>
          <p:cNvPr id="29700" name="Slide Number Placeholder 3">
            <a:extLst>
              <a:ext uri="{FF2B5EF4-FFF2-40B4-BE49-F238E27FC236}">
                <a16:creationId xmlns:a16="http://schemas.microsoft.com/office/drawing/2014/main" id="{70629C61-47EC-A417-6EA5-E7570288D94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A994E75A-A71B-440E-9B17-439E2B400284}" type="slidenum">
              <a:rPr lang="en-GB" altLang="en-US" smtClean="0">
                <a:solidFill>
                  <a:srgbClr val="000000"/>
                </a:solidFill>
              </a:rPr>
              <a:pPr/>
              <a:t>18</a:t>
            </a:fld>
            <a:endParaRPr lang="en-GB" altLang="en-US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30748589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C83C2CA-1118-8ACF-4A98-E13CDD284FD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Slide Image Placeholder 1">
            <a:extLst>
              <a:ext uri="{FF2B5EF4-FFF2-40B4-BE49-F238E27FC236}">
                <a16:creationId xmlns:a16="http://schemas.microsoft.com/office/drawing/2014/main" id="{4A48EA06-B7DE-7F4C-A298-BC281DDBBC3B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  <p:txBody>
          <a:bodyPr/>
          <a:lstStyle/>
          <a:p>
            <a:endParaRPr lang="en-GB"/>
          </a:p>
        </p:txBody>
      </p:sp>
      <p:sp>
        <p:nvSpPr>
          <p:cNvPr id="29699" name="Notes Placeholder 2">
            <a:extLst>
              <a:ext uri="{FF2B5EF4-FFF2-40B4-BE49-F238E27FC236}">
                <a16:creationId xmlns:a16="http://schemas.microsoft.com/office/drawing/2014/main" id="{9CF4C611-70FE-7DE8-4FA1-9005D6A2555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r>
              <a:rPr lang="cy-GB" altLang="en-US" dirty="0" err="1">
                <a:latin typeface="Arial" panose="020B0604020202020204" pitchFamily="34" charset="0"/>
              </a:rPr>
              <a:t>This</a:t>
            </a:r>
            <a:r>
              <a:rPr lang="cy-GB" altLang="en-US" dirty="0">
                <a:latin typeface="Arial" panose="020B0604020202020204" pitchFamily="34" charset="0"/>
              </a:rPr>
              <a:t> is </a:t>
            </a:r>
            <a:r>
              <a:rPr lang="cy-GB" altLang="en-US" dirty="0" err="1">
                <a:latin typeface="Arial" panose="020B0604020202020204" pitchFamily="34" charset="0"/>
              </a:rPr>
              <a:t>an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Employability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Bit</a:t>
            </a:r>
            <a:r>
              <a:rPr lang="cy-GB" altLang="en-US" dirty="0">
                <a:latin typeface="Arial" panose="020B0604020202020204" pitchFamily="34" charset="0"/>
              </a:rPr>
              <a:t>!!!!</a:t>
            </a:r>
          </a:p>
          <a:p>
            <a:r>
              <a:rPr lang="cy-GB" altLang="en-US" dirty="0" err="1">
                <a:latin typeface="Arial" panose="020B0604020202020204" pitchFamily="34" charset="0"/>
              </a:rPr>
              <a:t>Although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Coleman’s</a:t>
            </a:r>
            <a:r>
              <a:rPr lang="cy-GB" altLang="en-US" dirty="0">
                <a:latin typeface="Arial" panose="020B0604020202020204" pitchFamily="34" charset="0"/>
              </a:rPr>
              <a:t> Concept is not </a:t>
            </a:r>
            <a:r>
              <a:rPr lang="cy-GB" altLang="en-US" dirty="0" err="1">
                <a:latin typeface="Arial" panose="020B0604020202020204" pitchFamily="34" charset="0"/>
              </a:rPr>
              <a:t>strictly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academic</a:t>
            </a:r>
            <a:r>
              <a:rPr lang="cy-GB" altLang="en-US" dirty="0">
                <a:latin typeface="Arial" panose="020B0604020202020204" pitchFamily="34" charset="0"/>
              </a:rPr>
              <a:t> it is a </a:t>
            </a:r>
            <a:r>
              <a:rPr lang="cy-GB" altLang="en-US" dirty="0" err="1">
                <a:latin typeface="Arial" panose="020B0604020202020204" pitchFamily="34" charset="0"/>
              </a:rPr>
              <a:t>widely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accepted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career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development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concept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used</a:t>
            </a:r>
            <a:r>
              <a:rPr lang="cy-GB" altLang="en-US" dirty="0">
                <a:latin typeface="Arial" panose="020B0604020202020204" pitchFamily="34" charset="0"/>
              </a:rPr>
              <a:t> by </a:t>
            </a:r>
            <a:r>
              <a:rPr lang="cy-GB" altLang="en-US" dirty="0" err="1">
                <a:latin typeface="Arial" panose="020B0604020202020204" pitchFamily="34" charset="0"/>
              </a:rPr>
              <a:t>Careers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Advisers</a:t>
            </a:r>
            <a:r>
              <a:rPr lang="cy-GB" altLang="en-US" dirty="0">
                <a:latin typeface="Arial" panose="020B0604020202020204" pitchFamily="34" charset="0"/>
              </a:rPr>
              <a:t> etc.(as </a:t>
            </a:r>
            <a:r>
              <a:rPr lang="cy-GB" altLang="en-US" dirty="0" err="1">
                <a:latin typeface="Arial" panose="020B0604020202020204" pitchFamily="34" charset="0"/>
              </a:rPr>
              <a:t>will</a:t>
            </a:r>
            <a:r>
              <a:rPr lang="cy-GB" altLang="en-US" dirty="0">
                <a:latin typeface="Arial" panose="020B0604020202020204" pitchFamily="34" charset="0"/>
              </a:rPr>
              <a:t> be </a:t>
            </a:r>
            <a:r>
              <a:rPr lang="cy-GB" altLang="en-US" dirty="0" err="1">
                <a:latin typeface="Arial" panose="020B0604020202020204" pitchFamily="34" charset="0"/>
              </a:rPr>
              <a:t>discussed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in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subsequent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slides</a:t>
            </a:r>
            <a:r>
              <a:rPr lang="cy-GB" altLang="en-US" dirty="0">
                <a:latin typeface="Arial" panose="020B0604020202020204" pitchFamily="34" charset="0"/>
              </a:rPr>
              <a:t>)</a:t>
            </a:r>
          </a:p>
          <a:p>
            <a:r>
              <a:rPr lang="cy-GB" altLang="en-US" dirty="0" err="1">
                <a:latin typeface="Arial" panose="020B0604020202020204" pitchFamily="34" charset="0"/>
              </a:rPr>
              <a:t>Career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Development</a:t>
            </a:r>
            <a:r>
              <a:rPr lang="cy-GB" altLang="en-US" dirty="0">
                <a:latin typeface="Arial" panose="020B0604020202020204" pitchFamily="34" charset="0"/>
              </a:rPr>
              <a:t> ‘</a:t>
            </a:r>
            <a:r>
              <a:rPr lang="cy-GB" altLang="en-US" dirty="0" err="1">
                <a:latin typeface="Arial" panose="020B0604020202020204" pitchFamily="34" charset="0"/>
              </a:rPr>
              <a:t>Theory</a:t>
            </a:r>
            <a:r>
              <a:rPr lang="cy-GB" altLang="en-US" dirty="0">
                <a:latin typeface="Arial" panose="020B0604020202020204" pitchFamily="34" charset="0"/>
              </a:rPr>
              <a:t>’ is </a:t>
            </a:r>
            <a:r>
              <a:rPr lang="cy-GB" altLang="en-US" dirty="0" err="1">
                <a:latin typeface="Arial" panose="020B0604020202020204" pitchFamily="34" charset="0"/>
              </a:rPr>
              <a:t>often</a:t>
            </a:r>
            <a:r>
              <a:rPr lang="cy-GB" altLang="en-US" dirty="0">
                <a:latin typeface="Arial" panose="020B0604020202020204" pitchFamily="34" charset="0"/>
              </a:rPr>
              <a:t> not ‘</a:t>
            </a:r>
            <a:r>
              <a:rPr lang="cy-GB" altLang="en-US" dirty="0" err="1">
                <a:latin typeface="Arial" panose="020B0604020202020204" pitchFamily="34" charset="0"/>
              </a:rPr>
              <a:t>academic</a:t>
            </a:r>
            <a:r>
              <a:rPr lang="cy-GB" altLang="en-US" dirty="0">
                <a:latin typeface="Arial" panose="020B0604020202020204" pitchFamily="34" charset="0"/>
              </a:rPr>
              <a:t>’ as </a:t>
            </a:r>
            <a:r>
              <a:rPr lang="cy-GB" altLang="en-US" dirty="0" err="1">
                <a:latin typeface="Arial" panose="020B0604020202020204" pitchFamily="34" charset="0"/>
              </a:rPr>
              <a:t>such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so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students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should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really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use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their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critical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thinking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skills</a:t>
            </a:r>
            <a:r>
              <a:rPr lang="cy-GB" altLang="en-US" dirty="0">
                <a:latin typeface="Arial" panose="020B0604020202020204" pitchFamily="34" charset="0"/>
              </a:rPr>
              <a:t> (</a:t>
            </a:r>
            <a:r>
              <a:rPr lang="cy-GB" altLang="en-US" dirty="0" err="1">
                <a:latin typeface="Arial" panose="020B0604020202020204" pitchFamily="34" charset="0"/>
              </a:rPr>
              <a:t>i.e</a:t>
            </a:r>
            <a:r>
              <a:rPr lang="cy-GB" altLang="en-US" dirty="0">
                <a:latin typeface="Arial" panose="020B0604020202020204" pitchFamily="34" charset="0"/>
              </a:rPr>
              <a:t>. </a:t>
            </a:r>
            <a:r>
              <a:rPr lang="cy-GB" altLang="en-US" dirty="0" err="1">
                <a:latin typeface="Arial" panose="020B0604020202020204" pitchFamily="34" charset="0"/>
              </a:rPr>
              <a:t>What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organisations</a:t>
            </a:r>
            <a:r>
              <a:rPr lang="cy-GB" altLang="en-US" dirty="0">
                <a:latin typeface="Arial" panose="020B0604020202020204" pitchFamily="34" charset="0"/>
              </a:rPr>
              <a:t>/</a:t>
            </a:r>
            <a:r>
              <a:rPr lang="cy-GB" altLang="en-US" dirty="0" err="1">
                <a:latin typeface="Arial" panose="020B0604020202020204" pitchFamily="34" charset="0"/>
              </a:rPr>
              <a:t>sources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refer</a:t>
            </a:r>
            <a:r>
              <a:rPr lang="cy-GB" altLang="en-US" dirty="0">
                <a:latin typeface="Arial" panose="020B0604020202020204" pitchFamily="34" charset="0"/>
              </a:rPr>
              <a:t> to the Concept, </a:t>
            </a:r>
            <a:r>
              <a:rPr lang="cy-GB" altLang="en-US" dirty="0" err="1">
                <a:latin typeface="Arial" panose="020B0604020202020204" pitchFamily="34" charset="0"/>
              </a:rPr>
              <a:t>how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widely</a:t>
            </a:r>
            <a:r>
              <a:rPr lang="cy-GB" altLang="en-US" dirty="0">
                <a:latin typeface="Arial" panose="020B0604020202020204" pitchFamily="34" charset="0"/>
              </a:rPr>
              <a:t> is </a:t>
            </a:r>
            <a:r>
              <a:rPr lang="cy-GB" altLang="en-US" dirty="0" err="1">
                <a:latin typeface="Arial" panose="020B0604020202020204" pitchFamily="34" charset="0"/>
              </a:rPr>
              <a:t>is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referred</a:t>
            </a:r>
            <a:r>
              <a:rPr lang="cy-GB" altLang="en-US" dirty="0">
                <a:latin typeface="Arial" panose="020B0604020202020204" pitchFamily="34" charset="0"/>
              </a:rPr>
              <a:t> to </a:t>
            </a:r>
            <a:r>
              <a:rPr lang="cy-GB" altLang="en-US" dirty="0" err="1">
                <a:latin typeface="Arial" panose="020B0604020202020204" pitchFamily="34" charset="0"/>
              </a:rPr>
              <a:t>etc</a:t>
            </a:r>
            <a:endParaRPr lang="cy-GB" altLang="en-US" dirty="0">
              <a:latin typeface="Arial" panose="020B0604020202020204" pitchFamily="34" charset="0"/>
            </a:endParaRPr>
          </a:p>
          <a:p>
            <a:endParaRPr lang="cy-GB" altLang="en-US" dirty="0">
              <a:latin typeface="Arial" panose="020B0604020202020204" pitchFamily="34" charset="0"/>
            </a:endParaRPr>
          </a:p>
          <a:p>
            <a:r>
              <a:rPr lang="cy-GB" altLang="en-US" dirty="0">
                <a:latin typeface="Arial" panose="020B0604020202020204" pitchFamily="34" charset="0"/>
              </a:rPr>
              <a:t>Mae hyn yn ymwneud â Chyflogadwyedd!!!</a:t>
            </a:r>
          </a:p>
          <a:p>
            <a:r>
              <a:rPr lang="cy-GB" altLang="en-US" dirty="0">
                <a:latin typeface="Arial" panose="020B0604020202020204" pitchFamily="34" charset="0"/>
              </a:rPr>
              <a:t>Er nad yw Cysyniad Coleman yn gwbl academaidd, mae’n gysyniad datblygu gyrfa sydd wedi’i dderbyn yn eang. Mae’n cael ei ddefnyddio gan Ymgynghorwyr Gyrfaoedd ac ati (trafodir hyn yn y sleidiau dilynol)</a:t>
            </a:r>
          </a:p>
          <a:p>
            <a:r>
              <a:rPr lang="cy-GB" altLang="en-US" dirty="0">
                <a:latin typeface="Arial" panose="020B0604020202020204" pitchFamily="34" charset="0"/>
              </a:rPr>
              <a:t>Nid yw’r ‘Damcaniaeth’ Datblygu Gyrfa fel arfer yn ‘academaidd’, felly dylai myfyrwyr ddefnyddio eu sgiliau meddwl beirniadol (h.y. Pa sefydliadau/ffynonellau yn cyfeirio at y Cysyniad, pa mor eang y cyfeirir ato ac ati. </a:t>
            </a:r>
          </a:p>
          <a:p>
            <a:endParaRPr lang="cy-GB" altLang="en-US" dirty="0">
              <a:latin typeface="Arial" panose="020B0604020202020204" pitchFamily="34" charset="0"/>
            </a:endParaRPr>
          </a:p>
        </p:txBody>
      </p:sp>
      <p:sp>
        <p:nvSpPr>
          <p:cNvPr id="29700" name="Slide Number Placeholder 3">
            <a:extLst>
              <a:ext uri="{FF2B5EF4-FFF2-40B4-BE49-F238E27FC236}">
                <a16:creationId xmlns:a16="http://schemas.microsoft.com/office/drawing/2014/main" id="{9B7AF69E-9201-A1D7-C02C-DE83B13B70D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A994E75A-A71B-440E-9B17-439E2B400284}" type="slidenum">
              <a:rPr lang="en-GB" altLang="en-US" smtClean="0">
                <a:solidFill>
                  <a:srgbClr val="000000"/>
                </a:solidFill>
              </a:rPr>
              <a:pPr/>
              <a:t>19</a:t>
            </a:fld>
            <a:endParaRPr lang="en-GB" altLang="en-US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60047072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4B95694-DC4B-E07A-1430-01F113FAE18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Slide Image Placeholder 1">
            <a:extLst>
              <a:ext uri="{FF2B5EF4-FFF2-40B4-BE49-F238E27FC236}">
                <a16:creationId xmlns:a16="http://schemas.microsoft.com/office/drawing/2014/main" id="{16A0DA59-78C4-F4DE-4681-D008F30FA0FA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  <p:txBody>
          <a:bodyPr/>
          <a:lstStyle/>
          <a:p>
            <a:endParaRPr lang="en-GB"/>
          </a:p>
        </p:txBody>
      </p:sp>
      <p:sp>
        <p:nvSpPr>
          <p:cNvPr id="29699" name="Notes Placeholder 2">
            <a:extLst>
              <a:ext uri="{FF2B5EF4-FFF2-40B4-BE49-F238E27FC236}">
                <a16:creationId xmlns:a16="http://schemas.microsoft.com/office/drawing/2014/main" id="{A3C0E147-D234-2C7A-9001-6F3B5F9BD2D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cy-GB" altLang="en-US" dirty="0">
                <a:latin typeface="Arial" panose="020B0604020202020204" pitchFamily="34" charset="0"/>
              </a:rPr>
              <a:t>We </a:t>
            </a:r>
            <a:r>
              <a:rPr lang="cy-GB" altLang="en-US" dirty="0" err="1">
                <a:latin typeface="Arial" panose="020B0604020202020204" pitchFamily="34" charset="0"/>
              </a:rPr>
              <a:t>will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briefly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look</a:t>
            </a:r>
            <a:r>
              <a:rPr lang="cy-GB" altLang="en-US" dirty="0">
                <a:latin typeface="Arial" panose="020B0604020202020204" pitchFamily="34" charset="0"/>
              </a:rPr>
              <a:t> at the </a:t>
            </a:r>
            <a:r>
              <a:rPr lang="cy-GB" altLang="en-US" dirty="0" err="1">
                <a:latin typeface="Arial" panose="020B0604020202020204" pitchFamily="34" charset="0"/>
              </a:rPr>
              <a:t>three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elements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on</a:t>
            </a:r>
            <a:r>
              <a:rPr lang="cy-GB" altLang="en-US" dirty="0">
                <a:latin typeface="Arial" panose="020B0604020202020204" pitchFamily="34" charset="0"/>
              </a:rPr>
              <a:t> the </a:t>
            </a:r>
            <a:r>
              <a:rPr lang="cy-GB" altLang="en-US" dirty="0" err="1">
                <a:latin typeface="Arial" panose="020B0604020202020204" pitchFamily="34" charset="0"/>
              </a:rPr>
              <a:t>next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slide</a:t>
            </a:r>
            <a:endParaRPr lang="cy-GB" altLang="en-US" dirty="0">
              <a:latin typeface="Arial" panose="020B0604020202020204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lang="cy-GB" altLang="en-US" dirty="0">
              <a:latin typeface="Arial" panose="020B0604020202020204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cy-GB" altLang="en-US" dirty="0">
                <a:latin typeface="Arial" panose="020B0604020202020204" pitchFamily="34" charset="0"/>
              </a:rPr>
              <a:t>Byddwn ni’n edrych ar y tair elfen hyn ar y sleid nesaf. </a:t>
            </a:r>
          </a:p>
          <a:p>
            <a:endParaRPr lang="cy-GB" altLang="en-US" dirty="0">
              <a:latin typeface="Arial" panose="020B0604020202020204" pitchFamily="34" charset="0"/>
            </a:endParaRPr>
          </a:p>
        </p:txBody>
      </p:sp>
      <p:sp>
        <p:nvSpPr>
          <p:cNvPr id="29700" name="Slide Number Placeholder 3">
            <a:extLst>
              <a:ext uri="{FF2B5EF4-FFF2-40B4-BE49-F238E27FC236}">
                <a16:creationId xmlns:a16="http://schemas.microsoft.com/office/drawing/2014/main" id="{B3DC3D58-AE85-6599-8E87-225A6BF500FD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A994E75A-A71B-440E-9B17-439E2B400284}" type="slidenum">
              <a:rPr lang="en-GB" altLang="en-US" smtClean="0">
                <a:solidFill>
                  <a:srgbClr val="000000"/>
                </a:solidFill>
              </a:rPr>
              <a:pPr/>
              <a:t>20</a:t>
            </a:fld>
            <a:endParaRPr lang="en-GB" altLang="en-US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80563735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5FDD8A8-0E29-8F52-837F-A9D23C1270B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Slide Image Placeholder 1">
            <a:extLst>
              <a:ext uri="{FF2B5EF4-FFF2-40B4-BE49-F238E27FC236}">
                <a16:creationId xmlns:a16="http://schemas.microsoft.com/office/drawing/2014/main" id="{7175CBA2-8FF8-6588-E62B-AAA36AD987EE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  <p:txBody>
          <a:bodyPr/>
          <a:lstStyle/>
          <a:p>
            <a:endParaRPr lang="en-GB"/>
          </a:p>
        </p:txBody>
      </p:sp>
      <p:sp>
        <p:nvSpPr>
          <p:cNvPr id="29699" name="Notes Placeholder 2">
            <a:extLst>
              <a:ext uri="{FF2B5EF4-FFF2-40B4-BE49-F238E27FC236}">
                <a16:creationId xmlns:a16="http://schemas.microsoft.com/office/drawing/2014/main" id="{5068931A-1336-DDDC-1964-E4A914DFD82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r>
              <a:rPr lang="cy-GB" altLang="en-US" dirty="0" err="1">
                <a:latin typeface="Arial" panose="020B0604020202020204" pitchFamily="34" charset="0"/>
              </a:rPr>
              <a:t>Emphasize</a:t>
            </a:r>
            <a:r>
              <a:rPr lang="cy-GB" altLang="en-US" dirty="0">
                <a:latin typeface="Arial" panose="020B0604020202020204" pitchFamily="34" charset="0"/>
              </a:rPr>
              <a:t> the </a:t>
            </a:r>
            <a:r>
              <a:rPr lang="cy-GB" altLang="en-US" dirty="0" err="1">
                <a:latin typeface="Arial" panose="020B0604020202020204" pitchFamily="34" charset="0"/>
              </a:rPr>
              <a:t>last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point</a:t>
            </a:r>
            <a:r>
              <a:rPr lang="cy-GB" altLang="en-US" dirty="0">
                <a:latin typeface="Arial" panose="020B0604020202020204" pitchFamily="34" charset="0"/>
              </a:rPr>
              <a:t>. We </a:t>
            </a:r>
            <a:r>
              <a:rPr lang="cy-GB" altLang="en-US" dirty="0" err="1">
                <a:latin typeface="Arial" panose="020B0604020202020204" pitchFamily="34" charset="0"/>
              </a:rPr>
              <a:t>are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expected</a:t>
            </a:r>
            <a:r>
              <a:rPr lang="cy-GB" altLang="en-US" dirty="0">
                <a:latin typeface="Arial" panose="020B0604020202020204" pitchFamily="34" charset="0"/>
              </a:rPr>
              <a:t> to do the job as </a:t>
            </a:r>
            <a:r>
              <a:rPr lang="cy-GB" altLang="en-US" dirty="0" err="1">
                <a:latin typeface="Arial" panose="020B0604020202020204" pitchFamily="34" charset="0"/>
              </a:rPr>
              <a:t>this</a:t>
            </a:r>
            <a:r>
              <a:rPr lang="cy-GB" altLang="en-US" dirty="0">
                <a:latin typeface="Arial" panose="020B0604020202020204" pitchFamily="34" charset="0"/>
              </a:rPr>
              <a:t> is </a:t>
            </a:r>
            <a:r>
              <a:rPr lang="cy-GB" altLang="en-US" b="1" dirty="0" err="1">
                <a:latin typeface="Arial" panose="020B0604020202020204" pitchFamily="34" charset="0"/>
              </a:rPr>
              <a:t>what</a:t>
            </a:r>
            <a:r>
              <a:rPr lang="cy-GB" altLang="en-US" b="1" dirty="0">
                <a:latin typeface="Arial" panose="020B0604020202020204" pitchFamily="34" charset="0"/>
              </a:rPr>
              <a:t> we </a:t>
            </a:r>
            <a:r>
              <a:rPr lang="cy-GB" altLang="en-US" b="1" dirty="0" err="1">
                <a:latin typeface="Arial" panose="020B0604020202020204" pitchFamily="34" charset="0"/>
              </a:rPr>
              <a:t>are</a:t>
            </a:r>
            <a:r>
              <a:rPr lang="cy-GB" altLang="en-US" b="1" dirty="0">
                <a:latin typeface="Arial" panose="020B0604020202020204" pitchFamily="34" charset="0"/>
              </a:rPr>
              <a:t> </a:t>
            </a:r>
            <a:r>
              <a:rPr lang="cy-GB" altLang="en-US" b="1" dirty="0" err="1">
                <a:latin typeface="Arial" panose="020B0604020202020204" pitchFamily="34" charset="0"/>
              </a:rPr>
              <a:t>legally</a:t>
            </a:r>
            <a:r>
              <a:rPr lang="cy-GB" altLang="en-US" b="1" dirty="0">
                <a:latin typeface="Arial" panose="020B0604020202020204" pitchFamily="34" charset="0"/>
              </a:rPr>
              <a:t> </a:t>
            </a:r>
            <a:r>
              <a:rPr lang="cy-GB" altLang="en-US" b="1" dirty="0" err="1">
                <a:latin typeface="Arial" panose="020B0604020202020204" pitchFamily="34" charset="0"/>
              </a:rPr>
              <a:t>contracted</a:t>
            </a:r>
            <a:r>
              <a:rPr lang="cy-GB" altLang="en-US" b="1" dirty="0">
                <a:latin typeface="Arial" panose="020B0604020202020204" pitchFamily="34" charset="0"/>
              </a:rPr>
              <a:t> to do</a:t>
            </a:r>
          </a:p>
          <a:p>
            <a:endParaRPr lang="cy-GB" altLang="en-US" b="1" dirty="0">
              <a:latin typeface="Arial" panose="020B0604020202020204" pitchFamily="34" charset="0"/>
            </a:endParaRPr>
          </a:p>
          <a:p>
            <a:r>
              <a:rPr lang="cy-GB" b="0" noProof="0" dirty="0">
                <a:latin typeface="Arial" panose="020B0604020202020204" pitchFamily="34" charset="0"/>
              </a:rPr>
              <a:t>Pwysleisiwch y pwynt olaf. Disgwylir i ni wneud y swydd, gan dyma’r </a:t>
            </a:r>
            <a:r>
              <a:rPr lang="cy-GB" b="1" noProof="0" dirty="0">
                <a:latin typeface="Arial" panose="020B0604020202020204" pitchFamily="34" charset="0"/>
              </a:rPr>
              <a:t>hyn rydym wedi’i gontractio’n gyfreithiol </a:t>
            </a:r>
            <a:r>
              <a:rPr lang="cy-GB" b="1" noProof="0">
                <a:latin typeface="Arial" panose="020B0604020202020204" pitchFamily="34" charset="0"/>
              </a:rPr>
              <a:t>i’w wneud.  </a:t>
            </a:r>
            <a:endParaRPr lang="cy-GB" b="0" noProof="0" dirty="0">
              <a:latin typeface="Arial" panose="020B0604020202020204" pitchFamily="34" charset="0"/>
            </a:endParaRPr>
          </a:p>
        </p:txBody>
      </p:sp>
      <p:sp>
        <p:nvSpPr>
          <p:cNvPr id="29700" name="Slide Number Placeholder 3">
            <a:extLst>
              <a:ext uri="{FF2B5EF4-FFF2-40B4-BE49-F238E27FC236}">
                <a16:creationId xmlns:a16="http://schemas.microsoft.com/office/drawing/2014/main" id="{657B4820-6EE5-F1C5-BB55-44BA0B16BD6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A994E75A-A71B-440E-9B17-439E2B400284}" type="slidenum">
              <a:rPr lang="en-GB" altLang="en-US" smtClean="0">
                <a:solidFill>
                  <a:srgbClr val="000000"/>
                </a:solidFill>
              </a:rPr>
              <a:pPr/>
              <a:t>21</a:t>
            </a:fld>
            <a:endParaRPr lang="en-GB" altLang="en-US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78798907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B9ADB86-3EDB-91E0-40BE-12C42221900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Slide Image Placeholder 1">
            <a:extLst>
              <a:ext uri="{FF2B5EF4-FFF2-40B4-BE49-F238E27FC236}">
                <a16:creationId xmlns:a16="http://schemas.microsoft.com/office/drawing/2014/main" id="{3094F308-9840-1439-E4EB-547D3661C19C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  <p:txBody>
          <a:bodyPr/>
          <a:lstStyle/>
          <a:p>
            <a:endParaRPr lang="en-GB"/>
          </a:p>
        </p:txBody>
      </p:sp>
      <p:sp>
        <p:nvSpPr>
          <p:cNvPr id="29699" name="Notes Placeholder 2">
            <a:extLst>
              <a:ext uri="{FF2B5EF4-FFF2-40B4-BE49-F238E27FC236}">
                <a16:creationId xmlns:a16="http://schemas.microsoft.com/office/drawing/2014/main" id="{801B6057-FA64-1228-86B4-B9C26D9158B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cy-GB" altLang="en-US" dirty="0">
              <a:latin typeface="Arial" panose="020B0604020202020204" pitchFamily="34" charset="0"/>
            </a:endParaRPr>
          </a:p>
        </p:txBody>
      </p:sp>
      <p:sp>
        <p:nvSpPr>
          <p:cNvPr id="29700" name="Slide Number Placeholder 3">
            <a:extLst>
              <a:ext uri="{FF2B5EF4-FFF2-40B4-BE49-F238E27FC236}">
                <a16:creationId xmlns:a16="http://schemas.microsoft.com/office/drawing/2014/main" id="{8FA007F7-D60A-D9E2-8866-54E8F3B7F23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A994E75A-A71B-440E-9B17-439E2B400284}" type="slidenum">
              <a:rPr lang="en-GB" altLang="en-US" smtClean="0">
                <a:solidFill>
                  <a:srgbClr val="000000"/>
                </a:solidFill>
              </a:rPr>
              <a:pPr/>
              <a:t>22</a:t>
            </a:fld>
            <a:endParaRPr lang="en-GB" altLang="en-US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11058225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427DA75-3D6C-B8F8-1BAA-BE2579D0D7A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Slide Image Placeholder 1">
            <a:extLst>
              <a:ext uri="{FF2B5EF4-FFF2-40B4-BE49-F238E27FC236}">
                <a16:creationId xmlns:a16="http://schemas.microsoft.com/office/drawing/2014/main" id="{DE2384FE-40AA-C061-3A92-A66A56D98B03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  <p:txBody>
          <a:bodyPr/>
          <a:lstStyle/>
          <a:p>
            <a:endParaRPr lang="en-GB"/>
          </a:p>
        </p:txBody>
      </p:sp>
      <p:sp>
        <p:nvSpPr>
          <p:cNvPr id="29699" name="Notes Placeholder 2">
            <a:extLst>
              <a:ext uri="{FF2B5EF4-FFF2-40B4-BE49-F238E27FC236}">
                <a16:creationId xmlns:a16="http://schemas.microsoft.com/office/drawing/2014/main" id="{9042E94F-71B6-5F25-0F2B-B23147F51B3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r>
              <a:rPr lang="cy-GB" altLang="en-US" dirty="0">
                <a:latin typeface="Arial" panose="020B0604020202020204" pitchFamily="34" charset="0"/>
              </a:rPr>
              <a:t>I </a:t>
            </a:r>
            <a:r>
              <a:rPr lang="cy-GB" altLang="en-US" dirty="0" err="1">
                <a:latin typeface="Arial" panose="020B0604020202020204" pitchFamily="34" charset="0"/>
              </a:rPr>
              <a:t>would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also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argue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that</a:t>
            </a:r>
            <a:r>
              <a:rPr lang="cy-GB" altLang="en-US" dirty="0">
                <a:latin typeface="Arial" panose="020B0604020202020204" pitchFamily="34" charset="0"/>
              </a:rPr>
              <a:t> it is not </a:t>
            </a:r>
            <a:r>
              <a:rPr lang="cy-GB" altLang="en-US" dirty="0" err="1">
                <a:latin typeface="Arial" panose="020B0604020202020204" pitchFamily="34" charset="0"/>
              </a:rPr>
              <a:t>just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about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progession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but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also</a:t>
            </a:r>
            <a:r>
              <a:rPr lang="cy-GB" altLang="en-US" dirty="0">
                <a:latin typeface="Arial" panose="020B0604020202020204" pitchFamily="34" charset="0"/>
              </a:rPr>
              <a:t> job Security </a:t>
            </a:r>
            <a:r>
              <a:rPr lang="cy-GB" altLang="en-US" dirty="0" err="1">
                <a:latin typeface="Arial" panose="020B0604020202020204" pitchFamily="34" charset="0"/>
              </a:rPr>
              <a:t>i.e</a:t>
            </a:r>
            <a:r>
              <a:rPr lang="cy-GB" altLang="en-US" dirty="0">
                <a:latin typeface="Arial" panose="020B0604020202020204" pitchFamily="34" charset="0"/>
              </a:rPr>
              <a:t>. </a:t>
            </a:r>
            <a:r>
              <a:rPr lang="cy-GB" altLang="en-US" dirty="0" err="1">
                <a:latin typeface="Arial" panose="020B0604020202020204" pitchFamily="34" charset="0"/>
              </a:rPr>
              <a:t>Your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image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and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exposure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will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form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part</a:t>
            </a:r>
            <a:r>
              <a:rPr lang="cy-GB" altLang="en-US" dirty="0">
                <a:latin typeface="Arial" panose="020B0604020202020204" pitchFamily="34" charset="0"/>
              </a:rPr>
              <a:t> of </a:t>
            </a:r>
            <a:r>
              <a:rPr lang="cy-GB" altLang="en-US" dirty="0" err="1">
                <a:latin typeface="Arial" panose="020B0604020202020204" pitchFamily="34" charset="0"/>
              </a:rPr>
              <a:t>your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appraisal</a:t>
            </a:r>
            <a:r>
              <a:rPr lang="cy-GB" altLang="en-US" dirty="0">
                <a:latin typeface="Arial" panose="020B0604020202020204" pitchFamily="34" charset="0"/>
              </a:rPr>
              <a:t>  etc.</a:t>
            </a:r>
          </a:p>
          <a:p>
            <a:endParaRPr lang="cy-GB" altLang="en-US" dirty="0">
              <a:latin typeface="Arial" panose="020B0604020202020204" pitchFamily="34" charset="0"/>
            </a:endParaRPr>
          </a:p>
          <a:p>
            <a:r>
              <a:rPr lang="cy-GB" altLang="en-US" dirty="0">
                <a:latin typeface="Arial" panose="020B0604020202020204" pitchFamily="34" charset="0"/>
              </a:rPr>
              <a:t>Byddwn yn ddadlau hefyd, nad yw’n ymwneud â dilyniant yn unig ond am ddiogelwch swydd yn ogystal, h.y. Bydd eich delwedd â’ch ymgysylltiad yn ffurfio rhan o’ch arfarniad ac ati.  </a:t>
            </a:r>
          </a:p>
        </p:txBody>
      </p:sp>
      <p:sp>
        <p:nvSpPr>
          <p:cNvPr id="29700" name="Slide Number Placeholder 3">
            <a:extLst>
              <a:ext uri="{FF2B5EF4-FFF2-40B4-BE49-F238E27FC236}">
                <a16:creationId xmlns:a16="http://schemas.microsoft.com/office/drawing/2014/main" id="{F016D867-712B-3C2D-DD4D-B5D7D0F3F17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A994E75A-A71B-440E-9B17-439E2B400284}" type="slidenum">
              <a:rPr lang="en-GB" altLang="en-US" smtClean="0">
                <a:solidFill>
                  <a:srgbClr val="000000"/>
                </a:solidFill>
              </a:rPr>
              <a:pPr/>
              <a:t>23</a:t>
            </a:fld>
            <a:endParaRPr lang="en-GB" altLang="en-US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86470105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2F95753-0477-C1D1-CA97-65C314EA11E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Slide Image Placeholder 1">
            <a:extLst>
              <a:ext uri="{FF2B5EF4-FFF2-40B4-BE49-F238E27FC236}">
                <a16:creationId xmlns:a16="http://schemas.microsoft.com/office/drawing/2014/main" id="{216CB0EF-998C-7F7A-AFC3-1D1A69DA4F5D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  <p:txBody>
          <a:bodyPr/>
          <a:lstStyle/>
          <a:p>
            <a:endParaRPr lang="en-GB"/>
          </a:p>
        </p:txBody>
      </p:sp>
      <p:sp>
        <p:nvSpPr>
          <p:cNvPr id="29699" name="Notes Placeholder 2">
            <a:extLst>
              <a:ext uri="{FF2B5EF4-FFF2-40B4-BE49-F238E27FC236}">
                <a16:creationId xmlns:a16="http://schemas.microsoft.com/office/drawing/2014/main" id="{1608D07D-2D63-3614-7B2A-AA29AF90DDD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r>
              <a:rPr lang="cy-GB" altLang="en-US" dirty="0" err="1">
                <a:latin typeface="Arial" panose="020B0604020202020204" pitchFamily="34" charset="0"/>
              </a:rPr>
              <a:t>Coleman’s</a:t>
            </a:r>
            <a:r>
              <a:rPr lang="cy-GB" altLang="en-US" dirty="0">
                <a:latin typeface="Arial" panose="020B0604020202020204" pitchFamily="34" charset="0"/>
              </a:rPr>
              <a:t> Concept is </a:t>
            </a:r>
            <a:r>
              <a:rPr lang="cy-GB" altLang="en-US" dirty="0" err="1">
                <a:latin typeface="Arial" panose="020B0604020202020204" pitchFamily="34" charset="0"/>
              </a:rPr>
              <a:t>contested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becuase</a:t>
            </a:r>
            <a:r>
              <a:rPr lang="cy-GB" altLang="en-US" dirty="0">
                <a:latin typeface="Arial" panose="020B0604020202020204" pitchFamily="34" charset="0"/>
              </a:rPr>
              <a:t> it </a:t>
            </a:r>
            <a:r>
              <a:rPr lang="cy-GB" altLang="en-US" dirty="0" err="1">
                <a:latin typeface="Arial" panose="020B0604020202020204" pitchFamily="34" charset="0"/>
              </a:rPr>
              <a:t>assumes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that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averyone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wants</a:t>
            </a:r>
            <a:r>
              <a:rPr lang="cy-GB" altLang="en-US" dirty="0">
                <a:latin typeface="Arial" panose="020B0604020202020204" pitchFamily="34" charset="0"/>
              </a:rPr>
              <a:t> to ‘</a:t>
            </a:r>
            <a:r>
              <a:rPr lang="cy-GB" altLang="en-US" dirty="0" err="1">
                <a:latin typeface="Arial" panose="020B0604020202020204" pitchFamily="34" charset="0"/>
              </a:rPr>
              <a:t>progress</a:t>
            </a:r>
            <a:r>
              <a:rPr lang="cy-GB" altLang="en-US" dirty="0">
                <a:latin typeface="Arial" panose="020B0604020202020204" pitchFamily="34" charset="0"/>
              </a:rPr>
              <a:t>’ </a:t>
            </a:r>
            <a:r>
              <a:rPr lang="cy-GB" altLang="en-US" dirty="0" err="1">
                <a:latin typeface="Arial" panose="020B0604020202020204" pitchFamily="34" charset="0"/>
              </a:rPr>
              <a:t>and</a:t>
            </a:r>
            <a:r>
              <a:rPr lang="cy-GB" altLang="en-US" dirty="0">
                <a:latin typeface="Arial" panose="020B0604020202020204" pitchFamily="34" charset="0"/>
              </a:rPr>
              <a:t> be </a:t>
            </a:r>
            <a:r>
              <a:rPr lang="cy-GB" altLang="en-US" dirty="0" err="1">
                <a:latin typeface="Arial" panose="020B0604020202020204" pitchFamily="34" charset="0"/>
              </a:rPr>
              <a:t>promoted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however</a:t>
            </a:r>
            <a:r>
              <a:rPr lang="cy-GB" altLang="en-US" dirty="0">
                <a:latin typeface="Arial" panose="020B0604020202020204" pitchFamily="34" charset="0"/>
              </a:rPr>
              <a:t> it can </a:t>
            </a:r>
            <a:r>
              <a:rPr lang="cy-GB" altLang="en-US" dirty="0" err="1">
                <a:latin typeface="Arial" panose="020B0604020202020204" pitchFamily="34" charset="0"/>
              </a:rPr>
              <a:t>also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apply</a:t>
            </a:r>
            <a:r>
              <a:rPr lang="cy-GB" altLang="en-US" dirty="0">
                <a:latin typeface="Arial" panose="020B0604020202020204" pitchFamily="34" charset="0"/>
              </a:rPr>
              <a:t> to </a:t>
            </a:r>
            <a:r>
              <a:rPr lang="cy-GB" altLang="en-US" dirty="0" err="1">
                <a:latin typeface="Arial" panose="020B0604020202020204" pitchFamily="34" charset="0"/>
              </a:rPr>
              <a:t>those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who</a:t>
            </a:r>
            <a:r>
              <a:rPr lang="cy-GB" altLang="en-US" dirty="0">
                <a:latin typeface="Arial" panose="020B0604020202020204" pitchFamily="34" charset="0"/>
              </a:rPr>
              <a:t> “</a:t>
            </a:r>
            <a:r>
              <a:rPr lang="cy-GB" altLang="en-US" dirty="0" err="1">
                <a:latin typeface="Arial" panose="020B0604020202020204" pitchFamily="34" charset="0"/>
              </a:rPr>
              <a:t>just</a:t>
            </a:r>
            <a:r>
              <a:rPr lang="cy-GB" altLang="en-US" dirty="0">
                <a:latin typeface="Arial" panose="020B0604020202020204" pitchFamily="34" charset="0"/>
              </a:rPr>
              <a:t> want to do </a:t>
            </a:r>
            <a:r>
              <a:rPr lang="cy-GB" altLang="en-US" dirty="0" err="1">
                <a:latin typeface="Arial" panose="020B0604020202020204" pitchFamily="34" charset="0"/>
              </a:rPr>
              <a:t>what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they</a:t>
            </a:r>
            <a:r>
              <a:rPr lang="cy-GB" altLang="en-US" dirty="0">
                <a:latin typeface="Arial" panose="020B0604020202020204" pitchFamily="34" charset="0"/>
              </a:rPr>
              <a:t> do well”</a:t>
            </a:r>
          </a:p>
          <a:p>
            <a:r>
              <a:rPr lang="cy-GB" altLang="en-US" dirty="0">
                <a:latin typeface="Arial" panose="020B0604020202020204" pitchFamily="34" charset="0"/>
              </a:rPr>
              <a:t>It is </a:t>
            </a:r>
            <a:r>
              <a:rPr lang="cy-GB" altLang="en-US" dirty="0" err="1">
                <a:latin typeface="Arial" panose="020B0604020202020204" pitchFamily="34" charset="0"/>
              </a:rPr>
              <a:t>also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worth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noting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that</a:t>
            </a:r>
            <a:r>
              <a:rPr lang="cy-GB" altLang="en-US" dirty="0">
                <a:latin typeface="Arial" panose="020B0604020202020204" pitchFamily="34" charset="0"/>
              </a:rPr>
              <a:t> his </a:t>
            </a:r>
            <a:r>
              <a:rPr lang="cy-GB" altLang="en-US" dirty="0" err="1">
                <a:latin typeface="Arial" panose="020B0604020202020204" pitchFamily="34" charset="0"/>
              </a:rPr>
              <a:t>attribution</a:t>
            </a:r>
            <a:r>
              <a:rPr lang="cy-GB" altLang="en-US" dirty="0">
                <a:latin typeface="Arial" panose="020B0604020202020204" pitchFamily="34" charset="0"/>
              </a:rPr>
              <a:t> of </a:t>
            </a:r>
            <a:r>
              <a:rPr lang="cy-GB" altLang="en-US" dirty="0" err="1">
                <a:latin typeface="Arial" panose="020B0604020202020204" pitchFamily="34" charset="0"/>
              </a:rPr>
              <a:t>percentages</a:t>
            </a:r>
            <a:r>
              <a:rPr lang="cy-GB" altLang="en-US" dirty="0">
                <a:latin typeface="Arial" panose="020B0604020202020204" pitchFamily="34" charset="0"/>
              </a:rPr>
              <a:t> is not ‘</a:t>
            </a:r>
            <a:r>
              <a:rPr lang="cy-GB" altLang="en-US" dirty="0" err="1">
                <a:latin typeface="Arial" panose="020B0604020202020204" pitchFamily="34" charset="0"/>
              </a:rPr>
              <a:t>scientific</a:t>
            </a:r>
            <a:r>
              <a:rPr lang="cy-GB" altLang="en-US" dirty="0">
                <a:latin typeface="Arial" panose="020B0604020202020204" pitchFamily="34" charset="0"/>
              </a:rPr>
              <a:t>’ as far as I am </a:t>
            </a:r>
            <a:r>
              <a:rPr lang="cy-GB" altLang="en-US" dirty="0" err="1">
                <a:latin typeface="Arial" panose="020B0604020202020204" pitchFamily="34" charset="0"/>
              </a:rPr>
              <a:t>aware</a:t>
            </a:r>
            <a:r>
              <a:rPr lang="cy-GB" altLang="en-US" dirty="0">
                <a:latin typeface="Arial" panose="020B0604020202020204" pitchFamily="34" charset="0"/>
              </a:rPr>
              <a:t>.</a:t>
            </a:r>
          </a:p>
          <a:p>
            <a:r>
              <a:rPr lang="cy-GB" altLang="en-US" dirty="0">
                <a:latin typeface="Arial" panose="020B0604020202020204" pitchFamily="34" charset="0"/>
              </a:rPr>
              <a:t>Coleman </a:t>
            </a:r>
            <a:r>
              <a:rPr lang="cy-GB" altLang="en-US" dirty="0" err="1">
                <a:latin typeface="Arial" panose="020B0604020202020204" pitchFamily="34" charset="0"/>
              </a:rPr>
              <a:t>argues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that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these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three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elements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have</a:t>
            </a:r>
            <a:r>
              <a:rPr lang="cy-GB" altLang="en-US" dirty="0">
                <a:latin typeface="Arial" panose="020B0604020202020204" pitchFamily="34" charset="0"/>
              </a:rPr>
              <a:t> the </a:t>
            </a:r>
            <a:r>
              <a:rPr lang="cy-GB" altLang="en-US" dirty="0" err="1">
                <a:latin typeface="Arial" panose="020B0604020202020204" pitchFamily="34" charset="0"/>
              </a:rPr>
              <a:t>following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influence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on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our</a:t>
            </a:r>
            <a:r>
              <a:rPr lang="cy-GB" altLang="en-US" dirty="0">
                <a:latin typeface="Arial" panose="020B0604020202020204" pitchFamily="34" charset="0"/>
              </a:rPr>
              <a:t> Professional </a:t>
            </a:r>
            <a:r>
              <a:rPr lang="cy-GB" altLang="en-US" dirty="0" err="1">
                <a:latin typeface="Arial" panose="020B0604020202020204" pitchFamily="34" charset="0"/>
              </a:rPr>
              <a:t>profile</a:t>
            </a:r>
            <a:r>
              <a:rPr lang="cy-GB" altLang="en-US" dirty="0">
                <a:latin typeface="Arial" panose="020B0604020202020204" pitchFamily="34" charset="0"/>
              </a:rPr>
              <a:t>:</a:t>
            </a:r>
          </a:p>
          <a:p>
            <a:r>
              <a:rPr lang="cy-GB" altLang="en-US" b="1" dirty="0" err="1">
                <a:latin typeface="Arial" panose="020B0604020202020204" pitchFamily="34" charset="0"/>
              </a:rPr>
              <a:t>Performance</a:t>
            </a:r>
            <a:r>
              <a:rPr lang="cy-GB" altLang="en-US" b="1" dirty="0">
                <a:latin typeface="Arial" panose="020B0604020202020204" pitchFamily="34" charset="0"/>
              </a:rPr>
              <a:t> 10% </a:t>
            </a:r>
            <a:r>
              <a:rPr lang="cy-GB" altLang="en-US" dirty="0">
                <a:latin typeface="Arial" panose="020B0604020202020204" pitchFamily="34" charset="0"/>
              </a:rPr>
              <a:t>- </a:t>
            </a:r>
            <a:r>
              <a:rPr lang="cy-GB" altLang="en-US" dirty="0" err="1">
                <a:latin typeface="Arial" panose="020B0604020202020204" pitchFamily="34" charset="0"/>
              </a:rPr>
              <a:t>whilst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performance</a:t>
            </a:r>
            <a:r>
              <a:rPr lang="cy-GB" altLang="en-US" dirty="0">
                <a:latin typeface="Arial" panose="020B0604020202020204" pitchFamily="34" charset="0"/>
              </a:rPr>
              <a:t> is </a:t>
            </a:r>
            <a:r>
              <a:rPr lang="cy-GB" altLang="en-US" dirty="0" err="1">
                <a:latin typeface="Arial" panose="020B0604020202020204" pitchFamily="34" charset="0"/>
              </a:rPr>
              <a:t>essential</a:t>
            </a:r>
            <a:r>
              <a:rPr lang="cy-GB" altLang="en-US" dirty="0">
                <a:latin typeface="Arial" panose="020B0604020202020204" pitchFamily="34" charset="0"/>
              </a:rPr>
              <a:t> (</a:t>
            </a:r>
            <a:r>
              <a:rPr lang="cy-GB" altLang="en-US" dirty="0" err="1">
                <a:latin typeface="Arial" panose="020B0604020202020204" pitchFamily="34" charset="0"/>
              </a:rPr>
              <a:t>i.e</a:t>
            </a:r>
            <a:r>
              <a:rPr lang="cy-GB" altLang="en-US" dirty="0">
                <a:latin typeface="Arial" panose="020B0604020202020204" pitchFamily="34" charset="0"/>
              </a:rPr>
              <a:t>. We can be </a:t>
            </a:r>
            <a:r>
              <a:rPr lang="cy-GB" altLang="en-US" dirty="0" err="1">
                <a:latin typeface="Arial" panose="020B0604020202020204" pitchFamily="34" charset="0"/>
              </a:rPr>
              <a:t>dismissed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if</a:t>
            </a:r>
            <a:r>
              <a:rPr lang="cy-GB" altLang="en-US" dirty="0">
                <a:latin typeface="Arial" panose="020B0604020202020204" pitchFamily="34" charset="0"/>
              </a:rPr>
              <a:t> we </a:t>
            </a:r>
            <a:r>
              <a:rPr lang="cy-GB" altLang="en-US" dirty="0" err="1">
                <a:latin typeface="Arial" panose="020B0604020202020204" pitchFamily="34" charset="0"/>
              </a:rPr>
              <a:t>don’t</a:t>
            </a:r>
            <a:r>
              <a:rPr lang="cy-GB" altLang="en-US" dirty="0">
                <a:latin typeface="Arial" panose="020B0604020202020204" pitchFamily="34" charset="0"/>
              </a:rPr>
              <a:t> do </a:t>
            </a:r>
            <a:r>
              <a:rPr lang="cy-GB" altLang="en-US" dirty="0" err="1">
                <a:latin typeface="Arial" panose="020B0604020202020204" pitchFamily="34" charset="0"/>
              </a:rPr>
              <a:t>our</a:t>
            </a:r>
            <a:r>
              <a:rPr lang="cy-GB" altLang="en-US" dirty="0">
                <a:latin typeface="Arial" panose="020B0604020202020204" pitchFamily="34" charset="0"/>
              </a:rPr>
              <a:t> job) is </a:t>
            </a:r>
            <a:r>
              <a:rPr lang="cy-GB" altLang="en-US" dirty="0" err="1">
                <a:latin typeface="Arial" panose="020B0604020202020204" pitchFamily="34" charset="0"/>
              </a:rPr>
              <a:t>is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an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b="1" dirty="0" err="1">
                <a:latin typeface="Arial" panose="020B0604020202020204" pitchFamily="34" charset="0"/>
              </a:rPr>
              <a:t>expectation</a:t>
            </a:r>
            <a:r>
              <a:rPr lang="cy-GB" altLang="en-US" b="0" dirty="0">
                <a:latin typeface="Arial" panose="020B0604020202020204" pitchFamily="34" charset="0"/>
              </a:rPr>
              <a:t> </a:t>
            </a:r>
            <a:r>
              <a:rPr lang="cy-GB" altLang="en-US" b="0" dirty="0" err="1">
                <a:latin typeface="Arial" panose="020B0604020202020204" pitchFamily="34" charset="0"/>
              </a:rPr>
              <a:t>and</a:t>
            </a:r>
            <a:r>
              <a:rPr lang="cy-GB" altLang="en-US" b="0" dirty="0">
                <a:latin typeface="Arial" panose="020B0604020202020204" pitchFamily="34" charset="0"/>
              </a:rPr>
              <a:t> </a:t>
            </a:r>
            <a:r>
              <a:rPr lang="cy-GB" altLang="en-US" b="0" dirty="0" err="1">
                <a:latin typeface="Arial" panose="020B0604020202020204" pitchFamily="34" charset="0"/>
              </a:rPr>
              <a:t>therefore</a:t>
            </a:r>
            <a:r>
              <a:rPr lang="cy-GB" altLang="en-US" b="0" dirty="0">
                <a:latin typeface="Arial" panose="020B0604020202020204" pitchFamily="34" charset="0"/>
              </a:rPr>
              <a:t> the </a:t>
            </a:r>
            <a:r>
              <a:rPr lang="cy-GB" altLang="en-US" b="0" dirty="0" err="1">
                <a:latin typeface="Arial" panose="020B0604020202020204" pitchFamily="34" charset="0"/>
              </a:rPr>
              <a:t>least</a:t>
            </a:r>
            <a:r>
              <a:rPr lang="cy-GB" altLang="en-US" b="0" dirty="0">
                <a:latin typeface="Arial" panose="020B0604020202020204" pitchFamily="34" charset="0"/>
              </a:rPr>
              <a:t> </a:t>
            </a:r>
            <a:r>
              <a:rPr lang="cy-GB" altLang="en-US" b="0" dirty="0" err="1">
                <a:latin typeface="Arial" panose="020B0604020202020204" pitchFamily="34" charset="0"/>
              </a:rPr>
              <a:t>significant</a:t>
            </a:r>
            <a:r>
              <a:rPr lang="cy-GB" altLang="en-US" b="0" dirty="0">
                <a:latin typeface="Arial" panose="020B0604020202020204" pitchFamily="34" charset="0"/>
              </a:rPr>
              <a:t> </a:t>
            </a:r>
            <a:r>
              <a:rPr lang="cy-GB" altLang="en-US" b="0" dirty="0" err="1">
                <a:latin typeface="Arial" panose="020B0604020202020204" pitchFamily="34" charset="0"/>
              </a:rPr>
              <a:t>in</a:t>
            </a:r>
            <a:r>
              <a:rPr lang="cy-GB" altLang="en-US" b="0" dirty="0">
                <a:latin typeface="Arial" panose="020B0604020202020204" pitchFamily="34" charset="0"/>
              </a:rPr>
              <a:t> </a:t>
            </a:r>
            <a:r>
              <a:rPr lang="cy-GB" altLang="en-US" b="0" dirty="0" err="1">
                <a:latin typeface="Arial" panose="020B0604020202020204" pitchFamily="34" charset="0"/>
              </a:rPr>
              <a:t>terms</a:t>
            </a:r>
            <a:r>
              <a:rPr lang="cy-GB" altLang="en-US" b="0" dirty="0">
                <a:latin typeface="Arial" panose="020B0604020202020204" pitchFamily="34" charset="0"/>
              </a:rPr>
              <a:t> of </a:t>
            </a:r>
            <a:r>
              <a:rPr lang="cy-GB" altLang="en-US" b="0" dirty="0" err="1">
                <a:latin typeface="Arial" panose="020B0604020202020204" pitchFamily="34" charset="0"/>
              </a:rPr>
              <a:t>our</a:t>
            </a:r>
            <a:r>
              <a:rPr lang="cy-GB" altLang="en-US" b="0" dirty="0">
                <a:latin typeface="Arial" panose="020B0604020202020204" pitchFamily="34" charset="0"/>
              </a:rPr>
              <a:t> </a:t>
            </a:r>
            <a:r>
              <a:rPr lang="cy-GB" altLang="en-US" b="0" dirty="0" err="1">
                <a:latin typeface="Arial" panose="020B0604020202020204" pitchFamily="34" charset="0"/>
              </a:rPr>
              <a:t>profile</a:t>
            </a:r>
            <a:r>
              <a:rPr lang="cy-GB" altLang="en-US" b="0" dirty="0">
                <a:latin typeface="Arial" panose="020B0604020202020204" pitchFamily="34" charset="0"/>
              </a:rPr>
              <a:t> (</a:t>
            </a:r>
            <a:r>
              <a:rPr lang="cy-GB" altLang="en-US" b="0" dirty="0" err="1">
                <a:latin typeface="Arial" panose="020B0604020202020204" pitchFamily="34" charset="0"/>
              </a:rPr>
              <a:t>everyone</a:t>
            </a:r>
            <a:r>
              <a:rPr lang="cy-GB" altLang="en-US" b="0" dirty="0">
                <a:latin typeface="Arial" panose="020B0604020202020204" pitchFamily="34" charset="0"/>
              </a:rPr>
              <a:t> </a:t>
            </a:r>
            <a:r>
              <a:rPr lang="cy-GB" altLang="en-US" b="0" dirty="0" err="1">
                <a:latin typeface="Arial" panose="020B0604020202020204" pitchFamily="34" charset="0"/>
              </a:rPr>
              <a:t>should</a:t>
            </a:r>
            <a:r>
              <a:rPr lang="cy-GB" altLang="en-US" b="0" dirty="0">
                <a:latin typeface="Arial" panose="020B0604020202020204" pitchFamily="34" charset="0"/>
              </a:rPr>
              <a:t> be </a:t>
            </a:r>
            <a:r>
              <a:rPr lang="cy-GB" altLang="en-US" b="0" dirty="0" err="1">
                <a:latin typeface="Arial" panose="020B0604020202020204" pitchFamily="34" charset="0"/>
              </a:rPr>
              <a:t>doing</a:t>
            </a:r>
            <a:r>
              <a:rPr lang="cy-GB" altLang="en-US" b="0" dirty="0">
                <a:latin typeface="Arial" panose="020B0604020202020204" pitchFamily="34" charset="0"/>
              </a:rPr>
              <a:t> </a:t>
            </a:r>
            <a:r>
              <a:rPr lang="cy-GB" altLang="en-US" b="0" dirty="0" err="1">
                <a:latin typeface="Arial" panose="020B0604020202020204" pitchFamily="34" charset="0"/>
              </a:rPr>
              <a:t>their</a:t>
            </a:r>
            <a:r>
              <a:rPr lang="cy-GB" altLang="en-US" b="0" dirty="0">
                <a:latin typeface="Arial" panose="020B0604020202020204" pitchFamily="34" charset="0"/>
              </a:rPr>
              <a:t> job)</a:t>
            </a:r>
          </a:p>
          <a:p>
            <a:r>
              <a:rPr lang="cy-GB" altLang="en-US" b="1" dirty="0" err="1">
                <a:latin typeface="Arial" panose="020B0604020202020204" pitchFamily="34" charset="0"/>
              </a:rPr>
              <a:t>Image</a:t>
            </a:r>
            <a:r>
              <a:rPr lang="cy-GB" altLang="en-US" b="1" dirty="0">
                <a:latin typeface="Arial" panose="020B0604020202020204" pitchFamily="34" charset="0"/>
              </a:rPr>
              <a:t> 30% </a:t>
            </a:r>
            <a:r>
              <a:rPr lang="cy-GB" altLang="en-US" b="0" dirty="0">
                <a:latin typeface="Arial" panose="020B0604020202020204" pitchFamily="34" charset="0"/>
              </a:rPr>
              <a:t>- </a:t>
            </a:r>
            <a:r>
              <a:rPr lang="cy-GB" altLang="en-US" b="0" dirty="0" err="1">
                <a:latin typeface="Arial" panose="020B0604020202020204" pitchFamily="34" charset="0"/>
              </a:rPr>
              <a:t>image</a:t>
            </a:r>
            <a:r>
              <a:rPr lang="cy-GB" altLang="en-US" b="0" dirty="0">
                <a:latin typeface="Arial" panose="020B0604020202020204" pitchFamily="34" charset="0"/>
              </a:rPr>
              <a:t> is the </a:t>
            </a:r>
            <a:r>
              <a:rPr lang="cy-GB" altLang="en-US" b="0" dirty="0" err="1">
                <a:latin typeface="Arial" panose="020B0604020202020204" pitchFamily="34" charset="0"/>
              </a:rPr>
              <a:t>way</a:t>
            </a:r>
            <a:r>
              <a:rPr lang="cy-GB" altLang="en-US" b="0" dirty="0">
                <a:latin typeface="Arial" panose="020B0604020202020204" pitchFamily="34" charset="0"/>
              </a:rPr>
              <a:t> we </a:t>
            </a:r>
            <a:r>
              <a:rPr lang="cy-GB" altLang="en-US" b="0" dirty="0" err="1">
                <a:latin typeface="Arial" panose="020B0604020202020204" pitchFamily="34" charset="0"/>
              </a:rPr>
              <a:t>are</a:t>
            </a:r>
            <a:r>
              <a:rPr lang="cy-GB" altLang="en-US" b="0" dirty="0">
                <a:latin typeface="Arial" panose="020B0604020202020204" pitchFamily="34" charset="0"/>
              </a:rPr>
              <a:t> </a:t>
            </a:r>
            <a:r>
              <a:rPr lang="cy-GB" altLang="en-US" b="0" dirty="0" err="1">
                <a:latin typeface="Arial" panose="020B0604020202020204" pitchFamily="34" charset="0"/>
              </a:rPr>
              <a:t>perceived</a:t>
            </a:r>
            <a:r>
              <a:rPr lang="cy-GB" altLang="en-US" b="0" dirty="0">
                <a:latin typeface="Arial" panose="020B0604020202020204" pitchFamily="34" charset="0"/>
              </a:rPr>
              <a:t> by </a:t>
            </a:r>
            <a:r>
              <a:rPr lang="cy-GB" altLang="en-US" b="0" dirty="0" err="1">
                <a:latin typeface="Arial" panose="020B0604020202020204" pitchFamily="34" charset="0"/>
              </a:rPr>
              <a:t>those</a:t>
            </a:r>
            <a:r>
              <a:rPr lang="cy-GB" altLang="en-US" b="0" dirty="0">
                <a:latin typeface="Arial" panose="020B0604020202020204" pitchFamily="34" charset="0"/>
              </a:rPr>
              <a:t> we </a:t>
            </a:r>
            <a:r>
              <a:rPr lang="cy-GB" altLang="en-US" b="0" dirty="0" err="1">
                <a:latin typeface="Arial" panose="020B0604020202020204" pitchFamily="34" charset="0"/>
              </a:rPr>
              <a:t>work</a:t>
            </a:r>
            <a:r>
              <a:rPr lang="cy-GB" altLang="en-US" b="0" dirty="0">
                <a:latin typeface="Arial" panose="020B0604020202020204" pitchFamily="34" charset="0"/>
              </a:rPr>
              <a:t> with </a:t>
            </a:r>
            <a:r>
              <a:rPr lang="cy-GB" altLang="en-US" b="1" dirty="0">
                <a:latin typeface="Arial" panose="020B0604020202020204" pitchFamily="34" charset="0"/>
              </a:rPr>
              <a:t>Service </a:t>
            </a:r>
            <a:r>
              <a:rPr lang="cy-GB" altLang="en-US" b="1" dirty="0" err="1">
                <a:latin typeface="Arial" panose="020B0604020202020204" pitchFamily="34" charset="0"/>
              </a:rPr>
              <a:t>users</a:t>
            </a:r>
            <a:r>
              <a:rPr lang="cy-GB" altLang="en-US" b="0" dirty="0">
                <a:latin typeface="Arial" panose="020B0604020202020204" pitchFamily="34" charset="0"/>
              </a:rPr>
              <a:t> </a:t>
            </a:r>
            <a:r>
              <a:rPr lang="cy-GB" altLang="en-US" b="0" dirty="0" err="1">
                <a:latin typeface="Arial" panose="020B0604020202020204" pitchFamily="34" charset="0"/>
              </a:rPr>
              <a:t>and</a:t>
            </a:r>
            <a:r>
              <a:rPr lang="cy-GB" altLang="en-US" b="0" dirty="0">
                <a:latin typeface="Arial" panose="020B0604020202020204" pitchFamily="34" charset="0"/>
              </a:rPr>
              <a:t> </a:t>
            </a:r>
            <a:r>
              <a:rPr lang="cy-GB" altLang="en-US" b="1" dirty="0" err="1">
                <a:latin typeface="Arial" panose="020B0604020202020204" pitchFamily="34" charset="0"/>
              </a:rPr>
              <a:t>peers</a:t>
            </a:r>
            <a:r>
              <a:rPr lang="cy-GB" altLang="en-US" b="0" dirty="0">
                <a:latin typeface="Arial" panose="020B0604020202020204" pitchFamily="34" charset="0"/>
              </a:rPr>
              <a:t>. </a:t>
            </a:r>
            <a:r>
              <a:rPr lang="cy-GB" altLang="en-US" b="0" dirty="0" err="1">
                <a:latin typeface="Arial" panose="020B0604020202020204" pitchFamily="34" charset="0"/>
              </a:rPr>
              <a:t>In</a:t>
            </a:r>
            <a:r>
              <a:rPr lang="cy-GB" altLang="en-US" b="0" dirty="0">
                <a:latin typeface="Arial" panose="020B0604020202020204" pitchFamily="34" charset="0"/>
              </a:rPr>
              <a:t> </a:t>
            </a:r>
            <a:r>
              <a:rPr lang="cy-GB" altLang="en-US" b="0" dirty="0" err="1">
                <a:latin typeface="Arial" panose="020B0604020202020204" pitchFamily="34" charset="0"/>
              </a:rPr>
              <a:t>our</a:t>
            </a:r>
            <a:r>
              <a:rPr lang="cy-GB" altLang="en-US" b="0" dirty="0">
                <a:latin typeface="Arial" panose="020B0604020202020204" pitchFamily="34" charset="0"/>
              </a:rPr>
              <a:t> </a:t>
            </a:r>
            <a:r>
              <a:rPr lang="cy-GB" altLang="en-US" b="0" dirty="0" err="1">
                <a:latin typeface="Arial" panose="020B0604020202020204" pitchFamily="34" charset="0"/>
              </a:rPr>
              <a:t>context</a:t>
            </a:r>
            <a:r>
              <a:rPr lang="cy-GB" altLang="en-US" b="0" dirty="0">
                <a:latin typeface="Arial" panose="020B0604020202020204" pitchFamily="34" charset="0"/>
              </a:rPr>
              <a:t> </a:t>
            </a:r>
            <a:r>
              <a:rPr lang="cy-GB" altLang="en-US" b="0" dirty="0" err="1">
                <a:latin typeface="Arial" panose="020B0604020202020204" pitchFamily="34" charset="0"/>
              </a:rPr>
              <a:t>are</a:t>
            </a:r>
            <a:r>
              <a:rPr lang="cy-GB" altLang="en-US" b="0" dirty="0">
                <a:latin typeface="Arial" panose="020B0604020202020204" pitchFamily="34" charset="0"/>
              </a:rPr>
              <a:t> we </a:t>
            </a:r>
            <a:r>
              <a:rPr lang="cy-GB" altLang="en-US" b="0" dirty="0" err="1">
                <a:latin typeface="Arial" panose="020B0604020202020204" pitchFamily="34" charset="0"/>
              </a:rPr>
              <a:t>seen</a:t>
            </a:r>
            <a:r>
              <a:rPr lang="cy-GB" altLang="en-US" b="0" dirty="0">
                <a:latin typeface="Arial" panose="020B0604020202020204" pitchFamily="34" charset="0"/>
              </a:rPr>
              <a:t> a </a:t>
            </a:r>
            <a:r>
              <a:rPr lang="cy-GB" altLang="en-US" b="0" dirty="0" err="1">
                <a:latin typeface="Arial" panose="020B0604020202020204" pitchFamily="34" charset="0"/>
              </a:rPr>
              <a:t>being</a:t>
            </a:r>
            <a:r>
              <a:rPr lang="cy-GB" altLang="en-US" b="0" dirty="0">
                <a:latin typeface="Arial" panose="020B0604020202020204" pitchFamily="34" charset="0"/>
              </a:rPr>
              <a:t> </a:t>
            </a:r>
            <a:r>
              <a:rPr lang="cy-GB" altLang="en-US" b="0" dirty="0" err="1">
                <a:latin typeface="Arial" panose="020B0604020202020204" pitchFamily="34" charset="0"/>
              </a:rPr>
              <a:t>reliable</a:t>
            </a:r>
            <a:r>
              <a:rPr lang="cy-GB" altLang="en-US" b="0" dirty="0">
                <a:latin typeface="Arial" panose="020B0604020202020204" pitchFamily="34" charset="0"/>
              </a:rPr>
              <a:t> </a:t>
            </a:r>
            <a:r>
              <a:rPr lang="cy-GB" altLang="en-US" b="0" dirty="0" err="1">
                <a:latin typeface="Arial" panose="020B0604020202020204" pitchFamily="34" charset="0"/>
              </a:rPr>
              <a:t>and</a:t>
            </a:r>
            <a:r>
              <a:rPr lang="cy-GB" altLang="en-US" b="0" dirty="0">
                <a:latin typeface="Arial" panose="020B0604020202020204" pitchFamily="34" charset="0"/>
              </a:rPr>
              <a:t> </a:t>
            </a:r>
            <a:r>
              <a:rPr lang="cy-GB" altLang="en-US" b="0" dirty="0" err="1">
                <a:latin typeface="Arial" panose="020B0604020202020204" pitchFamily="34" charset="0"/>
              </a:rPr>
              <a:t>consistent</a:t>
            </a:r>
            <a:r>
              <a:rPr lang="cy-GB" altLang="en-US" b="0" dirty="0">
                <a:latin typeface="Arial" panose="020B0604020202020204" pitchFamily="34" charset="0"/>
              </a:rPr>
              <a:t> by </a:t>
            </a:r>
            <a:r>
              <a:rPr lang="cy-GB" altLang="en-US" b="0" dirty="0" err="1">
                <a:latin typeface="Arial" panose="020B0604020202020204" pitchFamily="34" charset="0"/>
              </a:rPr>
              <a:t>children</a:t>
            </a:r>
            <a:r>
              <a:rPr lang="cy-GB" altLang="en-US" b="0" dirty="0">
                <a:latin typeface="Arial" panose="020B0604020202020204" pitchFamily="34" charset="0"/>
              </a:rPr>
              <a:t> </a:t>
            </a:r>
            <a:r>
              <a:rPr lang="cy-GB" altLang="en-US" b="0" dirty="0" err="1">
                <a:latin typeface="Arial" panose="020B0604020202020204" pitchFamily="34" charset="0"/>
              </a:rPr>
              <a:t>and</a:t>
            </a:r>
            <a:r>
              <a:rPr lang="cy-GB" altLang="en-US" b="0" dirty="0">
                <a:latin typeface="Arial" panose="020B0604020202020204" pitchFamily="34" charset="0"/>
              </a:rPr>
              <a:t> </a:t>
            </a:r>
            <a:r>
              <a:rPr lang="cy-GB" altLang="en-US" b="0" dirty="0" err="1">
                <a:latin typeface="Arial" panose="020B0604020202020204" pitchFamily="34" charset="0"/>
              </a:rPr>
              <a:t>families</a:t>
            </a:r>
            <a:r>
              <a:rPr lang="cy-GB" altLang="en-US" b="0" dirty="0">
                <a:latin typeface="Arial" panose="020B0604020202020204" pitchFamily="34" charset="0"/>
              </a:rPr>
              <a:t>, </a:t>
            </a:r>
            <a:r>
              <a:rPr lang="cy-GB" altLang="en-US" b="0" dirty="0" err="1">
                <a:latin typeface="Arial" panose="020B0604020202020204" pitchFamily="34" charset="0"/>
              </a:rPr>
              <a:t>are</a:t>
            </a:r>
            <a:r>
              <a:rPr lang="cy-GB" altLang="en-US" b="0" dirty="0">
                <a:latin typeface="Arial" panose="020B0604020202020204" pitchFamily="34" charset="0"/>
              </a:rPr>
              <a:t> we </a:t>
            </a:r>
            <a:r>
              <a:rPr lang="cy-GB" altLang="en-US" b="0" dirty="0" err="1">
                <a:latin typeface="Arial" panose="020B0604020202020204" pitchFamily="34" charset="0"/>
              </a:rPr>
              <a:t>seen</a:t>
            </a:r>
            <a:r>
              <a:rPr lang="cy-GB" altLang="en-US" b="0" dirty="0">
                <a:latin typeface="Arial" panose="020B0604020202020204" pitchFamily="34" charset="0"/>
              </a:rPr>
              <a:t> as a </a:t>
            </a:r>
            <a:r>
              <a:rPr lang="cy-GB" altLang="en-US" b="0" dirty="0" err="1">
                <a:latin typeface="Arial" panose="020B0604020202020204" pitchFamily="34" charset="0"/>
              </a:rPr>
              <a:t>team</a:t>
            </a:r>
            <a:r>
              <a:rPr lang="cy-GB" altLang="en-US" b="0" dirty="0">
                <a:latin typeface="Arial" panose="020B0604020202020204" pitchFamily="34" charset="0"/>
              </a:rPr>
              <a:t> </a:t>
            </a:r>
            <a:r>
              <a:rPr lang="cy-GB" altLang="en-US" b="0" dirty="0" err="1">
                <a:latin typeface="Arial" panose="020B0604020202020204" pitchFamily="34" charset="0"/>
              </a:rPr>
              <a:t>player</a:t>
            </a:r>
            <a:r>
              <a:rPr lang="cy-GB" altLang="en-US" b="0" dirty="0">
                <a:latin typeface="Arial" panose="020B0604020202020204" pitchFamily="34" charset="0"/>
              </a:rPr>
              <a:t> by </a:t>
            </a:r>
            <a:r>
              <a:rPr lang="cy-GB" altLang="en-US" b="0" dirty="0" err="1">
                <a:latin typeface="Arial" panose="020B0604020202020204" pitchFamily="34" charset="0"/>
              </a:rPr>
              <a:t>coleagues</a:t>
            </a:r>
            <a:endParaRPr lang="cy-GB" altLang="en-US" b="0" dirty="0">
              <a:latin typeface="Arial" panose="020B0604020202020204" pitchFamily="34" charset="0"/>
            </a:endParaRPr>
          </a:p>
          <a:p>
            <a:r>
              <a:rPr lang="cy-GB" altLang="en-US" b="1" dirty="0" err="1">
                <a:latin typeface="Arial" panose="020B0604020202020204" pitchFamily="34" charset="0"/>
              </a:rPr>
              <a:t>Exposure</a:t>
            </a:r>
            <a:r>
              <a:rPr lang="cy-GB" altLang="en-US" b="1" dirty="0">
                <a:latin typeface="Arial" panose="020B0604020202020204" pitchFamily="34" charset="0"/>
              </a:rPr>
              <a:t> 60% </a:t>
            </a:r>
            <a:r>
              <a:rPr lang="cy-GB" altLang="en-US" b="0" dirty="0">
                <a:latin typeface="Arial" panose="020B0604020202020204" pitchFamily="34" charset="0"/>
              </a:rPr>
              <a:t>- Coleman </a:t>
            </a:r>
            <a:r>
              <a:rPr lang="cy-GB" altLang="en-US" b="0" dirty="0" err="1">
                <a:latin typeface="Arial" panose="020B0604020202020204" pitchFamily="34" charset="0"/>
              </a:rPr>
              <a:t>focuses</a:t>
            </a:r>
            <a:r>
              <a:rPr lang="cy-GB" altLang="en-US" b="0" dirty="0">
                <a:latin typeface="Arial" panose="020B0604020202020204" pitchFamily="34" charset="0"/>
              </a:rPr>
              <a:t> </a:t>
            </a:r>
            <a:r>
              <a:rPr lang="cy-GB" altLang="en-US" b="0" dirty="0" err="1">
                <a:latin typeface="Arial" panose="020B0604020202020204" pitchFamily="34" charset="0"/>
              </a:rPr>
              <a:t>on</a:t>
            </a:r>
            <a:r>
              <a:rPr lang="cy-GB" altLang="en-US" b="0" dirty="0">
                <a:latin typeface="Arial" panose="020B0604020202020204" pitchFamily="34" charset="0"/>
              </a:rPr>
              <a:t> </a:t>
            </a:r>
            <a:r>
              <a:rPr lang="cy-GB" altLang="en-US" b="0" dirty="0" err="1">
                <a:latin typeface="Arial" panose="020B0604020202020204" pitchFamily="34" charset="0"/>
              </a:rPr>
              <a:t>exposure</a:t>
            </a:r>
            <a:r>
              <a:rPr lang="cy-GB" altLang="en-US" b="0" dirty="0">
                <a:latin typeface="Arial" panose="020B0604020202020204" pitchFamily="34" charset="0"/>
              </a:rPr>
              <a:t> to the </a:t>
            </a:r>
            <a:r>
              <a:rPr lang="cy-GB" altLang="en-US" b="0" dirty="0" err="1">
                <a:latin typeface="Arial" panose="020B0604020202020204" pitchFamily="34" charset="0"/>
              </a:rPr>
              <a:t>Line</a:t>
            </a:r>
            <a:r>
              <a:rPr lang="cy-GB" altLang="en-US" b="0" dirty="0">
                <a:latin typeface="Arial" panose="020B0604020202020204" pitchFamily="34" charset="0"/>
              </a:rPr>
              <a:t> </a:t>
            </a:r>
            <a:r>
              <a:rPr lang="cy-GB" altLang="en-US" b="0" dirty="0" err="1">
                <a:latin typeface="Arial" panose="020B0604020202020204" pitchFamily="34" charset="0"/>
              </a:rPr>
              <a:t>Manager</a:t>
            </a:r>
            <a:r>
              <a:rPr lang="cy-GB" altLang="en-US" b="0" dirty="0">
                <a:latin typeface="Arial" panose="020B0604020202020204" pitchFamily="34" charset="0"/>
              </a:rPr>
              <a:t>/</a:t>
            </a:r>
            <a:r>
              <a:rPr lang="cy-GB" altLang="en-US" b="0" dirty="0" err="1">
                <a:latin typeface="Arial" panose="020B0604020202020204" pitchFamily="34" charset="0"/>
              </a:rPr>
              <a:t>Recruiter</a:t>
            </a:r>
            <a:r>
              <a:rPr lang="cy-GB" altLang="en-US" b="0" dirty="0">
                <a:latin typeface="Arial" panose="020B0604020202020204" pitchFamily="34" charset="0"/>
              </a:rPr>
              <a:t> </a:t>
            </a:r>
            <a:r>
              <a:rPr lang="cy-GB" altLang="en-US" b="0" dirty="0" err="1">
                <a:latin typeface="Arial" panose="020B0604020202020204" pitchFamily="34" charset="0"/>
              </a:rPr>
              <a:t>here</a:t>
            </a:r>
            <a:r>
              <a:rPr lang="cy-GB" altLang="en-US" b="0" dirty="0">
                <a:latin typeface="Arial" panose="020B0604020202020204" pitchFamily="34" charset="0"/>
              </a:rPr>
              <a:t> </a:t>
            </a:r>
            <a:r>
              <a:rPr lang="cy-GB" altLang="en-US" b="0" dirty="0" err="1">
                <a:latin typeface="Arial" panose="020B0604020202020204" pitchFamily="34" charset="0"/>
              </a:rPr>
              <a:t>because</a:t>
            </a:r>
            <a:r>
              <a:rPr lang="cy-GB" altLang="en-US" b="0" dirty="0">
                <a:latin typeface="Arial" panose="020B0604020202020204" pitchFamily="34" charset="0"/>
              </a:rPr>
              <a:t> his main </a:t>
            </a:r>
            <a:r>
              <a:rPr lang="cy-GB" altLang="en-US" b="0" dirty="0" err="1">
                <a:latin typeface="Arial" panose="020B0604020202020204" pitchFamily="34" charset="0"/>
              </a:rPr>
              <a:t>emphasis</a:t>
            </a:r>
            <a:r>
              <a:rPr lang="cy-GB" altLang="en-US" b="0" dirty="0">
                <a:latin typeface="Arial" panose="020B0604020202020204" pitchFamily="34" charset="0"/>
              </a:rPr>
              <a:t> is </a:t>
            </a:r>
            <a:r>
              <a:rPr lang="cy-GB" altLang="en-US" b="0" dirty="0" err="1">
                <a:latin typeface="Arial" panose="020B0604020202020204" pitchFamily="34" charset="0"/>
              </a:rPr>
              <a:t>on</a:t>
            </a:r>
            <a:r>
              <a:rPr lang="cy-GB" altLang="en-US" b="0" dirty="0">
                <a:latin typeface="Arial" panose="020B0604020202020204" pitchFamily="34" charset="0"/>
              </a:rPr>
              <a:t> </a:t>
            </a:r>
            <a:r>
              <a:rPr lang="cy-GB" altLang="en-US" b="0" dirty="0" err="1">
                <a:latin typeface="Arial" panose="020B0604020202020204" pitchFamily="34" charset="0"/>
              </a:rPr>
              <a:t>progression</a:t>
            </a:r>
            <a:r>
              <a:rPr lang="cy-GB" altLang="en-US" b="0" dirty="0">
                <a:latin typeface="Arial" panose="020B0604020202020204" pitchFamily="34" charset="0"/>
              </a:rPr>
              <a:t>. </a:t>
            </a:r>
            <a:r>
              <a:rPr lang="cy-GB" altLang="en-US" b="0" dirty="0" err="1">
                <a:latin typeface="Arial" panose="020B0604020202020204" pitchFamily="34" charset="0"/>
              </a:rPr>
              <a:t>However</a:t>
            </a:r>
            <a:r>
              <a:rPr lang="cy-GB" altLang="en-US" b="0" dirty="0">
                <a:latin typeface="Arial" panose="020B0604020202020204" pitchFamily="34" charset="0"/>
              </a:rPr>
              <a:t>, </a:t>
            </a:r>
            <a:r>
              <a:rPr lang="cy-GB" altLang="en-US" b="0" dirty="0" err="1">
                <a:latin typeface="Arial" panose="020B0604020202020204" pitchFamily="34" charset="0"/>
              </a:rPr>
              <a:t>if</a:t>
            </a:r>
            <a:r>
              <a:rPr lang="cy-GB" altLang="en-US" b="0" dirty="0">
                <a:latin typeface="Arial" panose="020B0604020202020204" pitchFamily="34" charset="0"/>
              </a:rPr>
              <a:t> </a:t>
            </a:r>
            <a:r>
              <a:rPr lang="cy-GB" altLang="en-US" b="0" dirty="0" err="1">
                <a:latin typeface="Arial" panose="020B0604020202020204" pitchFamily="34" charset="0"/>
              </a:rPr>
              <a:t>you</a:t>
            </a:r>
            <a:r>
              <a:rPr lang="cy-GB" altLang="en-US" b="0" dirty="0">
                <a:latin typeface="Arial" panose="020B0604020202020204" pitchFamily="34" charset="0"/>
              </a:rPr>
              <a:t> </a:t>
            </a:r>
            <a:r>
              <a:rPr lang="cy-GB" altLang="en-US" b="0" dirty="0" err="1">
                <a:latin typeface="Arial" panose="020B0604020202020204" pitchFamily="34" charset="0"/>
              </a:rPr>
              <a:t>extend</a:t>
            </a:r>
            <a:r>
              <a:rPr lang="cy-GB" altLang="en-US" b="0" dirty="0">
                <a:latin typeface="Arial" panose="020B0604020202020204" pitchFamily="34" charset="0"/>
              </a:rPr>
              <a:t> </a:t>
            </a:r>
            <a:r>
              <a:rPr lang="cy-GB" altLang="en-US" b="0" dirty="0" err="1">
                <a:latin typeface="Arial" panose="020B0604020202020204" pitchFamily="34" charset="0"/>
              </a:rPr>
              <a:t>this</a:t>
            </a:r>
            <a:r>
              <a:rPr lang="cy-GB" altLang="en-US" b="0" dirty="0">
                <a:latin typeface="Arial" panose="020B0604020202020204" pitchFamily="34" charset="0"/>
              </a:rPr>
              <a:t> to the </a:t>
            </a:r>
            <a:r>
              <a:rPr lang="cy-GB" altLang="en-US" b="0" dirty="0" err="1">
                <a:latin typeface="Arial" panose="020B0604020202020204" pitchFamily="34" charset="0"/>
              </a:rPr>
              <a:t>practitioners</a:t>
            </a:r>
            <a:r>
              <a:rPr lang="cy-GB" altLang="en-US" b="0" dirty="0">
                <a:latin typeface="Arial" panose="020B0604020202020204" pitchFamily="34" charset="0"/>
              </a:rPr>
              <a:t> </a:t>
            </a:r>
            <a:r>
              <a:rPr lang="cy-GB" altLang="en-US" b="0" dirty="0" err="1">
                <a:latin typeface="Arial" panose="020B0604020202020204" pitchFamily="34" charset="0"/>
              </a:rPr>
              <a:t>exposure</a:t>
            </a:r>
            <a:r>
              <a:rPr lang="cy-GB" altLang="en-US" b="0" dirty="0">
                <a:latin typeface="Arial" panose="020B0604020202020204" pitchFamily="34" charset="0"/>
              </a:rPr>
              <a:t> to </a:t>
            </a:r>
            <a:r>
              <a:rPr lang="cy-GB" altLang="en-US" b="0" dirty="0" err="1">
                <a:latin typeface="Arial" panose="020B0604020202020204" pitchFamily="34" charset="0"/>
              </a:rPr>
              <a:t>colleagues</a:t>
            </a:r>
            <a:r>
              <a:rPr lang="cy-GB" altLang="en-US" b="0" dirty="0">
                <a:latin typeface="Arial" panose="020B0604020202020204" pitchFamily="34" charset="0"/>
              </a:rPr>
              <a:t> </a:t>
            </a:r>
            <a:r>
              <a:rPr lang="cy-GB" altLang="en-US" b="0" dirty="0" err="1">
                <a:latin typeface="Arial" panose="020B0604020202020204" pitchFamily="34" charset="0"/>
              </a:rPr>
              <a:t>in</a:t>
            </a:r>
            <a:r>
              <a:rPr lang="cy-GB" altLang="en-US" b="0" dirty="0">
                <a:latin typeface="Arial" panose="020B0604020202020204" pitchFamily="34" charset="0"/>
              </a:rPr>
              <a:t> </a:t>
            </a:r>
            <a:r>
              <a:rPr lang="cy-GB" altLang="en-US" b="0" dirty="0" err="1">
                <a:latin typeface="Arial" panose="020B0604020202020204" pitchFamily="34" charset="0"/>
              </a:rPr>
              <a:t>other</a:t>
            </a:r>
            <a:r>
              <a:rPr lang="cy-GB" altLang="en-US" b="0" dirty="0">
                <a:latin typeface="Arial" panose="020B0604020202020204" pitchFamily="34" charset="0"/>
              </a:rPr>
              <a:t> </a:t>
            </a:r>
            <a:r>
              <a:rPr lang="cy-GB" altLang="en-US" b="0" dirty="0" err="1">
                <a:latin typeface="Arial" panose="020B0604020202020204" pitchFamily="34" charset="0"/>
              </a:rPr>
              <a:t>agencies</a:t>
            </a:r>
            <a:r>
              <a:rPr lang="cy-GB" altLang="en-US" b="0" dirty="0">
                <a:latin typeface="Arial" panose="020B0604020202020204" pitchFamily="34" charset="0"/>
              </a:rPr>
              <a:t>/Networks </a:t>
            </a:r>
            <a:r>
              <a:rPr lang="cy-GB" altLang="en-US" b="0" dirty="0" err="1">
                <a:latin typeface="Arial" panose="020B0604020202020204" pitchFamily="34" charset="0"/>
              </a:rPr>
              <a:t>then</a:t>
            </a:r>
            <a:r>
              <a:rPr lang="cy-GB" altLang="en-US" b="0" dirty="0">
                <a:latin typeface="Arial" panose="020B0604020202020204" pitchFamily="34" charset="0"/>
              </a:rPr>
              <a:t> the </a:t>
            </a:r>
            <a:r>
              <a:rPr lang="cy-GB" altLang="en-US" b="0" dirty="0" err="1">
                <a:latin typeface="Arial" panose="020B0604020202020204" pitchFamily="34" charset="0"/>
              </a:rPr>
              <a:t>importance</a:t>
            </a:r>
            <a:r>
              <a:rPr lang="cy-GB" altLang="en-US" b="0" dirty="0">
                <a:latin typeface="Arial" panose="020B0604020202020204" pitchFamily="34" charset="0"/>
              </a:rPr>
              <a:t> is </a:t>
            </a:r>
            <a:r>
              <a:rPr lang="cy-GB" altLang="en-US" b="0" dirty="0" err="1">
                <a:latin typeface="Arial" panose="020B0604020202020204" pitchFamily="34" charset="0"/>
              </a:rPr>
              <a:t>still</a:t>
            </a:r>
            <a:r>
              <a:rPr lang="cy-GB" altLang="en-US" b="0" dirty="0">
                <a:latin typeface="Arial" panose="020B0604020202020204" pitchFamily="34" charset="0"/>
              </a:rPr>
              <a:t> </a:t>
            </a:r>
            <a:r>
              <a:rPr lang="cy-GB" altLang="en-US" b="0" dirty="0" err="1">
                <a:latin typeface="Arial" panose="020B0604020202020204" pitchFamily="34" charset="0"/>
              </a:rPr>
              <a:t>valid</a:t>
            </a:r>
            <a:r>
              <a:rPr lang="cy-GB" altLang="en-US" b="0" dirty="0">
                <a:latin typeface="Arial" panose="020B0604020202020204" pitchFamily="34" charset="0"/>
              </a:rPr>
              <a:t> I </a:t>
            </a:r>
            <a:r>
              <a:rPr lang="cy-GB" altLang="en-US" b="0" dirty="0" err="1">
                <a:latin typeface="Arial" panose="020B0604020202020204" pitchFamily="34" charset="0"/>
              </a:rPr>
              <a:t>think</a:t>
            </a:r>
            <a:endParaRPr lang="cy-GB" altLang="en-US" b="0" dirty="0">
              <a:latin typeface="Arial" panose="020B0604020202020204" pitchFamily="34" charset="0"/>
            </a:endParaRPr>
          </a:p>
          <a:p>
            <a:endParaRPr lang="cy-GB" altLang="en-US" b="0" dirty="0">
              <a:latin typeface="Arial" panose="020B0604020202020204" pitchFamily="34" charset="0"/>
            </a:endParaRPr>
          </a:p>
          <a:p>
            <a:endParaRPr lang="cy-GB" altLang="en-US" b="1" dirty="0">
              <a:latin typeface="Arial" panose="020B0604020202020204" pitchFamily="34" charset="0"/>
            </a:endParaRPr>
          </a:p>
          <a:p>
            <a:r>
              <a:rPr lang="cy-GB" altLang="en-US" b="0" dirty="0">
                <a:latin typeface="Arial" panose="020B0604020202020204" pitchFamily="34" charset="0"/>
              </a:rPr>
              <a:t>Mae Cysyniad Coleman yn cael ei herio oherwydd ei fod yn cymryd yn ganiataol bod pawb eisiau ‘symud ymlaen’ a chael ei ddyrchafu, ond gall fod yn berthnasol hefyd i’r rhai sydd ‘eisiau gwneud yr hyn maen nhw’n ei wneud yn dda’</a:t>
            </a:r>
          </a:p>
          <a:p>
            <a:r>
              <a:rPr lang="cy-GB" altLang="en-US" b="0" dirty="0">
                <a:latin typeface="Arial" panose="020B0604020202020204" pitchFamily="34" charset="0"/>
              </a:rPr>
              <a:t>Mae’n werth nodi hefyd nad yw ei ganrannau wedi’u priodoli’n wyddonol hyd y gwn i. </a:t>
            </a:r>
          </a:p>
          <a:p>
            <a:r>
              <a:rPr lang="cy-GB" altLang="en-US" b="0" dirty="0">
                <a:latin typeface="Arial" panose="020B0604020202020204" pitchFamily="34" charset="0"/>
              </a:rPr>
              <a:t>Mae Coleman yn dadlau bod gan y tair elfen hyn y dylanwad canlynol ar ein proffil Proffesiynol:</a:t>
            </a:r>
          </a:p>
          <a:p>
            <a:r>
              <a:rPr lang="cy-GB" altLang="en-US" b="1" dirty="0">
                <a:latin typeface="Arial" panose="020B0604020202020204" pitchFamily="34" charset="0"/>
              </a:rPr>
              <a:t>Perfformiad 10% </a:t>
            </a:r>
            <a:r>
              <a:rPr lang="cy-GB" altLang="en-US" b="0" dirty="0">
                <a:latin typeface="Arial" panose="020B0604020202020204" pitchFamily="34" charset="0"/>
              </a:rPr>
              <a:t> - tra bod perfformiad yn angenrheidiol (h.y. Gallem gael ein diswyddo os nad ydyn yn gwneud ein gwaith), mae’n </a:t>
            </a:r>
            <a:r>
              <a:rPr lang="cy-GB" altLang="en-US" b="1" dirty="0">
                <a:latin typeface="Arial" panose="020B0604020202020204" pitchFamily="34" charset="0"/>
              </a:rPr>
              <a:t>ddisgwyliad, </a:t>
            </a:r>
            <a:r>
              <a:rPr lang="cy-GB" altLang="en-US" b="0" dirty="0">
                <a:latin typeface="Arial" panose="020B0604020202020204" pitchFamily="34" charset="0"/>
              </a:rPr>
              <a:t>ac felly’r lleiaf arwyddocaol o ran ein proffil (dylai pawb fod yn gwneud eu gwaith) </a:t>
            </a:r>
          </a:p>
          <a:p>
            <a:r>
              <a:rPr lang="cy-GB" altLang="en-US" b="1" dirty="0">
                <a:latin typeface="Arial" panose="020B0604020202020204" pitchFamily="34" charset="0"/>
              </a:rPr>
              <a:t>Delwedd 30% </a:t>
            </a:r>
            <a:r>
              <a:rPr lang="cy-GB" altLang="en-US" b="0" dirty="0">
                <a:latin typeface="Arial" panose="020B0604020202020204" pitchFamily="34" charset="0"/>
              </a:rPr>
              <a:t> - delwedd yw’r ffordd rydym yn cael ein gweld gan y rheiny rydyn ni’n gweithio gyda nhw, sef </a:t>
            </a:r>
            <a:r>
              <a:rPr lang="cy-GB" altLang="en-US" b="1" dirty="0">
                <a:latin typeface="Arial" panose="020B0604020202020204" pitchFamily="34" charset="0"/>
              </a:rPr>
              <a:t>Defnyddwyr y gwasanaeth </a:t>
            </a:r>
            <a:r>
              <a:rPr lang="cy-GB" altLang="en-US" b="0" dirty="0">
                <a:latin typeface="Arial" panose="020B0604020202020204" pitchFamily="34" charset="0"/>
              </a:rPr>
              <a:t>a </a:t>
            </a:r>
            <a:r>
              <a:rPr lang="cy-GB" altLang="en-US" b="1" dirty="0">
                <a:latin typeface="Arial" panose="020B0604020202020204" pitchFamily="34" charset="0"/>
              </a:rPr>
              <a:t>chyfoedion</a:t>
            </a:r>
            <a:r>
              <a:rPr lang="cy-GB" altLang="en-US" b="0" dirty="0">
                <a:latin typeface="Arial" panose="020B0604020202020204" pitchFamily="34" charset="0"/>
              </a:rPr>
              <a:t>. Yn ein cyd-destun, ydyn ni’n cael ein gweld yn ddibynadwy ac yn gyson gan blant ac oedolion, ydyn ni’n cael ein gweld fel chwaraewr tîm gan ein cyd-weithwyr? </a:t>
            </a:r>
          </a:p>
          <a:p>
            <a:r>
              <a:rPr lang="cy-GB" altLang="en-US" b="1" dirty="0">
                <a:latin typeface="Arial" panose="020B0604020202020204" pitchFamily="34" charset="0"/>
              </a:rPr>
              <a:t>Ymgysylltiad 60% </a:t>
            </a:r>
            <a:r>
              <a:rPr lang="cy-GB" altLang="en-US" b="0" dirty="0">
                <a:latin typeface="Arial" panose="020B0604020202020204" pitchFamily="34" charset="0"/>
              </a:rPr>
              <a:t> - Mae Coleman yn canolbwyntio ar ymgysylltiad â’r Rheolwr Llinell/</a:t>
            </a:r>
            <a:r>
              <a:rPr lang="cy-GB" altLang="en-US" b="0" dirty="0" err="1">
                <a:latin typeface="Arial" panose="020B0604020202020204" pitchFamily="34" charset="0"/>
              </a:rPr>
              <a:t>Rectriwtiwr</a:t>
            </a:r>
            <a:r>
              <a:rPr lang="cy-GB" altLang="en-US" b="0" dirty="0">
                <a:latin typeface="Arial" panose="020B0604020202020204" pitchFamily="34" charset="0"/>
              </a:rPr>
              <a:t> yma oherwydd bod ei brif bwyslais ar ddilyniant. Ond, os ydych chi’n ymestyn hyn i ymgysylltiad yr ymarferwr i gydweithwyr mewn asiantaethau/Rhwydweithiau eraill, yna, rwy’n meddwl bod y pwysigrwydd yn dal i fod yn ddilys. </a:t>
            </a:r>
            <a:endParaRPr lang="cy-GB" altLang="en-US" b="1" dirty="0">
              <a:latin typeface="Arial" panose="020B0604020202020204" pitchFamily="34" charset="0"/>
            </a:endParaRPr>
          </a:p>
        </p:txBody>
      </p:sp>
      <p:sp>
        <p:nvSpPr>
          <p:cNvPr id="29700" name="Slide Number Placeholder 3">
            <a:extLst>
              <a:ext uri="{FF2B5EF4-FFF2-40B4-BE49-F238E27FC236}">
                <a16:creationId xmlns:a16="http://schemas.microsoft.com/office/drawing/2014/main" id="{ADB4B740-6475-0DE0-06F3-B8CC73A37C9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A994E75A-A71B-440E-9B17-439E2B400284}" type="slidenum">
              <a:rPr lang="en-GB" altLang="en-US" smtClean="0">
                <a:solidFill>
                  <a:srgbClr val="000000"/>
                </a:solidFill>
              </a:rPr>
              <a:pPr/>
              <a:t>24</a:t>
            </a:fld>
            <a:endParaRPr lang="en-GB" altLang="en-US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11701753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674294E-393D-4466-E68F-73C799DBACB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Slide Image Placeholder 1">
            <a:extLst>
              <a:ext uri="{FF2B5EF4-FFF2-40B4-BE49-F238E27FC236}">
                <a16:creationId xmlns:a16="http://schemas.microsoft.com/office/drawing/2014/main" id="{D7950C8F-AB0B-FABE-FD7B-326D90F9265F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  <p:txBody>
          <a:bodyPr/>
          <a:lstStyle/>
          <a:p>
            <a:endParaRPr lang="en-GB"/>
          </a:p>
        </p:txBody>
      </p:sp>
      <p:sp>
        <p:nvSpPr>
          <p:cNvPr id="29699" name="Notes Placeholder 2">
            <a:extLst>
              <a:ext uri="{FF2B5EF4-FFF2-40B4-BE49-F238E27FC236}">
                <a16:creationId xmlns:a16="http://schemas.microsoft.com/office/drawing/2014/main" id="{B29B467B-46F4-4C75-2F96-A6D3CCE5358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r>
              <a:rPr lang="cy-GB" altLang="en-US" dirty="0" err="1">
                <a:latin typeface="Arial" panose="020B0604020202020204" pitchFamily="34" charset="0"/>
              </a:rPr>
              <a:t>Although</a:t>
            </a:r>
            <a:r>
              <a:rPr lang="cy-GB" altLang="en-US" dirty="0">
                <a:latin typeface="Arial" panose="020B0604020202020204" pitchFamily="34" charset="0"/>
              </a:rPr>
              <a:t> not </a:t>
            </a:r>
            <a:r>
              <a:rPr lang="cy-GB" altLang="en-US" dirty="0" err="1">
                <a:latin typeface="Arial" panose="020B0604020202020204" pitchFamily="34" charset="0"/>
              </a:rPr>
              <a:t>an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academic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source</a:t>
            </a:r>
            <a:r>
              <a:rPr lang="cy-GB" altLang="en-US" dirty="0">
                <a:latin typeface="Arial" panose="020B0604020202020204" pitchFamily="34" charset="0"/>
              </a:rPr>
              <a:t> the </a:t>
            </a:r>
            <a:r>
              <a:rPr lang="cy-GB" altLang="en-US" dirty="0" err="1">
                <a:latin typeface="Arial" panose="020B0604020202020204" pitchFamily="34" charset="0"/>
              </a:rPr>
              <a:t>Royal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Geographical</a:t>
            </a:r>
            <a:r>
              <a:rPr lang="cy-GB" altLang="en-US" dirty="0">
                <a:latin typeface="Arial" panose="020B0604020202020204" pitchFamily="34" charset="0"/>
              </a:rPr>
              <a:t> Society is a Professional, </a:t>
            </a:r>
            <a:r>
              <a:rPr lang="cy-GB" altLang="en-US" dirty="0" err="1">
                <a:latin typeface="Arial" panose="020B0604020202020204" pitchFamily="34" charset="0"/>
              </a:rPr>
              <a:t>learned</a:t>
            </a:r>
            <a:r>
              <a:rPr lang="cy-GB" altLang="en-US" dirty="0">
                <a:latin typeface="Arial" panose="020B0604020202020204" pitchFamily="34" charset="0"/>
              </a:rPr>
              <a:t> Society </a:t>
            </a:r>
            <a:r>
              <a:rPr lang="cy-GB" altLang="en-US" dirty="0" err="1">
                <a:latin typeface="Arial" panose="020B0604020202020204" pitchFamily="34" charset="0"/>
              </a:rPr>
              <a:t>and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therefore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an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appropriate</a:t>
            </a:r>
            <a:r>
              <a:rPr lang="cy-GB" altLang="en-US" dirty="0">
                <a:latin typeface="Arial" panose="020B0604020202020204" pitchFamily="34" charset="0"/>
              </a:rPr>
              <a:t>  </a:t>
            </a:r>
            <a:r>
              <a:rPr lang="cy-GB" altLang="en-US" dirty="0" err="1">
                <a:latin typeface="Arial" panose="020B0604020202020204" pitchFamily="34" charset="0"/>
              </a:rPr>
              <a:t>source</a:t>
            </a:r>
            <a:r>
              <a:rPr lang="cy-GB" altLang="en-US" dirty="0">
                <a:latin typeface="Arial" panose="020B0604020202020204" pitchFamily="34" charset="0"/>
              </a:rPr>
              <a:t> (</a:t>
            </a:r>
            <a:r>
              <a:rPr lang="cy-GB" altLang="en-US" dirty="0" err="1">
                <a:latin typeface="Arial" panose="020B0604020202020204" pitchFamily="34" charset="0"/>
              </a:rPr>
              <a:t>although</a:t>
            </a:r>
            <a:r>
              <a:rPr lang="cy-GB" altLang="en-US" dirty="0">
                <a:latin typeface="Arial" panose="020B0604020202020204" pitchFamily="34" charset="0"/>
              </a:rPr>
              <a:t> not </a:t>
            </a:r>
            <a:r>
              <a:rPr lang="cy-GB" altLang="en-US" dirty="0" err="1">
                <a:latin typeface="Arial" panose="020B0604020202020204" pitchFamily="34" charset="0"/>
              </a:rPr>
              <a:t>subject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specific</a:t>
            </a:r>
            <a:r>
              <a:rPr lang="cy-GB" altLang="en-US" dirty="0">
                <a:latin typeface="Arial" panose="020B0604020202020204" pitchFamily="34" charset="0"/>
              </a:rPr>
              <a:t>) </a:t>
            </a:r>
            <a:r>
              <a:rPr lang="cy-GB" altLang="en-US" dirty="0" err="1">
                <a:latin typeface="Arial" panose="020B0604020202020204" pitchFamily="34" charset="0"/>
              </a:rPr>
              <a:t>for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employability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contect</a:t>
            </a:r>
            <a:endParaRPr lang="cy-GB" altLang="en-US" dirty="0">
              <a:latin typeface="Arial" panose="020B0604020202020204" pitchFamily="34" charset="0"/>
            </a:endParaRPr>
          </a:p>
          <a:p>
            <a:r>
              <a:rPr lang="cy-GB" altLang="en-US" dirty="0">
                <a:latin typeface="Arial" panose="020B0604020202020204" pitchFamily="34" charset="0"/>
              </a:rPr>
              <a:t>The Icon </a:t>
            </a:r>
            <a:r>
              <a:rPr lang="cy-GB" altLang="en-US" dirty="0" err="1">
                <a:latin typeface="Arial" panose="020B0604020202020204" pitchFamily="34" charset="0"/>
              </a:rPr>
              <a:t>contains</a:t>
            </a:r>
            <a:r>
              <a:rPr lang="cy-GB" altLang="en-US" dirty="0">
                <a:latin typeface="Arial" panose="020B0604020202020204" pitchFamily="34" charset="0"/>
              </a:rPr>
              <a:t> a </a:t>
            </a:r>
            <a:r>
              <a:rPr lang="cy-GB" altLang="en-US" dirty="0" err="1">
                <a:latin typeface="Arial" panose="020B0604020202020204" pitchFamily="34" charset="0"/>
              </a:rPr>
              <a:t>link</a:t>
            </a:r>
            <a:r>
              <a:rPr lang="cy-GB" altLang="en-US" dirty="0">
                <a:latin typeface="Arial" panose="020B0604020202020204" pitchFamily="34" charset="0"/>
              </a:rPr>
              <a:t> to the RGS </a:t>
            </a:r>
            <a:r>
              <a:rPr lang="cy-GB" altLang="en-US" dirty="0" err="1">
                <a:latin typeface="Arial" panose="020B0604020202020204" pitchFamily="34" charset="0"/>
              </a:rPr>
              <a:t>website</a:t>
            </a:r>
            <a:endParaRPr lang="cy-GB" altLang="en-US" dirty="0">
              <a:latin typeface="Arial" panose="020B0604020202020204" pitchFamily="34" charset="0"/>
            </a:endParaRPr>
          </a:p>
          <a:p>
            <a:r>
              <a:rPr lang="cy-GB" altLang="en-US" b="1" dirty="0" err="1">
                <a:latin typeface="Arial" panose="020B0604020202020204" pitchFamily="34" charset="0"/>
              </a:rPr>
              <a:t>Handout</a:t>
            </a:r>
            <a:r>
              <a:rPr lang="cy-GB" altLang="en-US" b="1" dirty="0">
                <a:latin typeface="Arial" panose="020B0604020202020204" pitchFamily="34" charset="0"/>
              </a:rPr>
              <a:t> – </a:t>
            </a:r>
            <a:r>
              <a:rPr lang="cy-GB" altLang="en-US" b="0" dirty="0">
                <a:latin typeface="Arial" panose="020B0604020202020204" pitchFamily="34" charset="0"/>
              </a:rPr>
              <a:t>PIE </a:t>
            </a:r>
            <a:r>
              <a:rPr lang="cy-GB" altLang="en-US" b="0" dirty="0" err="1">
                <a:latin typeface="Arial" panose="020B0604020202020204" pitchFamily="34" charset="0"/>
              </a:rPr>
              <a:t>related</a:t>
            </a:r>
            <a:r>
              <a:rPr lang="cy-GB" altLang="en-US" b="0" dirty="0">
                <a:latin typeface="Arial" panose="020B0604020202020204" pitchFamily="34" charset="0"/>
              </a:rPr>
              <a:t> to </a:t>
            </a:r>
            <a:r>
              <a:rPr lang="cy-GB" altLang="en-US" b="0" dirty="0" err="1">
                <a:latin typeface="Arial" panose="020B0604020202020204" pitchFamily="34" charset="0"/>
              </a:rPr>
              <a:t>roles</a:t>
            </a:r>
            <a:r>
              <a:rPr lang="cy-GB" altLang="en-US" b="0" dirty="0">
                <a:latin typeface="Arial" panose="020B0604020202020204" pitchFamily="34" charset="0"/>
              </a:rPr>
              <a:t> </a:t>
            </a:r>
            <a:r>
              <a:rPr lang="cy-GB" altLang="en-US" b="0" dirty="0" err="1">
                <a:latin typeface="Arial" panose="020B0604020202020204" pitchFamily="34" charset="0"/>
              </a:rPr>
              <a:t>within</a:t>
            </a:r>
            <a:r>
              <a:rPr lang="cy-GB" altLang="en-US" b="0" dirty="0">
                <a:latin typeface="Arial" panose="020B0604020202020204" pitchFamily="34" charset="0"/>
              </a:rPr>
              <a:t> </a:t>
            </a:r>
            <a:r>
              <a:rPr lang="cy-GB" altLang="en-US" b="0" dirty="0" err="1">
                <a:latin typeface="Arial" panose="020B0604020202020204" pitchFamily="34" charset="0"/>
              </a:rPr>
              <a:t>our</a:t>
            </a:r>
            <a:r>
              <a:rPr lang="cy-GB" altLang="en-US" b="0" dirty="0">
                <a:latin typeface="Arial" panose="020B0604020202020204" pitchFamily="34" charset="0"/>
              </a:rPr>
              <a:t> sector – </a:t>
            </a:r>
            <a:r>
              <a:rPr lang="cy-GB" altLang="en-US" b="0" dirty="0" err="1">
                <a:latin typeface="Arial" panose="020B0604020202020204" pitchFamily="34" charset="0"/>
              </a:rPr>
              <a:t>if</a:t>
            </a:r>
            <a:r>
              <a:rPr lang="cy-GB" altLang="en-US" b="0" dirty="0">
                <a:latin typeface="Arial" panose="020B0604020202020204" pitchFamily="34" charset="0"/>
              </a:rPr>
              <a:t> </a:t>
            </a:r>
            <a:r>
              <a:rPr lang="cy-GB" altLang="en-US" b="0" dirty="0" err="1">
                <a:latin typeface="Arial" panose="020B0604020202020204" pitchFamily="34" charset="0"/>
              </a:rPr>
              <a:t>there</a:t>
            </a:r>
            <a:r>
              <a:rPr lang="cy-GB" altLang="en-US" b="0" dirty="0">
                <a:latin typeface="Arial" panose="020B0604020202020204" pitchFamily="34" charset="0"/>
              </a:rPr>
              <a:t> is </a:t>
            </a:r>
            <a:r>
              <a:rPr lang="cy-GB" altLang="en-US" b="0" dirty="0" err="1">
                <a:latin typeface="Arial" panose="020B0604020202020204" pitchFamily="34" charset="0"/>
              </a:rPr>
              <a:t>time</a:t>
            </a:r>
            <a:r>
              <a:rPr lang="cy-GB" altLang="en-US" b="0" dirty="0">
                <a:latin typeface="Arial" panose="020B0604020202020204" pitchFamily="34" charset="0"/>
              </a:rPr>
              <a:t> </a:t>
            </a:r>
            <a:r>
              <a:rPr lang="cy-GB" altLang="en-US" b="0" dirty="0" err="1">
                <a:latin typeface="Arial" panose="020B0604020202020204" pitchFamily="34" charset="0"/>
              </a:rPr>
              <a:t>then</a:t>
            </a:r>
            <a:r>
              <a:rPr lang="cy-GB" altLang="en-US" b="0" dirty="0">
                <a:latin typeface="Arial" panose="020B0604020202020204" pitchFamily="34" charset="0"/>
              </a:rPr>
              <a:t> </a:t>
            </a:r>
            <a:r>
              <a:rPr lang="cy-GB" altLang="en-US" b="0" dirty="0" err="1">
                <a:latin typeface="Arial" panose="020B0604020202020204" pitchFamily="34" charset="0"/>
              </a:rPr>
              <a:t>discuss</a:t>
            </a:r>
            <a:r>
              <a:rPr lang="cy-GB" altLang="en-US" b="0" dirty="0">
                <a:latin typeface="Arial" panose="020B0604020202020204" pitchFamily="34" charset="0"/>
              </a:rPr>
              <a:t> </a:t>
            </a:r>
            <a:r>
              <a:rPr lang="cy-GB" altLang="en-US" b="0" dirty="0" err="1">
                <a:latin typeface="Arial" panose="020B0604020202020204" pitchFamily="34" charset="0"/>
              </a:rPr>
              <a:t>this</a:t>
            </a:r>
            <a:r>
              <a:rPr lang="cy-GB" altLang="en-US" b="0" dirty="0">
                <a:latin typeface="Arial" panose="020B0604020202020204" pitchFamily="34" charset="0"/>
              </a:rPr>
              <a:t> </a:t>
            </a:r>
            <a:r>
              <a:rPr lang="cy-GB" altLang="en-US" b="0" dirty="0" err="1">
                <a:latin typeface="Arial" panose="020B0604020202020204" pitchFamily="34" charset="0"/>
              </a:rPr>
              <a:t>in</a:t>
            </a:r>
            <a:r>
              <a:rPr lang="cy-GB" altLang="en-US" b="0" dirty="0">
                <a:latin typeface="Arial" panose="020B0604020202020204" pitchFamily="34" charset="0"/>
              </a:rPr>
              <a:t> more </a:t>
            </a:r>
            <a:r>
              <a:rPr lang="cy-GB" altLang="en-US" b="0" dirty="0" err="1">
                <a:latin typeface="Arial" panose="020B0604020202020204" pitchFamily="34" charset="0"/>
              </a:rPr>
              <a:t>detail</a:t>
            </a:r>
            <a:endParaRPr lang="cy-GB" altLang="en-US" b="0" dirty="0">
              <a:latin typeface="Arial" panose="020B0604020202020204" pitchFamily="34" charset="0"/>
            </a:endParaRPr>
          </a:p>
          <a:p>
            <a:endParaRPr lang="cy-GB" altLang="en-US" b="0" dirty="0">
              <a:latin typeface="Arial" panose="020B0604020202020204" pitchFamily="34" charset="0"/>
            </a:endParaRPr>
          </a:p>
          <a:p>
            <a:r>
              <a:rPr lang="cy-GB" altLang="en-US" b="0" dirty="0">
                <a:latin typeface="Arial" panose="020B0604020202020204" pitchFamily="34" charset="0"/>
              </a:rPr>
              <a:t>Er nad yw’n ffynhonnell academaidd, mae’r Gymdeithas Ddaearyddol Frenhinol yn Gymdeithas Broffesiynol ddysgedig, ac felly yn ffynhonnell briodol (er nad yw’n bwnc penodol) ar gyfer cynnwys cyflogadwyedd</a:t>
            </a:r>
          </a:p>
          <a:p>
            <a:r>
              <a:rPr lang="cy-GB" altLang="en-US" b="0" dirty="0">
                <a:latin typeface="Arial" panose="020B0604020202020204" pitchFamily="34" charset="0"/>
              </a:rPr>
              <a:t>Mae’r Icon yn cynnwys dolen i wefan y RGS</a:t>
            </a:r>
          </a:p>
          <a:p>
            <a:r>
              <a:rPr lang="cy-GB" altLang="en-US" b="1" dirty="0">
                <a:latin typeface="Arial" panose="020B0604020202020204" pitchFamily="34" charset="0"/>
              </a:rPr>
              <a:t>Taflen </a:t>
            </a:r>
            <a:r>
              <a:rPr lang="cy-GB" altLang="en-US" b="0" dirty="0">
                <a:latin typeface="Arial" panose="020B0604020202020204" pitchFamily="34" charset="0"/>
              </a:rPr>
              <a:t> - P.I.E. wedi’i cysylltu â rolau yn ein sector – os oes amser, dylid trafod hyn yn fanylach. </a:t>
            </a:r>
            <a:endParaRPr lang="cy-GB" altLang="en-US" b="1" dirty="0">
              <a:latin typeface="Arial" panose="020B0604020202020204" pitchFamily="34" charset="0"/>
            </a:endParaRPr>
          </a:p>
        </p:txBody>
      </p:sp>
      <p:sp>
        <p:nvSpPr>
          <p:cNvPr id="29700" name="Slide Number Placeholder 3">
            <a:extLst>
              <a:ext uri="{FF2B5EF4-FFF2-40B4-BE49-F238E27FC236}">
                <a16:creationId xmlns:a16="http://schemas.microsoft.com/office/drawing/2014/main" id="{6D8B6FC2-379E-D060-5F50-F3C53215FF7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A994E75A-A71B-440E-9B17-439E2B400284}" type="slidenum">
              <a:rPr lang="en-GB" altLang="en-US" smtClean="0">
                <a:solidFill>
                  <a:srgbClr val="000000"/>
                </a:solidFill>
              </a:rPr>
              <a:pPr/>
              <a:t>25</a:t>
            </a:fld>
            <a:endParaRPr lang="en-GB" altLang="en-US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1434752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E121752-4620-FDE2-C0AC-7DB0EBD0402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Slide Image Placeholder 1">
            <a:extLst>
              <a:ext uri="{FF2B5EF4-FFF2-40B4-BE49-F238E27FC236}">
                <a16:creationId xmlns:a16="http://schemas.microsoft.com/office/drawing/2014/main" id="{32F53ED6-46DC-20AA-F221-86FC214F7CCC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  <p:txBody>
          <a:bodyPr/>
          <a:lstStyle/>
          <a:p>
            <a:endParaRPr lang="en-GB"/>
          </a:p>
        </p:txBody>
      </p:sp>
      <p:sp>
        <p:nvSpPr>
          <p:cNvPr id="29699" name="Notes Placeholder 2">
            <a:extLst>
              <a:ext uri="{FF2B5EF4-FFF2-40B4-BE49-F238E27FC236}">
                <a16:creationId xmlns:a16="http://schemas.microsoft.com/office/drawing/2014/main" id="{CEBA68B9-9257-F11A-D769-7407BB96125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r>
              <a:rPr lang="cy-GB" altLang="en-US" dirty="0">
                <a:latin typeface="Arial" panose="020B0604020202020204" pitchFamily="34" charset="0"/>
              </a:rPr>
              <a:t>Not </a:t>
            </a:r>
            <a:r>
              <a:rPr lang="cy-GB" altLang="en-US" dirty="0" err="1">
                <a:latin typeface="Arial" panose="020B0604020202020204" pitchFamily="34" charset="0"/>
              </a:rPr>
              <a:t>an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exhaustive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list</a:t>
            </a:r>
            <a:r>
              <a:rPr lang="cy-GB" altLang="en-US" dirty="0">
                <a:latin typeface="Arial" panose="020B0604020202020204" pitchFamily="34" charset="0"/>
              </a:rPr>
              <a:t> – </a:t>
            </a:r>
            <a:r>
              <a:rPr lang="cy-GB" altLang="en-US" dirty="0" err="1">
                <a:latin typeface="Arial" panose="020B0604020202020204" pitchFamily="34" charset="0"/>
              </a:rPr>
              <a:t>if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you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have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time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get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students</a:t>
            </a:r>
            <a:r>
              <a:rPr lang="cy-GB" altLang="en-US" dirty="0">
                <a:latin typeface="Arial" panose="020B0604020202020204" pitchFamily="34" charset="0"/>
              </a:rPr>
              <a:t> to </a:t>
            </a:r>
            <a:r>
              <a:rPr lang="cy-GB" altLang="en-US" dirty="0" err="1">
                <a:latin typeface="Arial" panose="020B0604020202020204" pitchFamily="34" charset="0"/>
              </a:rPr>
              <a:t>identify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other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elements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that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could</a:t>
            </a:r>
            <a:r>
              <a:rPr lang="cy-GB" altLang="en-US" dirty="0">
                <a:latin typeface="Arial" panose="020B0604020202020204" pitchFamily="34" charset="0"/>
              </a:rPr>
              <a:t>/</a:t>
            </a:r>
            <a:r>
              <a:rPr lang="cy-GB" altLang="en-US" dirty="0" err="1">
                <a:latin typeface="Arial" panose="020B0604020202020204" pitchFamily="34" charset="0"/>
              </a:rPr>
              <a:t>should</a:t>
            </a:r>
            <a:r>
              <a:rPr lang="cy-GB" altLang="en-US" dirty="0">
                <a:latin typeface="Arial" panose="020B0604020202020204" pitchFamily="34" charset="0"/>
              </a:rPr>
              <a:t> be </a:t>
            </a:r>
            <a:r>
              <a:rPr lang="cy-GB" altLang="en-US" dirty="0" err="1">
                <a:latin typeface="Arial" panose="020B0604020202020204" pitchFamily="34" charset="0"/>
              </a:rPr>
              <a:t>included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from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reliable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sources</a:t>
            </a:r>
            <a:endParaRPr lang="cy-GB" altLang="en-US" dirty="0">
              <a:latin typeface="Arial" panose="020B0604020202020204" pitchFamily="34" charset="0"/>
            </a:endParaRPr>
          </a:p>
          <a:p>
            <a:endParaRPr lang="cy-GB" altLang="en-US" dirty="0">
              <a:latin typeface="Arial" panose="020B0604020202020204" pitchFamily="34" charset="0"/>
            </a:endParaRPr>
          </a:p>
          <a:p>
            <a:r>
              <a:rPr lang="cy-GB" altLang="en-US" dirty="0">
                <a:latin typeface="Arial" panose="020B0604020202020204" pitchFamily="34" charset="0"/>
              </a:rPr>
              <a:t>Nid yw hon yn rhestr lawn – os oes gennych amser, gofynnwch i’r myfyrwyr nodi unrhyw elfennau y gallai/dylai gael eu cynnwys o ffynonellau dibynadwy </a:t>
            </a:r>
          </a:p>
        </p:txBody>
      </p:sp>
      <p:sp>
        <p:nvSpPr>
          <p:cNvPr id="29700" name="Slide Number Placeholder 3">
            <a:extLst>
              <a:ext uri="{FF2B5EF4-FFF2-40B4-BE49-F238E27FC236}">
                <a16:creationId xmlns:a16="http://schemas.microsoft.com/office/drawing/2014/main" id="{EC8274FC-A445-8A6A-9EAA-2DF328F4B39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A994E75A-A71B-440E-9B17-439E2B400284}" type="slidenum">
              <a:rPr lang="en-GB" altLang="en-US" smtClean="0">
                <a:solidFill>
                  <a:srgbClr val="000000"/>
                </a:solidFill>
              </a:rPr>
              <a:pPr/>
              <a:t>26</a:t>
            </a:fld>
            <a:endParaRPr lang="en-GB" altLang="en-US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65228126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AC179DD-93AD-6BED-A92D-220A4015F31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Slide Image Placeholder 1">
            <a:extLst>
              <a:ext uri="{FF2B5EF4-FFF2-40B4-BE49-F238E27FC236}">
                <a16:creationId xmlns:a16="http://schemas.microsoft.com/office/drawing/2014/main" id="{A847AB2D-5272-4AC9-F103-4292F7AB455C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  <p:txBody>
          <a:bodyPr/>
          <a:lstStyle/>
          <a:p>
            <a:endParaRPr lang="en-GB"/>
          </a:p>
        </p:txBody>
      </p:sp>
      <p:sp>
        <p:nvSpPr>
          <p:cNvPr id="29699" name="Notes Placeholder 2">
            <a:extLst>
              <a:ext uri="{FF2B5EF4-FFF2-40B4-BE49-F238E27FC236}">
                <a16:creationId xmlns:a16="http://schemas.microsoft.com/office/drawing/2014/main" id="{B11606B3-3D1A-6AEE-F4EA-F21950EDCF0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r>
              <a:rPr lang="cy-GB" altLang="en-US" dirty="0" err="1">
                <a:latin typeface="Arial" panose="020B0604020202020204" pitchFamily="34" charset="0"/>
              </a:rPr>
              <a:t>Students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should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complete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and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return</a:t>
            </a:r>
            <a:r>
              <a:rPr lang="cy-GB" altLang="en-US" dirty="0">
                <a:latin typeface="Arial" panose="020B0604020202020204" pitchFamily="34" charset="0"/>
              </a:rPr>
              <a:t> the </a:t>
            </a:r>
            <a:r>
              <a:rPr lang="cy-GB" altLang="en-US" dirty="0" err="1">
                <a:latin typeface="Arial" panose="020B0604020202020204" pitchFamily="34" charset="0"/>
              </a:rPr>
              <a:t>Guided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Study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evaluating</a:t>
            </a:r>
            <a:r>
              <a:rPr lang="cy-GB" altLang="en-US" dirty="0">
                <a:latin typeface="Arial" panose="020B0604020202020204" pitchFamily="34" charset="0"/>
              </a:rPr>
              <a:t> the </a:t>
            </a:r>
            <a:r>
              <a:rPr lang="cy-GB" altLang="en-US" dirty="0" err="1">
                <a:latin typeface="Arial" panose="020B0604020202020204" pitchFamily="34" charset="0"/>
              </a:rPr>
              <a:t>fictional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Profile</a:t>
            </a:r>
            <a:r>
              <a:rPr lang="cy-GB" altLang="en-US" dirty="0">
                <a:latin typeface="Arial" panose="020B0604020202020204" pitchFamily="34" charset="0"/>
              </a:rPr>
              <a:t>. </a:t>
            </a:r>
          </a:p>
          <a:p>
            <a:r>
              <a:rPr lang="cy-GB" altLang="en-US" dirty="0" err="1">
                <a:latin typeface="Arial" panose="020B0604020202020204" pitchFamily="34" charset="0"/>
              </a:rPr>
              <a:t>This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allows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for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formative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feeback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on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referncing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and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critical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thinking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and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also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provide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evidence</a:t>
            </a:r>
            <a:r>
              <a:rPr lang="cy-GB" altLang="en-US" dirty="0">
                <a:latin typeface="Arial" panose="020B0604020202020204" pitchFamily="34" charset="0"/>
              </a:rPr>
              <a:t> of </a:t>
            </a:r>
            <a:r>
              <a:rPr lang="cy-GB" altLang="en-US" dirty="0" err="1">
                <a:latin typeface="Arial" panose="020B0604020202020204" pitchFamily="34" charset="0"/>
              </a:rPr>
              <a:t>writing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style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for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comparison</a:t>
            </a:r>
            <a:endParaRPr lang="cy-GB" altLang="en-US" dirty="0">
              <a:latin typeface="Arial" panose="020B0604020202020204" pitchFamily="34" charset="0"/>
            </a:endParaRPr>
          </a:p>
          <a:p>
            <a:endParaRPr lang="cy-GB" altLang="en-US" dirty="0">
              <a:latin typeface="Arial" panose="020B0604020202020204" pitchFamily="34" charset="0"/>
            </a:endParaRPr>
          </a:p>
          <a:p>
            <a:r>
              <a:rPr lang="cy-GB" altLang="en-US" dirty="0">
                <a:latin typeface="Arial" panose="020B0604020202020204" pitchFamily="34" charset="0"/>
              </a:rPr>
              <a:t>Dylai myfyrwyr gwblhau’r daflen Astudio Dan Arweiniad sy’n gwerthuso’r Proffil </a:t>
            </a:r>
            <a:r>
              <a:rPr lang="cy-GB" altLang="en-US" dirty="0" err="1">
                <a:latin typeface="Arial" panose="020B0604020202020204" pitchFamily="34" charset="0"/>
              </a:rPr>
              <a:t>ffugl</a:t>
            </a:r>
            <a:r>
              <a:rPr lang="cy-GB" altLang="en-US" dirty="0">
                <a:latin typeface="Arial" panose="020B0604020202020204" pitchFamily="34" charset="0"/>
              </a:rPr>
              <a:t>  wedi’i chwblhau a’i dychwelyd.</a:t>
            </a:r>
          </a:p>
          <a:p>
            <a:r>
              <a:rPr lang="cy-GB" altLang="en-US" dirty="0">
                <a:latin typeface="Arial" panose="020B0604020202020204" pitchFamily="34" charset="0"/>
              </a:rPr>
              <a:t>Mae hyn yn caniatáu adborth ffurfiannol ar gyfeirnodi a meddwl beirniadol ac yn ogystal yn darparu tystiolaeth o arddull ysgrifennu i’w chymharu. </a:t>
            </a:r>
          </a:p>
          <a:p>
            <a:endParaRPr lang="cy-GB" altLang="en-US" dirty="0">
              <a:latin typeface="Arial" panose="020B0604020202020204" pitchFamily="34" charset="0"/>
            </a:endParaRPr>
          </a:p>
        </p:txBody>
      </p:sp>
      <p:sp>
        <p:nvSpPr>
          <p:cNvPr id="29700" name="Slide Number Placeholder 3">
            <a:extLst>
              <a:ext uri="{FF2B5EF4-FFF2-40B4-BE49-F238E27FC236}">
                <a16:creationId xmlns:a16="http://schemas.microsoft.com/office/drawing/2014/main" id="{BBBF94F9-8C55-CF27-5F99-68E19206F50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A994E75A-A71B-440E-9B17-439E2B400284}" type="slidenum">
              <a:rPr lang="en-GB" altLang="en-US" smtClean="0">
                <a:solidFill>
                  <a:srgbClr val="000000"/>
                </a:solidFill>
              </a:rPr>
              <a:pPr/>
              <a:t>27</a:t>
            </a:fld>
            <a:endParaRPr lang="en-GB" altLang="en-US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10288725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D31A126-997F-4930-6A53-46E3C76D77D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Slide Image Placeholder 1">
            <a:extLst>
              <a:ext uri="{FF2B5EF4-FFF2-40B4-BE49-F238E27FC236}">
                <a16:creationId xmlns:a16="http://schemas.microsoft.com/office/drawing/2014/main" id="{F8647EE1-D18D-559A-B8D8-D0230C4D6072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  <p:txBody>
          <a:bodyPr/>
          <a:lstStyle/>
          <a:p>
            <a:endParaRPr lang="en-GB"/>
          </a:p>
        </p:txBody>
      </p:sp>
      <p:sp>
        <p:nvSpPr>
          <p:cNvPr id="29699" name="Notes Placeholder 2">
            <a:extLst>
              <a:ext uri="{FF2B5EF4-FFF2-40B4-BE49-F238E27FC236}">
                <a16:creationId xmlns:a16="http://schemas.microsoft.com/office/drawing/2014/main" id="{38547314-EE16-3675-22F2-D4EB709D0BC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cy-GB" altLang="en-US" dirty="0">
              <a:latin typeface="Arial" panose="020B0604020202020204" pitchFamily="34" charset="0"/>
            </a:endParaRPr>
          </a:p>
        </p:txBody>
      </p:sp>
      <p:sp>
        <p:nvSpPr>
          <p:cNvPr id="29700" name="Slide Number Placeholder 3">
            <a:extLst>
              <a:ext uri="{FF2B5EF4-FFF2-40B4-BE49-F238E27FC236}">
                <a16:creationId xmlns:a16="http://schemas.microsoft.com/office/drawing/2014/main" id="{37A3C2E7-CFC4-B653-3588-96D327ACCA2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A994E75A-A71B-440E-9B17-439E2B400284}" type="slidenum">
              <a:rPr lang="en-GB" altLang="en-US" smtClean="0">
                <a:solidFill>
                  <a:srgbClr val="000000"/>
                </a:solidFill>
              </a:rPr>
              <a:pPr/>
              <a:t>28</a:t>
            </a:fld>
            <a:endParaRPr lang="en-GB" altLang="en-US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0926922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5BBED48-0917-3C8A-00FE-709AF545BDB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Slide Image Placeholder 1">
            <a:extLst>
              <a:ext uri="{FF2B5EF4-FFF2-40B4-BE49-F238E27FC236}">
                <a16:creationId xmlns:a16="http://schemas.microsoft.com/office/drawing/2014/main" id="{FD0F0694-4958-E45B-549B-EA891C9398F7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  <p:txBody>
          <a:bodyPr/>
          <a:lstStyle/>
          <a:p>
            <a:endParaRPr lang="en-GB"/>
          </a:p>
        </p:txBody>
      </p:sp>
      <p:sp>
        <p:nvSpPr>
          <p:cNvPr id="29699" name="Notes Placeholder 2">
            <a:extLst>
              <a:ext uri="{FF2B5EF4-FFF2-40B4-BE49-F238E27FC236}">
                <a16:creationId xmlns:a16="http://schemas.microsoft.com/office/drawing/2014/main" id="{08D04700-4223-1F8C-3392-0CCE4BD0D5C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r>
              <a:rPr lang="cy-GB" altLang="en-US" dirty="0" err="1">
                <a:latin typeface="Arial" panose="020B0604020202020204" pitchFamily="34" charset="0"/>
              </a:rPr>
              <a:t>Get</a:t>
            </a:r>
            <a:r>
              <a:rPr lang="cy-GB" altLang="en-US" dirty="0">
                <a:latin typeface="Arial" panose="020B0604020202020204" pitchFamily="34" charset="0"/>
              </a:rPr>
              <a:t> the </a:t>
            </a:r>
            <a:r>
              <a:rPr lang="cy-GB" altLang="en-US" dirty="0" err="1">
                <a:latin typeface="Arial" panose="020B0604020202020204" pitchFamily="34" charset="0"/>
              </a:rPr>
              <a:t>Students</a:t>
            </a:r>
            <a:r>
              <a:rPr lang="cy-GB" altLang="en-US" dirty="0">
                <a:latin typeface="Arial" panose="020B0604020202020204" pitchFamily="34" charset="0"/>
              </a:rPr>
              <a:t> to </a:t>
            </a:r>
            <a:r>
              <a:rPr lang="cy-GB" altLang="en-US" dirty="0" err="1">
                <a:latin typeface="Arial" panose="020B0604020202020204" pitchFamily="34" charset="0"/>
              </a:rPr>
              <a:t>share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which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Social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Media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Platforms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they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use</a:t>
            </a:r>
            <a:r>
              <a:rPr lang="cy-GB" altLang="en-US" dirty="0">
                <a:latin typeface="Arial" panose="020B0604020202020204" pitchFamily="34" charset="0"/>
              </a:rPr>
              <a:t> (I </a:t>
            </a:r>
            <a:r>
              <a:rPr lang="cy-GB" altLang="en-US" dirty="0" err="1">
                <a:latin typeface="Arial" panose="020B0604020202020204" pitchFamily="34" charset="0"/>
              </a:rPr>
              <a:t>have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avoided</a:t>
            </a:r>
            <a:r>
              <a:rPr lang="cy-GB" altLang="en-US" dirty="0">
                <a:latin typeface="Arial" panose="020B0604020202020204" pitchFamily="34" charset="0"/>
              </a:rPr>
              <a:t> a </a:t>
            </a:r>
            <a:r>
              <a:rPr lang="cy-GB" altLang="en-US" dirty="0" err="1">
                <a:latin typeface="Arial" panose="020B0604020202020204" pitchFamily="34" charset="0"/>
              </a:rPr>
              <a:t>Vevox</a:t>
            </a:r>
            <a:r>
              <a:rPr lang="cy-GB" altLang="en-US" dirty="0">
                <a:latin typeface="Arial" panose="020B0604020202020204" pitchFamily="34" charset="0"/>
              </a:rPr>
              <a:t> as </a:t>
            </a:r>
            <a:r>
              <a:rPr lang="cy-GB" altLang="en-US" dirty="0" err="1">
                <a:latin typeface="Arial" panose="020B0604020202020204" pitchFamily="34" charset="0"/>
              </a:rPr>
              <a:t>this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muight</a:t>
            </a:r>
            <a:r>
              <a:rPr lang="cy-GB" altLang="en-US" dirty="0">
                <a:latin typeface="Arial" panose="020B0604020202020204" pitchFamily="34" charset="0"/>
              </a:rPr>
              <a:t> be </a:t>
            </a:r>
            <a:r>
              <a:rPr lang="cy-GB" altLang="en-US" dirty="0" err="1">
                <a:latin typeface="Arial" panose="020B0604020202020204" pitchFamily="34" charset="0"/>
              </a:rPr>
              <a:t>technically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difficult</a:t>
            </a:r>
            <a:r>
              <a:rPr lang="cy-GB" altLang="en-US" dirty="0">
                <a:latin typeface="Arial" panose="020B0604020202020204" pitchFamily="34" charset="0"/>
              </a:rPr>
              <a:t>)</a:t>
            </a:r>
          </a:p>
          <a:p>
            <a:r>
              <a:rPr lang="cy-GB" altLang="en-US" dirty="0">
                <a:latin typeface="Arial" panose="020B0604020202020204" pitchFamily="34" charset="0"/>
              </a:rPr>
              <a:t>I </a:t>
            </a:r>
            <a:r>
              <a:rPr lang="cy-GB" altLang="en-US" dirty="0" err="1">
                <a:latin typeface="Arial" panose="020B0604020202020204" pitchFamily="34" charset="0"/>
              </a:rPr>
              <a:t>will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probably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use</a:t>
            </a:r>
            <a:r>
              <a:rPr lang="cy-GB" altLang="en-US" dirty="0">
                <a:latin typeface="Arial" panose="020B0604020202020204" pitchFamily="34" charset="0"/>
              </a:rPr>
              <a:t> Post-</a:t>
            </a:r>
            <a:r>
              <a:rPr lang="cy-GB" altLang="en-US" dirty="0" err="1">
                <a:latin typeface="Arial" panose="020B0604020202020204" pitchFamily="34" charset="0"/>
              </a:rPr>
              <a:t>Its</a:t>
            </a:r>
            <a:r>
              <a:rPr lang="cy-GB" altLang="en-US" dirty="0">
                <a:latin typeface="Arial" panose="020B0604020202020204" pitchFamily="34" charset="0"/>
              </a:rPr>
              <a:t> (</a:t>
            </a:r>
            <a:r>
              <a:rPr lang="cy-GB" altLang="en-US" dirty="0" err="1">
                <a:latin typeface="Arial" panose="020B0604020202020204" pitchFamily="34" charset="0"/>
              </a:rPr>
              <a:t>old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school</a:t>
            </a:r>
            <a:r>
              <a:rPr lang="cy-GB" altLang="en-US" dirty="0">
                <a:latin typeface="Arial" panose="020B0604020202020204" pitchFamily="34" charset="0"/>
              </a:rPr>
              <a:t>!!!!)</a:t>
            </a:r>
          </a:p>
          <a:p>
            <a:r>
              <a:rPr lang="cy-GB" altLang="en-US" dirty="0" err="1">
                <a:latin typeface="Arial" panose="020B0604020202020204" pitchFamily="34" charset="0"/>
              </a:rPr>
              <a:t>Point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Out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that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LinkedIn</a:t>
            </a:r>
            <a:r>
              <a:rPr lang="cy-GB" altLang="en-US" dirty="0">
                <a:latin typeface="Arial" panose="020B0604020202020204" pitchFamily="34" charset="0"/>
              </a:rPr>
              <a:t> is a </a:t>
            </a:r>
            <a:r>
              <a:rPr lang="cy-GB" altLang="en-US" dirty="0" err="1">
                <a:latin typeface="Arial" panose="020B0604020202020204" pitchFamily="34" charset="0"/>
              </a:rPr>
              <a:t>social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media</a:t>
            </a:r>
            <a:r>
              <a:rPr lang="cy-GB" altLang="en-US" dirty="0">
                <a:latin typeface="Arial" panose="020B0604020202020204" pitchFamily="34" charset="0"/>
              </a:rPr>
              <a:t> platfform</a:t>
            </a:r>
          </a:p>
          <a:p>
            <a:endParaRPr lang="cy-GB" altLang="en-US" dirty="0">
              <a:latin typeface="Arial" panose="020B0604020202020204" pitchFamily="34" charset="0"/>
            </a:endParaRPr>
          </a:p>
          <a:p>
            <a:r>
              <a:rPr lang="cy-GB" altLang="en-US" dirty="0">
                <a:latin typeface="Arial" panose="020B0604020202020204" pitchFamily="34" charset="0"/>
              </a:rPr>
              <a:t>Gofynnwch i’r myfyrwyr rannu pa blatfformau Cyfryngau Cymdeithasol maen nhw’n eu defnyddio (Rwyf wedi osgoi </a:t>
            </a:r>
            <a:r>
              <a:rPr lang="cy-GB" altLang="en-US" dirty="0" err="1">
                <a:latin typeface="Arial" panose="020B0604020202020204" pitchFamily="34" charset="0"/>
              </a:rPr>
              <a:t>Vevox</a:t>
            </a:r>
            <a:r>
              <a:rPr lang="cy-GB" altLang="en-US" dirty="0">
                <a:latin typeface="Arial" panose="020B0604020202020204" pitchFamily="34" charset="0"/>
              </a:rPr>
              <a:t> gan y gall hyn fod yn dechnegol anodd.</a:t>
            </a:r>
          </a:p>
          <a:p>
            <a:r>
              <a:rPr lang="cy-GB" altLang="en-US" dirty="0">
                <a:latin typeface="Arial" panose="020B0604020202020204" pitchFamily="34" charset="0"/>
              </a:rPr>
              <a:t>Byddaf siŵr o fod yn defnyddio Post-</a:t>
            </a:r>
            <a:r>
              <a:rPr lang="cy-GB" altLang="en-US" dirty="0" err="1">
                <a:latin typeface="Arial" panose="020B0604020202020204" pitchFamily="34" charset="0"/>
              </a:rPr>
              <a:t>Its</a:t>
            </a:r>
            <a:r>
              <a:rPr lang="cy-GB" altLang="en-US" dirty="0">
                <a:latin typeface="Arial" panose="020B0604020202020204" pitchFamily="34" charset="0"/>
              </a:rPr>
              <a:t> (dull hen ffaswin!!!)</a:t>
            </a:r>
          </a:p>
          <a:p>
            <a:r>
              <a:rPr lang="cy-GB" altLang="en-US" dirty="0">
                <a:latin typeface="Arial" panose="020B0604020202020204" pitchFamily="34" charset="0"/>
              </a:rPr>
              <a:t>Nodwch fod </a:t>
            </a:r>
            <a:r>
              <a:rPr lang="cy-GB" altLang="en-US" dirty="0" err="1">
                <a:latin typeface="Arial" panose="020B0604020202020204" pitchFamily="34" charset="0"/>
              </a:rPr>
              <a:t>LinkedIn</a:t>
            </a:r>
            <a:r>
              <a:rPr lang="cy-GB" altLang="en-US" dirty="0">
                <a:latin typeface="Arial" panose="020B0604020202020204" pitchFamily="34" charset="0"/>
              </a:rPr>
              <a:t> yn blatfform cyfryngau cymdeithasol</a:t>
            </a:r>
          </a:p>
        </p:txBody>
      </p:sp>
      <p:sp>
        <p:nvSpPr>
          <p:cNvPr id="29700" name="Slide Number Placeholder 3">
            <a:extLst>
              <a:ext uri="{FF2B5EF4-FFF2-40B4-BE49-F238E27FC236}">
                <a16:creationId xmlns:a16="http://schemas.microsoft.com/office/drawing/2014/main" id="{A1264D89-DB59-EF3F-773A-E340D89C9E3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A994E75A-A71B-440E-9B17-439E2B400284}" type="slidenum">
              <a:rPr lang="en-GB" altLang="en-US" smtClean="0">
                <a:solidFill>
                  <a:srgbClr val="000000"/>
                </a:solidFill>
              </a:rPr>
              <a:pPr/>
              <a:t>29</a:t>
            </a:fld>
            <a:endParaRPr lang="en-GB" altLang="en-US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91636985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3752B72-F86D-181E-BFFE-5438938663C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Slide Image Placeholder 1">
            <a:extLst>
              <a:ext uri="{FF2B5EF4-FFF2-40B4-BE49-F238E27FC236}">
                <a16:creationId xmlns:a16="http://schemas.microsoft.com/office/drawing/2014/main" id="{33A73CE2-B90A-54CB-8675-1B994167B70E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  <p:txBody>
          <a:bodyPr/>
          <a:lstStyle/>
          <a:p>
            <a:endParaRPr lang="en-GB"/>
          </a:p>
        </p:txBody>
      </p:sp>
      <p:sp>
        <p:nvSpPr>
          <p:cNvPr id="29699" name="Notes Placeholder 2">
            <a:extLst>
              <a:ext uri="{FF2B5EF4-FFF2-40B4-BE49-F238E27FC236}">
                <a16:creationId xmlns:a16="http://schemas.microsoft.com/office/drawing/2014/main" id="{0C955FFC-2F22-74E0-FE44-27249232F4C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r>
              <a:rPr lang="cy-GB" altLang="en-US" dirty="0" err="1">
                <a:latin typeface="Arial" panose="020B0604020202020204" pitchFamily="34" charset="0"/>
              </a:rPr>
              <a:t>Make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sure</a:t>
            </a:r>
            <a:r>
              <a:rPr lang="cy-GB" altLang="en-US" dirty="0">
                <a:latin typeface="Arial" panose="020B0604020202020204" pitchFamily="34" charset="0"/>
              </a:rPr>
              <a:t> to </a:t>
            </a:r>
            <a:r>
              <a:rPr lang="cy-GB" altLang="en-US" dirty="0" err="1">
                <a:latin typeface="Arial" panose="020B0604020202020204" pitchFamily="34" charset="0"/>
              </a:rPr>
              <a:t>emphasise</a:t>
            </a:r>
            <a:r>
              <a:rPr lang="cy-GB" altLang="en-US" dirty="0">
                <a:latin typeface="Arial" panose="020B0604020202020204" pitchFamily="34" charset="0"/>
              </a:rPr>
              <a:t> the 70% </a:t>
            </a:r>
            <a:r>
              <a:rPr lang="cy-GB" altLang="en-US" dirty="0" err="1">
                <a:latin typeface="Arial" panose="020B0604020202020204" pitchFamily="34" charset="0"/>
              </a:rPr>
              <a:t>figure</a:t>
            </a:r>
            <a:r>
              <a:rPr lang="cy-GB" altLang="en-US" dirty="0">
                <a:latin typeface="Arial" panose="020B0604020202020204" pitchFamily="34" charset="0"/>
              </a:rPr>
              <a:t>!</a:t>
            </a:r>
          </a:p>
          <a:p>
            <a:r>
              <a:rPr lang="cy-GB" altLang="en-US" dirty="0">
                <a:latin typeface="Arial" panose="020B0604020202020204" pitchFamily="34" charset="0"/>
              </a:rPr>
              <a:t>The </a:t>
            </a:r>
            <a:r>
              <a:rPr lang="cy-GB" altLang="en-US" dirty="0" err="1">
                <a:latin typeface="Arial" panose="020B0604020202020204" pitchFamily="34" charset="0"/>
              </a:rPr>
              <a:t>link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takes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you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directly</a:t>
            </a:r>
            <a:r>
              <a:rPr lang="cy-GB" altLang="en-US" dirty="0">
                <a:latin typeface="Arial" panose="020B0604020202020204" pitchFamily="34" charset="0"/>
              </a:rPr>
              <a:t> to the </a:t>
            </a:r>
            <a:r>
              <a:rPr lang="cy-GB" altLang="en-US" dirty="0" err="1">
                <a:latin typeface="Arial" panose="020B0604020202020204" pitchFamily="34" charset="0"/>
              </a:rPr>
              <a:t>article</a:t>
            </a:r>
            <a:r>
              <a:rPr lang="cy-GB" altLang="en-US" dirty="0">
                <a:latin typeface="Arial" panose="020B0604020202020204" pitchFamily="34" charset="0"/>
              </a:rPr>
              <a:t> – </a:t>
            </a:r>
            <a:r>
              <a:rPr lang="cy-GB" altLang="en-US" dirty="0" err="1">
                <a:latin typeface="Arial" panose="020B0604020202020204" pitchFamily="34" charset="0"/>
              </a:rPr>
              <a:t>get</a:t>
            </a:r>
            <a:r>
              <a:rPr lang="cy-GB" altLang="en-US" dirty="0">
                <a:latin typeface="Arial" panose="020B0604020202020204" pitchFamily="34" charset="0"/>
              </a:rPr>
              <a:t> the </a:t>
            </a:r>
            <a:r>
              <a:rPr lang="cy-GB" altLang="en-US" dirty="0" err="1">
                <a:latin typeface="Arial" panose="020B0604020202020204" pitchFamily="34" charset="0"/>
              </a:rPr>
              <a:t>students</a:t>
            </a:r>
            <a:r>
              <a:rPr lang="cy-GB" altLang="en-US" dirty="0">
                <a:latin typeface="Arial" panose="020B0604020202020204" pitchFamily="34" charset="0"/>
              </a:rPr>
              <a:t> to </a:t>
            </a:r>
            <a:r>
              <a:rPr lang="cy-GB" altLang="en-US" dirty="0" err="1">
                <a:latin typeface="Arial" panose="020B0604020202020204" pitchFamily="34" charset="0"/>
              </a:rPr>
              <a:t>consider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why</a:t>
            </a:r>
            <a:r>
              <a:rPr lang="cy-GB" altLang="en-US" dirty="0">
                <a:latin typeface="Arial" panose="020B0604020202020204" pitchFamily="34" charset="0"/>
              </a:rPr>
              <a:t> a Recruitment </a:t>
            </a:r>
            <a:r>
              <a:rPr lang="cy-GB" altLang="en-US" dirty="0" err="1">
                <a:latin typeface="Arial" panose="020B0604020202020204" pitchFamily="34" charset="0"/>
              </a:rPr>
              <a:t>Website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might</a:t>
            </a:r>
            <a:r>
              <a:rPr lang="cy-GB" altLang="en-US" dirty="0">
                <a:latin typeface="Arial" panose="020B0604020202020204" pitchFamily="34" charset="0"/>
              </a:rPr>
              <a:t> not be the </a:t>
            </a:r>
            <a:r>
              <a:rPr lang="cy-GB" altLang="en-US" dirty="0" err="1">
                <a:latin typeface="Arial" panose="020B0604020202020204" pitchFamily="34" charset="0"/>
              </a:rPr>
              <a:t>best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source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for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such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information</a:t>
            </a:r>
            <a:r>
              <a:rPr lang="cy-GB" altLang="en-US" dirty="0">
                <a:latin typeface="Arial" panose="020B0604020202020204" pitchFamily="34" charset="0"/>
              </a:rPr>
              <a:t> (more </a:t>
            </a:r>
            <a:r>
              <a:rPr lang="cy-GB" altLang="en-US" dirty="0" err="1">
                <a:latin typeface="Arial" panose="020B0604020202020204" pitchFamily="34" charset="0"/>
              </a:rPr>
              <a:t>appropriate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sources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are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used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on</a:t>
            </a:r>
            <a:r>
              <a:rPr lang="cy-GB" altLang="en-US" dirty="0">
                <a:latin typeface="Arial" panose="020B0604020202020204" pitchFamily="34" charset="0"/>
              </a:rPr>
              <a:t> the </a:t>
            </a:r>
            <a:r>
              <a:rPr lang="cy-GB" altLang="en-US" dirty="0" err="1">
                <a:latin typeface="Arial" panose="020B0604020202020204" pitchFamily="34" charset="0"/>
              </a:rPr>
              <a:t>next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few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slides</a:t>
            </a:r>
            <a:r>
              <a:rPr lang="cy-GB" altLang="en-US" dirty="0">
                <a:latin typeface="Arial" panose="020B0604020202020204" pitchFamily="34" charset="0"/>
              </a:rPr>
              <a:t>). </a:t>
            </a:r>
          </a:p>
          <a:p>
            <a:r>
              <a:rPr lang="cy-GB" altLang="en-US" b="1" dirty="0" err="1">
                <a:latin typeface="Arial" panose="020B0604020202020204" pitchFamily="34" charset="0"/>
              </a:rPr>
              <a:t>However</a:t>
            </a:r>
            <a:r>
              <a:rPr lang="cy-GB" altLang="en-US" b="1" dirty="0">
                <a:latin typeface="Arial" panose="020B0604020202020204" pitchFamily="34" charset="0"/>
              </a:rPr>
              <a:t> it is </a:t>
            </a:r>
            <a:r>
              <a:rPr lang="cy-GB" altLang="en-US" b="1" dirty="0" err="1">
                <a:latin typeface="Arial" panose="020B0604020202020204" pitchFamily="34" charset="0"/>
              </a:rPr>
              <a:t>interesting</a:t>
            </a:r>
            <a:r>
              <a:rPr lang="cy-GB" altLang="en-US" b="1" dirty="0">
                <a:latin typeface="Arial" panose="020B0604020202020204" pitchFamily="34" charset="0"/>
              </a:rPr>
              <a:t> to </a:t>
            </a:r>
            <a:r>
              <a:rPr lang="cy-GB" altLang="en-US" b="1" dirty="0" err="1">
                <a:latin typeface="Arial" panose="020B0604020202020204" pitchFamily="34" charset="0"/>
              </a:rPr>
              <a:t>note</a:t>
            </a:r>
            <a:r>
              <a:rPr lang="cy-GB" altLang="en-US" b="1" dirty="0">
                <a:latin typeface="Arial" panose="020B0604020202020204" pitchFamily="34" charset="0"/>
              </a:rPr>
              <a:t> </a:t>
            </a:r>
            <a:r>
              <a:rPr lang="cy-GB" altLang="en-US" b="1" dirty="0" err="1">
                <a:latin typeface="Arial" panose="020B0604020202020204" pitchFamily="34" charset="0"/>
              </a:rPr>
              <a:t>that</a:t>
            </a:r>
            <a:r>
              <a:rPr lang="cy-GB" altLang="en-US" b="1" dirty="0">
                <a:latin typeface="Arial" panose="020B0604020202020204" pitchFamily="34" charset="0"/>
              </a:rPr>
              <a:t> the </a:t>
            </a:r>
            <a:r>
              <a:rPr lang="cy-GB" altLang="en-US" b="1" dirty="0" err="1">
                <a:latin typeface="Arial" panose="020B0604020202020204" pitchFamily="34" charset="0"/>
              </a:rPr>
              <a:t>source</a:t>
            </a:r>
            <a:r>
              <a:rPr lang="cy-GB" altLang="en-US" b="1" dirty="0">
                <a:latin typeface="Arial" panose="020B0604020202020204" pitchFamily="34" charset="0"/>
              </a:rPr>
              <a:t> </a:t>
            </a:r>
            <a:r>
              <a:rPr lang="cy-GB" altLang="en-US" b="1" dirty="0" err="1">
                <a:latin typeface="Arial" panose="020B0604020202020204" pitchFamily="34" charset="0"/>
              </a:rPr>
              <a:t>on</a:t>
            </a:r>
            <a:r>
              <a:rPr lang="cy-GB" altLang="en-US" b="1" dirty="0">
                <a:latin typeface="Arial" panose="020B0604020202020204" pitchFamily="34" charset="0"/>
              </a:rPr>
              <a:t> the </a:t>
            </a:r>
            <a:r>
              <a:rPr lang="cy-GB" altLang="en-US" b="1" dirty="0" err="1">
                <a:latin typeface="Arial" panose="020B0604020202020204" pitchFamily="34" charset="0"/>
              </a:rPr>
              <a:t>next</a:t>
            </a:r>
            <a:r>
              <a:rPr lang="cy-GB" altLang="en-US" b="1" dirty="0">
                <a:latin typeface="Arial" panose="020B0604020202020204" pitchFamily="34" charset="0"/>
              </a:rPr>
              <a:t> </a:t>
            </a:r>
            <a:r>
              <a:rPr lang="cy-GB" altLang="en-US" b="1" dirty="0" err="1">
                <a:latin typeface="Arial" panose="020B0604020202020204" pitchFamily="34" charset="0"/>
              </a:rPr>
              <a:t>slide</a:t>
            </a:r>
            <a:r>
              <a:rPr lang="cy-GB" altLang="en-US" b="1" dirty="0">
                <a:latin typeface="Arial" panose="020B0604020202020204" pitchFamily="34" charset="0"/>
              </a:rPr>
              <a:t> </a:t>
            </a:r>
            <a:r>
              <a:rPr lang="cy-GB" altLang="en-US" b="1" dirty="0" err="1">
                <a:latin typeface="Arial" panose="020B0604020202020204" pitchFamily="34" charset="0"/>
              </a:rPr>
              <a:t>actually</a:t>
            </a:r>
            <a:r>
              <a:rPr lang="cy-GB" altLang="en-US" b="1" dirty="0">
                <a:latin typeface="Arial" panose="020B0604020202020204" pitchFamily="34" charset="0"/>
              </a:rPr>
              <a:t> </a:t>
            </a:r>
            <a:r>
              <a:rPr lang="cy-GB" altLang="en-US" b="1" dirty="0" err="1">
                <a:latin typeface="Arial" panose="020B0604020202020204" pitchFamily="34" charset="0"/>
              </a:rPr>
              <a:t>cites</a:t>
            </a:r>
            <a:r>
              <a:rPr lang="cy-GB" altLang="en-US" b="1" dirty="0">
                <a:latin typeface="Arial" panose="020B0604020202020204" pitchFamily="34" charset="0"/>
              </a:rPr>
              <a:t> </a:t>
            </a:r>
            <a:r>
              <a:rPr lang="cy-GB" altLang="en-US" b="1" dirty="0" err="1">
                <a:latin typeface="Arial" panose="020B0604020202020204" pitchFamily="34" charset="0"/>
              </a:rPr>
              <a:t>Career</a:t>
            </a:r>
            <a:r>
              <a:rPr lang="cy-GB" altLang="en-US" b="1" dirty="0">
                <a:latin typeface="Arial" panose="020B0604020202020204" pitchFamily="34" charset="0"/>
              </a:rPr>
              <a:t> </a:t>
            </a:r>
            <a:r>
              <a:rPr lang="cy-GB" altLang="en-US" b="1" dirty="0" err="1">
                <a:latin typeface="Arial" panose="020B0604020202020204" pitchFamily="34" charset="0"/>
              </a:rPr>
              <a:t>Builder</a:t>
            </a:r>
            <a:r>
              <a:rPr lang="cy-GB" altLang="en-US" b="1" dirty="0">
                <a:latin typeface="Arial" panose="020B0604020202020204" pitchFamily="34" charset="0"/>
              </a:rPr>
              <a:t>!!!</a:t>
            </a:r>
          </a:p>
          <a:p>
            <a:r>
              <a:rPr lang="cy-GB" altLang="en-US" dirty="0" err="1">
                <a:latin typeface="Arial" panose="020B0604020202020204" pitchFamily="34" charset="0"/>
              </a:rPr>
              <a:t>Also</a:t>
            </a:r>
            <a:r>
              <a:rPr lang="cy-GB" altLang="en-US" dirty="0">
                <a:latin typeface="Arial" panose="020B0604020202020204" pitchFamily="34" charset="0"/>
              </a:rPr>
              <a:t> it is a US </a:t>
            </a:r>
            <a:r>
              <a:rPr lang="cy-GB" altLang="en-US" dirty="0" err="1">
                <a:latin typeface="Arial" panose="020B0604020202020204" pitchFamily="34" charset="0"/>
              </a:rPr>
              <a:t>site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and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might</a:t>
            </a:r>
            <a:r>
              <a:rPr lang="cy-GB" altLang="en-US" dirty="0">
                <a:latin typeface="Arial" panose="020B0604020202020204" pitchFamily="34" charset="0"/>
              </a:rPr>
              <a:t> not be as </a:t>
            </a:r>
            <a:r>
              <a:rPr lang="cy-GB" altLang="en-US" dirty="0" err="1">
                <a:latin typeface="Arial" panose="020B0604020202020204" pitchFamily="34" charset="0"/>
              </a:rPr>
              <a:t>useful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for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employability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information</a:t>
            </a:r>
            <a:r>
              <a:rPr lang="cy-GB" altLang="en-US" dirty="0">
                <a:latin typeface="Arial" panose="020B0604020202020204" pitchFamily="34" charset="0"/>
              </a:rPr>
              <a:t> as a UK </a:t>
            </a:r>
            <a:r>
              <a:rPr lang="cy-GB" altLang="en-US" dirty="0" err="1">
                <a:latin typeface="Arial" panose="020B0604020202020204" pitchFamily="34" charset="0"/>
              </a:rPr>
              <a:t>site</a:t>
            </a:r>
            <a:r>
              <a:rPr lang="cy-GB" altLang="en-US" dirty="0">
                <a:latin typeface="Arial" panose="020B0604020202020204" pitchFamily="34" charset="0"/>
              </a:rPr>
              <a:t>. </a:t>
            </a:r>
          </a:p>
          <a:p>
            <a:r>
              <a:rPr lang="cy-GB" altLang="en-US" b="1" dirty="0">
                <a:latin typeface="Arial" panose="020B0604020202020204" pitchFamily="34" charset="0"/>
              </a:rPr>
              <a:t>Recruitment </a:t>
            </a:r>
            <a:r>
              <a:rPr lang="cy-GB" altLang="en-US" b="1" dirty="0" err="1">
                <a:latin typeface="Arial" panose="020B0604020202020204" pitchFamily="34" charset="0"/>
              </a:rPr>
              <a:t>sites</a:t>
            </a:r>
            <a:r>
              <a:rPr lang="cy-GB" altLang="en-US" b="1" dirty="0">
                <a:latin typeface="Arial" panose="020B0604020202020204" pitchFamily="34" charset="0"/>
              </a:rPr>
              <a:t> </a:t>
            </a:r>
            <a:r>
              <a:rPr lang="cy-GB" altLang="en-US" b="1" dirty="0" err="1">
                <a:latin typeface="Arial" panose="020B0604020202020204" pitchFamily="34" charset="0"/>
              </a:rPr>
              <a:t>are</a:t>
            </a:r>
            <a:r>
              <a:rPr lang="cy-GB" altLang="en-US" b="1" dirty="0">
                <a:latin typeface="Arial" panose="020B0604020202020204" pitchFamily="34" charset="0"/>
              </a:rPr>
              <a:t> </a:t>
            </a:r>
            <a:r>
              <a:rPr lang="cy-GB" altLang="en-US" b="1" dirty="0" err="1">
                <a:latin typeface="Arial" panose="020B0604020202020204" pitchFamily="34" charset="0"/>
              </a:rPr>
              <a:t>an</a:t>
            </a:r>
            <a:r>
              <a:rPr lang="cy-GB" altLang="en-US" b="1" dirty="0">
                <a:latin typeface="Arial" panose="020B0604020202020204" pitchFamily="34" charset="0"/>
              </a:rPr>
              <a:t> </a:t>
            </a:r>
            <a:r>
              <a:rPr lang="cy-GB" altLang="en-US" b="1" dirty="0" err="1">
                <a:latin typeface="Arial" panose="020B0604020202020204" pitchFamily="34" charset="0"/>
              </a:rPr>
              <a:t>acceptable</a:t>
            </a:r>
            <a:r>
              <a:rPr lang="cy-GB" altLang="en-US" b="1" dirty="0">
                <a:latin typeface="Arial" panose="020B0604020202020204" pitchFamily="34" charset="0"/>
              </a:rPr>
              <a:t> </a:t>
            </a:r>
            <a:r>
              <a:rPr lang="cy-GB" altLang="en-US" b="1" dirty="0" err="1">
                <a:latin typeface="Arial" panose="020B0604020202020204" pitchFamily="34" charset="0"/>
              </a:rPr>
              <a:t>source</a:t>
            </a:r>
            <a:r>
              <a:rPr lang="cy-GB" altLang="en-US" b="1" dirty="0">
                <a:latin typeface="Arial" panose="020B0604020202020204" pitchFamily="34" charset="0"/>
              </a:rPr>
              <a:t> of </a:t>
            </a:r>
            <a:r>
              <a:rPr lang="cy-GB" altLang="en-US" b="1" dirty="0" err="1">
                <a:latin typeface="Arial" panose="020B0604020202020204" pitchFamily="34" charset="0"/>
              </a:rPr>
              <a:t>information</a:t>
            </a:r>
            <a:r>
              <a:rPr lang="cy-GB" altLang="en-US" b="1" dirty="0">
                <a:latin typeface="Arial" panose="020B0604020202020204" pitchFamily="34" charset="0"/>
              </a:rPr>
              <a:t> </a:t>
            </a:r>
            <a:r>
              <a:rPr lang="cy-GB" altLang="en-US" b="1" dirty="0" err="1">
                <a:latin typeface="Arial" panose="020B0604020202020204" pitchFamily="34" charset="0"/>
              </a:rPr>
              <a:t>on</a:t>
            </a:r>
            <a:r>
              <a:rPr lang="cy-GB" altLang="en-US" b="1" dirty="0">
                <a:latin typeface="Arial" panose="020B0604020202020204" pitchFamily="34" charset="0"/>
              </a:rPr>
              <a:t> the </a:t>
            </a:r>
            <a:r>
              <a:rPr lang="cy-GB" altLang="en-US" b="1" dirty="0" err="1">
                <a:latin typeface="Arial" panose="020B0604020202020204" pitchFamily="34" charset="0"/>
              </a:rPr>
              <a:t>practicalities</a:t>
            </a:r>
            <a:r>
              <a:rPr lang="cy-GB" altLang="en-US" b="1" dirty="0">
                <a:latin typeface="Arial" panose="020B0604020202020204" pitchFamily="34" charset="0"/>
              </a:rPr>
              <a:t> of job </a:t>
            </a:r>
            <a:r>
              <a:rPr lang="cy-GB" altLang="en-US" b="1" dirty="0" err="1">
                <a:latin typeface="Arial" panose="020B0604020202020204" pitchFamily="34" charset="0"/>
              </a:rPr>
              <a:t>searching</a:t>
            </a:r>
            <a:r>
              <a:rPr lang="cy-GB" altLang="en-US" b="1" dirty="0">
                <a:latin typeface="Arial" panose="020B0604020202020204" pitchFamily="34" charset="0"/>
              </a:rPr>
              <a:t>, </a:t>
            </a:r>
            <a:r>
              <a:rPr lang="cy-GB" altLang="en-US" b="1" dirty="0" err="1">
                <a:latin typeface="Arial" panose="020B0604020202020204" pitchFamily="34" charset="0"/>
              </a:rPr>
              <a:t>applications</a:t>
            </a:r>
            <a:r>
              <a:rPr lang="cy-GB" altLang="en-US" b="1" dirty="0">
                <a:latin typeface="Arial" panose="020B0604020202020204" pitchFamily="34" charset="0"/>
              </a:rPr>
              <a:t> etc. </a:t>
            </a:r>
            <a:r>
              <a:rPr lang="cy-GB" altLang="en-US" b="1" dirty="0" err="1">
                <a:latin typeface="Arial" panose="020B0604020202020204" pitchFamily="34" charset="0"/>
              </a:rPr>
              <a:t>for</a:t>
            </a:r>
            <a:r>
              <a:rPr lang="cy-GB" altLang="en-US" b="1" dirty="0">
                <a:latin typeface="Arial" panose="020B0604020202020204" pitchFamily="34" charset="0"/>
              </a:rPr>
              <a:t> </a:t>
            </a:r>
            <a:r>
              <a:rPr lang="cy-GB" altLang="en-US" b="1" dirty="0" err="1">
                <a:latin typeface="Arial" panose="020B0604020202020204" pitchFamily="34" charset="0"/>
              </a:rPr>
              <a:t>employability</a:t>
            </a:r>
            <a:r>
              <a:rPr lang="cy-GB" altLang="en-US" b="1" dirty="0">
                <a:latin typeface="Arial" panose="020B0604020202020204" pitchFamily="34" charset="0"/>
              </a:rPr>
              <a:t>. </a:t>
            </a:r>
            <a:r>
              <a:rPr lang="cy-GB" altLang="en-US" b="1" dirty="0" err="1">
                <a:latin typeface="Arial" panose="020B0604020202020204" pitchFamily="34" charset="0"/>
              </a:rPr>
              <a:t>This</a:t>
            </a:r>
            <a:r>
              <a:rPr lang="cy-GB" altLang="en-US" b="1" dirty="0">
                <a:latin typeface="Arial" panose="020B0604020202020204" pitchFamily="34" charset="0"/>
              </a:rPr>
              <a:t> </a:t>
            </a:r>
            <a:r>
              <a:rPr lang="cy-GB" altLang="en-US" b="1" dirty="0" err="1">
                <a:latin typeface="Arial" panose="020B0604020202020204" pitchFamily="34" charset="0"/>
              </a:rPr>
              <a:t>has</a:t>
            </a:r>
            <a:r>
              <a:rPr lang="cy-GB" altLang="en-US" b="1" dirty="0">
                <a:latin typeface="Arial" panose="020B0604020202020204" pitchFamily="34" charset="0"/>
              </a:rPr>
              <a:t> </a:t>
            </a:r>
            <a:r>
              <a:rPr lang="cy-GB" altLang="en-US" b="1" dirty="0" err="1">
                <a:latin typeface="Arial" panose="020B0604020202020204" pitchFamily="34" charset="0"/>
              </a:rPr>
              <a:t>been</a:t>
            </a:r>
            <a:r>
              <a:rPr lang="cy-GB" altLang="en-US" b="1" dirty="0">
                <a:latin typeface="Arial" panose="020B0604020202020204" pitchFamily="34" charset="0"/>
              </a:rPr>
              <a:t> </a:t>
            </a:r>
            <a:r>
              <a:rPr lang="cy-GB" altLang="en-US" b="1" dirty="0" err="1">
                <a:latin typeface="Arial" panose="020B0604020202020204" pitchFamily="34" charset="0"/>
              </a:rPr>
              <a:t>confirmed</a:t>
            </a:r>
            <a:r>
              <a:rPr lang="cy-GB" altLang="en-US" b="1" dirty="0">
                <a:latin typeface="Arial" panose="020B0604020202020204" pitchFamily="34" charset="0"/>
              </a:rPr>
              <a:t> by the </a:t>
            </a:r>
            <a:r>
              <a:rPr lang="cy-GB" altLang="en-US" b="1" dirty="0" err="1">
                <a:latin typeface="Arial" panose="020B0604020202020204" pitchFamily="34" charset="0"/>
              </a:rPr>
              <a:t>Careers</a:t>
            </a:r>
            <a:r>
              <a:rPr lang="cy-GB" altLang="en-US" b="1" dirty="0">
                <a:latin typeface="Arial" panose="020B0604020202020204" pitchFamily="34" charset="0"/>
              </a:rPr>
              <a:t> </a:t>
            </a:r>
            <a:r>
              <a:rPr lang="cy-GB" altLang="en-US" b="1" dirty="0" err="1">
                <a:latin typeface="Arial" panose="020B0604020202020204" pitchFamily="34" charset="0"/>
              </a:rPr>
              <a:t>team</a:t>
            </a:r>
            <a:r>
              <a:rPr lang="cy-GB" altLang="en-US" b="1" dirty="0">
                <a:latin typeface="Arial" panose="020B0604020202020204" pitchFamily="34" charset="0"/>
              </a:rPr>
              <a:t>.</a:t>
            </a:r>
          </a:p>
          <a:p>
            <a:endParaRPr lang="cy-GB" altLang="en-US" b="1" dirty="0">
              <a:latin typeface="Arial" panose="020B0604020202020204" pitchFamily="34" charset="0"/>
            </a:endParaRPr>
          </a:p>
          <a:p>
            <a:r>
              <a:rPr lang="cy-GB" altLang="en-US" b="0" dirty="0">
                <a:latin typeface="Arial" panose="020B0604020202020204" pitchFamily="34" charset="0"/>
              </a:rPr>
              <a:t>Gwnewch yn siŵr eich bod yn pwysleisio’r ffigur 70%!</a:t>
            </a:r>
          </a:p>
          <a:p>
            <a:r>
              <a:rPr lang="cy-GB" altLang="en-US" b="0" dirty="0">
                <a:latin typeface="Arial" panose="020B0604020202020204" pitchFamily="34" charset="0"/>
              </a:rPr>
              <a:t>Mae’r ddolen yn mynd â chi’n uniongyrchol i’r erthygl – gofynnwch i’r myfyrwyr ystyried pam nad Gwefan Recriwtio yw’r ffynhonnell orau ar gyfer gwybodaeth o’r fath (mae ffynonellau mwy priodol yn cael eu defnyddio ar y sleidiau nesaf).</a:t>
            </a:r>
          </a:p>
          <a:p>
            <a:r>
              <a:rPr lang="cy-GB" altLang="en-US" b="1" dirty="0">
                <a:latin typeface="Arial" panose="020B0604020202020204" pitchFamily="34" charset="0"/>
              </a:rPr>
              <a:t>Ond, mae’n ddiddorol nodi bod y ffynhonnell ar y sleid nesaf yn cyfeirio at </a:t>
            </a:r>
            <a:r>
              <a:rPr lang="cy-GB" altLang="en-US" b="1" dirty="0" err="1">
                <a:latin typeface="Arial" panose="020B0604020202020204" pitchFamily="34" charset="0"/>
              </a:rPr>
              <a:t>Career</a:t>
            </a:r>
            <a:r>
              <a:rPr lang="cy-GB" altLang="en-US" b="1" dirty="0">
                <a:latin typeface="Arial" panose="020B0604020202020204" pitchFamily="34" charset="0"/>
              </a:rPr>
              <a:t> </a:t>
            </a:r>
            <a:r>
              <a:rPr lang="cy-GB" altLang="en-US" b="1" dirty="0" err="1">
                <a:latin typeface="Arial" panose="020B0604020202020204" pitchFamily="34" charset="0"/>
              </a:rPr>
              <a:t>Builder</a:t>
            </a:r>
            <a:r>
              <a:rPr lang="cy-GB" altLang="en-US" b="1" dirty="0">
                <a:latin typeface="Arial" panose="020B0604020202020204" pitchFamily="34" charset="0"/>
              </a:rPr>
              <a:t>!!!</a:t>
            </a:r>
          </a:p>
          <a:p>
            <a:r>
              <a:rPr lang="cy-GB" altLang="en-US" b="0" dirty="0">
                <a:latin typeface="Arial" panose="020B0604020202020204" pitchFamily="34" charset="0"/>
              </a:rPr>
              <a:t>Yn ogystal, mae’n safle yn y UDA ac efallai na fydd mor ddefnyddiol ar gyfer gwybodaeth gyflogadwyedd â safle yn y DU.  </a:t>
            </a:r>
          </a:p>
          <a:p>
            <a:r>
              <a:rPr lang="cy-GB" altLang="en-US" b="1" dirty="0">
                <a:latin typeface="Arial" panose="020B0604020202020204" pitchFamily="34" charset="0"/>
              </a:rPr>
              <a:t>Mae safleoedd recriwtio yn ffynhonnell dderbyniadwy o wybodaeth ar ymarferoldeb chwilio am swyddi, ceisiadau ac ati ar gyfer cyflogadwyedd. Mae hyn wedi’i gadarnhau gan y tîm Gyrfaoedd. </a:t>
            </a:r>
          </a:p>
        </p:txBody>
      </p:sp>
      <p:sp>
        <p:nvSpPr>
          <p:cNvPr id="29700" name="Slide Number Placeholder 3">
            <a:extLst>
              <a:ext uri="{FF2B5EF4-FFF2-40B4-BE49-F238E27FC236}">
                <a16:creationId xmlns:a16="http://schemas.microsoft.com/office/drawing/2014/main" id="{76FF6F59-C022-1434-04F0-09C3EA63973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A994E75A-A71B-440E-9B17-439E2B400284}" type="slidenum">
              <a:rPr lang="en-GB" altLang="en-US" smtClean="0">
                <a:solidFill>
                  <a:srgbClr val="000000"/>
                </a:solidFill>
              </a:rPr>
              <a:pPr/>
              <a:t>30</a:t>
            </a:fld>
            <a:endParaRPr lang="en-GB" altLang="en-US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06376289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EE5BBE2-26FF-AA08-C649-D67000FF430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Slide Image Placeholder 1">
            <a:extLst>
              <a:ext uri="{FF2B5EF4-FFF2-40B4-BE49-F238E27FC236}">
                <a16:creationId xmlns:a16="http://schemas.microsoft.com/office/drawing/2014/main" id="{DC221E22-35EB-9960-A30E-AABDD3BE1172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  <p:txBody>
          <a:bodyPr/>
          <a:lstStyle/>
          <a:p>
            <a:endParaRPr lang="en-GB" dirty="0"/>
          </a:p>
        </p:txBody>
      </p:sp>
      <p:sp>
        <p:nvSpPr>
          <p:cNvPr id="29699" name="Notes Placeholder 2">
            <a:extLst>
              <a:ext uri="{FF2B5EF4-FFF2-40B4-BE49-F238E27FC236}">
                <a16:creationId xmlns:a16="http://schemas.microsoft.com/office/drawing/2014/main" id="{5B98CB53-D6FA-D573-046D-5A989BEFCB6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r>
              <a:rPr lang="cy-GB" altLang="en-US" dirty="0" err="1">
                <a:latin typeface="Arial" panose="020B0604020202020204" pitchFamily="34" charset="0"/>
              </a:rPr>
              <a:t>Although</a:t>
            </a:r>
            <a:r>
              <a:rPr lang="cy-GB" altLang="en-US" dirty="0">
                <a:latin typeface="Arial" panose="020B0604020202020204" pitchFamily="34" charset="0"/>
              </a:rPr>
              <a:t> the Research was carried </a:t>
            </a:r>
            <a:r>
              <a:rPr lang="cy-GB" altLang="en-US" dirty="0" err="1">
                <a:latin typeface="Arial" panose="020B0604020202020204" pitchFamily="34" charset="0"/>
              </a:rPr>
              <a:t>out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in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Turkey</a:t>
            </a:r>
            <a:r>
              <a:rPr lang="cy-GB" altLang="en-US" dirty="0">
                <a:latin typeface="Arial" panose="020B0604020202020204" pitchFamily="34" charset="0"/>
              </a:rPr>
              <a:t> the </a:t>
            </a:r>
            <a:r>
              <a:rPr lang="cy-GB" altLang="en-US" dirty="0" err="1">
                <a:latin typeface="Arial" panose="020B0604020202020204" pitchFamily="34" charset="0"/>
              </a:rPr>
              <a:t>findings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are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trnasferrable</a:t>
            </a:r>
            <a:r>
              <a:rPr lang="cy-GB" altLang="en-US" dirty="0">
                <a:latin typeface="Arial" panose="020B0604020202020204" pitchFamily="34" charset="0"/>
              </a:rPr>
              <a:t>.</a:t>
            </a:r>
          </a:p>
          <a:p>
            <a:endParaRPr lang="cy-GB" altLang="en-US" dirty="0">
              <a:latin typeface="Arial" panose="020B0604020202020204" pitchFamily="34" charset="0"/>
            </a:endParaRPr>
          </a:p>
          <a:p>
            <a:r>
              <a:rPr lang="cy-GB" altLang="en-US" dirty="0">
                <a:latin typeface="Arial" panose="020B0604020202020204" pitchFamily="34" charset="0"/>
              </a:rPr>
              <a:t>Er bod yr Ymchwil wedi’i gynnal yn Nhwrci, mae’r darganfyddiadau yn drosglwyddadwy </a:t>
            </a:r>
          </a:p>
        </p:txBody>
      </p:sp>
      <p:sp>
        <p:nvSpPr>
          <p:cNvPr id="29700" name="Slide Number Placeholder 3">
            <a:extLst>
              <a:ext uri="{FF2B5EF4-FFF2-40B4-BE49-F238E27FC236}">
                <a16:creationId xmlns:a16="http://schemas.microsoft.com/office/drawing/2014/main" id="{379BC044-162E-F633-433E-CDE3CC4E49B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A994E75A-A71B-440E-9B17-439E2B400284}" type="slidenum">
              <a:rPr lang="en-GB" altLang="en-US" smtClean="0">
                <a:solidFill>
                  <a:srgbClr val="000000"/>
                </a:solidFill>
              </a:rPr>
              <a:pPr/>
              <a:t>31</a:t>
            </a:fld>
            <a:endParaRPr lang="en-GB" altLang="en-US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43238178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706FA8F-09AB-6CDA-E957-D3897BA9810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Slide Image Placeholder 1">
            <a:extLst>
              <a:ext uri="{FF2B5EF4-FFF2-40B4-BE49-F238E27FC236}">
                <a16:creationId xmlns:a16="http://schemas.microsoft.com/office/drawing/2014/main" id="{A103173E-F4D2-67BC-A9EC-5F7AFED8C5FA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  <p:txBody>
          <a:bodyPr/>
          <a:lstStyle/>
          <a:p>
            <a:endParaRPr lang="en-GB"/>
          </a:p>
        </p:txBody>
      </p:sp>
      <p:sp>
        <p:nvSpPr>
          <p:cNvPr id="29699" name="Notes Placeholder 2">
            <a:extLst>
              <a:ext uri="{FF2B5EF4-FFF2-40B4-BE49-F238E27FC236}">
                <a16:creationId xmlns:a16="http://schemas.microsoft.com/office/drawing/2014/main" id="{665F04AD-A074-612C-EBBD-42082A7A5ED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cy-GB" altLang="en-US" b="1" dirty="0">
              <a:latin typeface="Arial" panose="020B0604020202020204" pitchFamily="34" charset="0"/>
            </a:endParaRPr>
          </a:p>
        </p:txBody>
      </p:sp>
      <p:sp>
        <p:nvSpPr>
          <p:cNvPr id="29700" name="Slide Number Placeholder 3">
            <a:extLst>
              <a:ext uri="{FF2B5EF4-FFF2-40B4-BE49-F238E27FC236}">
                <a16:creationId xmlns:a16="http://schemas.microsoft.com/office/drawing/2014/main" id="{6F71AB81-1EE6-401B-53E6-D09BB56C0B8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A994E75A-A71B-440E-9B17-439E2B400284}" type="slidenum">
              <a:rPr lang="en-GB" altLang="en-US" smtClean="0">
                <a:solidFill>
                  <a:srgbClr val="000000"/>
                </a:solidFill>
              </a:rPr>
              <a:pPr/>
              <a:t>32</a:t>
            </a:fld>
            <a:endParaRPr lang="en-GB" altLang="en-US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53166118"/>
      </p:ext>
    </p:extLst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EA0ED76-D98C-2A83-0A75-7B0D805AE5C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Slide Image Placeholder 1">
            <a:extLst>
              <a:ext uri="{FF2B5EF4-FFF2-40B4-BE49-F238E27FC236}">
                <a16:creationId xmlns:a16="http://schemas.microsoft.com/office/drawing/2014/main" id="{B97E9D54-9050-5A7F-211F-6F6B73B40FBC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  <p:txBody>
          <a:bodyPr/>
          <a:lstStyle/>
          <a:p>
            <a:endParaRPr lang="en-GB"/>
          </a:p>
        </p:txBody>
      </p:sp>
      <p:sp>
        <p:nvSpPr>
          <p:cNvPr id="29699" name="Notes Placeholder 2">
            <a:extLst>
              <a:ext uri="{FF2B5EF4-FFF2-40B4-BE49-F238E27FC236}">
                <a16:creationId xmlns:a16="http://schemas.microsoft.com/office/drawing/2014/main" id="{18487784-9768-F048-1B17-9DCDB93C98C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cy-GB" altLang="en-US" b="1" dirty="0">
              <a:latin typeface="Arial" panose="020B0604020202020204" pitchFamily="34" charset="0"/>
            </a:endParaRPr>
          </a:p>
        </p:txBody>
      </p:sp>
      <p:sp>
        <p:nvSpPr>
          <p:cNvPr id="29700" name="Slide Number Placeholder 3">
            <a:extLst>
              <a:ext uri="{FF2B5EF4-FFF2-40B4-BE49-F238E27FC236}">
                <a16:creationId xmlns:a16="http://schemas.microsoft.com/office/drawing/2014/main" id="{31A80C13-7668-9602-C983-6E817D50B08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A994E75A-A71B-440E-9B17-439E2B400284}" type="slidenum">
              <a:rPr lang="en-GB" altLang="en-US" smtClean="0">
                <a:solidFill>
                  <a:srgbClr val="000000"/>
                </a:solidFill>
              </a:rPr>
              <a:pPr/>
              <a:t>33</a:t>
            </a:fld>
            <a:endParaRPr lang="en-GB" altLang="en-US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03506711"/>
      </p:ext>
    </p:extLst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83CE997-83C9-7F5C-F3F8-4D30439A3C1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Slide Image Placeholder 1">
            <a:extLst>
              <a:ext uri="{FF2B5EF4-FFF2-40B4-BE49-F238E27FC236}">
                <a16:creationId xmlns:a16="http://schemas.microsoft.com/office/drawing/2014/main" id="{25C74E6B-4C37-DA3E-2A73-CDE5B2A2C4DA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  <p:txBody>
          <a:bodyPr/>
          <a:lstStyle/>
          <a:p>
            <a:endParaRPr lang="en-GB"/>
          </a:p>
        </p:txBody>
      </p:sp>
      <p:sp>
        <p:nvSpPr>
          <p:cNvPr id="29699" name="Notes Placeholder 2">
            <a:extLst>
              <a:ext uri="{FF2B5EF4-FFF2-40B4-BE49-F238E27FC236}">
                <a16:creationId xmlns:a16="http://schemas.microsoft.com/office/drawing/2014/main" id="{24E58B99-3196-CAC1-6A91-FA856E818AA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cy-GB" altLang="en-US" b="1" dirty="0">
              <a:latin typeface="Arial" panose="020B0604020202020204" pitchFamily="34" charset="0"/>
            </a:endParaRPr>
          </a:p>
        </p:txBody>
      </p:sp>
      <p:sp>
        <p:nvSpPr>
          <p:cNvPr id="29700" name="Slide Number Placeholder 3">
            <a:extLst>
              <a:ext uri="{FF2B5EF4-FFF2-40B4-BE49-F238E27FC236}">
                <a16:creationId xmlns:a16="http://schemas.microsoft.com/office/drawing/2014/main" id="{DBB47AE2-78B7-06AD-38DA-C300FA1E1BD4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A994E75A-A71B-440E-9B17-439E2B400284}" type="slidenum">
              <a:rPr lang="en-GB" altLang="en-US" smtClean="0">
                <a:solidFill>
                  <a:srgbClr val="000000"/>
                </a:solidFill>
              </a:rPr>
              <a:pPr/>
              <a:t>34</a:t>
            </a:fld>
            <a:endParaRPr lang="en-GB" altLang="en-US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80719793"/>
      </p:ext>
    </p:extLst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91D9625-3D03-7961-B177-072ADE7F44A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Slide Image Placeholder 1">
            <a:extLst>
              <a:ext uri="{FF2B5EF4-FFF2-40B4-BE49-F238E27FC236}">
                <a16:creationId xmlns:a16="http://schemas.microsoft.com/office/drawing/2014/main" id="{D43AE6D0-97D6-778F-E91C-54906A60AF69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  <p:txBody>
          <a:bodyPr/>
          <a:lstStyle/>
          <a:p>
            <a:endParaRPr lang="en-GB"/>
          </a:p>
        </p:txBody>
      </p:sp>
      <p:sp>
        <p:nvSpPr>
          <p:cNvPr id="29699" name="Notes Placeholder 2">
            <a:extLst>
              <a:ext uri="{FF2B5EF4-FFF2-40B4-BE49-F238E27FC236}">
                <a16:creationId xmlns:a16="http://schemas.microsoft.com/office/drawing/2014/main" id="{8ED6E144-63D8-E1F3-817B-A3BCEABDE97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cy-GB" altLang="en-US" b="1" dirty="0">
              <a:latin typeface="Arial" panose="020B0604020202020204" pitchFamily="34" charset="0"/>
            </a:endParaRPr>
          </a:p>
        </p:txBody>
      </p:sp>
      <p:sp>
        <p:nvSpPr>
          <p:cNvPr id="29700" name="Slide Number Placeholder 3">
            <a:extLst>
              <a:ext uri="{FF2B5EF4-FFF2-40B4-BE49-F238E27FC236}">
                <a16:creationId xmlns:a16="http://schemas.microsoft.com/office/drawing/2014/main" id="{064314E9-77F5-3222-2F25-7E2BFAD4DD4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A994E75A-A71B-440E-9B17-439E2B400284}" type="slidenum">
              <a:rPr lang="en-GB" altLang="en-US" smtClean="0">
                <a:solidFill>
                  <a:srgbClr val="000000"/>
                </a:solidFill>
              </a:rPr>
              <a:pPr/>
              <a:t>35</a:t>
            </a:fld>
            <a:endParaRPr lang="en-GB" altLang="en-US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95310818"/>
      </p:ext>
    </p:extLst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7730F8E-6534-2CA2-08F3-6983FF54FD2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Slide Image Placeholder 1">
            <a:extLst>
              <a:ext uri="{FF2B5EF4-FFF2-40B4-BE49-F238E27FC236}">
                <a16:creationId xmlns:a16="http://schemas.microsoft.com/office/drawing/2014/main" id="{A75B29E9-16A7-2949-025F-4FB82960F985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  <p:txBody>
          <a:bodyPr/>
          <a:lstStyle/>
          <a:p>
            <a:endParaRPr lang="en-GB"/>
          </a:p>
        </p:txBody>
      </p:sp>
      <p:sp>
        <p:nvSpPr>
          <p:cNvPr id="29699" name="Notes Placeholder 2">
            <a:extLst>
              <a:ext uri="{FF2B5EF4-FFF2-40B4-BE49-F238E27FC236}">
                <a16:creationId xmlns:a16="http://schemas.microsoft.com/office/drawing/2014/main" id="{31C95980-FAD6-10D9-0DD0-D574AE0717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cy-GB" altLang="en-US" dirty="0">
              <a:latin typeface="Arial" panose="020B0604020202020204" pitchFamily="34" charset="0"/>
            </a:endParaRPr>
          </a:p>
        </p:txBody>
      </p:sp>
      <p:sp>
        <p:nvSpPr>
          <p:cNvPr id="29700" name="Slide Number Placeholder 3">
            <a:extLst>
              <a:ext uri="{FF2B5EF4-FFF2-40B4-BE49-F238E27FC236}">
                <a16:creationId xmlns:a16="http://schemas.microsoft.com/office/drawing/2014/main" id="{26FA3A09-1448-56BA-80CA-AC11EE4891C6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A994E75A-A71B-440E-9B17-439E2B400284}" type="slidenum">
              <a:rPr lang="en-GB" altLang="en-US" smtClean="0">
                <a:solidFill>
                  <a:srgbClr val="000000"/>
                </a:solidFill>
              </a:rPr>
              <a:pPr/>
              <a:t>36</a:t>
            </a:fld>
            <a:endParaRPr lang="en-GB" altLang="en-US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59923867"/>
      </p:ext>
    </p:extLst>
  </p:cSld>
  <p:clrMapOvr>
    <a:masterClrMapping/>
  </p:clrMapOvr>
</p:notes>
</file>

<file path=ppt/notesSlides/notesSlide3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D31748F-98E8-A43C-DCF8-6ECBDB76544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Slide Image Placeholder 1">
            <a:extLst>
              <a:ext uri="{FF2B5EF4-FFF2-40B4-BE49-F238E27FC236}">
                <a16:creationId xmlns:a16="http://schemas.microsoft.com/office/drawing/2014/main" id="{FFA6DC6C-2A3A-37AB-6738-E301F287C354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  <p:txBody>
          <a:bodyPr/>
          <a:lstStyle/>
          <a:p>
            <a:endParaRPr lang="en-GB" dirty="0"/>
          </a:p>
        </p:txBody>
      </p:sp>
      <p:sp>
        <p:nvSpPr>
          <p:cNvPr id="29699" name="Notes Placeholder 2">
            <a:extLst>
              <a:ext uri="{FF2B5EF4-FFF2-40B4-BE49-F238E27FC236}">
                <a16:creationId xmlns:a16="http://schemas.microsoft.com/office/drawing/2014/main" id="{A851636D-478F-641D-DA5B-E8A5C3CAAF6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1800" dirty="0">
                <a:solidFill>
                  <a:srgbClr val="0070C0"/>
                </a:solidFill>
              </a:rPr>
              <a:t>Developing your own profile: </a:t>
            </a:r>
            <a:r>
              <a:rPr lang="en-GB" sz="1800" dirty="0">
                <a:solidFill>
                  <a:srgbClr val="FF0000"/>
                </a:solidFill>
              </a:rPr>
              <a:t>Guided Study Sheet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1800" dirty="0">
                <a:solidFill>
                  <a:srgbClr val="0070C0"/>
                </a:solidFill>
              </a:rPr>
              <a:t>In Word (but for use in LinkedIn if this is one of their chosen portfolio pieces)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1800" b="1" dirty="0">
                <a:solidFill>
                  <a:srgbClr val="FF0000"/>
                </a:solidFill>
              </a:rPr>
              <a:t>Post in Forum (show how to attach a file to a post in Forum)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1800" b="1" dirty="0">
                <a:solidFill>
                  <a:srgbClr val="FF0000"/>
                </a:solidFill>
              </a:rPr>
              <a:t>Peer feedback – will need moderating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endParaRPr lang="cy-GB" sz="1800" b="1" noProof="0" dirty="0">
              <a:solidFill>
                <a:srgbClr val="FF0000"/>
              </a:solidFill>
              <a:latin typeface="Arial" panose="020B0604020202020204" pitchFamily="34" charset="0"/>
            </a:endParaRP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cy-GB" sz="1800" b="0" noProof="0" dirty="0">
                <a:solidFill>
                  <a:srgbClr val="FF0000"/>
                </a:solidFill>
                <a:latin typeface="Arial" panose="020B0604020202020204" pitchFamily="34" charset="0"/>
              </a:rPr>
              <a:t>Datblygu eich proffil eich hun: Taflen Astudio Dan Arweiniad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cy-GB" sz="1800" b="0" noProof="0" dirty="0">
                <a:solidFill>
                  <a:srgbClr val="FF0000"/>
                </a:solidFill>
                <a:latin typeface="Arial" panose="020B0604020202020204" pitchFamily="34" charset="0"/>
              </a:rPr>
              <a:t>Yn Word (ond i’w ddefnyddio yn </a:t>
            </a:r>
            <a:r>
              <a:rPr lang="cy-GB" sz="1800" b="0" noProof="0" dirty="0" err="1">
                <a:solidFill>
                  <a:srgbClr val="FF0000"/>
                </a:solidFill>
                <a:latin typeface="Arial" panose="020B0604020202020204" pitchFamily="34" charset="0"/>
              </a:rPr>
              <a:t>LinkedIn</a:t>
            </a:r>
            <a:r>
              <a:rPr lang="cy-GB" sz="1800" b="0" noProof="0" dirty="0">
                <a:solidFill>
                  <a:srgbClr val="FF0000"/>
                </a:solidFill>
                <a:latin typeface="Arial" panose="020B0604020202020204" pitchFamily="34" charset="0"/>
              </a:rPr>
              <a:t> os yw hyn yn un o’r darnau portffolio a ddewiswyd ganddynt 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cy-GB" sz="1800" b="1" noProof="0" dirty="0">
                <a:solidFill>
                  <a:srgbClr val="FF0000"/>
                </a:solidFill>
                <a:latin typeface="Arial" panose="020B0604020202020204" pitchFamily="34" charset="0"/>
              </a:rPr>
              <a:t>Postiwch yn y Fforwm (dangoswch sut i atodi ffeil i neges yn y Fforwm)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cy-GB" sz="1800" b="1" noProof="0" dirty="0">
                <a:solidFill>
                  <a:srgbClr val="FF0000"/>
                </a:solidFill>
                <a:latin typeface="Arial" panose="020B0604020202020204" pitchFamily="34" charset="0"/>
              </a:rPr>
              <a:t>Adborth gan gymheiriaid – bydd angen monitro hyn </a:t>
            </a:r>
            <a:endParaRPr lang="cy-GB" b="1" noProof="0" dirty="0">
              <a:latin typeface="Arial" panose="020B0604020202020204" pitchFamily="34" charset="0"/>
            </a:endParaRPr>
          </a:p>
        </p:txBody>
      </p:sp>
      <p:sp>
        <p:nvSpPr>
          <p:cNvPr id="29700" name="Slide Number Placeholder 3">
            <a:extLst>
              <a:ext uri="{FF2B5EF4-FFF2-40B4-BE49-F238E27FC236}">
                <a16:creationId xmlns:a16="http://schemas.microsoft.com/office/drawing/2014/main" id="{8FA1D3CC-0FDA-CB81-2D9B-2352BB718586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A994E75A-A71B-440E-9B17-439E2B400284}" type="slidenum">
              <a:rPr lang="en-GB" altLang="en-US" smtClean="0">
                <a:solidFill>
                  <a:srgbClr val="000000"/>
                </a:solidFill>
              </a:rPr>
              <a:pPr/>
              <a:t>37</a:t>
            </a:fld>
            <a:endParaRPr lang="en-GB" altLang="en-US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76030916"/>
      </p:ext>
    </p:extLst>
  </p:cSld>
  <p:clrMapOvr>
    <a:masterClrMapping/>
  </p:clrMapOvr>
</p:notes>
</file>

<file path=ppt/notesSlides/notesSlide3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F37278D-EE04-54B2-9204-7FE35A038F2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Slide Image Placeholder 1">
            <a:extLst>
              <a:ext uri="{FF2B5EF4-FFF2-40B4-BE49-F238E27FC236}">
                <a16:creationId xmlns:a16="http://schemas.microsoft.com/office/drawing/2014/main" id="{354EEF87-8EB6-14B5-D8FF-C4FFA54B77D4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  <p:txBody>
          <a:bodyPr/>
          <a:lstStyle/>
          <a:p>
            <a:endParaRPr lang="en-GB"/>
          </a:p>
        </p:txBody>
      </p:sp>
      <p:sp>
        <p:nvSpPr>
          <p:cNvPr id="29699" name="Notes Placeholder 2">
            <a:extLst>
              <a:ext uri="{FF2B5EF4-FFF2-40B4-BE49-F238E27FC236}">
                <a16:creationId xmlns:a16="http://schemas.microsoft.com/office/drawing/2014/main" id="{3687C59B-F4AC-E9E8-039E-8F6B6892AA6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cy-GB" altLang="en-US" dirty="0">
              <a:latin typeface="Arial" panose="020B0604020202020204" pitchFamily="34" charset="0"/>
            </a:endParaRPr>
          </a:p>
        </p:txBody>
      </p:sp>
      <p:sp>
        <p:nvSpPr>
          <p:cNvPr id="29700" name="Slide Number Placeholder 3">
            <a:extLst>
              <a:ext uri="{FF2B5EF4-FFF2-40B4-BE49-F238E27FC236}">
                <a16:creationId xmlns:a16="http://schemas.microsoft.com/office/drawing/2014/main" id="{9AE42062-CBE7-9B13-7DE5-EDF4414CAAA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A994E75A-A71B-440E-9B17-439E2B400284}" type="slidenum">
              <a:rPr lang="en-GB" altLang="en-US" smtClean="0">
                <a:solidFill>
                  <a:srgbClr val="000000"/>
                </a:solidFill>
              </a:rPr>
              <a:pPr/>
              <a:t>38</a:t>
            </a:fld>
            <a:endParaRPr lang="en-GB" altLang="en-US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02597744"/>
      </p:ext>
    </p:extLst>
  </p:cSld>
  <p:clrMapOvr>
    <a:masterClrMapping/>
  </p:clrMapOvr>
</p:notes>
</file>

<file path=ppt/notesSlides/notesSlide3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0D752CD-38F6-740E-AE14-84EB1C7291C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Slide Image Placeholder 1">
            <a:extLst>
              <a:ext uri="{FF2B5EF4-FFF2-40B4-BE49-F238E27FC236}">
                <a16:creationId xmlns:a16="http://schemas.microsoft.com/office/drawing/2014/main" id="{59AC645A-691B-9196-2B33-1FB3501A71ED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  <p:txBody>
          <a:bodyPr/>
          <a:lstStyle/>
          <a:p>
            <a:endParaRPr lang="en-GB"/>
          </a:p>
        </p:txBody>
      </p:sp>
      <p:sp>
        <p:nvSpPr>
          <p:cNvPr id="29699" name="Notes Placeholder 2">
            <a:extLst>
              <a:ext uri="{FF2B5EF4-FFF2-40B4-BE49-F238E27FC236}">
                <a16:creationId xmlns:a16="http://schemas.microsoft.com/office/drawing/2014/main" id="{57EBB0DF-2D2E-EF65-9619-A4655B29F08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cy-GB" altLang="en-US" dirty="0">
              <a:latin typeface="Arial" panose="020B0604020202020204" pitchFamily="34" charset="0"/>
            </a:endParaRPr>
          </a:p>
        </p:txBody>
      </p:sp>
      <p:sp>
        <p:nvSpPr>
          <p:cNvPr id="29700" name="Slide Number Placeholder 3">
            <a:extLst>
              <a:ext uri="{FF2B5EF4-FFF2-40B4-BE49-F238E27FC236}">
                <a16:creationId xmlns:a16="http://schemas.microsoft.com/office/drawing/2014/main" id="{DA624578-425C-2E66-AF49-AC90B6E0D4A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A994E75A-A71B-440E-9B17-439E2B400284}" type="slidenum">
              <a:rPr lang="en-GB" altLang="en-US" smtClean="0">
                <a:solidFill>
                  <a:srgbClr val="000000"/>
                </a:solidFill>
              </a:rPr>
              <a:pPr/>
              <a:t>39</a:t>
            </a:fld>
            <a:endParaRPr lang="en-GB" altLang="en-US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52742059"/>
      </p:ext>
    </p:extLst>
  </p:cSld>
  <p:clrMapOvr>
    <a:masterClrMapping/>
  </p:clrMapOvr>
</p:notes>
</file>

<file path=ppt/notesSlides/notesSlide3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6A563DE-CEB9-38C4-5F08-98BCD230A34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Slide Image Placeholder 1">
            <a:extLst>
              <a:ext uri="{FF2B5EF4-FFF2-40B4-BE49-F238E27FC236}">
                <a16:creationId xmlns:a16="http://schemas.microsoft.com/office/drawing/2014/main" id="{A806E80D-06D2-6A97-444F-2953365D6CF3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  <p:txBody>
          <a:bodyPr/>
          <a:lstStyle/>
          <a:p>
            <a:endParaRPr lang="en-GB"/>
          </a:p>
        </p:txBody>
      </p:sp>
      <p:sp>
        <p:nvSpPr>
          <p:cNvPr id="29699" name="Notes Placeholder 2">
            <a:extLst>
              <a:ext uri="{FF2B5EF4-FFF2-40B4-BE49-F238E27FC236}">
                <a16:creationId xmlns:a16="http://schemas.microsoft.com/office/drawing/2014/main" id="{7C0DA00B-4915-AB55-75CB-0DED5663B16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cy-GB" altLang="en-US" dirty="0">
              <a:latin typeface="Arial" panose="020B0604020202020204" pitchFamily="34" charset="0"/>
            </a:endParaRPr>
          </a:p>
        </p:txBody>
      </p:sp>
      <p:sp>
        <p:nvSpPr>
          <p:cNvPr id="29700" name="Slide Number Placeholder 3">
            <a:extLst>
              <a:ext uri="{FF2B5EF4-FFF2-40B4-BE49-F238E27FC236}">
                <a16:creationId xmlns:a16="http://schemas.microsoft.com/office/drawing/2014/main" id="{9866C89F-5FDE-F08B-C39A-48BBF9FC96B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A994E75A-A71B-440E-9B17-439E2B400284}" type="slidenum">
              <a:rPr lang="en-GB" altLang="en-US" smtClean="0">
                <a:solidFill>
                  <a:srgbClr val="000000"/>
                </a:solidFill>
              </a:rPr>
              <a:pPr/>
              <a:t>40</a:t>
            </a:fld>
            <a:endParaRPr lang="en-GB" altLang="en-US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18537182"/>
      </p:ext>
    </p:extLst>
  </p:cSld>
  <p:clrMapOvr>
    <a:masterClrMapping/>
  </p:clrMapOvr>
</p:notes>
</file>

<file path=ppt/notesSlides/notesSlide4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DA92866-BEA2-46B0-625E-F9FA72D36A2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Slide Image Placeholder 1">
            <a:extLst>
              <a:ext uri="{FF2B5EF4-FFF2-40B4-BE49-F238E27FC236}">
                <a16:creationId xmlns:a16="http://schemas.microsoft.com/office/drawing/2014/main" id="{505D3CD9-AC94-9796-6C80-95954D591136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  <p:txBody>
          <a:bodyPr/>
          <a:lstStyle/>
          <a:p>
            <a:endParaRPr lang="en-GB"/>
          </a:p>
        </p:txBody>
      </p:sp>
      <p:sp>
        <p:nvSpPr>
          <p:cNvPr id="29699" name="Notes Placeholder 2">
            <a:extLst>
              <a:ext uri="{FF2B5EF4-FFF2-40B4-BE49-F238E27FC236}">
                <a16:creationId xmlns:a16="http://schemas.microsoft.com/office/drawing/2014/main" id="{4B2B506C-D63A-7D60-DBA4-67A20243C8A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cy-GB" altLang="en-US" dirty="0">
              <a:latin typeface="Arial" panose="020B0604020202020204" pitchFamily="34" charset="0"/>
            </a:endParaRPr>
          </a:p>
        </p:txBody>
      </p:sp>
      <p:sp>
        <p:nvSpPr>
          <p:cNvPr id="29700" name="Slide Number Placeholder 3">
            <a:extLst>
              <a:ext uri="{FF2B5EF4-FFF2-40B4-BE49-F238E27FC236}">
                <a16:creationId xmlns:a16="http://schemas.microsoft.com/office/drawing/2014/main" id="{4F252ABD-07A3-56AF-C837-5470BE10D0D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A994E75A-A71B-440E-9B17-439E2B400284}" type="slidenum">
              <a:rPr lang="en-GB" altLang="en-US" smtClean="0">
                <a:solidFill>
                  <a:srgbClr val="000000"/>
                </a:solidFill>
              </a:rPr>
              <a:pPr/>
              <a:t>41</a:t>
            </a:fld>
            <a:endParaRPr lang="en-GB" altLang="en-US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7979024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BF0BA9FB-2FDB-7E46-981B-3CC0ADD4E5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516008"/>
            <a:ext cx="8058149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0253037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59F52B34-1263-5340-99D2-7468DF6FDF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160C76CE-A814-A147-9C0B-27514F28EA56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4729163" y="1516008"/>
            <a:ext cx="3870325" cy="3608442"/>
          </a:xfrm>
          <a:prstGeom prst="rect">
            <a:avLst/>
          </a:prstGeom>
          <a:ln>
            <a:noFill/>
          </a:ln>
        </p:spPr>
        <p:txBody>
          <a:bodyPr/>
          <a:lstStyle>
            <a:lvl1pPr marL="0" indent="0">
              <a:buNone/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>
                <a:solidFill>
                  <a:schemeClr val="bg1"/>
                </a:solidFill>
              </a:defRPr>
            </a:lvl2pPr>
            <a:lvl3pPr marL="914400" indent="0">
              <a:buNone/>
              <a:defRPr>
                <a:solidFill>
                  <a:schemeClr val="bg1"/>
                </a:solidFill>
              </a:defRPr>
            </a:lvl3pPr>
            <a:lvl4pPr marL="1371600" indent="0">
              <a:buNone/>
              <a:defRPr>
                <a:solidFill>
                  <a:schemeClr val="bg1"/>
                </a:solidFill>
              </a:defRPr>
            </a:lvl4pPr>
            <a:lvl5pPr marL="1828800" indent="0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6121626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/>
          <a:lstStyle/>
          <a:p>
            <a:fld id="{5C958B5D-2B71-F94E-8A2A-2F1F5E391DA3}" type="datetimeFigureOut">
              <a:rPr lang="en-US" smtClean="0"/>
              <a:t>10/12/2026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9889881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258730-AE93-FF0E-710A-F58BDEA4B57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5C8CAC4-FE14-692D-39DD-E8D37A7D6F9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203022042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2592FF-730A-3ACC-F2C1-FD23CD86FDA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D8554D-302E-6091-A417-1F656929E89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825625"/>
            <a:ext cx="7886700" cy="364089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99253784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FDA8D8-3E08-E825-EEC7-DA6D9D83E5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8770BF-58AF-3C36-FB4C-29139C11C43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67150" cy="380986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B631763-20BB-AD5E-505E-1B10D5D9BDB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825625"/>
            <a:ext cx="3867150" cy="380986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42315080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ABAB3A-AB48-2E71-E045-5905840D90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4D3FA62-806F-8FBE-B4E4-05253FC077E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B42DAB3-9F42-9E68-2677-7F1BCD9DBCC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08071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D676026-1C42-780C-0DA1-36F0677FB4C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1FD8196-3603-CBCC-3637-B437E1B8CB5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08071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76302878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32A9CC-E3FD-E6D5-35FF-D4EBDDABB6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9F3A581-13D0-8570-8E69-9821B85D70E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788" y="457201"/>
            <a:ext cx="4629150" cy="540385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0F2BCBE-6ED5-3286-7E74-9AE28B2A2E7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32744484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D3CEE0-7BAA-340E-518E-5EC828F3BB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2AE6492-A546-CC16-D9B7-B3125889A40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788" y="457199"/>
            <a:ext cx="4629150" cy="5403851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DA98CA9-D03F-6D93-BD5E-2BAE75F0991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0733010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BF0BA9FB-2FDB-7E46-981B-3CC0ADD4E5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516008"/>
            <a:ext cx="8058149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8354984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59F52B34-1263-5340-99D2-7468DF6FDF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160C76CE-A814-A147-9C0B-27514F28EA56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4729163" y="1516008"/>
            <a:ext cx="3870325" cy="3608442"/>
          </a:xfrm>
          <a:prstGeom prst="rect">
            <a:avLst/>
          </a:prstGeom>
          <a:ln>
            <a:noFill/>
          </a:ln>
        </p:spPr>
        <p:txBody>
          <a:bodyPr/>
          <a:lstStyle>
            <a:lvl1pPr marL="0" indent="0">
              <a:buNone/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>
                <a:solidFill>
                  <a:schemeClr val="bg1"/>
                </a:solidFill>
              </a:defRPr>
            </a:lvl2pPr>
            <a:lvl3pPr marL="914400" indent="0">
              <a:buNone/>
              <a:defRPr>
                <a:solidFill>
                  <a:schemeClr val="bg1"/>
                </a:solidFill>
              </a:defRPr>
            </a:lvl3pPr>
            <a:lvl4pPr marL="1371600" indent="0">
              <a:buNone/>
              <a:defRPr>
                <a:solidFill>
                  <a:schemeClr val="bg1"/>
                </a:solidFill>
              </a:defRPr>
            </a:lvl4pPr>
            <a:lvl5pPr marL="1828800" indent="0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84688651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258730-AE93-FF0E-710A-F58BDEA4B57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5C8CAC4-FE14-692D-39DD-E8D37A7D6F9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1863375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2592FF-730A-3ACC-F2C1-FD23CD86FDA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D8554D-302E-6091-A417-1F656929E89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825625"/>
            <a:ext cx="7886700" cy="3640897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270254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FDA8D8-3E08-E825-EEC7-DA6D9D83E5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8770BF-58AF-3C36-FB4C-29139C11C43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67150" cy="380986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B631763-20BB-AD5E-505E-1B10D5D9BDB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825625"/>
            <a:ext cx="3867150" cy="380986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6053461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ABAB3A-AB48-2E71-E045-5905840D90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4D3FA62-806F-8FBE-B4E4-05253FC077E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B42DAB3-9F42-9E68-2677-7F1BCD9DBCC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080716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D676026-1C42-780C-0DA1-36F0677FB4C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1FD8196-3603-CBCC-3637-B437E1B8CB5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080716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342178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32A9CC-E3FD-E6D5-35FF-D4EBDDABB6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9F3A581-13D0-8570-8E69-9821B85D70E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788" y="457201"/>
            <a:ext cx="4629150" cy="540385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0F2BCBE-6ED5-3286-7E74-9AE28B2A2E7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66514338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D3CEE0-7BAA-340E-518E-5EC828F3BB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2AE6492-A546-CC16-D9B7-B3125889A40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788" y="457199"/>
            <a:ext cx="4629150" cy="5403851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DA98CA9-D03F-6D93-BD5E-2BAE75F0991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85236235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.png"/><Relationship Id="rId5" Type="http://schemas.openxmlformats.org/officeDocument/2006/relationships/image" Target="../media/image1.png"/><Relationship Id="rId4" Type="http://schemas.openxmlformats.org/officeDocument/2006/relationships/theme" Target="../theme/theme1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png"/><Relationship Id="rId3" Type="http://schemas.openxmlformats.org/officeDocument/2006/relationships/slideLayout" Target="../slideLayouts/slideLayout6.xml"/><Relationship Id="rId7" Type="http://schemas.openxmlformats.org/officeDocument/2006/relationships/theme" Target="../theme/theme2.xml"/><Relationship Id="rId2" Type="http://schemas.openxmlformats.org/officeDocument/2006/relationships/slideLayout" Target="../slideLayouts/slideLayout5.xml"/><Relationship Id="rId1" Type="http://schemas.openxmlformats.org/officeDocument/2006/relationships/slideLayout" Target="../slideLayouts/slideLayout4.xml"/><Relationship Id="rId6" Type="http://schemas.openxmlformats.org/officeDocument/2006/relationships/slideLayout" Target="../slideLayouts/slideLayout9.xml"/><Relationship Id="rId5" Type="http://schemas.openxmlformats.org/officeDocument/2006/relationships/slideLayout" Target="../slideLayouts/slideLayout8.xml"/><Relationship Id="rId4" Type="http://schemas.openxmlformats.org/officeDocument/2006/relationships/slideLayout" Target="../slideLayouts/slideLayout7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theme" Target="../theme/theme3.xml"/><Relationship Id="rId2" Type="http://schemas.openxmlformats.org/officeDocument/2006/relationships/slideLayout" Target="../slideLayouts/slideLayout11.xml"/><Relationship Id="rId1" Type="http://schemas.openxmlformats.org/officeDocument/2006/relationships/slideLayout" Target="../slideLayouts/slideLayout10.xml"/><Relationship Id="rId4" Type="http://schemas.openxmlformats.org/officeDocument/2006/relationships/image" Target="../media/image1.png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png"/><Relationship Id="rId3" Type="http://schemas.openxmlformats.org/officeDocument/2006/relationships/slideLayout" Target="../slideLayouts/slideLayout14.xml"/><Relationship Id="rId7" Type="http://schemas.openxmlformats.org/officeDocument/2006/relationships/theme" Target="../theme/theme4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5" Type="http://schemas.openxmlformats.org/officeDocument/2006/relationships/slideLayout" Target="../slideLayouts/slideLayout16.xml"/><Relationship Id="rId4" Type="http://schemas.openxmlformats.org/officeDocument/2006/relationships/slideLayout" Target="../slideLayouts/slideLayout15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lue background with white text&#10;&#10;Description automatically generated with medium confidence">
            <a:extLst>
              <a:ext uri="{FF2B5EF4-FFF2-40B4-BE49-F238E27FC236}">
                <a16:creationId xmlns:a16="http://schemas.microsoft.com/office/drawing/2014/main" id="{94D6A193-B301-6B6C-B400-4D5D66BB3411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E996A00E-2349-7FBE-C3BF-7A83C87AA83D}"/>
              </a:ext>
            </a:extLst>
          </p:cNvPr>
          <p:cNvPicPr>
            <a:picLocks noChangeAspect="1"/>
          </p:cNvPicPr>
          <p:nvPr userDrawn="1"/>
        </p:nvPicPr>
        <p:blipFill>
          <a:blip r:embed="rId6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5683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63" r:id="rId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0D12B95-E5E9-0A88-2236-8231CA4F88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1E218A4-832E-EF8D-0DFA-D359DCE4D90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258DF01-6422-7867-AD66-61635F4058B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755CD24-C473-2E4F-9AE6-964E15D7F65F}" type="datetimeFigureOut">
              <a:rPr lang="en-US" smtClean="0"/>
              <a:t>10/12/2026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27AB7A4-DB46-D777-91C4-92DB57F6145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7AD2823-7223-BDB7-2635-F1184CC9FD3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7302E44-E074-904B-9870-14DEF89A79BD}" type="slidenum">
              <a:rPr lang="en-US" smtClean="0"/>
              <a:t>‹#›</a:t>
            </a:fld>
            <a:endParaRPr lang="en-US"/>
          </a:p>
        </p:txBody>
      </p:sp>
      <p:pic>
        <p:nvPicPr>
          <p:cNvPr id="8" name="Picture 7" descr="A picture containing text, screenshot, businesscard, design&#10;&#10;Description automatically generated">
            <a:extLst>
              <a:ext uri="{FF2B5EF4-FFF2-40B4-BE49-F238E27FC236}">
                <a16:creationId xmlns:a16="http://schemas.microsoft.com/office/drawing/2014/main" id="{22DAAF22-B42F-17F3-6C35-7E6E3C1B7110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6954810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683" r:id="rId2"/>
    <p:sldLayoutId id="2147483684" r:id="rId3"/>
    <p:sldLayoutId id="2147483685" r:id="rId4"/>
    <p:sldLayoutId id="2147483686" r:id="rId5"/>
    <p:sldLayoutId id="2147483687" r:id="rId6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lue background with white text&#10;&#10;Description automatically generated with medium confidence">
            <a:extLst>
              <a:ext uri="{FF2B5EF4-FFF2-40B4-BE49-F238E27FC236}">
                <a16:creationId xmlns:a16="http://schemas.microsoft.com/office/drawing/2014/main" id="{94D6A193-B301-6B6C-B400-4D5D66BB3411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454983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9" r:id="rId1"/>
    <p:sldLayoutId id="2147483690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0D12B95-E5E9-0A88-2236-8231CA4F88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1E218A4-832E-EF8D-0DFA-D359DCE4D90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258DF01-6422-7867-AD66-61635F4058B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755CD24-C473-2E4F-9AE6-964E15D7F65F}" type="datetimeFigureOut">
              <a:rPr lang="en-US" smtClean="0"/>
              <a:t>10/12/2026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27AB7A4-DB46-D777-91C4-92DB57F6145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7AD2823-7223-BDB7-2635-F1184CC9FD3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7302E44-E074-904B-9870-14DEF89A79BD}" type="slidenum">
              <a:rPr lang="en-US" smtClean="0"/>
              <a:t>‹#›</a:t>
            </a:fld>
            <a:endParaRPr lang="en-US"/>
          </a:p>
        </p:txBody>
      </p:sp>
      <p:pic>
        <p:nvPicPr>
          <p:cNvPr id="8" name="Picture 7" descr="A picture containing text, screenshot, businesscard, design&#10;&#10;Description automatically generated">
            <a:extLst>
              <a:ext uri="{FF2B5EF4-FFF2-40B4-BE49-F238E27FC236}">
                <a16:creationId xmlns:a16="http://schemas.microsoft.com/office/drawing/2014/main" id="{22DAAF22-B42F-17F3-6C35-7E6E3C1B7110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2957501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2" r:id="rId1"/>
    <p:sldLayoutId id="2147483693" r:id="rId2"/>
    <p:sldLayoutId id="2147483694" r:id="rId3"/>
    <p:sldLayoutId id="2147483695" r:id="rId4"/>
    <p:sldLayoutId id="2147483696" r:id="rId5"/>
    <p:sldLayoutId id="2147483697" r:id="rId6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0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4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4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4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AX5tgGVwkMA" TargetMode="External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6.png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14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14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14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14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14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14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chart" Target="../charts/chart1.xml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14.xml"/><Relationship Id="rId4" Type="http://schemas.openxmlformats.org/officeDocument/2006/relationships/chart" Target="../charts/char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rgs.org/professionals/developing-your-career/the-p-i-e-approach-to-career-success" TargetMode="External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14.xml"/><Relationship Id="rId4" Type="http://schemas.openxmlformats.org/officeDocument/2006/relationships/image" Target="../media/image7.png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14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14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14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14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careerbuilder.com/advice/employer-blog/70-of-employers-use-social-networking-sites-to-research-candidates-during-hiring-process" TargetMode="External"/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14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14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14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14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14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4.xml"/><Relationship Id="rId1" Type="http://schemas.openxmlformats.org/officeDocument/2006/relationships/slideLayout" Target="../slideLayouts/slideLayout14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5.xml"/><Relationship Id="rId1" Type="http://schemas.openxmlformats.org/officeDocument/2006/relationships/slideLayout" Target="../slideLayouts/slideLayout14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6.xml"/><Relationship Id="rId1" Type="http://schemas.openxmlformats.org/officeDocument/2006/relationships/slideLayout" Target="../slideLayouts/slideLayout14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teachingenglish.org.uk/professional-development/teachers/understanding-my-professional-identity" TargetMode="External"/><Relationship Id="rId7" Type="http://schemas.openxmlformats.org/officeDocument/2006/relationships/hyperlink" Target="https://www.professionalstandards.org.uk/sites/default/files/attachments/professional-identity-and-the-role-of-the-regulator-overview.pdf" TargetMode="External"/><Relationship Id="rId2" Type="http://schemas.openxmlformats.org/officeDocument/2006/relationships/notesSlide" Target="../notesSlides/notesSlide37.xml"/><Relationship Id="rId1" Type="http://schemas.openxmlformats.org/officeDocument/2006/relationships/slideLayout" Target="../slideLayouts/slideLayout14.xml"/><Relationship Id="rId6" Type="http://schemas.openxmlformats.org/officeDocument/2006/relationships/hyperlink" Target="https://www.youtube.com/watch?v=AX5tgGVwkMA" TargetMode="External"/><Relationship Id="rId5" Type="http://schemas.openxmlformats.org/officeDocument/2006/relationships/hyperlink" Target="https://www.gov.uk/government/publications/teachers-standards" TargetMode="External"/><Relationship Id="rId4" Type="http://schemas.openxmlformats.org/officeDocument/2006/relationships/hyperlink" Target="https://www.careerbuilder.com/advice/employer-blog/70-of-employers-use-social-networking-sites-to-research-candidates-during-hiring-process" TargetMode="Externa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hyperlink" Target="https://journals.sagepub.com/doi/10.1177/20563051221077022" TargetMode="External"/><Relationship Id="rId2" Type="http://schemas.openxmlformats.org/officeDocument/2006/relationships/notesSlide" Target="../notesSlides/notesSlide38.xml"/><Relationship Id="rId1" Type="http://schemas.openxmlformats.org/officeDocument/2006/relationships/slideLayout" Target="../slideLayouts/slideLayout14.xml"/><Relationship Id="rId6" Type="http://schemas.openxmlformats.org/officeDocument/2006/relationships/hyperlink" Target="https://uwtsd.careercentre.me/resources/elearning/Hub.aspx?search=Profile&amp;redirectUrl=" TargetMode="External"/><Relationship Id="rId5" Type="http://schemas.openxmlformats.org/officeDocument/2006/relationships/hyperlink" Target="https://pmc.ncbi.nlm.nih.gov/articles/PMC12603955/" TargetMode="External"/><Relationship Id="rId4" Type="http://schemas.openxmlformats.org/officeDocument/2006/relationships/hyperlink" Target="https://socialcare.wales/cms-assets/documents/Early-years-and-childcare-resource-for-teachers-web-en.pdf" TargetMode="Externa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teachingenglish.org.uk/professional-development/teachers/understanding-my-professional-identity" TargetMode="External"/><Relationship Id="rId7" Type="http://schemas.openxmlformats.org/officeDocument/2006/relationships/hyperlink" Target="https://www.professionalstandards.org.uk/sites/default/files/attachments/professional-identity-and-the-role-of-the-regulator-overview.pdf" TargetMode="External"/><Relationship Id="rId2" Type="http://schemas.openxmlformats.org/officeDocument/2006/relationships/notesSlide" Target="../notesSlides/notesSlide39.xml"/><Relationship Id="rId1" Type="http://schemas.openxmlformats.org/officeDocument/2006/relationships/slideLayout" Target="../slideLayouts/slideLayout14.xml"/><Relationship Id="rId6" Type="http://schemas.openxmlformats.org/officeDocument/2006/relationships/hyperlink" Target="https://www.youtube.com/watch?v=AX5tgGVwkMA" TargetMode="External"/><Relationship Id="rId5" Type="http://schemas.openxmlformats.org/officeDocument/2006/relationships/hyperlink" Target="https://www.gov.uk/government/publications/teachers-standards" TargetMode="External"/><Relationship Id="rId4" Type="http://schemas.openxmlformats.org/officeDocument/2006/relationships/hyperlink" Target="https://www.careerbuilder.com/advice/employer-blog/70-of-employers-use-social-networking-sites-to-research-candidates-during-hiring-process" TargetMode="External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hyperlink" Target="https://journals.sagepub.com/doi/10.1177/20563051221077022" TargetMode="External"/><Relationship Id="rId2" Type="http://schemas.openxmlformats.org/officeDocument/2006/relationships/notesSlide" Target="../notesSlides/notesSlide40.xml"/><Relationship Id="rId1" Type="http://schemas.openxmlformats.org/officeDocument/2006/relationships/slideLayout" Target="../slideLayouts/slideLayout14.xml"/><Relationship Id="rId6" Type="http://schemas.openxmlformats.org/officeDocument/2006/relationships/hyperlink" Target="https://uwtsd.careercentre.me/resources/elearning/Hub.aspx?search=Profile&amp;redirectUrl=" TargetMode="External"/><Relationship Id="rId5" Type="http://schemas.openxmlformats.org/officeDocument/2006/relationships/hyperlink" Target="https://pmc.ncbi.nlm.nih.gov/articles/PMC12603955/" TargetMode="External"/><Relationship Id="rId4" Type="http://schemas.openxmlformats.org/officeDocument/2006/relationships/hyperlink" Target="https://socialcare.wales/cms-assets/documents/Early-years-and-childcare-resource-for-teachers-web-en.pdf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1918EC05-41A4-24C6-B4D5-4E43E7977B3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y-GB" sz="2800" noProof="0" dirty="0">
                <a:ea typeface="Times New Roman" panose="02020603050405020304" pitchFamily="18" charset="0"/>
              </a:rPr>
              <a:t>ECCE4001</a:t>
            </a:r>
            <a:br>
              <a:rPr lang="cy-GB" sz="2800" noProof="0" dirty="0">
                <a:ea typeface="Times New Roman" panose="02020603050405020304" pitchFamily="18" charset="0"/>
              </a:rPr>
            </a:br>
            <a:r>
              <a:rPr lang="cy-GB" noProof="0" dirty="0"/>
              <a:t>Pwy ydw i?: Archwilio Hunaniaeth Broffesiynol</a:t>
            </a:r>
            <a:br>
              <a:rPr lang="cy-GB" sz="2800" dirty="0">
                <a:ea typeface="Times New Roman" panose="02020603050405020304" pitchFamily="18" charset="0"/>
              </a:rPr>
            </a:br>
            <a:br>
              <a:rPr lang="en-GB" sz="2800" dirty="0">
                <a:ea typeface="Times New Roman" panose="02020603050405020304" pitchFamily="18" charset="0"/>
              </a:rPr>
            </a:br>
            <a:r>
              <a:rPr lang="en-GB" sz="2800" dirty="0">
                <a:solidFill>
                  <a:schemeClr val="accent4">
                    <a:lumMod val="20000"/>
                    <a:lumOff val="80000"/>
                  </a:schemeClr>
                </a:solidFill>
                <a:ea typeface="Times New Roman" panose="02020603050405020304" pitchFamily="18" charset="0"/>
              </a:rPr>
              <a:t>ECCE4001</a:t>
            </a:r>
            <a:br>
              <a:rPr lang="en-GB" sz="2800" dirty="0">
                <a:solidFill>
                  <a:schemeClr val="accent4">
                    <a:lumMod val="20000"/>
                    <a:lumOff val="80000"/>
                  </a:schemeClr>
                </a:solidFill>
                <a:ea typeface="Times New Roman" panose="02020603050405020304" pitchFamily="18" charset="0"/>
              </a:rPr>
            </a:br>
            <a:r>
              <a:rPr lang="en-GB" sz="2800" dirty="0">
                <a:solidFill>
                  <a:schemeClr val="accent4">
                    <a:lumMod val="20000"/>
                    <a:lumOff val="80000"/>
                  </a:schemeClr>
                </a:solidFill>
                <a:ea typeface="Times New Roman" panose="02020603050405020304" pitchFamily="18" charset="0"/>
              </a:rPr>
              <a:t>Who Am I?: Exploring Professional Identity</a:t>
            </a:r>
            <a:br>
              <a:rPr lang="en-GB" sz="2800" dirty="0">
                <a:solidFill>
                  <a:schemeClr val="accent4">
                    <a:lumMod val="20000"/>
                    <a:lumOff val="80000"/>
                  </a:schemeClr>
                </a:solidFill>
                <a:ea typeface="Times New Roman" panose="02020603050405020304" pitchFamily="18" charset="0"/>
              </a:rPr>
            </a:br>
            <a:br>
              <a:rPr lang="en-GB" sz="2800" dirty="0">
                <a:solidFill>
                  <a:schemeClr val="accent4">
                    <a:lumMod val="20000"/>
                    <a:lumOff val="80000"/>
                  </a:schemeClr>
                </a:solidFill>
                <a:ea typeface="Times New Roman" panose="02020603050405020304" pitchFamily="18" charset="0"/>
              </a:rPr>
            </a:br>
            <a:r>
              <a:rPr lang="cy-GB" sz="2800" dirty="0">
                <a:ea typeface="Times New Roman" panose="02020603050405020304" pitchFamily="18" charset="0"/>
              </a:rPr>
              <a:t>Thema</a:t>
            </a:r>
            <a:r>
              <a:rPr lang="en-GB" sz="2800" dirty="0"/>
              <a:t> 8</a:t>
            </a:r>
            <a:r>
              <a:rPr lang="cy-GB" sz="2800" noProof="0" dirty="0"/>
              <a:t>: Datblygu eich Proffil Proffesiynol</a:t>
            </a:r>
            <a:br>
              <a:rPr lang="en-GB" sz="2800" dirty="0"/>
            </a:br>
            <a:r>
              <a:rPr lang="en-GB" sz="2800" dirty="0">
                <a:solidFill>
                  <a:schemeClr val="accent4">
                    <a:lumMod val="20000"/>
                    <a:lumOff val="80000"/>
                  </a:schemeClr>
                </a:solidFill>
              </a:rPr>
              <a:t>Theme 8: Developing Your Professional Profile</a:t>
            </a:r>
            <a:br>
              <a:rPr lang="en-GB" sz="2800" dirty="0"/>
            </a:br>
            <a:br>
              <a:rPr lang="en-GB" sz="2800" dirty="0">
                <a:ea typeface="Times New Roman" panose="02020603050405020304" pitchFamily="18" charset="0"/>
              </a:rPr>
            </a:b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4550920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7B0A493-051E-A7AE-21E7-EFB6BE094E8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D2A80D5-5BE9-53BD-A327-344433D6CFC3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20000"/>
          </a:bodyPr>
          <a:lstStyle/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400" dirty="0">
                <a:solidFill>
                  <a:srgbClr val="0070C0"/>
                </a:solidFill>
              </a:rPr>
              <a:t>Professional Profile and Professional Identity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400" dirty="0">
                <a:solidFill>
                  <a:srgbClr val="0070C0"/>
                </a:solidFill>
              </a:rPr>
              <a:t>What is a Professional Profile?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400" dirty="0">
                <a:solidFill>
                  <a:srgbClr val="0070C0"/>
                </a:solidFill>
              </a:rPr>
              <a:t>Why is it Important?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400" dirty="0">
                <a:solidFill>
                  <a:srgbClr val="0070C0"/>
                </a:solidFill>
              </a:rPr>
              <a:t>What should be included?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400" dirty="0">
                <a:solidFill>
                  <a:srgbClr val="0070C0"/>
                </a:solidFill>
              </a:rPr>
              <a:t>Types of professional profile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400" dirty="0">
                <a:solidFill>
                  <a:srgbClr val="0070C0"/>
                </a:solidFill>
              </a:rPr>
              <a:t>Evaluating a professional profile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400" dirty="0">
                <a:solidFill>
                  <a:srgbClr val="0070C0"/>
                </a:solidFill>
              </a:rPr>
              <a:t>Professional Profiles and Social Media</a:t>
            </a:r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B03608D8-FA49-FF45-DDA3-A5961E9FD1C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y-GB" b="1" noProof="0" dirty="0"/>
              <a:t>Cynnwys y Thema</a:t>
            </a:r>
            <a:br>
              <a:rPr lang="en-GB" b="1" dirty="0"/>
            </a:br>
            <a:r>
              <a:rPr lang="en-GB" b="1" dirty="0">
                <a:solidFill>
                  <a:srgbClr val="0070C0"/>
                </a:solidFill>
              </a:rPr>
              <a:t>Theme Content</a:t>
            </a:r>
            <a:endParaRPr lang="en-GB" b="1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690FC30-0D01-DF6C-0001-DDAA8E1BDF6A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20000"/>
          </a:bodyPr>
          <a:lstStyle/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cy-GB" sz="2400" noProof="0" dirty="0"/>
              <a:t>Proffil Proffesiynol a Hunaniaeth Broffesiynol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cy-GB" sz="2400" dirty="0"/>
              <a:t>Beth yw Proffil Proffesiynol?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cy-GB" sz="2400" noProof="0" dirty="0"/>
              <a:t>Pam ei fod yn bwysig?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cy-GB" sz="2400" dirty="0"/>
              <a:t>Beth y dylid ei gynnwys?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cy-GB" sz="2400" dirty="0"/>
              <a:t>Mathau o broffiliau proffesiynol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cy-GB" sz="2400" dirty="0"/>
              <a:t>Gwerthuso proffil proffesiynol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cy-GB" sz="2400" dirty="0"/>
              <a:t>Proffiliau Proffesiynol a’r  Cyfryngau Cymdeithasol </a:t>
            </a:r>
            <a:endParaRPr lang="cy-GB" sz="2400" noProof="0" dirty="0"/>
          </a:p>
        </p:txBody>
      </p:sp>
    </p:spTree>
    <p:extLst>
      <p:ext uri="{BB962C8B-B14F-4D97-AF65-F5344CB8AC3E}">
        <p14:creationId xmlns:p14="http://schemas.microsoft.com/office/powerpoint/2010/main" val="211179789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A3E5093-91FD-E7EF-AA8A-264BB6F2463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9C3F0E4-C662-EBE2-82B9-78A8699346CC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400" dirty="0">
                <a:solidFill>
                  <a:srgbClr val="0070C0"/>
                </a:solidFill>
              </a:rPr>
              <a:t>This Theme builds on concepts explored in;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400" dirty="0">
                <a:solidFill>
                  <a:srgbClr val="0070C0"/>
                </a:solidFill>
              </a:rPr>
              <a:t>Theme 2: Principles of Professional Practice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400" dirty="0">
                <a:solidFill>
                  <a:srgbClr val="0070C0"/>
                </a:solidFill>
              </a:rPr>
              <a:t>Theme 3: Reflective Practice – Theory and Models, and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400" dirty="0">
                <a:solidFill>
                  <a:srgbClr val="0070C0"/>
                </a:solidFill>
              </a:rPr>
              <a:t>Theme 7: Building Professional Knowledge</a:t>
            </a:r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DE8F4987-7F29-AFA0-C1E2-0093A2DCFCD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y-GB" b="1" noProof="0" dirty="0"/>
              <a:t>Cysylltiadau â Themâu Blaenorol</a:t>
            </a:r>
            <a:br>
              <a:rPr lang="en-GB" b="1" dirty="0"/>
            </a:br>
            <a:r>
              <a:rPr lang="en-GB" b="1" dirty="0">
                <a:solidFill>
                  <a:srgbClr val="0070C0"/>
                </a:solidFill>
              </a:rPr>
              <a:t>Links to Previous Themes</a:t>
            </a:r>
            <a:endParaRPr lang="en-GB" b="1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79FD9260-0A01-767E-9556-DAE09ED90DB5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cy-GB" sz="2400" noProof="0" dirty="0"/>
              <a:t>Mae’r Thema hon yn adeiladu ar gysyniadau a archwiliwyd yn;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cy-GB" sz="2400" dirty="0"/>
              <a:t>Thema 2: Egwyddorion Ymarfer Proffesiynol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cy-GB" sz="2400" noProof="0" dirty="0"/>
              <a:t>Thema 3: Ymarfer Adfyfyriol – Damcaniaethau a Modelau, a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cy-GB" sz="2400" noProof="0" dirty="0"/>
              <a:t>Thema 7: Adeiladu Gwybodaeth Broffesiynol </a:t>
            </a:r>
          </a:p>
        </p:txBody>
      </p:sp>
    </p:spTree>
    <p:extLst>
      <p:ext uri="{BB962C8B-B14F-4D97-AF65-F5344CB8AC3E}">
        <p14:creationId xmlns:p14="http://schemas.microsoft.com/office/powerpoint/2010/main" val="423902566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EF21D49-6DB0-2307-A2CD-5518EA8B3BB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14C6CFB-C5B7-A038-15ED-0B14112A1675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 anchor="ctr">
            <a:normAutofit/>
          </a:bodyPr>
          <a:lstStyle/>
          <a:p>
            <a:pPr marL="0" indent="0" algn="ctr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None/>
            </a:pPr>
            <a:r>
              <a:rPr lang="en-GB" i="1" dirty="0">
                <a:solidFill>
                  <a:srgbClr val="0070C0"/>
                </a:solidFill>
              </a:rPr>
              <a:t>What is the difference between your </a:t>
            </a:r>
            <a:r>
              <a:rPr lang="en-GB" b="1" i="1" dirty="0">
                <a:solidFill>
                  <a:srgbClr val="0070C0"/>
                </a:solidFill>
              </a:rPr>
              <a:t>professional identity</a:t>
            </a:r>
            <a:r>
              <a:rPr lang="en-GB" i="1" dirty="0">
                <a:solidFill>
                  <a:srgbClr val="0070C0"/>
                </a:solidFill>
              </a:rPr>
              <a:t> and your </a:t>
            </a:r>
            <a:r>
              <a:rPr lang="en-GB" b="1" i="1" dirty="0">
                <a:solidFill>
                  <a:srgbClr val="0070C0"/>
                </a:solidFill>
              </a:rPr>
              <a:t>professional profile?</a:t>
            </a:r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D4A1FC73-CA98-A697-270F-4B30DD9A749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y-GB" b="1" noProof="0" dirty="0"/>
              <a:t>Pwynt Trafod</a:t>
            </a:r>
            <a:br>
              <a:rPr lang="en-GB" b="1" dirty="0"/>
            </a:br>
            <a:r>
              <a:rPr lang="en-GB" b="1" dirty="0">
                <a:solidFill>
                  <a:srgbClr val="0070C0"/>
                </a:solidFill>
              </a:rPr>
              <a:t>Discussion Point</a:t>
            </a:r>
            <a:endParaRPr lang="en-GB" b="1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F909F44F-C8FC-AF87-691D-6C22D64BDDC0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endParaRPr lang="cy-GB" noProof="0" dirty="0"/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cy-GB" i="1" noProof="0" dirty="0"/>
              <a:t>Beth yw’r gwahaniaeth rhwng eich </a:t>
            </a:r>
            <a:r>
              <a:rPr lang="cy-GB" b="1" i="1" noProof="0" dirty="0"/>
              <a:t>hunaniaeth broffesiynol </a:t>
            </a:r>
            <a:r>
              <a:rPr lang="cy-GB" i="1" noProof="0" dirty="0"/>
              <a:t>a’ch </a:t>
            </a:r>
            <a:r>
              <a:rPr lang="cy-GB" b="1" i="1" noProof="0" dirty="0"/>
              <a:t>proffil proffesiynol? </a:t>
            </a:r>
          </a:p>
        </p:txBody>
      </p:sp>
    </p:spTree>
    <p:extLst>
      <p:ext uri="{BB962C8B-B14F-4D97-AF65-F5344CB8AC3E}">
        <p14:creationId xmlns:p14="http://schemas.microsoft.com/office/powerpoint/2010/main" val="144443086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0EC36C4-C88D-5A4F-1EAC-BCA9C9ADD58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C7979B9D-1DD1-CA0E-B9EC-9E1912957CF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br>
              <a:rPr lang="en-GB" b="1" dirty="0"/>
            </a:br>
            <a:r>
              <a:rPr lang="cy-GB" b="1" noProof="0" dirty="0"/>
              <a:t>Proffil Proffesiynol o’i gymharu â Hunaniaeth </a:t>
            </a:r>
            <a:br>
              <a:rPr lang="en-GB" b="1" dirty="0"/>
            </a:br>
            <a:endParaRPr lang="en-GB" b="1" dirty="0"/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C03C8527-C9BA-C6C2-C2CF-926448DC127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24379" y="3076330"/>
            <a:ext cx="2295242" cy="2527673"/>
          </a:xfrm>
          <a:prstGeom prst="rect">
            <a:avLst/>
          </a:prstGeom>
        </p:spPr>
      </p:pic>
      <p:sp>
        <p:nvSpPr>
          <p:cNvPr id="16" name="Rectangle: Rounded Corners 15">
            <a:extLst>
              <a:ext uri="{FF2B5EF4-FFF2-40B4-BE49-F238E27FC236}">
                <a16:creationId xmlns:a16="http://schemas.microsoft.com/office/drawing/2014/main" id="{DECC3643-C66F-4DA7-B003-8A6B7F831EFF}"/>
              </a:ext>
            </a:extLst>
          </p:cNvPr>
          <p:cNvSpPr/>
          <p:nvPr/>
        </p:nvSpPr>
        <p:spPr>
          <a:xfrm>
            <a:off x="721215" y="1920729"/>
            <a:ext cx="2163651" cy="605307"/>
          </a:xfrm>
          <a:prstGeom prst="round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4">
              <a:shade val="15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3600" b="1" noProof="0" dirty="0">
                <a:solidFill>
                  <a:schemeClr val="tx1"/>
                </a:solidFill>
              </a:rPr>
              <a:t>Proffil</a:t>
            </a:r>
          </a:p>
        </p:txBody>
      </p:sp>
      <p:sp>
        <p:nvSpPr>
          <p:cNvPr id="17" name="Rectangle: Rounded Corners 16">
            <a:extLst>
              <a:ext uri="{FF2B5EF4-FFF2-40B4-BE49-F238E27FC236}">
                <a16:creationId xmlns:a16="http://schemas.microsoft.com/office/drawing/2014/main" id="{AC6B2895-9D9C-D22D-6F21-E3795182D72B}"/>
              </a:ext>
            </a:extLst>
          </p:cNvPr>
          <p:cNvSpPr/>
          <p:nvPr/>
        </p:nvSpPr>
        <p:spPr>
          <a:xfrm>
            <a:off x="5892787" y="5213796"/>
            <a:ext cx="2622564" cy="605307"/>
          </a:xfrm>
          <a:prstGeom prst="round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4">
              <a:shade val="15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3600" b="1" noProof="0" dirty="0">
                <a:solidFill>
                  <a:schemeClr val="tx1"/>
                </a:solidFill>
              </a:rPr>
              <a:t>Hunaniaeth</a:t>
            </a:r>
          </a:p>
        </p:txBody>
      </p:sp>
      <p:sp>
        <p:nvSpPr>
          <p:cNvPr id="18" name="Speech Bubble: Rectangle with Corners Rounded 17">
            <a:extLst>
              <a:ext uri="{FF2B5EF4-FFF2-40B4-BE49-F238E27FC236}">
                <a16:creationId xmlns:a16="http://schemas.microsoft.com/office/drawing/2014/main" id="{196A0912-7059-86DB-BE3E-AFF718D83166}"/>
              </a:ext>
            </a:extLst>
          </p:cNvPr>
          <p:cNvSpPr/>
          <p:nvPr/>
        </p:nvSpPr>
        <p:spPr>
          <a:xfrm>
            <a:off x="354869" y="2756078"/>
            <a:ext cx="2896345" cy="2674904"/>
          </a:xfrm>
          <a:prstGeom prst="wedgeRoundRectCallout">
            <a:avLst>
              <a:gd name="adj1" fmla="val 91666"/>
              <a:gd name="adj2" fmla="val 17973"/>
              <a:gd name="adj3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2400" b="1" dirty="0">
                <a:solidFill>
                  <a:schemeClr val="tx1"/>
                </a:solidFill>
              </a:rPr>
              <a:t>Allanol</a:t>
            </a:r>
            <a:endParaRPr lang="cy-GB" sz="2400" b="1" noProof="0" dirty="0">
              <a:solidFill>
                <a:schemeClr val="tx1"/>
              </a:solidFill>
            </a:endParaRPr>
          </a:p>
          <a:p>
            <a:pPr algn="ctr"/>
            <a:r>
              <a:rPr lang="cy-GB" sz="2400" dirty="0">
                <a:solidFill>
                  <a:schemeClr val="tx1"/>
                </a:solidFill>
              </a:rPr>
              <a:t>Yr hyn rydych chi’n dweud wrth bobl amdanoch chi eich hun. </a:t>
            </a:r>
          </a:p>
          <a:p>
            <a:pPr algn="ctr"/>
            <a:r>
              <a:rPr lang="cy-GB" sz="2400" noProof="0" dirty="0">
                <a:solidFill>
                  <a:schemeClr val="tx1"/>
                </a:solidFill>
              </a:rPr>
              <a:t>Y ffordd rydych chi’n ymddwyn. </a:t>
            </a:r>
          </a:p>
        </p:txBody>
      </p:sp>
      <p:sp>
        <p:nvSpPr>
          <p:cNvPr id="19" name="Thought Bubble: Cloud 18">
            <a:extLst>
              <a:ext uri="{FF2B5EF4-FFF2-40B4-BE49-F238E27FC236}">
                <a16:creationId xmlns:a16="http://schemas.microsoft.com/office/drawing/2014/main" id="{05682168-FDFF-0F25-A7CE-B5E172FA34BB}"/>
              </a:ext>
            </a:extLst>
          </p:cNvPr>
          <p:cNvSpPr/>
          <p:nvPr/>
        </p:nvSpPr>
        <p:spPr>
          <a:xfrm>
            <a:off x="5719621" y="1690688"/>
            <a:ext cx="3165400" cy="3065172"/>
          </a:xfrm>
          <a:prstGeom prst="cloudCallout">
            <a:avLst>
              <a:gd name="adj1" fmla="val -79015"/>
              <a:gd name="adj2" fmla="val 19536"/>
            </a:avLst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2400" b="1" dirty="0">
                <a:solidFill>
                  <a:schemeClr val="tx1"/>
                </a:solidFill>
              </a:rPr>
              <a:t>Mewnol</a:t>
            </a:r>
            <a:endParaRPr lang="cy-GB" sz="2400" b="1" noProof="0" dirty="0">
              <a:solidFill>
                <a:schemeClr val="tx1"/>
              </a:solidFill>
            </a:endParaRPr>
          </a:p>
          <a:p>
            <a:pPr algn="ctr"/>
            <a:r>
              <a:rPr lang="cy-GB" sz="2400" noProof="0" dirty="0">
                <a:solidFill>
                  <a:schemeClr val="tx1"/>
                </a:solidFill>
              </a:rPr>
              <a:t>Y ffordd rydych chi’n meddwl amdanoch chi eich hun a’ch ymarfer.</a:t>
            </a:r>
          </a:p>
        </p:txBody>
      </p:sp>
    </p:spTree>
    <p:extLst>
      <p:ext uri="{BB962C8B-B14F-4D97-AF65-F5344CB8AC3E}">
        <p14:creationId xmlns:p14="http://schemas.microsoft.com/office/powerpoint/2010/main" val="21006780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 animBg="1"/>
      <p:bldP spid="17" grpId="0" animBg="1"/>
      <p:bldP spid="18" grpId="0" animBg="1"/>
      <p:bldP spid="19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3DB09E7-324A-57B3-4853-3FDD383181F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9069AFEA-FF03-B243-D8DD-9953A42ED1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136157"/>
            <a:ext cx="7886700" cy="1325563"/>
          </a:xfrm>
        </p:spPr>
        <p:txBody>
          <a:bodyPr>
            <a:normAutofit/>
          </a:bodyPr>
          <a:lstStyle/>
          <a:p>
            <a:pPr algn="ctr"/>
            <a:r>
              <a:rPr lang="en-GB" b="1" dirty="0">
                <a:solidFill>
                  <a:srgbClr val="0070C0"/>
                </a:solidFill>
              </a:rPr>
              <a:t>Professional Profile vs Identity</a:t>
            </a:r>
            <a:endParaRPr lang="en-GB" b="1" dirty="0"/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77BA1E89-4C07-2581-B564-DB6CAB85601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24379" y="3076330"/>
            <a:ext cx="2295242" cy="2527673"/>
          </a:xfrm>
          <a:prstGeom prst="rect">
            <a:avLst/>
          </a:prstGeom>
        </p:spPr>
      </p:pic>
      <p:sp>
        <p:nvSpPr>
          <p:cNvPr id="16" name="Rectangle: Rounded Corners 15">
            <a:extLst>
              <a:ext uri="{FF2B5EF4-FFF2-40B4-BE49-F238E27FC236}">
                <a16:creationId xmlns:a16="http://schemas.microsoft.com/office/drawing/2014/main" id="{4B3A9518-0121-5780-0D77-09DA828E7DAC}"/>
              </a:ext>
            </a:extLst>
          </p:cNvPr>
          <p:cNvSpPr/>
          <p:nvPr/>
        </p:nvSpPr>
        <p:spPr>
          <a:xfrm>
            <a:off x="721217" y="1906073"/>
            <a:ext cx="2163651" cy="605307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4">
              <a:shade val="15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600" b="1" dirty="0">
                <a:solidFill>
                  <a:schemeClr val="accent5">
                    <a:lumMod val="75000"/>
                  </a:schemeClr>
                </a:solidFill>
              </a:rPr>
              <a:t>Profile</a:t>
            </a:r>
          </a:p>
        </p:txBody>
      </p:sp>
      <p:sp>
        <p:nvSpPr>
          <p:cNvPr id="17" name="Rectangle: Rounded Corners 16">
            <a:extLst>
              <a:ext uri="{FF2B5EF4-FFF2-40B4-BE49-F238E27FC236}">
                <a16:creationId xmlns:a16="http://schemas.microsoft.com/office/drawing/2014/main" id="{B1CEC371-E364-D98A-9F51-68B710F16191}"/>
              </a:ext>
            </a:extLst>
          </p:cNvPr>
          <p:cNvSpPr/>
          <p:nvPr/>
        </p:nvSpPr>
        <p:spPr>
          <a:xfrm>
            <a:off x="6220495" y="5213796"/>
            <a:ext cx="2163651" cy="605307"/>
          </a:xfrm>
          <a:prstGeom prst="round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4">
              <a:shade val="15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600" b="1" dirty="0">
                <a:solidFill>
                  <a:schemeClr val="accent5">
                    <a:lumMod val="75000"/>
                  </a:schemeClr>
                </a:solidFill>
              </a:rPr>
              <a:t>Identity</a:t>
            </a:r>
          </a:p>
        </p:txBody>
      </p:sp>
      <p:sp>
        <p:nvSpPr>
          <p:cNvPr id="18" name="Speech Bubble: Rectangle with Corners Rounded 17">
            <a:extLst>
              <a:ext uri="{FF2B5EF4-FFF2-40B4-BE49-F238E27FC236}">
                <a16:creationId xmlns:a16="http://schemas.microsoft.com/office/drawing/2014/main" id="{44479C68-0A56-31C2-4D90-FFBE091CE2E5}"/>
              </a:ext>
            </a:extLst>
          </p:cNvPr>
          <p:cNvSpPr/>
          <p:nvPr/>
        </p:nvSpPr>
        <p:spPr>
          <a:xfrm>
            <a:off x="354869" y="2756078"/>
            <a:ext cx="2896345" cy="2395471"/>
          </a:xfrm>
          <a:prstGeom prst="wedgeRoundRectCallout">
            <a:avLst>
              <a:gd name="adj1" fmla="val 91666"/>
              <a:gd name="adj2" fmla="val 17973"/>
              <a:gd name="adj3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b="1" dirty="0">
                <a:solidFill>
                  <a:schemeClr val="accent5">
                    <a:lumMod val="75000"/>
                  </a:schemeClr>
                </a:solidFill>
              </a:rPr>
              <a:t>External</a:t>
            </a:r>
          </a:p>
          <a:p>
            <a:pPr algn="ctr"/>
            <a:r>
              <a:rPr lang="en-GB" sz="2400" dirty="0">
                <a:solidFill>
                  <a:schemeClr val="accent5">
                    <a:lumMod val="75000"/>
                  </a:schemeClr>
                </a:solidFill>
              </a:rPr>
              <a:t>What you tell people about yourself.</a:t>
            </a:r>
          </a:p>
          <a:p>
            <a:pPr algn="ctr"/>
            <a:r>
              <a:rPr lang="en-GB" sz="2400" dirty="0">
                <a:solidFill>
                  <a:schemeClr val="accent5">
                    <a:lumMod val="75000"/>
                  </a:schemeClr>
                </a:solidFill>
              </a:rPr>
              <a:t>The way that you behave.</a:t>
            </a:r>
          </a:p>
        </p:txBody>
      </p:sp>
      <p:sp>
        <p:nvSpPr>
          <p:cNvPr id="19" name="Thought Bubble: Cloud 18">
            <a:extLst>
              <a:ext uri="{FF2B5EF4-FFF2-40B4-BE49-F238E27FC236}">
                <a16:creationId xmlns:a16="http://schemas.microsoft.com/office/drawing/2014/main" id="{C0D6D668-0FB9-9FAC-A043-376B67B08C4A}"/>
              </a:ext>
            </a:extLst>
          </p:cNvPr>
          <p:cNvSpPr/>
          <p:nvPr/>
        </p:nvSpPr>
        <p:spPr>
          <a:xfrm>
            <a:off x="5719621" y="1690688"/>
            <a:ext cx="3165400" cy="3065172"/>
          </a:xfrm>
          <a:prstGeom prst="cloudCallout">
            <a:avLst>
              <a:gd name="adj1" fmla="val -79015"/>
              <a:gd name="adj2" fmla="val 19536"/>
            </a:avLst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b="1" dirty="0">
                <a:solidFill>
                  <a:schemeClr val="accent5">
                    <a:lumMod val="75000"/>
                  </a:schemeClr>
                </a:solidFill>
              </a:rPr>
              <a:t>Internal</a:t>
            </a:r>
          </a:p>
          <a:p>
            <a:pPr algn="ctr"/>
            <a:r>
              <a:rPr lang="en-GB" sz="2400" dirty="0">
                <a:solidFill>
                  <a:schemeClr val="accent5">
                    <a:lumMod val="75000"/>
                  </a:schemeClr>
                </a:solidFill>
              </a:rPr>
              <a:t>The way that you think about yourself and your practice.</a:t>
            </a:r>
          </a:p>
        </p:txBody>
      </p:sp>
    </p:spTree>
    <p:extLst>
      <p:ext uri="{BB962C8B-B14F-4D97-AF65-F5344CB8AC3E}">
        <p14:creationId xmlns:p14="http://schemas.microsoft.com/office/powerpoint/2010/main" val="28599426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 animBg="1"/>
      <p:bldP spid="17" grpId="0" animBg="1"/>
      <p:bldP spid="18" grpId="0" animBg="1"/>
      <p:bldP spid="19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CEDC95-2043-683E-2B8E-C2457CB4C34A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cy-GB" b="1" noProof="0" dirty="0"/>
              <a:t>Hunaniaeth Broffesiynol </a:t>
            </a:r>
            <a:br>
              <a:rPr lang="en-GB" b="1" dirty="0"/>
            </a:br>
            <a:r>
              <a:rPr lang="en-GB" b="1" dirty="0">
                <a:solidFill>
                  <a:schemeClr val="accent5">
                    <a:lumMod val="75000"/>
                  </a:schemeClr>
                </a:solidFill>
              </a:rPr>
              <a:t>Professional Identity</a:t>
            </a:r>
          </a:p>
        </p:txBody>
      </p:sp>
    </p:spTree>
    <p:extLst>
      <p:ext uri="{BB962C8B-B14F-4D97-AF65-F5344CB8AC3E}">
        <p14:creationId xmlns:p14="http://schemas.microsoft.com/office/powerpoint/2010/main" val="305417001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CCDF58D-728F-6026-4057-B24FA92EB27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F74A86F-7AD6-5D8A-B2D0-6CA5F1328BF8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Autofit/>
          </a:bodyPr>
          <a:lstStyle/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000" dirty="0">
                <a:solidFill>
                  <a:srgbClr val="0070C0"/>
                </a:solidFill>
              </a:rPr>
              <a:t>Developing your professional identity involves: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000" dirty="0">
                <a:solidFill>
                  <a:srgbClr val="0070C0"/>
                </a:solidFill>
              </a:rPr>
              <a:t>‘understanding your professional goals, needs, interests and learning preferences in order to identify areas for development’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000" dirty="0">
                <a:solidFill>
                  <a:srgbClr val="0070C0"/>
                </a:solidFill>
              </a:rPr>
              <a:t>‘defining your short-, medium- and long-term career goals in order to plan your professional development’</a:t>
            </a:r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0920EEF5-54B5-0B82-0C1C-BBFD7E65D0B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GB" b="1" dirty="0" err="1"/>
              <a:t>Datblygu</a:t>
            </a:r>
            <a:r>
              <a:rPr lang="en-GB" b="1" dirty="0"/>
              <a:t> Eich </a:t>
            </a:r>
            <a:r>
              <a:rPr lang="en-GB" b="1" dirty="0" err="1"/>
              <a:t>Hunaniaeth</a:t>
            </a:r>
            <a:r>
              <a:rPr lang="en-GB" b="1" dirty="0"/>
              <a:t> </a:t>
            </a:r>
            <a:r>
              <a:rPr lang="en-GB" b="1" dirty="0" err="1"/>
              <a:t>Broffesiynol</a:t>
            </a:r>
            <a:br>
              <a:rPr lang="en-GB" b="1" dirty="0"/>
            </a:br>
            <a:r>
              <a:rPr lang="en-GB" b="1" dirty="0">
                <a:solidFill>
                  <a:srgbClr val="0070C0"/>
                </a:solidFill>
              </a:rPr>
              <a:t>Developing Your Professional Identity</a:t>
            </a:r>
            <a:endParaRPr lang="en-GB" b="1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AB28EF23-AE07-67FB-96A7-F1B540177FF6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cy-GB" sz="2000" noProof="0" dirty="0"/>
              <a:t>Mae datblygu eich hunaniaeth broffesiynol yn ymwneud â: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cy-GB" sz="2000" noProof="0" dirty="0"/>
              <a:t>‘</a:t>
            </a:r>
            <a:r>
              <a:rPr lang="cy-GB" sz="2000" noProof="0" dirty="0" err="1"/>
              <a:t>deal</a:t>
            </a:r>
            <a:r>
              <a:rPr lang="cy-GB" sz="2000" dirty="0"/>
              <a:t>l eich nodau proffesiynol, eich anghenion, eich diddordebau a’ch dewisiadau dysgu er mwyn nodi meysydd i’w datblygu’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cy-GB" sz="2000" noProof="0" dirty="0"/>
              <a:t>‘diffinio eich nodau gyrfa tymor byr, canolig a hirdymor er mwyn cynllunio eich datblygiad proffesiynol’ 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4EAC9218-C183-867B-6A30-596D5368D920}"/>
              </a:ext>
            </a:extLst>
          </p:cNvPr>
          <p:cNvSpPr txBox="1"/>
          <p:nvPr/>
        </p:nvSpPr>
        <p:spPr>
          <a:xfrm>
            <a:off x="4648200" y="5635487"/>
            <a:ext cx="437989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dirty="0"/>
              <a:t>(British Council, 2026)</a:t>
            </a:r>
          </a:p>
        </p:txBody>
      </p:sp>
      <p:sp>
        <p:nvSpPr>
          <p:cNvPr id="6" name="TextBox 1">
            <a:extLst>
              <a:ext uri="{FF2B5EF4-FFF2-40B4-BE49-F238E27FC236}">
                <a16:creationId xmlns:a16="http://schemas.microsoft.com/office/drawing/2014/main" id="{0038D355-C1AE-B2F4-95B0-01B290EE5A65}"/>
              </a:ext>
            </a:extLst>
          </p:cNvPr>
          <p:cNvSpPr txBox="1"/>
          <p:nvPr/>
        </p:nvSpPr>
        <p:spPr>
          <a:xfrm>
            <a:off x="-1156855" y="5585758"/>
            <a:ext cx="437989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dirty="0"/>
              <a:t>(</a:t>
            </a:r>
            <a:r>
              <a:rPr lang="cy-GB" noProof="0" dirty="0"/>
              <a:t>Cyngor Prydeinig</a:t>
            </a:r>
            <a:r>
              <a:rPr lang="en-GB" dirty="0"/>
              <a:t>, 2026)</a:t>
            </a:r>
          </a:p>
        </p:txBody>
      </p:sp>
    </p:spTree>
    <p:extLst>
      <p:ext uri="{BB962C8B-B14F-4D97-AF65-F5344CB8AC3E}">
        <p14:creationId xmlns:p14="http://schemas.microsoft.com/office/powerpoint/2010/main" val="79693963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1536BBE-C796-166F-6972-7707D329A79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9519BA7-4603-1500-9697-02599BAC3B83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400" dirty="0">
                <a:solidFill>
                  <a:srgbClr val="0070C0"/>
                </a:solidFill>
              </a:rPr>
              <a:t>‘identifying the developmental pathways available to reach your learning and career goals’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400" dirty="0">
                <a:solidFill>
                  <a:srgbClr val="0070C0"/>
                </a:solidFill>
              </a:rPr>
              <a:t>‘engaging in appropriate professional development opportunities and critically selecting resources to inform your classroom practice’</a:t>
            </a:r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786FFC94-8DDA-C8D8-D1D0-00DA305E2B5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y-GB" b="1" noProof="0" dirty="0"/>
              <a:t>Datblygu Eich Hunaniaeth Broffesiynol</a:t>
            </a:r>
            <a:br>
              <a:rPr lang="en-GB" b="1" dirty="0"/>
            </a:br>
            <a:r>
              <a:rPr lang="en-GB" b="1" dirty="0">
                <a:solidFill>
                  <a:srgbClr val="0070C0"/>
                </a:solidFill>
              </a:rPr>
              <a:t>Developing Your Professional Identity</a:t>
            </a:r>
            <a:endParaRPr lang="en-GB" b="1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FB87EE6E-98B5-2CA2-C7BD-B3CFEC3A59D0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cy-GB" sz="2400" noProof="0" dirty="0"/>
              <a:t>‘nodi’r llwybrau datblygiadol sydd ar gael er mwyn cyrraedd eich nodau dysgu a gyrfa’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cy-GB" sz="2400" dirty="0"/>
              <a:t>‘ymgysylltu â chyfleoedd datblygiad proffesiynol priodol a dewis adnoddau’n feirniadol er mwyn llywio eich ymarfer yn yr ystafell ddosbarth’ </a:t>
            </a:r>
            <a:endParaRPr lang="cy-GB" sz="2400" noProof="0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59D134E1-69DD-9720-B1C7-E1E68EBD258A}"/>
              </a:ext>
            </a:extLst>
          </p:cNvPr>
          <p:cNvSpPr txBox="1"/>
          <p:nvPr/>
        </p:nvSpPr>
        <p:spPr>
          <a:xfrm>
            <a:off x="4648200" y="5635487"/>
            <a:ext cx="437989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dirty="0"/>
              <a:t>(British Council, 2026)</a:t>
            </a:r>
          </a:p>
        </p:txBody>
      </p:sp>
      <p:sp>
        <p:nvSpPr>
          <p:cNvPr id="6" name="TextBox 1">
            <a:extLst>
              <a:ext uri="{FF2B5EF4-FFF2-40B4-BE49-F238E27FC236}">
                <a16:creationId xmlns:a16="http://schemas.microsoft.com/office/drawing/2014/main" id="{F6F6630A-B2A1-C268-7F80-E2DE461114D5}"/>
              </a:ext>
            </a:extLst>
          </p:cNvPr>
          <p:cNvSpPr txBox="1"/>
          <p:nvPr/>
        </p:nvSpPr>
        <p:spPr>
          <a:xfrm>
            <a:off x="-1156855" y="5585758"/>
            <a:ext cx="437989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dirty="0"/>
              <a:t>(</a:t>
            </a:r>
            <a:r>
              <a:rPr lang="cy-GB" noProof="0" dirty="0"/>
              <a:t>Cyngor Prydeinig</a:t>
            </a:r>
            <a:r>
              <a:rPr lang="en-GB" dirty="0"/>
              <a:t>, 2026)</a:t>
            </a:r>
          </a:p>
        </p:txBody>
      </p:sp>
    </p:spTree>
    <p:extLst>
      <p:ext uri="{BB962C8B-B14F-4D97-AF65-F5344CB8AC3E}">
        <p14:creationId xmlns:p14="http://schemas.microsoft.com/office/powerpoint/2010/main" val="75918009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1EBE53B-011D-E63D-8208-A86F1312218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BFD5487-9AF4-A3E0-F27F-E17B1C5F2672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400" dirty="0">
                <a:solidFill>
                  <a:srgbClr val="0070C0"/>
                </a:solidFill>
              </a:rPr>
              <a:t>the ‘relatively stable and enduring constellation of attributes, values, motives, and experiences in terms of which people define themselves in a professional role’</a:t>
            </a:r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34325B04-00AE-6C42-B1AD-8ECCF63788A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y-GB" b="1" dirty="0"/>
              <a:t>Datblygu Eich Hunaniaeth Broffesiynol</a:t>
            </a:r>
            <a:br>
              <a:rPr lang="en-GB" b="1" dirty="0"/>
            </a:br>
            <a:r>
              <a:rPr lang="en-GB" b="1" dirty="0">
                <a:solidFill>
                  <a:srgbClr val="0070C0"/>
                </a:solidFill>
              </a:rPr>
              <a:t>Developing Your Professional Identity</a:t>
            </a:r>
            <a:endParaRPr lang="en-GB" b="1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150871AE-20B5-7D03-CB86-387C2641CB0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67150" cy="2694860"/>
          </a:xfrm>
        </p:spPr>
        <p:txBody>
          <a:bodyPr>
            <a:normAutofit/>
          </a:bodyPr>
          <a:lstStyle/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cy-GB" sz="2400" noProof="0" dirty="0"/>
              <a:t>‘y clwstwr cymharol sefydlog a pharhaol o briodoleddau, gwerthoedd, cymhellion, a phrofiadau y mae pobl yn eu defnyddio i ddiffinio eu hunain mewn rôl broffesiynol’ 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F9F4435C-22DE-C9B6-271B-4308CA201A96}"/>
              </a:ext>
            </a:extLst>
          </p:cNvPr>
          <p:cNvSpPr txBox="1"/>
          <p:nvPr/>
        </p:nvSpPr>
        <p:spPr>
          <a:xfrm>
            <a:off x="5434885" y="5172894"/>
            <a:ext cx="342577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dirty="0"/>
              <a:t>(Ibarra, 1999 </a:t>
            </a:r>
            <a:r>
              <a:rPr lang="en-GB" i="1" dirty="0"/>
              <a:t>cited in </a:t>
            </a:r>
            <a:r>
              <a:rPr lang="en-GB" dirty="0"/>
              <a:t>Professional </a:t>
            </a:r>
          </a:p>
          <a:p>
            <a:pPr algn="r"/>
            <a:r>
              <a:rPr lang="en-GB" dirty="0"/>
              <a:t>Standards Authority, 2018, p.1)</a:t>
            </a:r>
          </a:p>
        </p:txBody>
      </p:sp>
      <p:sp>
        <p:nvSpPr>
          <p:cNvPr id="6" name="TextBox 1">
            <a:extLst>
              <a:ext uri="{FF2B5EF4-FFF2-40B4-BE49-F238E27FC236}">
                <a16:creationId xmlns:a16="http://schemas.microsoft.com/office/drawing/2014/main" id="{4BBBBE72-F085-A591-DB6F-C34050655A60}"/>
              </a:ext>
            </a:extLst>
          </p:cNvPr>
          <p:cNvSpPr txBox="1"/>
          <p:nvPr/>
        </p:nvSpPr>
        <p:spPr>
          <a:xfrm>
            <a:off x="100616" y="5124093"/>
            <a:ext cx="447138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dirty="0"/>
              <a:t>(Ibarra, 1999 </a:t>
            </a:r>
            <a:r>
              <a:rPr lang="en-GB" i="1" dirty="0"/>
              <a:t>a </a:t>
            </a:r>
            <a:r>
              <a:rPr lang="cy-GB" i="1" noProof="0" dirty="0"/>
              <a:t>ddyfynnwyd yn </a:t>
            </a:r>
            <a:r>
              <a:rPr lang="en-GB" dirty="0"/>
              <a:t>Professional </a:t>
            </a:r>
          </a:p>
          <a:p>
            <a:pPr algn="r"/>
            <a:r>
              <a:rPr lang="en-GB" dirty="0"/>
              <a:t>Standards Authority, 2018, t.1)</a:t>
            </a:r>
          </a:p>
        </p:txBody>
      </p:sp>
    </p:spTree>
    <p:extLst>
      <p:ext uri="{BB962C8B-B14F-4D97-AF65-F5344CB8AC3E}">
        <p14:creationId xmlns:p14="http://schemas.microsoft.com/office/powerpoint/2010/main" val="332138546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E4FCCA2-45E2-BAA7-B77C-BFB3306B81A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7AE00C-037F-B63B-6C88-E17639292AB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2019949"/>
            <a:ext cx="6858000" cy="2387600"/>
          </a:xfrm>
        </p:spPr>
        <p:txBody>
          <a:bodyPr>
            <a:normAutofit fontScale="90000"/>
          </a:bodyPr>
          <a:lstStyle/>
          <a:p>
            <a:r>
              <a:rPr lang="cy-GB" b="1" noProof="0" dirty="0"/>
              <a:t>Proffil Proffesiynol </a:t>
            </a:r>
            <a:br>
              <a:rPr lang="cy-GB" b="1" noProof="0" dirty="0"/>
            </a:br>
            <a:r>
              <a:rPr lang="cy-GB" b="1" noProof="0" dirty="0"/>
              <a:t>(neu Frand Personol?)</a:t>
            </a:r>
            <a:br>
              <a:rPr lang="en-GB" b="1" dirty="0"/>
            </a:br>
            <a:r>
              <a:rPr lang="en-GB" b="1" dirty="0">
                <a:solidFill>
                  <a:schemeClr val="accent5">
                    <a:lumMod val="75000"/>
                  </a:schemeClr>
                </a:solidFill>
              </a:rPr>
              <a:t>Professional Profile</a:t>
            </a:r>
            <a:br>
              <a:rPr lang="en-GB" b="1" dirty="0">
                <a:solidFill>
                  <a:schemeClr val="accent5">
                    <a:lumMod val="75000"/>
                  </a:schemeClr>
                </a:solidFill>
              </a:rPr>
            </a:br>
            <a:r>
              <a:rPr lang="en-GB" b="1" dirty="0">
                <a:solidFill>
                  <a:schemeClr val="accent5">
                    <a:lumMod val="75000"/>
                  </a:schemeClr>
                </a:solidFill>
              </a:rPr>
              <a:t>(or Personal Brand?)</a:t>
            </a:r>
          </a:p>
        </p:txBody>
      </p:sp>
    </p:spTree>
    <p:extLst>
      <p:ext uri="{BB962C8B-B14F-4D97-AF65-F5344CB8AC3E}">
        <p14:creationId xmlns:p14="http://schemas.microsoft.com/office/powerpoint/2010/main" val="328529268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0F8493F-AF78-0033-8231-CBA4C892E6F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93C83D8-465A-ADDD-1326-4D0FBA702A36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Autofit/>
          </a:bodyPr>
          <a:lstStyle/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000" dirty="0">
                <a:solidFill>
                  <a:srgbClr val="0070C0"/>
                </a:solidFill>
              </a:rPr>
              <a:t>A professional profile is a concise summary of a practitioner’s skills, knowledge, experience, and professional values, used to demonstrate their suitability for a role or career progression.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000" dirty="0">
                <a:solidFill>
                  <a:srgbClr val="0070C0"/>
                </a:solidFill>
              </a:rPr>
              <a:t>In education, it aligns closely with professional standards, which define the minimum expected practice, conduct, and competencies for practitioners.</a:t>
            </a:r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A1EF5F77-20F9-5E6B-3878-445F53BEBB9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y-GB" b="1" noProof="0" dirty="0"/>
              <a:t>Beth yw proffil proffesiynol? </a:t>
            </a:r>
            <a:br>
              <a:rPr lang="en-GB" b="1" dirty="0"/>
            </a:br>
            <a:r>
              <a:rPr lang="en-GB" b="1" dirty="0">
                <a:solidFill>
                  <a:srgbClr val="0070C0"/>
                </a:solidFill>
              </a:rPr>
              <a:t>What is a professional profile?</a:t>
            </a:r>
            <a:endParaRPr lang="en-GB" b="1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4B3FFDAA-95D4-4AC4-CFDA-59A91B3A1374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cy-GB" sz="2000" noProof="0" dirty="0"/>
              <a:t>Mae proffil proffesiynol yn grynodeb gryno o sgiliau, gwybodaeth, profiad a gwerthoedd proffesiynol ymarferydd, sydd wedi’i ddefnyddio i arddangos eu haddasrwydd ar gyfer rôl neu ddilyniant gyrfa.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cy-GB" sz="2000" dirty="0"/>
              <a:t>Ym maes addysg, mae’n cyd-fynd yn agos â safonau proffesiynol, sy’n diffinio’r isafswm ymarfer, ymddygiad a chymwyseddau disgwyliedig ar gyfer ymarferwyr. </a:t>
            </a:r>
            <a:endParaRPr lang="cy-GB" sz="2000" noProof="0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70C933D8-C488-169D-2055-9A7FD4FEBB85}"/>
              </a:ext>
            </a:extLst>
          </p:cNvPr>
          <p:cNvSpPr txBox="1"/>
          <p:nvPr/>
        </p:nvSpPr>
        <p:spPr>
          <a:xfrm>
            <a:off x="4853993" y="5585758"/>
            <a:ext cx="429000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Based on (Department for Education, 2021)</a:t>
            </a:r>
          </a:p>
        </p:txBody>
      </p:sp>
      <p:sp>
        <p:nvSpPr>
          <p:cNvPr id="6" name="TextBox 1">
            <a:extLst>
              <a:ext uri="{FF2B5EF4-FFF2-40B4-BE49-F238E27FC236}">
                <a16:creationId xmlns:a16="http://schemas.microsoft.com/office/drawing/2014/main" id="{EF2B4D86-A1CD-2D4B-2BA2-D3885DE2FA49}"/>
              </a:ext>
            </a:extLst>
          </p:cNvPr>
          <p:cNvSpPr txBox="1"/>
          <p:nvPr/>
        </p:nvSpPr>
        <p:spPr>
          <a:xfrm>
            <a:off x="1" y="5553492"/>
            <a:ext cx="46748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noProof="0" dirty="0"/>
              <a:t>Seiliedig ar </a:t>
            </a:r>
            <a:r>
              <a:rPr lang="en-GB" dirty="0"/>
              <a:t>(Adran </a:t>
            </a:r>
            <a:r>
              <a:rPr lang="cy-GB" noProof="0" dirty="0"/>
              <a:t>Addysg</a:t>
            </a:r>
            <a:r>
              <a:rPr lang="en-GB" dirty="0"/>
              <a:t>, 2021)</a:t>
            </a:r>
          </a:p>
        </p:txBody>
      </p:sp>
    </p:spTree>
    <p:extLst>
      <p:ext uri="{BB962C8B-B14F-4D97-AF65-F5344CB8AC3E}">
        <p14:creationId xmlns:p14="http://schemas.microsoft.com/office/powerpoint/2010/main" val="262418298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858B223-C7CE-F68B-B508-FC718A1F263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8611FC4-A6BA-4054-860D-C32BE1B4184E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Autofit/>
          </a:bodyPr>
          <a:lstStyle/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000" dirty="0">
                <a:solidFill>
                  <a:srgbClr val="0070C0"/>
                </a:solidFill>
              </a:rPr>
              <a:t>It reflects a practitioner’s </a:t>
            </a:r>
            <a:r>
              <a:rPr lang="en-GB" sz="2000" b="1" dirty="0">
                <a:solidFill>
                  <a:srgbClr val="0070C0"/>
                </a:solidFill>
              </a:rPr>
              <a:t>professional identity</a:t>
            </a:r>
            <a:r>
              <a:rPr lang="en-GB" sz="2000" dirty="0">
                <a:solidFill>
                  <a:srgbClr val="0070C0"/>
                </a:solidFill>
              </a:rPr>
              <a:t>, often linking personal attributes to recognised expectations such as safeguarding, teaching quality, and ethical behaviour.</a:t>
            </a:r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68F9BBB1-AF79-4435-83A2-37E7C5C0315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y-GB" b="1" dirty="0"/>
              <a:t>Beth yw proffil proffesiynol?</a:t>
            </a:r>
            <a:br>
              <a:rPr lang="cy-GB" b="1" dirty="0">
                <a:solidFill>
                  <a:srgbClr val="0070C0"/>
                </a:solidFill>
              </a:rPr>
            </a:br>
            <a:r>
              <a:rPr lang="en-GB" b="1" dirty="0">
                <a:solidFill>
                  <a:srgbClr val="0070C0"/>
                </a:solidFill>
              </a:rPr>
              <a:t>What is a professional profile?</a:t>
            </a:r>
            <a:endParaRPr lang="en-GB" b="1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58F22105-722B-9FC8-E9A5-9A63A432571C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cy-GB" sz="2000" noProof="0" dirty="0"/>
              <a:t>Mae’n adlewyrchu </a:t>
            </a:r>
            <a:r>
              <a:rPr lang="cy-GB" sz="2000" b="1" noProof="0" dirty="0"/>
              <a:t>hunaniaeth broffesiynol </a:t>
            </a:r>
            <a:r>
              <a:rPr lang="cy-GB" sz="2000" noProof="0" dirty="0"/>
              <a:t>ymarferydd, yn aml yn </a:t>
            </a:r>
            <a:r>
              <a:rPr lang="cy-GB" sz="2000" dirty="0"/>
              <a:t>cysylltu nodweddion personol â disgwyliadau cydnabyddedig megis diogelu, ansawdd addysgu ac ymddygiad moesegol.</a:t>
            </a:r>
            <a:endParaRPr lang="cy-GB" sz="2000" noProof="0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6AF5479A-F927-0585-0770-188FB403B766}"/>
              </a:ext>
            </a:extLst>
          </p:cNvPr>
          <p:cNvSpPr txBox="1"/>
          <p:nvPr/>
        </p:nvSpPr>
        <p:spPr>
          <a:xfrm>
            <a:off x="4853993" y="5585758"/>
            <a:ext cx="429000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Based on (Department for Education, 2021)</a:t>
            </a:r>
          </a:p>
        </p:txBody>
      </p:sp>
      <p:sp>
        <p:nvSpPr>
          <p:cNvPr id="6" name="Blwch Testun 5">
            <a:extLst>
              <a:ext uri="{FF2B5EF4-FFF2-40B4-BE49-F238E27FC236}">
                <a16:creationId xmlns:a16="http://schemas.microsoft.com/office/drawing/2014/main" id="{610629E4-5CFE-AC31-13F3-EE70337F5098}"/>
              </a:ext>
            </a:extLst>
          </p:cNvPr>
          <p:cNvSpPr txBox="1"/>
          <p:nvPr/>
        </p:nvSpPr>
        <p:spPr>
          <a:xfrm>
            <a:off x="704581" y="5216426"/>
            <a:ext cx="4572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cy-GB" sz="1800" noProof="0" dirty="0"/>
              <a:t>Seiliedig ar </a:t>
            </a:r>
            <a:r>
              <a:rPr lang="en-GB" sz="1800" dirty="0"/>
              <a:t>(Adran </a:t>
            </a:r>
            <a:r>
              <a:rPr lang="en-GB" sz="1800" dirty="0" err="1"/>
              <a:t>Addysg</a:t>
            </a:r>
            <a:r>
              <a:rPr lang="en-GB" sz="1800" dirty="0"/>
              <a:t>, 2021</a:t>
            </a:r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160818822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5BD056C-88CE-B6FD-9868-02B47DBB76F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90E9C5B-FD7E-99A3-3BCC-508203F56E3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748351"/>
            <a:ext cx="3867150" cy="3809862"/>
          </a:xfrm>
        </p:spPr>
        <p:txBody>
          <a:bodyPr>
            <a:noAutofit/>
          </a:bodyPr>
          <a:lstStyle/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000" dirty="0">
                <a:solidFill>
                  <a:srgbClr val="0070C0"/>
                </a:solidFill>
              </a:rPr>
              <a:t>A professional profile describes how an early years practitioner meets sector expectations for roles, responsibilities, and accountability within childcare and education settings.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000" dirty="0">
                <a:solidFill>
                  <a:srgbClr val="0070C0"/>
                </a:solidFill>
              </a:rPr>
              <a:t>It reflects the expectation that early years practitioners have a high level of professionalism, knowledge, and responsibility, as highlighted in Welsh early years career guidance.</a:t>
            </a:r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654AE53C-C785-C619-37AB-38B350C6B13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y-GB" b="1" dirty="0"/>
              <a:t>Beth yw proffil proffesiynol? </a:t>
            </a:r>
            <a:br>
              <a:rPr lang="en-GB" b="1" dirty="0"/>
            </a:br>
            <a:r>
              <a:rPr lang="en-GB" b="1" dirty="0">
                <a:solidFill>
                  <a:srgbClr val="0070C0"/>
                </a:solidFill>
              </a:rPr>
              <a:t>What is a professional profile?</a:t>
            </a:r>
            <a:endParaRPr lang="en-GB" b="1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761D8F40-7BF3-9F8D-A098-BE616426C42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748351"/>
            <a:ext cx="3867150" cy="3809862"/>
          </a:xfrm>
        </p:spPr>
        <p:txBody>
          <a:bodyPr>
            <a:normAutofit fontScale="92500" lnSpcReduction="10000"/>
          </a:bodyPr>
          <a:lstStyle/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cy-GB" sz="2000" noProof="0" dirty="0"/>
              <a:t>Mae proffil proffesiynol yn disgrifio sut mae ymarferydd blynyddoedd cynnar yn bodloni disgwyliadau’r sector ar gyfer rolau, cyfrifoldebau, ac atebolrwydd o fewn lleoliadau gofal plant ac addysg. 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cy-GB" sz="2000" dirty="0"/>
              <a:t>Mae’n adlewyrchu’r disgwyliad bod gan ymarferydd blynyddoedd cynnar lefel uchel o broffesiynoldeb, gwybodaeth a chyfrifoldeb, fel y nodwyd yng nghanllawiau gyrfa blynyddoedd cynnar Cymru. </a:t>
            </a:r>
            <a:endParaRPr lang="cy-GB" sz="2000" noProof="0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EAFF67E8-3B55-758E-347E-0C824275F737}"/>
              </a:ext>
            </a:extLst>
          </p:cNvPr>
          <p:cNvSpPr txBox="1"/>
          <p:nvPr/>
        </p:nvSpPr>
        <p:spPr>
          <a:xfrm>
            <a:off x="4853993" y="5679174"/>
            <a:ext cx="429000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dirty="0"/>
              <a:t>Based on (Social Care Wales. No Date)</a:t>
            </a:r>
          </a:p>
        </p:txBody>
      </p:sp>
      <p:sp>
        <p:nvSpPr>
          <p:cNvPr id="6" name="TextBox 1">
            <a:extLst>
              <a:ext uri="{FF2B5EF4-FFF2-40B4-BE49-F238E27FC236}">
                <a16:creationId xmlns:a16="http://schemas.microsoft.com/office/drawing/2014/main" id="{D4BE66D6-0779-7F48-0FD9-98E962A6B820}"/>
              </a:ext>
            </a:extLst>
          </p:cNvPr>
          <p:cNvSpPr txBox="1"/>
          <p:nvPr/>
        </p:nvSpPr>
        <p:spPr>
          <a:xfrm>
            <a:off x="358193" y="5410283"/>
            <a:ext cx="429000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y-GB" noProof="0" dirty="0"/>
              <a:t>Seiliedig ar (Gofal Cymdeithasol Cymru.</a:t>
            </a:r>
          </a:p>
          <a:p>
            <a:pPr algn="r"/>
            <a:r>
              <a:rPr lang="cy-GB" noProof="0" dirty="0"/>
              <a:t> Dim Dyddiad</a:t>
            </a:r>
            <a:r>
              <a:rPr lang="en-GB" dirty="0"/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223488678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6B6B7DE-0936-496B-8E8B-44F6E9994A1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436A79-E716-4122-42B0-CCB6597EF3CF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/>
          </a:bodyPr>
          <a:lstStyle/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400" dirty="0">
                <a:solidFill>
                  <a:srgbClr val="0070C0"/>
                </a:solidFill>
              </a:rPr>
              <a:t>Curriculum Vitae (CV)</a:t>
            </a:r>
          </a:p>
          <a:p>
            <a:pPr lvl="1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000" dirty="0">
                <a:solidFill>
                  <a:srgbClr val="0070C0"/>
                </a:solidFill>
              </a:rPr>
              <a:t>Chronological</a:t>
            </a:r>
          </a:p>
          <a:p>
            <a:pPr lvl="1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000" dirty="0">
                <a:solidFill>
                  <a:srgbClr val="0070C0"/>
                </a:solidFill>
              </a:rPr>
              <a:t>Targeted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400" dirty="0">
                <a:solidFill>
                  <a:srgbClr val="0070C0"/>
                </a:solidFill>
              </a:rPr>
              <a:t>Personal Statement/ Covering Letter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400" dirty="0">
                <a:solidFill>
                  <a:srgbClr val="0070C0"/>
                </a:solidFill>
              </a:rPr>
              <a:t>Professional Biography (e.g. on Organisation/School Website)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400" dirty="0">
                <a:solidFill>
                  <a:srgbClr val="0070C0"/>
                </a:solidFill>
              </a:rPr>
              <a:t>Online profile (e.g. </a:t>
            </a:r>
            <a:r>
              <a:rPr lang="en-GB" sz="2400" b="1" dirty="0">
                <a:solidFill>
                  <a:srgbClr val="0070C0"/>
                </a:solidFill>
              </a:rPr>
              <a:t>LinkedIn</a:t>
            </a:r>
            <a:r>
              <a:rPr lang="en-GB" sz="2400" dirty="0">
                <a:solidFill>
                  <a:srgbClr val="0070C0"/>
                </a:solidFill>
              </a:rPr>
              <a:t>)</a:t>
            </a:r>
            <a:endParaRPr lang="en-GB" sz="2400" b="1" dirty="0">
              <a:solidFill>
                <a:srgbClr val="0070C0"/>
              </a:solidFill>
            </a:endParaRPr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C267303B-CD27-428B-9EF7-34BCC348EEE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y-GB" b="1" dirty="0"/>
              <a:t>Mathau o broffiliau proffesiynol</a:t>
            </a:r>
            <a:br>
              <a:rPr lang="en-GB" b="1" dirty="0"/>
            </a:br>
            <a:r>
              <a:rPr lang="en-GB" b="1" dirty="0">
                <a:solidFill>
                  <a:srgbClr val="0070C0"/>
                </a:solidFill>
              </a:rPr>
              <a:t>Types of professional profile</a:t>
            </a:r>
            <a:endParaRPr lang="en-GB" b="1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8F202D2-B8EC-90B2-8FCC-255257A7B3A7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/>
          </a:bodyPr>
          <a:lstStyle/>
          <a:p>
            <a:pPr marL="457200" lvl="1" indent="0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None/>
            </a:pPr>
            <a:r>
              <a:rPr lang="en-GB" sz="2400" dirty="0"/>
              <a:t>Curriculum Vitae (CV)</a:t>
            </a:r>
            <a:r>
              <a:rPr lang="en-GB" sz="2000" dirty="0">
                <a:solidFill>
                  <a:srgbClr val="0070C0"/>
                </a:solidFill>
              </a:rPr>
              <a:t> </a:t>
            </a:r>
          </a:p>
          <a:p>
            <a:pPr lvl="1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cy-GB" sz="2000" noProof="0" dirty="0"/>
              <a:t>Cronolegol</a:t>
            </a:r>
          </a:p>
          <a:p>
            <a:pPr lvl="1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cy-GB" sz="2000" noProof="0" dirty="0"/>
              <a:t>Wedi’i dargedu 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cy-GB" sz="2400" noProof="0" dirty="0"/>
              <a:t>Datganiad Personol / Llythyr Eglurhaol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cy-GB" sz="2400" noProof="0" dirty="0"/>
              <a:t>Bywgraffiad Proffesiynol (e.e. </a:t>
            </a:r>
            <a:r>
              <a:rPr lang="cy-GB" sz="2400" dirty="0"/>
              <a:t>ar Wefan Sefydliad/Ysgol)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cy-GB" sz="2400" dirty="0"/>
              <a:t>Proffil ar-lein (e.e. </a:t>
            </a:r>
            <a:r>
              <a:rPr lang="cy-GB" sz="2400" dirty="0" err="1"/>
              <a:t>LinkedIn</a:t>
            </a:r>
            <a:r>
              <a:rPr lang="cy-GB" sz="2400" dirty="0"/>
              <a:t>) </a:t>
            </a:r>
            <a:endParaRPr lang="cy-GB" sz="2400" noProof="0" dirty="0"/>
          </a:p>
        </p:txBody>
      </p:sp>
    </p:spTree>
    <p:extLst>
      <p:ext uri="{BB962C8B-B14F-4D97-AF65-F5344CB8AC3E}">
        <p14:creationId xmlns:p14="http://schemas.microsoft.com/office/powerpoint/2010/main" val="277108147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B3CB48C-4427-78BD-A9B4-3F072500114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24371A9-99DB-A5C7-4D94-DC24C120DCD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825625"/>
            <a:ext cx="3867150" cy="2179705"/>
          </a:xfrm>
        </p:spPr>
        <p:txBody>
          <a:bodyPr>
            <a:normAutofit fontScale="92500"/>
          </a:bodyPr>
          <a:lstStyle/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400" dirty="0">
                <a:solidFill>
                  <a:srgbClr val="0070C0"/>
                </a:solidFill>
              </a:rPr>
              <a:t>This is a personal choice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400" dirty="0">
                <a:solidFill>
                  <a:srgbClr val="0070C0"/>
                </a:solidFill>
              </a:rPr>
              <a:t>However, many sources, including the </a:t>
            </a:r>
            <a:r>
              <a:rPr lang="en-GB" sz="2400" b="1" dirty="0">
                <a:solidFill>
                  <a:srgbClr val="0070C0"/>
                </a:solidFill>
              </a:rPr>
              <a:t>UWTSD Careers Team </a:t>
            </a:r>
            <a:r>
              <a:rPr lang="en-GB" sz="2400" dirty="0">
                <a:solidFill>
                  <a:srgbClr val="0070C0"/>
                </a:solidFill>
              </a:rPr>
              <a:t>suggest that it is good practice</a:t>
            </a:r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D984AA14-EC64-C2C0-6B4C-4E68B79E671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y-GB" b="1" noProof="0" dirty="0"/>
              <a:t>A ddylwn i gael proffil </a:t>
            </a:r>
            <a:r>
              <a:rPr lang="cy-GB" b="1" noProof="0" dirty="0" err="1"/>
              <a:t>LinkedIn</a:t>
            </a:r>
            <a:r>
              <a:rPr lang="cy-GB" b="1" noProof="0" dirty="0"/>
              <a:t>? </a:t>
            </a:r>
            <a:br>
              <a:rPr lang="en-GB" b="1" dirty="0"/>
            </a:br>
            <a:r>
              <a:rPr lang="en-GB" b="1" dirty="0">
                <a:solidFill>
                  <a:srgbClr val="0070C0"/>
                </a:solidFill>
              </a:rPr>
              <a:t>Should I have a LinkedIn profile?</a:t>
            </a:r>
            <a:endParaRPr lang="en-GB" b="1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042DF7C0-BF42-C785-C119-779156ACB16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67150" cy="2179705"/>
          </a:xfrm>
        </p:spPr>
        <p:txBody>
          <a:bodyPr>
            <a:normAutofit fontScale="92500"/>
          </a:bodyPr>
          <a:lstStyle/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400" dirty="0"/>
              <a:t>M</a:t>
            </a:r>
            <a:r>
              <a:rPr lang="cy-GB" sz="2400" dirty="0" err="1"/>
              <a:t>ae’n</a:t>
            </a:r>
            <a:r>
              <a:rPr lang="cy-GB" sz="2400" dirty="0"/>
              <a:t> ddewis personol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cy-GB" sz="2400" noProof="0" dirty="0"/>
              <a:t>Ond, mae llawer o ffynonellau, gan gynnwys </a:t>
            </a:r>
            <a:r>
              <a:rPr lang="cy-GB" sz="2400" b="1" noProof="0" dirty="0"/>
              <a:t>Tîm Gyrfaoedd PCYDDS </a:t>
            </a:r>
            <a:r>
              <a:rPr lang="cy-GB" sz="2400" noProof="0" dirty="0"/>
              <a:t> yn awgrymu ei fod yn ymarfer da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1A443A5D-6249-0A6D-FD6A-565E8D8B4A09}"/>
              </a:ext>
            </a:extLst>
          </p:cNvPr>
          <p:cNvSpPr txBox="1"/>
          <p:nvPr/>
        </p:nvSpPr>
        <p:spPr>
          <a:xfrm>
            <a:off x="5318975" y="5628068"/>
            <a:ext cx="330987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dirty="0"/>
              <a:t>UWTSD </a:t>
            </a:r>
            <a:r>
              <a:rPr lang="en-GB" dirty="0" err="1"/>
              <a:t>MyCareer</a:t>
            </a:r>
            <a:r>
              <a:rPr lang="en-GB" dirty="0"/>
              <a:t> (No Date)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25D3FD0A-5CF7-EC5F-71CB-1EAE8E05479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25026" y="4035584"/>
            <a:ext cx="1777150" cy="1777150"/>
          </a:xfrm>
          <a:prstGeom prst="rect">
            <a:avLst/>
          </a:prstGeom>
        </p:spPr>
      </p:pic>
      <p:sp>
        <p:nvSpPr>
          <p:cNvPr id="6" name="TextBox 1">
            <a:extLst>
              <a:ext uri="{FF2B5EF4-FFF2-40B4-BE49-F238E27FC236}">
                <a16:creationId xmlns:a16="http://schemas.microsoft.com/office/drawing/2014/main" id="{D2460F7A-8B09-BADD-1840-C9D03B52076F}"/>
              </a:ext>
            </a:extLst>
          </p:cNvPr>
          <p:cNvSpPr txBox="1"/>
          <p:nvPr/>
        </p:nvSpPr>
        <p:spPr>
          <a:xfrm>
            <a:off x="165280" y="5258736"/>
            <a:ext cx="330987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dirty="0"/>
              <a:t>PCYDDS </a:t>
            </a:r>
            <a:r>
              <a:rPr lang="en-GB" dirty="0" err="1"/>
              <a:t>MyCareer</a:t>
            </a:r>
            <a:r>
              <a:rPr lang="en-GB" dirty="0"/>
              <a:t> (Dim </a:t>
            </a:r>
            <a:r>
              <a:rPr lang="en-GB" dirty="0" err="1"/>
              <a:t>Dyddiad</a:t>
            </a:r>
            <a:r>
              <a:rPr lang="en-GB" dirty="0"/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147197122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4A380CF0-118A-92F3-0E0A-FCF37C62FB2B}"/>
              </a:ext>
            </a:extLst>
          </p:cNvPr>
          <p:cNvSpPr txBox="1">
            <a:spLocks/>
          </p:cNvSpPr>
          <p:nvPr/>
        </p:nvSpPr>
        <p:spPr>
          <a:xfrm>
            <a:off x="4648200" y="1825625"/>
            <a:ext cx="3867150" cy="1325563"/>
          </a:xfrm>
          <a:prstGeom prst="rect">
            <a:avLst/>
          </a:prstGeom>
        </p:spPr>
        <p:txBody>
          <a:bodyPr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400" dirty="0">
                <a:solidFill>
                  <a:srgbClr val="0070C0"/>
                </a:solidFill>
              </a:rPr>
              <a:t>This is an example of a different way of promoting your professional profile</a:t>
            </a:r>
            <a:endParaRPr lang="en-GB" sz="2400" b="1" dirty="0">
              <a:solidFill>
                <a:srgbClr val="0070C0"/>
              </a:solidFill>
            </a:endParaRPr>
          </a:p>
        </p:txBody>
      </p:sp>
      <p:sp>
        <p:nvSpPr>
          <p:cNvPr id="7" name="Title 4">
            <a:extLst>
              <a:ext uri="{FF2B5EF4-FFF2-40B4-BE49-F238E27FC236}">
                <a16:creationId xmlns:a16="http://schemas.microsoft.com/office/drawing/2014/main" id="{0F5A96DD-0A8E-6C5D-CFCC-DEDBBC279053}"/>
              </a:ext>
            </a:extLst>
          </p:cNvPr>
          <p:cNvSpPr txBox="1">
            <a:spLocks/>
          </p:cNvSpPr>
          <p:nvPr/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85000" lnSpcReduction="20000"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y-GB" b="1" noProof="0" dirty="0"/>
              <a:t>Mathau o broffil proffesiynol</a:t>
            </a:r>
            <a:br>
              <a:rPr lang="en-GB" b="1" dirty="0"/>
            </a:br>
            <a:r>
              <a:rPr lang="en-GB" b="1" dirty="0">
                <a:solidFill>
                  <a:srgbClr val="0070C0"/>
                </a:solidFill>
              </a:rPr>
              <a:t>Types of professional profile</a:t>
            </a:r>
            <a:endParaRPr lang="en-GB" b="1" dirty="0"/>
          </a:p>
        </p:txBody>
      </p:sp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244A5DE7-3E35-95CB-4167-3E805CF6B45C}"/>
              </a:ext>
            </a:extLst>
          </p:cNvPr>
          <p:cNvSpPr txBox="1">
            <a:spLocks/>
          </p:cNvSpPr>
          <p:nvPr/>
        </p:nvSpPr>
        <p:spPr>
          <a:xfrm>
            <a:off x="628651" y="1870858"/>
            <a:ext cx="3867150" cy="1325563"/>
          </a:xfrm>
          <a:prstGeom prst="rect">
            <a:avLst/>
          </a:prstGeom>
        </p:spPr>
        <p:txBody>
          <a:bodyPr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400" dirty="0"/>
              <a:t>D</a:t>
            </a:r>
            <a:r>
              <a:rPr lang="cy-GB" sz="2400" dirty="0"/>
              <a:t>yma enghraifft o ffordd wahanol o hyrwyddo eich proffil proffesiynol </a:t>
            </a:r>
            <a:endParaRPr lang="en-GB" sz="2400" dirty="0"/>
          </a:p>
        </p:txBody>
      </p:sp>
      <p:pic>
        <p:nvPicPr>
          <p:cNvPr id="10" name="Picture 9">
            <a:hlinkClick r:id="rId3"/>
            <a:extLst>
              <a:ext uri="{FF2B5EF4-FFF2-40B4-BE49-F238E27FC236}">
                <a16:creationId xmlns:a16="http://schemas.microsoft.com/office/drawing/2014/main" id="{F331CA7B-7A95-8985-FB07-9502945696C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833620" y="3166527"/>
            <a:ext cx="2781300" cy="2933700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49B3F757-A358-CD8E-971F-5323F49CA016}"/>
              </a:ext>
            </a:extLst>
          </p:cNvPr>
          <p:cNvSpPr txBox="1"/>
          <p:nvPr/>
        </p:nvSpPr>
        <p:spPr>
          <a:xfrm>
            <a:off x="5782614" y="5370490"/>
            <a:ext cx="22409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dirty="0"/>
              <a:t>(Gabbie, 2026)</a:t>
            </a:r>
          </a:p>
        </p:txBody>
      </p:sp>
    </p:spTree>
    <p:extLst>
      <p:ext uri="{BB962C8B-B14F-4D97-AF65-F5344CB8AC3E}">
        <p14:creationId xmlns:p14="http://schemas.microsoft.com/office/powerpoint/2010/main" val="262691710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EC8EBB6-A5D7-94D9-1F3D-F666A8EEA7A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166140B-5E74-49FD-0EDD-75905121F84D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77500" lnSpcReduction="20000"/>
          </a:bodyPr>
          <a:lstStyle/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400" dirty="0">
                <a:solidFill>
                  <a:srgbClr val="0070C0"/>
                </a:solidFill>
              </a:rPr>
              <a:t>A professional profile is often used to:</a:t>
            </a:r>
          </a:p>
          <a:p>
            <a:pPr marL="457200" indent="-457200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Font typeface="+mj-lt"/>
              <a:buAutoNum type="arabicPeriod"/>
            </a:pPr>
            <a:r>
              <a:rPr lang="en-GB" sz="2400" dirty="0">
                <a:solidFill>
                  <a:srgbClr val="0070C0"/>
                </a:solidFill>
              </a:rPr>
              <a:t>support job applications (e.g. CVs or applications)</a:t>
            </a:r>
          </a:p>
          <a:p>
            <a:pPr marL="457200" indent="-457200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Font typeface="+mj-lt"/>
              <a:buAutoNum type="arabicPeriod"/>
            </a:pPr>
            <a:r>
              <a:rPr lang="en-GB" sz="2400" dirty="0">
                <a:solidFill>
                  <a:srgbClr val="0070C0"/>
                </a:solidFill>
              </a:rPr>
              <a:t>evidence competence during training or qualifications</a:t>
            </a:r>
          </a:p>
          <a:p>
            <a:pPr marL="457200" indent="-457200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Font typeface="+mj-lt"/>
              <a:buAutoNum type="arabicPeriod"/>
            </a:pPr>
            <a:r>
              <a:rPr lang="en-GB" sz="2400" dirty="0">
                <a:solidFill>
                  <a:srgbClr val="0070C0"/>
                </a:solidFill>
              </a:rPr>
              <a:t>inform appraisal and professional development processes linked to standards</a:t>
            </a:r>
          </a:p>
          <a:p>
            <a:pPr marL="457200" indent="-457200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Font typeface="+mj-lt"/>
              <a:buAutoNum type="arabicPeriod"/>
            </a:pPr>
            <a:r>
              <a:rPr lang="en-GB" sz="2400" dirty="0">
                <a:solidFill>
                  <a:srgbClr val="0070C0"/>
                </a:solidFill>
              </a:rPr>
              <a:t>Confirms your </a:t>
            </a:r>
            <a:r>
              <a:rPr lang="en-GB" sz="2400" b="1" dirty="0">
                <a:solidFill>
                  <a:srgbClr val="0070C0"/>
                </a:solidFill>
              </a:rPr>
              <a:t>professional identity </a:t>
            </a:r>
            <a:r>
              <a:rPr lang="en-GB" sz="2400" dirty="0">
                <a:solidFill>
                  <a:srgbClr val="0070C0"/>
                </a:solidFill>
              </a:rPr>
              <a:t>both </a:t>
            </a:r>
            <a:r>
              <a:rPr lang="en-GB" sz="2400" b="1" dirty="0">
                <a:solidFill>
                  <a:srgbClr val="0070C0"/>
                </a:solidFill>
              </a:rPr>
              <a:t>publicly</a:t>
            </a:r>
            <a:r>
              <a:rPr lang="en-GB" sz="2400" dirty="0">
                <a:solidFill>
                  <a:srgbClr val="0070C0"/>
                </a:solidFill>
              </a:rPr>
              <a:t> and with your </a:t>
            </a:r>
            <a:r>
              <a:rPr lang="en-GB" sz="2400" b="1" dirty="0">
                <a:solidFill>
                  <a:srgbClr val="0070C0"/>
                </a:solidFill>
              </a:rPr>
              <a:t>employer</a:t>
            </a:r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750DC30C-656B-E238-4612-0A9DF48F679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y-GB" b="1" dirty="0"/>
              <a:t>Pam ei fod yn bwysig? </a:t>
            </a:r>
            <a:br>
              <a:rPr lang="en-GB" b="1" dirty="0"/>
            </a:br>
            <a:r>
              <a:rPr lang="en-GB" b="1" dirty="0">
                <a:solidFill>
                  <a:srgbClr val="0070C0"/>
                </a:solidFill>
              </a:rPr>
              <a:t>Why is it important?</a:t>
            </a:r>
            <a:endParaRPr lang="en-GB" b="1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0A8DCB07-7AA0-84A9-D39C-57F33DF79F9F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77500" lnSpcReduction="20000"/>
          </a:bodyPr>
          <a:lstStyle/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cy-GB" sz="2400" noProof="0" dirty="0"/>
              <a:t>Yn aml, mae proffil p</a:t>
            </a:r>
            <a:r>
              <a:rPr lang="cy-GB" sz="2400" dirty="0" err="1"/>
              <a:t>roffesiynol</a:t>
            </a:r>
            <a:r>
              <a:rPr lang="cy-GB" sz="2400" dirty="0"/>
              <a:t> yn cael ei ddefnyddio i: </a:t>
            </a:r>
          </a:p>
          <a:p>
            <a:pPr marL="457200" indent="-457200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Font typeface="+mj-lt"/>
              <a:buAutoNum type="arabicPeriod"/>
            </a:pPr>
            <a:r>
              <a:rPr lang="cy-GB" sz="2400" dirty="0"/>
              <a:t>gefnogi ceisiadau am swyddi (e.e. </a:t>
            </a:r>
            <a:r>
              <a:rPr lang="cy-GB" sz="2400" dirty="0" err="1"/>
              <a:t>CVs</a:t>
            </a:r>
            <a:r>
              <a:rPr lang="cy-GB" sz="2400" dirty="0"/>
              <a:t> neu geisiadau) </a:t>
            </a:r>
          </a:p>
          <a:p>
            <a:pPr marL="457200" indent="-457200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Font typeface="+mj-lt"/>
              <a:buAutoNum type="arabicPeriod"/>
            </a:pPr>
            <a:r>
              <a:rPr lang="cy-GB" sz="2400" noProof="0" dirty="0"/>
              <a:t>Tystiolaeth o </a:t>
            </a:r>
            <a:r>
              <a:rPr lang="cy-GB" sz="2400" noProof="0" dirty="0" err="1"/>
              <a:t>gymh</a:t>
            </a:r>
            <a:r>
              <a:rPr lang="cy-GB" sz="2400" dirty="0" err="1"/>
              <a:t>wysedd</a:t>
            </a:r>
            <a:r>
              <a:rPr lang="cy-GB" sz="2400" dirty="0"/>
              <a:t> yn ystod hyfforddiant neu gymwysterau</a:t>
            </a:r>
          </a:p>
          <a:p>
            <a:pPr marL="457200" indent="-457200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Font typeface="+mj-lt"/>
              <a:buAutoNum type="arabicPeriod"/>
            </a:pPr>
            <a:r>
              <a:rPr lang="cy-GB" sz="2400" dirty="0"/>
              <a:t>Llywio prosesau gwerthuso a datblygiad proffesiynol sy’n gysylltiedig â safonau.</a:t>
            </a:r>
          </a:p>
          <a:p>
            <a:pPr marL="457200" indent="-457200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Font typeface="+mj-lt"/>
              <a:buAutoNum type="arabicPeriod"/>
            </a:pPr>
            <a:r>
              <a:rPr lang="cy-GB" sz="2400" dirty="0"/>
              <a:t>Gadarnhau eich </a:t>
            </a:r>
            <a:r>
              <a:rPr lang="cy-GB" sz="2400" b="1" dirty="0"/>
              <a:t>hunaniaeth broffesiynol yn gyhoeddus </a:t>
            </a:r>
            <a:r>
              <a:rPr lang="cy-GB" sz="2400" dirty="0"/>
              <a:t>a gyda‘ch </a:t>
            </a:r>
            <a:r>
              <a:rPr lang="cy-GB" sz="2400" b="1" dirty="0"/>
              <a:t>cyflogwr. </a:t>
            </a:r>
            <a:endParaRPr lang="cy-GB" sz="2400" noProof="0" dirty="0"/>
          </a:p>
        </p:txBody>
      </p:sp>
    </p:spTree>
    <p:extLst>
      <p:ext uri="{BB962C8B-B14F-4D97-AF65-F5344CB8AC3E}">
        <p14:creationId xmlns:p14="http://schemas.microsoft.com/office/powerpoint/2010/main" val="1805450017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B96B759-D66D-2B90-E957-B4390A82B22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3E14066-E070-F6E1-A856-82C928EBE31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825625"/>
            <a:ext cx="3867150" cy="3390319"/>
          </a:xfrm>
        </p:spPr>
        <p:txBody>
          <a:bodyPr>
            <a:normAutofit/>
          </a:bodyPr>
          <a:lstStyle/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400" dirty="0">
                <a:solidFill>
                  <a:srgbClr val="0070C0"/>
                </a:solidFill>
              </a:rPr>
              <a:t>One career development concept which applies to the idea of a professional profile is P.I.E.;</a:t>
            </a:r>
          </a:p>
          <a:p>
            <a:pPr lvl="1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dirty="0">
                <a:solidFill>
                  <a:srgbClr val="0070C0"/>
                </a:solidFill>
              </a:rPr>
              <a:t>Performance</a:t>
            </a:r>
          </a:p>
          <a:p>
            <a:pPr lvl="1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dirty="0">
                <a:solidFill>
                  <a:srgbClr val="0070C0"/>
                </a:solidFill>
              </a:rPr>
              <a:t>Image</a:t>
            </a:r>
          </a:p>
          <a:p>
            <a:pPr lvl="1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dirty="0">
                <a:solidFill>
                  <a:srgbClr val="0070C0"/>
                </a:solidFill>
              </a:rPr>
              <a:t>Exposure</a:t>
            </a:r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D8B7CE23-6B83-CA0F-617F-B5D41E87A6C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y-GB" b="1" dirty="0"/>
              <a:t>Pam ei fod yn bwysig? </a:t>
            </a:r>
            <a:br>
              <a:rPr lang="en-GB" b="1" dirty="0"/>
            </a:br>
            <a:r>
              <a:rPr lang="en-GB" b="1" dirty="0">
                <a:solidFill>
                  <a:srgbClr val="0070C0"/>
                </a:solidFill>
              </a:rPr>
              <a:t>Why is it important?</a:t>
            </a:r>
            <a:endParaRPr lang="en-GB" b="1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7B8A4CFE-20C0-3B61-81BA-4E82DCC64F9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67150" cy="3390319"/>
          </a:xfrm>
        </p:spPr>
        <p:txBody>
          <a:bodyPr>
            <a:normAutofit/>
          </a:bodyPr>
          <a:lstStyle/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400" dirty="0"/>
              <a:t>U</a:t>
            </a:r>
            <a:r>
              <a:rPr lang="cy-GB" sz="2400" dirty="0"/>
              <a:t>n cysyniad datblygu gyrfa sy’n berthnasol i’r syniad o broffil proffesiynol yw P.I.E;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cy-GB" sz="2400" dirty="0"/>
              <a:t>Perfformiad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cy-GB" sz="2400" dirty="0"/>
              <a:t>Delwedd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cy-GB" sz="2400" dirty="0"/>
              <a:t>Amlygiad </a:t>
            </a:r>
            <a:endParaRPr lang="cy-GB" sz="2400" noProof="0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6E9A8BD6-ECD9-D472-2FE1-DA755B2D6512}"/>
              </a:ext>
            </a:extLst>
          </p:cNvPr>
          <p:cNvSpPr txBox="1"/>
          <p:nvPr/>
        </p:nvSpPr>
        <p:spPr>
          <a:xfrm>
            <a:off x="6274426" y="5555156"/>
            <a:ext cx="22409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dirty="0"/>
              <a:t>(Coleman, 2010)</a:t>
            </a:r>
          </a:p>
        </p:txBody>
      </p:sp>
    </p:spTree>
    <p:extLst>
      <p:ext uri="{BB962C8B-B14F-4D97-AF65-F5344CB8AC3E}">
        <p14:creationId xmlns:p14="http://schemas.microsoft.com/office/powerpoint/2010/main" val="1288252505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DA463DD-44C0-A7AB-D112-5FD722FCF25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524034E-88B5-B4AF-FBCB-01D9999E8FC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825625"/>
            <a:ext cx="3867150" cy="3390319"/>
          </a:xfrm>
        </p:spPr>
        <p:txBody>
          <a:bodyPr>
            <a:normAutofit/>
          </a:bodyPr>
          <a:lstStyle/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400" dirty="0">
                <a:solidFill>
                  <a:srgbClr val="0070C0"/>
                </a:solidFill>
              </a:rPr>
              <a:t>Coleman argues that these three elements combine to affect the way in which we are perceived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400" dirty="0">
                <a:solidFill>
                  <a:srgbClr val="0070C0"/>
                </a:solidFill>
              </a:rPr>
              <a:t>They form part of the ‘un-written rules’ of ‘organisational culture’ (Coleman, 2010, </a:t>
            </a:r>
            <a:r>
              <a:rPr lang="en-GB" sz="2400" dirty="0" err="1">
                <a:solidFill>
                  <a:srgbClr val="0070C0"/>
                </a:solidFill>
              </a:rPr>
              <a:t>p.ix</a:t>
            </a:r>
            <a:r>
              <a:rPr lang="en-GB" sz="2400" dirty="0">
                <a:solidFill>
                  <a:srgbClr val="0070C0"/>
                </a:solidFill>
              </a:rPr>
              <a:t>)</a:t>
            </a:r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199B97BF-4428-8CDE-1F78-1E152D81FA0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y-GB" sz="3600" b="1" dirty="0"/>
              <a:t>Y cysyniad P.I.E. a phroffiliau proffesiynol </a:t>
            </a:r>
            <a:br>
              <a:rPr lang="en-GB" sz="3600" b="1" dirty="0"/>
            </a:br>
            <a:r>
              <a:rPr lang="en-GB" sz="3600" b="1" dirty="0">
                <a:solidFill>
                  <a:srgbClr val="0070C0"/>
                </a:solidFill>
              </a:rPr>
              <a:t>The P.I.E. concept and professional profiles</a:t>
            </a:r>
            <a:endParaRPr lang="en-GB" sz="3600" b="1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0A48D5E0-A0C0-E058-E6A0-9A7A0F0039F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67150" cy="3390319"/>
          </a:xfrm>
        </p:spPr>
        <p:txBody>
          <a:bodyPr>
            <a:normAutofit/>
          </a:bodyPr>
          <a:lstStyle/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cy-GB" sz="2400" noProof="0" dirty="0"/>
              <a:t>Mae Coleman yn dadlau bod y tair elfen hyn yn cyfuno i effeithio ar y ffordd yr ydym yn cael ein canfod 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cy-GB" sz="2400" dirty="0"/>
              <a:t>Maen nhw’n ffurfio rhan o ‘reolau anysgrifenedig ‘diwylliant sefydliadol’ (Coleman, 2010, t. </a:t>
            </a:r>
            <a:r>
              <a:rPr lang="cy-GB" sz="2400" dirty="0" err="1"/>
              <a:t>Ix</a:t>
            </a:r>
            <a:r>
              <a:rPr lang="cy-GB" sz="2400" dirty="0"/>
              <a:t>) </a:t>
            </a:r>
          </a:p>
        </p:txBody>
      </p:sp>
    </p:spTree>
    <p:extLst>
      <p:ext uri="{BB962C8B-B14F-4D97-AF65-F5344CB8AC3E}">
        <p14:creationId xmlns:p14="http://schemas.microsoft.com/office/powerpoint/2010/main" val="3035838211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E9B0FC2-CF3F-83EE-EBA2-0E9F43F42FD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E81CCBB-BAB8-FDB5-534D-5F8E3C17309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199" y="1825625"/>
            <a:ext cx="4251101" cy="3841079"/>
          </a:xfrm>
        </p:spPr>
        <p:txBody>
          <a:bodyPr>
            <a:normAutofit fontScale="77500" lnSpcReduction="20000"/>
          </a:bodyPr>
          <a:lstStyle/>
          <a:p>
            <a:pPr marL="0" indent="0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None/>
            </a:pPr>
            <a:r>
              <a:rPr lang="en-GB" sz="2400" b="1" dirty="0">
                <a:solidFill>
                  <a:srgbClr val="0070C0"/>
                </a:solidFill>
              </a:rPr>
              <a:t>Performance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400" dirty="0">
                <a:solidFill>
                  <a:srgbClr val="0070C0"/>
                </a:solidFill>
              </a:rPr>
              <a:t>Delivering strong results and meeting job expectations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400" dirty="0">
                <a:solidFill>
                  <a:srgbClr val="0070C0"/>
                </a:solidFill>
              </a:rPr>
              <a:t>Demonstrating technical competence and reliability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400" dirty="0">
                <a:solidFill>
                  <a:srgbClr val="0070C0"/>
                </a:solidFill>
              </a:rPr>
              <a:t>Forms the foundation of credibility but alone isn’t enough for advancement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400" dirty="0">
                <a:solidFill>
                  <a:srgbClr val="0070C0"/>
                </a:solidFill>
              </a:rPr>
              <a:t>Coleman argues that this is what is expected of everyone in a job</a:t>
            </a:r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26078AEA-AC14-DAB6-E601-9EAC93DCCE4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y-GB" sz="3600" b="1" dirty="0"/>
              <a:t>Y cysyniad P.I.E. a phroffiliau proffesiynol</a:t>
            </a:r>
            <a:br>
              <a:rPr lang="en-GB" sz="3600" b="1" dirty="0"/>
            </a:br>
            <a:r>
              <a:rPr lang="en-GB" sz="3600" b="1" dirty="0">
                <a:solidFill>
                  <a:srgbClr val="0070C0"/>
                </a:solidFill>
              </a:rPr>
              <a:t>The P.I.E. concept and professional profiles</a:t>
            </a:r>
            <a:endParaRPr lang="en-GB" sz="3600" b="1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83E40DC7-737A-C937-F342-3348A1D44F4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47730" y="1825625"/>
            <a:ext cx="4148070" cy="3390319"/>
          </a:xfrm>
        </p:spPr>
        <p:txBody>
          <a:bodyPr>
            <a:normAutofit fontScale="77500" lnSpcReduction="20000"/>
          </a:bodyPr>
          <a:lstStyle/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400" b="1" dirty="0"/>
              <a:t>P</a:t>
            </a:r>
            <a:r>
              <a:rPr lang="cy-GB" sz="2400" b="1" dirty="0" err="1"/>
              <a:t>erfformiad</a:t>
            </a:r>
            <a:endParaRPr lang="cy-GB" sz="2400" b="1" dirty="0"/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cy-GB" sz="2400" noProof="0" dirty="0"/>
              <a:t>Cyflawni canlyniadau cryf a bodloni disgwyliadau swydd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cy-GB" sz="2400" dirty="0"/>
              <a:t>Arddangos cymhwysedd a dibynadwyedd technegol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cy-GB" sz="2400" dirty="0"/>
              <a:t>Ffurfio sylfaen hygrededd, ond, ar ei ben ei hun, nid yw’n ddigon ar gyfer cynnydd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cy-GB" sz="2400" dirty="0"/>
              <a:t>Mae Coleman yn dadlau mai dyma beth sy’n cael ei ddisgwyl gan bawb mewn swydd. 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endParaRPr lang="cy-GB" sz="2400" noProof="0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286CC08-C5B2-A44F-A0CB-C0E6F93D94BE}"/>
              </a:ext>
            </a:extLst>
          </p:cNvPr>
          <p:cNvSpPr txBox="1"/>
          <p:nvPr/>
        </p:nvSpPr>
        <p:spPr>
          <a:xfrm>
            <a:off x="6773749" y="5616975"/>
            <a:ext cx="22409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dirty="0"/>
              <a:t>(Coleman, 2010)</a:t>
            </a:r>
          </a:p>
        </p:txBody>
      </p:sp>
    </p:spTree>
    <p:extLst>
      <p:ext uri="{BB962C8B-B14F-4D97-AF65-F5344CB8AC3E}">
        <p14:creationId xmlns:p14="http://schemas.microsoft.com/office/powerpoint/2010/main" val="1688488417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605BC00-852D-3D03-4913-536DFE5E72A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F8033C5-A742-A0B2-02EC-C0E80833EAB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199" y="1825625"/>
            <a:ext cx="4251101" cy="3841079"/>
          </a:xfrm>
        </p:spPr>
        <p:txBody>
          <a:bodyPr>
            <a:normAutofit fontScale="92500" lnSpcReduction="20000"/>
          </a:bodyPr>
          <a:lstStyle/>
          <a:p>
            <a:pPr marL="0" indent="0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None/>
            </a:pPr>
            <a:r>
              <a:rPr lang="en-GB" sz="2400" b="1" dirty="0">
                <a:solidFill>
                  <a:srgbClr val="0070C0"/>
                </a:solidFill>
              </a:rPr>
              <a:t>Image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400" dirty="0">
                <a:solidFill>
                  <a:srgbClr val="0070C0"/>
                </a:solidFill>
              </a:rPr>
              <a:t>How others perceive your professionalism and personal brand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400" dirty="0">
                <a:solidFill>
                  <a:srgbClr val="0070C0"/>
                </a:solidFill>
              </a:rPr>
              <a:t>Includes communication style, appearance, and behaviour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400" dirty="0">
                <a:solidFill>
                  <a:srgbClr val="0070C0"/>
                </a:solidFill>
              </a:rPr>
              <a:t>Influences trust, confidence, and perceived leadership potential</a:t>
            </a:r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62CA721E-A43D-0777-BFEE-C18AD276E8B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y-GB" sz="3600" b="1" noProof="0" dirty="0"/>
              <a:t>Y Cysyniad P.I.E. a phroffiliau proffesiynol</a:t>
            </a:r>
            <a:br>
              <a:rPr lang="en-GB" sz="3600" b="1" dirty="0"/>
            </a:br>
            <a:r>
              <a:rPr lang="en-GB" sz="3600" b="1" dirty="0">
                <a:solidFill>
                  <a:srgbClr val="0070C0"/>
                </a:solidFill>
              </a:rPr>
              <a:t>The P.I.E. concept and professional profiles</a:t>
            </a:r>
            <a:endParaRPr lang="en-GB" sz="3600" b="1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6FA26777-7E1C-9603-F6D7-5721F1E1C1A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47730" y="1825625"/>
            <a:ext cx="4148070" cy="3390319"/>
          </a:xfrm>
        </p:spPr>
        <p:txBody>
          <a:bodyPr>
            <a:normAutofit fontScale="92500" lnSpcReduction="20000"/>
          </a:bodyPr>
          <a:lstStyle/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400" b="1" dirty="0"/>
              <a:t>D</a:t>
            </a:r>
            <a:r>
              <a:rPr lang="cy-GB" sz="2400" b="1" dirty="0" err="1"/>
              <a:t>elwedd</a:t>
            </a:r>
            <a:endParaRPr lang="cy-GB" sz="2400" b="1" dirty="0"/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cy-GB" sz="2400" dirty="0"/>
              <a:t>Sut mae eraill yn gweld eich proffesiynoldeb a’ch brand personol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cy-GB" sz="2400" dirty="0"/>
              <a:t>Mae’n cynnwys dull cyfathrebu, ymddangosiad, ac ymddygiad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cy-GB" sz="2400" dirty="0"/>
              <a:t>Mae’n dylanwadu ar ymddiriedaeth, hyder a photensial arweinyddiaeth </a:t>
            </a:r>
            <a:r>
              <a:rPr lang="cy-GB" sz="2400" dirty="0" err="1"/>
              <a:t>canfyddedig</a:t>
            </a:r>
            <a:r>
              <a:rPr lang="cy-GB" sz="2400" dirty="0"/>
              <a:t>. 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endParaRPr lang="cy-GB" sz="2400" dirty="0"/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endParaRPr lang="cy-GB" sz="2400" noProof="0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5F40A85C-9BDB-517B-0E0B-69C1C27D66F3}"/>
              </a:ext>
            </a:extLst>
          </p:cNvPr>
          <p:cNvSpPr txBox="1"/>
          <p:nvPr/>
        </p:nvSpPr>
        <p:spPr>
          <a:xfrm>
            <a:off x="6810775" y="5616975"/>
            <a:ext cx="22409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dirty="0"/>
              <a:t>(Coleman, 2010)</a:t>
            </a:r>
          </a:p>
        </p:txBody>
      </p:sp>
    </p:spTree>
    <p:extLst>
      <p:ext uri="{BB962C8B-B14F-4D97-AF65-F5344CB8AC3E}">
        <p14:creationId xmlns:p14="http://schemas.microsoft.com/office/powerpoint/2010/main" val="1808403513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18A973F-598C-56EC-E6C2-56F136FDCDD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F5CFA29-A77E-AC35-6D34-027C0A9C365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199" y="1825625"/>
            <a:ext cx="4251101" cy="3841079"/>
          </a:xfrm>
        </p:spPr>
        <p:txBody>
          <a:bodyPr>
            <a:normAutofit fontScale="92500"/>
          </a:bodyPr>
          <a:lstStyle/>
          <a:p>
            <a:pPr marL="0" indent="0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None/>
            </a:pPr>
            <a:r>
              <a:rPr lang="en-GB" sz="2400" b="1" dirty="0">
                <a:solidFill>
                  <a:srgbClr val="0070C0"/>
                </a:solidFill>
              </a:rPr>
              <a:t>Exposure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400" dirty="0">
                <a:solidFill>
                  <a:srgbClr val="0070C0"/>
                </a:solidFill>
              </a:rPr>
              <a:t>Visibility to decision-makers and key stakeholders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400" dirty="0">
                <a:solidFill>
                  <a:srgbClr val="0070C0"/>
                </a:solidFill>
              </a:rPr>
              <a:t>Involves networking, presenting, and sharing achievements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400" dirty="0">
                <a:solidFill>
                  <a:srgbClr val="0070C0"/>
                </a:solidFill>
              </a:rPr>
              <a:t>Drives recognition and opportunities for progression</a:t>
            </a:r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9834EC81-F41D-EED8-B681-89ECE6B396A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y-GB" sz="3600" b="1" dirty="0"/>
              <a:t>Y Cysyniad P.I.E. a phroffiliau proffesiynol</a:t>
            </a:r>
            <a:br>
              <a:rPr lang="en-GB" sz="3600" b="1" dirty="0"/>
            </a:br>
            <a:r>
              <a:rPr lang="en-GB" sz="3600" b="1" dirty="0">
                <a:solidFill>
                  <a:srgbClr val="0070C0"/>
                </a:solidFill>
              </a:rPr>
              <a:t>The P.I.E. concept and professional profiles</a:t>
            </a:r>
            <a:endParaRPr lang="en-GB" sz="3600" b="1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FBC81C82-AF57-DBF8-9B9B-905D012DBBE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47730" y="1825625"/>
            <a:ext cx="4148070" cy="3390319"/>
          </a:xfrm>
        </p:spPr>
        <p:txBody>
          <a:bodyPr>
            <a:normAutofit fontScale="92500"/>
          </a:bodyPr>
          <a:lstStyle/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400" b="1" dirty="0" err="1"/>
              <a:t>Ymgysylltiad</a:t>
            </a:r>
            <a:endParaRPr lang="cy-GB" sz="2400" b="1" dirty="0"/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cy-GB" sz="2400" dirty="0"/>
              <a:t>Gwelededd i’r rheiny sy’n gwneud penderfyniadau a rhanddeiliaid allweddol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cy-GB" sz="2400" dirty="0"/>
              <a:t>Mae’n cynnwys rhwydweithio, cyflwyno, a rhannu cyflawniadau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cy-GB" sz="2400" dirty="0"/>
              <a:t>Mae’n gyrru cydnabyddiaeth a chyfleoedd ar gyfer dilyniant 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endParaRPr lang="cy-GB" sz="2400" noProof="0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6F016EA2-6B5D-EAA1-16CC-1826C601C197}"/>
              </a:ext>
            </a:extLst>
          </p:cNvPr>
          <p:cNvSpPr txBox="1"/>
          <p:nvPr/>
        </p:nvSpPr>
        <p:spPr>
          <a:xfrm>
            <a:off x="6773749" y="5572397"/>
            <a:ext cx="22409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dirty="0"/>
              <a:t>(Coleman, 2010)</a:t>
            </a:r>
          </a:p>
        </p:txBody>
      </p:sp>
    </p:spTree>
    <p:extLst>
      <p:ext uri="{BB962C8B-B14F-4D97-AF65-F5344CB8AC3E}">
        <p14:creationId xmlns:p14="http://schemas.microsoft.com/office/powerpoint/2010/main" val="2614280440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4C6493C-9BF7-0870-822B-09E69B4DFE6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F8E72BEC-32FE-EA93-5BFF-2DE5AE4D410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y-GB" sz="3600" b="1" dirty="0"/>
              <a:t>Y Cysyniad P.I.E. a phroffiliau proffesiynol</a:t>
            </a:r>
            <a:br>
              <a:rPr lang="en-GB" sz="3600" b="1" dirty="0"/>
            </a:br>
            <a:r>
              <a:rPr lang="en-GB" sz="3600" b="1" dirty="0">
                <a:solidFill>
                  <a:srgbClr val="0070C0"/>
                </a:solidFill>
              </a:rPr>
              <a:t>The P.I.E. concept and professional profiles</a:t>
            </a:r>
            <a:endParaRPr lang="en-GB" sz="3600" b="1" dirty="0"/>
          </a:p>
        </p:txBody>
      </p:sp>
      <p:graphicFrame>
        <p:nvGraphicFramePr>
          <p:cNvPr id="6" name="Content Placeholder 5">
            <a:extLst>
              <a:ext uri="{FF2B5EF4-FFF2-40B4-BE49-F238E27FC236}">
                <a16:creationId xmlns:a16="http://schemas.microsoft.com/office/drawing/2014/main" id="{9E6CBF8A-25BB-52D3-060D-5FDCA72956B7}"/>
              </a:ext>
            </a:extLst>
          </p:cNvPr>
          <p:cNvGraphicFramePr>
            <a:graphicFrameLocks noGrp="1"/>
          </p:cNvGraphicFramePr>
          <p:nvPr>
            <p:ph sz="half" idx="1"/>
            <p:extLst>
              <p:ext uri="{D42A27DB-BD31-4B8C-83A1-F6EECF244321}">
                <p14:modId xmlns:p14="http://schemas.microsoft.com/office/powerpoint/2010/main" val="543112263"/>
              </p:ext>
            </p:extLst>
          </p:nvPr>
        </p:nvGraphicFramePr>
        <p:xfrm>
          <a:off x="4301544" y="1835329"/>
          <a:ext cx="4418526" cy="3800158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graphicFrame>
        <p:nvGraphicFramePr>
          <p:cNvPr id="2" name="Content Placeholder 5">
            <a:extLst>
              <a:ext uri="{FF2B5EF4-FFF2-40B4-BE49-F238E27FC236}">
                <a16:creationId xmlns:a16="http://schemas.microsoft.com/office/drawing/2014/main" id="{F17FB5C7-CC9C-8519-D474-E9295A945EFF}"/>
              </a:ext>
            </a:extLst>
          </p:cNvPr>
          <p:cNvGraphicFramePr>
            <a:graphicFrameLocks noGrp="1"/>
          </p:cNvGraphicFramePr>
          <p:nvPr>
            <p:ph sz="half" idx="2"/>
            <p:extLst>
              <p:ext uri="{D42A27DB-BD31-4B8C-83A1-F6EECF244321}">
                <p14:modId xmlns:p14="http://schemas.microsoft.com/office/powerpoint/2010/main" val="3380926002"/>
              </p:ext>
            </p:extLst>
          </p:nvPr>
        </p:nvGraphicFramePr>
        <p:xfrm>
          <a:off x="628650" y="1790700"/>
          <a:ext cx="3867150" cy="381000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4"/>
          </a:graphicData>
        </a:graphic>
      </p:graphicFrame>
      <p:sp>
        <p:nvSpPr>
          <p:cNvPr id="3" name="Blwch Testun 2">
            <a:extLst>
              <a:ext uri="{FF2B5EF4-FFF2-40B4-BE49-F238E27FC236}">
                <a16:creationId xmlns:a16="http://schemas.microsoft.com/office/drawing/2014/main" id="{9A68A911-099E-7FF4-957D-DC44F774E7D3}"/>
              </a:ext>
            </a:extLst>
          </p:cNvPr>
          <p:cNvSpPr txBox="1"/>
          <p:nvPr/>
        </p:nvSpPr>
        <p:spPr>
          <a:xfrm>
            <a:off x="1622067" y="5274518"/>
            <a:ext cx="940158" cy="246221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1000" dirty="0" err="1"/>
              <a:t>Perfformiad</a:t>
            </a:r>
            <a:endParaRPr lang="cy-GB" sz="1000" dirty="0"/>
          </a:p>
        </p:txBody>
      </p:sp>
      <p:sp>
        <p:nvSpPr>
          <p:cNvPr id="7" name="Blwch Testun 6">
            <a:extLst>
              <a:ext uri="{FF2B5EF4-FFF2-40B4-BE49-F238E27FC236}">
                <a16:creationId xmlns:a16="http://schemas.microsoft.com/office/drawing/2014/main" id="{B77793E9-15CB-8EBF-D46F-38B391B8B4A6}"/>
              </a:ext>
            </a:extLst>
          </p:cNvPr>
          <p:cNvSpPr txBox="1"/>
          <p:nvPr/>
        </p:nvSpPr>
        <p:spPr>
          <a:xfrm>
            <a:off x="2562225" y="5314498"/>
            <a:ext cx="654006" cy="246221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1000" dirty="0" err="1"/>
              <a:t>Delwedd</a:t>
            </a:r>
            <a:endParaRPr lang="cy-GB" sz="1000" dirty="0"/>
          </a:p>
        </p:txBody>
      </p:sp>
      <p:sp>
        <p:nvSpPr>
          <p:cNvPr id="10" name="Blwch Testun 9">
            <a:extLst>
              <a:ext uri="{FF2B5EF4-FFF2-40B4-BE49-F238E27FC236}">
                <a16:creationId xmlns:a16="http://schemas.microsoft.com/office/drawing/2014/main" id="{B37A42C1-001A-CE42-6AA3-76F55641EF82}"/>
              </a:ext>
            </a:extLst>
          </p:cNvPr>
          <p:cNvSpPr txBox="1"/>
          <p:nvPr/>
        </p:nvSpPr>
        <p:spPr>
          <a:xfrm>
            <a:off x="3404853" y="5305295"/>
            <a:ext cx="751536" cy="215444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800" dirty="0" err="1"/>
              <a:t>Ymgysylltiad</a:t>
            </a:r>
            <a:endParaRPr lang="cy-GB" sz="800" dirty="0"/>
          </a:p>
        </p:txBody>
      </p:sp>
    </p:spTree>
    <p:extLst>
      <p:ext uri="{BB962C8B-B14F-4D97-AF65-F5344CB8AC3E}">
        <p14:creationId xmlns:p14="http://schemas.microsoft.com/office/powerpoint/2010/main" val="1224378408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41EF7BC-1F77-7487-5DFF-3E5FC3FC27D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9D62ECB-F70B-980C-F631-A75FA8A2753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825625"/>
            <a:ext cx="3867150" cy="1432730"/>
          </a:xfrm>
        </p:spPr>
        <p:txBody>
          <a:bodyPr>
            <a:normAutofit fontScale="92500"/>
          </a:bodyPr>
          <a:lstStyle/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400" dirty="0">
                <a:solidFill>
                  <a:srgbClr val="0070C0"/>
                </a:solidFill>
              </a:rPr>
              <a:t>The P.I.E. theory is used in professional development across sectors, for example;</a:t>
            </a:r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F995E980-F973-1ACC-0ACD-16ED84EF39B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y-GB" b="1" dirty="0"/>
              <a:t>Pam ei fod yn bwysig? </a:t>
            </a:r>
            <a:br>
              <a:rPr lang="en-GB" b="1" dirty="0"/>
            </a:br>
            <a:r>
              <a:rPr lang="en-GB" b="1" dirty="0">
                <a:solidFill>
                  <a:srgbClr val="0070C0"/>
                </a:solidFill>
              </a:rPr>
              <a:t>Why is it important?</a:t>
            </a:r>
            <a:endParaRPr lang="en-GB" b="1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D00F2E3C-4997-CC31-56CE-33F107E7406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67150" cy="1432730"/>
          </a:xfrm>
        </p:spPr>
        <p:txBody>
          <a:bodyPr>
            <a:normAutofit fontScale="92500"/>
          </a:bodyPr>
          <a:lstStyle/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400" dirty="0"/>
              <a:t>M</a:t>
            </a:r>
            <a:r>
              <a:rPr lang="cy-GB" sz="2400" dirty="0" err="1"/>
              <a:t>ae’r</a:t>
            </a:r>
            <a:r>
              <a:rPr lang="cy-GB" sz="2400" dirty="0"/>
              <a:t> ddamcaniaeth P.I.E. yn cael ei defnyddio mewn datblygiad proffesiynol ar draws sectorau, er enghraifft;</a:t>
            </a:r>
            <a:endParaRPr lang="cy-GB" sz="2400" noProof="0" dirty="0"/>
          </a:p>
        </p:txBody>
      </p:sp>
      <p:pic>
        <p:nvPicPr>
          <p:cNvPr id="4" name="Picture 3">
            <a:hlinkClick r:id="rId3"/>
            <a:extLst>
              <a:ext uri="{FF2B5EF4-FFF2-40B4-BE49-F238E27FC236}">
                <a16:creationId xmlns:a16="http://schemas.microsoft.com/office/drawing/2014/main" id="{106E620F-767C-B743-F703-36D62B6E5A1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29143" y="3599646"/>
            <a:ext cx="2285714" cy="22857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46609365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85DE471-9876-882C-B026-8B086292BDA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6389BA8-6600-04F4-8B7A-73B747E50E7F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400" dirty="0">
                <a:solidFill>
                  <a:srgbClr val="0070C0"/>
                </a:solidFill>
              </a:rPr>
              <a:t>Qualifications and training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400" dirty="0">
                <a:solidFill>
                  <a:srgbClr val="0070C0"/>
                </a:solidFill>
              </a:rPr>
              <a:t>Knowledge and skills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400" dirty="0">
                <a:solidFill>
                  <a:srgbClr val="0070C0"/>
                </a:solidFill>
              </a:rPr>
              <a:t>Professional behaviours and values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400" dirty="0">
                <a:solidFill>
                  <a:srgbClr val="0070C0"/>
                </a:solidFill>
              </a:rPr>
              <a:t>Experience and responsibilities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400" dirty="0">
                <a:solidFill>
                  <a:srgbClr val="0070C0"/>
                </a:solidFill>
              </a:rPr>
              <a:t>Commitment to continuous professional development (CPD)</a:t>
            </a:r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C5882976-F7F0-E608-56C4-51FEBAB6D89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y-GB" b="1" dirty="0"/>
              <a:t>Elfennau proffil proffesiynol</a:t>
            </a:r>
            <a:br>
              <a:rPr lang="en-GB" b="1" dirty="0"/>
            </a:br>
            <a:r>
              <a:rPr lang="en-GB" b="1" dirty="0">
                <a:solidFill>
                  <a:srgbClr val="0070C0"/>
                </a:solidFill>
              </a:rPr>
              <a:t>Elements of a professional profile</a:t>
            </a:r>
            <a:endParaRPr lang="en-GB" b="1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38805DC-162E-6EC7-3FD5-D3EEF721CACA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cy-GB" sz="2400" noProof="0" dirty="0"/>
              <a:t>Cymwysterau a hyfforddiant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cy-GB" sz="2400" dirty="0"/>
              <a:t>Gwybodaeth a sgiliau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cy-GB" sz="2400" dirty="0"/>
              <a:t>Ymddygiadau a gwerthoedd proffesiynol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cy-GB" sz="2400" noProof="0" dirty="0"/>
              <a:t>Profiad a chyfrifoldebau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cy-GB" sz="2400" dirty="0"/>
              <a:t>Ymrwymiad i ddatblygiad proffesiynol parhaus (DPP)</a:t>
            </a:r>
            <a:endParaRPr lang="cy-GB" sz="2400" noProof="0" dirty="0"/>
          </a:p>
        </p:txBody>
      </p:sp>
    </p:spTree>
    <p:extLst>
      <p:ext uri="{BB962C8B-B14F-4D97-AF65-F5344CB8AC3E}">
        <p14:creationId xmlns:p14="http://schemas.microsoft.com/office/powerpoint/2010/main" val="3454458223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F5A88A9-F4A8-423C-FB1A-592060FE541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7D25B6-CB1D-A40A-9BF4-9A072DE4B9A2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10000"/>
          </a:bodyPr>
          <a:lstStyle/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400" dirty="0">
                <a:solidFill>
                  <a:srgbClr val="0070C0"/>
                </a:solidFill>
              </a:rPr>
              <a:t>Activity: 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400" dirty="0">
                <a:solidFill>
                  <a:srgbClr val="0070C0"/>
                </a:solidFill>
              </a:rPr>
              <a:t>Study the profile of Alessia Moretti (fictional)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400" dirty="0">
                <a:solidFill>
                  <a:srgbClr val="0070C0"/>
                </a:solidFill>
              </a:rPr>
              <a:t>Using the </a:t>
            </a:r>
            <a:r>
              <a:rPr lang="en-GB" sz="2400" b="1" dirty="0">
                <a:solidFill>
                  <a:srgbClr val="0070C0"/>
                </a:solidFill>
              </a:rPr>
              <a:t>Guided Study Sheet</a:t>
            </a:r>
            <a:r>
              <a:rPr lang="en-GB" sz="2400" dirty="0">
                <a:solidFill>
                  <a:srgbClr val="0070C0"/>
                </a:solidFill>
              </a:rPr>
              <a:t> make notes on good features and areas for improvement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400" dirty="0">
                <a:solidFill>
                  <a:srgbClr val="0070C0"/>
                </a:solidFill>
              </a:rPr>
              <a:t>Support your comments with citations</a:t>
            </a:r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29895D12-0211-4054-AD83-FD83219D6AA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y-GB" b="1" dirty="0"/>
              <a:t>Gwerthuso proffil proffesiynol</a:t>
            </a:r>
            <a:br>
              <a:rPr lang="en-GB" b="1" dirty="0"/>
            </a:br>
            <a:r>
              <a:rPr lang="en-GB" b="1" dirty="0">
                <a:solidFill>
                  <a:srgbClr val="0070C0"/>
                </a:solidFill>
              </a:rPr>
              <a:t>Evaluating a professional profile</a:t>
            </a:r>
            <a:endParaRPr lang="en-GB" b="1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1684EB09-6568-A458-DE0B-5F170FD7D0D2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400" dirty="0"/>
              <a:t>G</a:t>
            </a:r>
            <a:r>
              <a:rPr lang="cy-GB" sz="2400" dirty="0"/>
              <a:t>weithgaredd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cy-GB" sz="2400" noProof="0" dirty="0"/>
              <a:t>Astudio proffil </a:t>
            </a:r>
            <a:r>
              <a:rPr lang="cy-GB" sz="2400" noProof="0" dirty="0" err="1"/>
              <a:t>Alessia</a:t>
            </a:r>
            <a:r>
              <a:rPr lang="cy-GB" sz="2400" noProof="0" dirty="0"/>
              <a:t> </a:t>
            </a:r>
            <a:r>
              <a:rPr lang="cy-GB" sz="2400" noProof="0" dirty="0" err="1"/>
              <a:t>Moretti</a:t>
            </a:r>
            <a:r>
              <a:rPr lang="cy-GB" sz="2400" noProof="0" dirty="0"/>
              <a:t> (</a:t>
            </a:r>
            <a:r>
              <a:rPr lang="cy-GB" sz="2400" noProof="0" dirty="0" err="1"/>
              <a:t>ffugl</a:t>
            </a:r>
            <a:r>
              <a:rPr lang="cy-GB" sz="2400" noProof="0" dirty="0"/>
              <a:t>)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cy-GB" sz="2400" noProof="0" dirty="0"/>
              <a:t>Gan ddefnyddio’r </a:t>
            </a:r>
            <a:r>
              <a:rPr lang="cy-GB" sz="2400" b="1" noProof="0" dirty="0" err="1"/>
              <a:t>Daf</a:t>
            </a:r>
            <a:r>
              <a:rPr lang="cy-GB" sz="2400" b="1" dirty="0"/>
              <a:t>len Astudio Dan Arweiniad, </a:t>
            </a:r>
            <a:r>
              <a:rPr lang="cy-GB" sz="2400" dirty="0"/>
              <a:t> gwnewch nodiadau ar nodweddion da a meysydd i’w gwella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cy-GB" sz="2400" noProof="0" dirty="0"/>
              <a:t>Cefnogi eich sylwadau gyda dyfyniadau</a:t>
            </a:r>
          </a:p>
        </p:txBody>
      </p:sp>
    </p:spTree>
    <p:extLst>
      <p:ext uri="{BB962C8B-B14F-4D97-AF65-F5344CB8AC3E}">
        <p14:creationId xmlns:p14="http://schemas.microsoft.com/office/powerpoint/2010/main" val="4154629937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7B8103B-DD2C-61A1-3010-E4075334C3D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D370E29-C575-EA18-AF0C-14C6E8B37FF7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400" dirty="0">
                <a:solidFill>
                  <a:srgbClr val="0070C0"/>
                </a:solidFill>
              </a:rPr>
              <a:t>Thus far, we have looked at ways in which we can </a:t>
            </a:r>
            <a:r>
              <a:rPr lang="en-GB" sz="2400" b="1" dirty="0">
                <a:solidFill>
                  <a:srgbClr val="0070C0"/>
                </a:solidFill>
              </a:rPr>
              <a:t>consciously</a:t>
            </a:r>
            <a:r>
              <a:rPr lang="en-GB" sz="2400" dirty="0">
                <a:solidFill>
                  <a:srgbClr val="0070C0"/>
                </a:solidFill>
              </a:rPr>
              <a:t> and </a:t>
            </a:r>
            <a:r>
              <a:rPr lang="en-GB" sz="2400" b="1" dirty="0">
                <a:solidFill>
                  <a:srgbClr val="0070C0"/>
                </a:solidFill>
              </a:rPr>
              <a:t>positively </a:t>
            </a:r>
            <a:r>
              <a:rPr lang="en-GB" sz="2400" dirty="0">
                <a:solidFill>
                  <a:srgbClr val="0070C0"/>
                </a:solidFill>
              </a:rPr>
              <a:t>shape our professional profile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400" dirty="0">
                <a:solidFill>
                  <a:srgbClr val="0070C0"/>
                </a:solidFill>
              </a:rPr>
              <a:t>However, there is growing evidence that we can also </a:t>
            </a:r>
            <a:r>
              <a:rPr lang="en-GB" sz="2400" b="1" dirty="0">
                <a:solidFill>
                  <a:srgbClr val="0070C0"/>
                </a:solidFill>
              </a:rPr>
              <a:t>unconsciously</a:t>
            </a:r>
            <a:r>
              <a:rPr lang="en-GB" sz="2400" dirty="0">
                <a:solidFill>
                  <a:srgbClr val="0070C0"/>
                </a:solidFill>
              </a:rPr>
              <a:t> and </a:t>
            </a:r>
            <a:r>
              <a:rPr lang="en-GB" sz="2400" b="1" dirty="0">
                <a:solidFill>
                  <a:srgbClr val="0070C0"/>
                </a:solidFill>
              </a:rPr>
              <a:t>negatively</a:t>
            </a:r>
            <a:r>
              <a:rPr lang="en-GB" sz="2400" dirty="0">
                <a:solidFill>
                  <a:srgbClr val="0070C0"/>
                </a:solidFill>
              </a:rPr>
              <a:t> shape our professional profile</a:t>
            </a:r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ADE54938-EA16-2660-33DF-E589794DEC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8515350" cy="1325563"/>
          </a:xfrm>
        </p:spPr>
        <p:txBody>
          <a:bodyPr>
            <a:normAutofit fontScale="90000"/>
          </a:bodyPr>
          <a:lstStyle/>
          <a:p>
            <a:pPr algn="ctr"/>
            <a:r>
              <a:rPr lang="cy-GB" b="1" noProof="0" dirty="0"/>
              <a:t>Os yw’n Gyhoeddus, eich Proffil chi ydyw</a:t>
            </a:r>
            <a:br>
              <a:rPr lang="en-GB" b="1" dirty="0"/>
            </a:br>
            <a:r>
              <a:rPr lang="en-GB" b="1" dirty="0">
                <a:solidFill>
                  <a:srgbClr val="0070C0"/>
                </a:solidFill>
              </a:rPr>
              <a:t>If it is Public then it </a:t>
            </a:r>
            <a:r>
              <a:rPr lang="en-GB" b="1" u="sng" dirty="0">
                <a:solidFill>
                  <a:srgbClr val="0070C0"/>
                </a:solidFill>
              </a:rPr>
              <a:t>is</a:t>
            </a:r>
            <a:r>
              <a:rPr lang="en-GB" b="1" dirty="0">
                <a:solidFill>
                  <a:srgbClr val="0070C0"/>
                </a:solidFill>
              </a:rPr>
              <a:t> your Profile</a:t>
            </a:r>
            <a:endParaRPr lang="en-GB" b="1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F65C3C47-E050-7C32-CC13-B68CF813AB91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400" dirty="0"/>
              <a:t>F</a:t>
            </a:r>
            <a:r>
              <a:rPr lang="cy-GB" sz="2400" dirty="0" err="1"/>
              <a:t>elly</a:t>
            </a:r>
            <a:r>
              <a:rPr lang="cy-GB" sz="2400" dirty="0"/>
              <a:t>, hyd yn hyn, rydyn ni wedi edrych ar ffyrdd y gallwn lywio ein proffil proffesiynol yn </a:t>
            </a:r>
            <a:r>
              <a:rPr lang="cy-GB" sz="2400" b="1" dirty="0"/>
              <a:t>ymwybodol </a:t>
            </a:r>
            <a:r>
              <a:rPr lang="cy-GB" sz="2400" dirty="0"/>
              <a:t>ac yn </a:t>
            </a:r>
            <a:r>
              <a:rPr lang="cy-GB" sz="2400" b="1" dirty="0"/>
              <a:t>gadarnhaol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cy-GB" sz="2400" dirty="0"/>
              <a:t>Ond, mae tystiolaeth gynyddol y gallem llywio ein proffil proffesiynol yn </a:t>
            </a:r>
            <a:r>
              <a:rPr lang="cy-GB" sz="2400" b="1" dirty="0"/>
              <a:t>ddiarwybod</a:t>
            </a:r>
            <a:r>
              <a:rPr lang="cy-GB" sz="2400" dirty="0"/>
              <a:t> ac yn </a:t>
            </a:r>
            <a:r>
              <a:rPr lang="cy-GB" sz="2400" b="1" dirty="0"/>
              <a:t>negyddol.  </a:t>
            </a:r>
            <a:endParaRPr lang="cy-GB" sz="2400" b="1" noProof="0" dirty="0"/>
          </a:p>
        </p:txBody>
      </p:sp>
    </p:spTree>
    <p:extLst>
      <p:ext uri="{BB962C8B-B14F-4D97-AF65-F5344CB8AC3E}">
        <p14:creationId xmlns:p14="http://schemas.microsoft.com/office/powerpoint/2010/main" val="3578846472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3D9BEAD-6904-83EB-D1A6-6C6B29FCA19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F826FAE-65A4-A1CB-514D-487849ABE7E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825625"/>
            <a:ext cx="3867150" cy="3809862"/>
          </a:xfrm>
        </p:spPr>
        <p:txBody>
          <a:bodyPr anchor="ctr">
            <a:normAutofit/>
          </a:bodyPr>
          <a:lstStyle/>
          <a:p>
            <a:pPr marL="0" indent="0" algn="ctr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None/>
            </a:pPr>
            <a:r>
              <a:rPr lang="en-GB" sz="3200" u="sng" dirty="0">
                <a:solidFill>
                  <a:srgbClr val="0070C0"/>
                </a:solidFill>
              </a:rPr>
              <a:t>Discussion Point</a:t>
            </a:r>
          </a:p>
          <a:p>
            <a:pPr marL="0" indent="0" algn="ctr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None/>
            </a:pPr>
            <a:r>
              <a:rPr lang="en-GB" sz="3200" i="1" dirty="0">
                <a:solidFill>
                  <a:srgbClr val="0070C0"/>
                </a:solidFill>
              </a:rPr>
              <a:t>What social media platforms do you use?</a:t>
            </a:r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A1585C63-F9BE-D65F-F5A0-7C83C6C54A9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y-GB" b="1" dirty="0"/>
              <a:t>Y Cyfryngau Cymdeithasol</a:t>
            </a:r>
            <a:br>
              <a:rPr lang="en-GB" b="1" dirty="0"/>
            </a:br>
            <a:r>
              <a:rPr lang="en-GB" b="1" dirty="0">
                <a:solidFill>
                  <a:srgbClr val="0070C0"/>
                </a:solidFill>
              </a:rPr>
              <a:t>Social Media</a:t>
            </a:r>
            <a:endParaRPr lang="en-GB" b="1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594BB3C6-4777-80E3-C211-556272D8A8C3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 anchor="ctr">
            <a:normAutofit/>
          </a:bodyPr>
          <a:lstStyle/>
          <a:p>
            <a:pPr marL="0" indent="0" algn="ctr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None/>
            </a:pPr>
            <a:r>
              <a:rPr lang="cy-GB" sz="3200" u="sng" noProof="0" dirty="0"/>
              <a:t>Pwynt Trafod</a:t>
            </a:r>
          </a:p>
          <a:p>
            <a:pPr marL="0" indent="0" algn="ctr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None/>
            </a:pPr>
            <a:r>
              <a:rPr lang="cy-GB" sz="3200" noProof="0" dirty="0"/>
              <a:t>Pa blatfformau cyfryngau cymdeithasol ydych chi’n eu defnyddio? </a:t>
            </a:r>
          </a:p>
        </p:txBody>
      </p:sp>
    </p:spTree>
    <p:extLst>
      <p:ext uri="{BB962C8B-B14F-4D97-AF65-F5344CB8AC3E}">
        <p14:creationId xmlns:p14="http://schemas.microsoft.com/office/powerpoint/2010/main" val="583439374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35F4E6A-A934-425D-072A-02C15657C54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644E6DF-C89F-AEBF-0BED-795C33B3BCB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825625"/>
            <a:ext cx="4225344" cy="3809862"/>
          </a:xfrm>
        </p:spPr>
        <p:txBody>
          <a:bodyPr>
            <a:normAutofit fontScale="92500" lnSpcReduction="10000"/>
          </a:bodyPr>
          <a:lstStyle/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400" dirty="0">
                <a:solidFill>
                  <a:srgbClr val="0070C0"/>
                </a:solidFill>
              </a:rPr>
              <a:t>You can find many examples of the influence that social media has on people’s professional lives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400" dirty="0">
                <a:solidFill>
                  <a:srgbClr val="0070C0"/>
                </a:solidFill>
              </a:rPr>
              <a:t>For example: </a:t>
            </a:r>
            <a:r>
              <a:rPr lang="en-GB" sz="2400" b="1" dirty="0">
                <a:solidFill>
                  <a:srgbClr val="0070C0"/>
                </a:solidFill>
                <a:hlinkClick r:id="rId3"/>
              </a:rPr>
              <a:t>70% of Employers </a:t>
            </a:r>
            <a:r>
              <a:rPr lang="en-GB" sz="2400" dirty="0">
                <a:solidFill>
                  <a:srgbClr val="0070C0"/>
                </a:solidFill>
                <a:hlinkClick r:id="rId3"/>
              </a:rPr>
              <a:t>Use Social Networking Sites to Research Candidates During Hiring Process</a:t>
            </a:r>
            <a:endParaRPr lang="en-GB" sz="2400" dirty="0">
              <a:solidFill>
                <a:srgbClr val="0070C0"/>
              </a:solidFill>
            </a:endParaRP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400" dirty="0">
                <a:solidFill>
                  <a:srgbClr val="0070C0"/>
                </a:solidFill>
              </a:rPr>
              <a:t>What do you need to consider about this source?</a:t>
            </a:r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7EC2F6D0-F3CC-0107-1CDF-060D7988C5B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y-GB" sz="3600" b="1" dirty="0"/>
              <a:t>Y Cyfryngau Cymdeithasol a’ch Proffil Proffesiynol</a:t>
            </a:r>
            <a:br>
              <a:rPr lang="en-GB" sz="3600" b="1" dirty="0"/>
            </a:br>
            <a:r>
              <a:rPr lang="en-GB" sz="3600" b="1" dirty="0">
                <a:solidFill>
                  <a:srgbClr val="0070C0"/>
                </a:solidFill>
              </a:rPr>
              <a:t>Social Media and your Professional Profile</a:t>
            </a:r>
            <a:endParaRPr lang="en-GB" sz="3600" b="1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414D1B44-BB04-E31F-99CC-5D5C93028FE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67425" y="1825625"/>
            <a:ext cx="4328375" cy="3809862"/>
          </a:xfrm>
        </p:spPr>
        <p:txBody>
          <a:bodyPr>
            <a:normAutofit fontScale="92500" lnSpcReduction="10000"/>
          </a:bodyPr>
          <a:lstStyle/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400" dirty="0"/>
              <a:t>G</a:t>
            </a:r>
            <a:r>
              <a:rPr lang="cy-GB" sz="2400" dirty="0"/>
              <a:t>allwch chi ddod o hyd i lawr o enghreifftiau o’r dylanwad y mae gan y cyfryngau cymdeithasol ar fywydau proffesiynol pobl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cy-GB" sz="2400" noProof="0" dirty="0"/>
              <a:t>Er enghraifft: mae </a:t>
            </a:r>
            <a:r>
              <a:rPr lang="cy-GB" sz="2400" b="1" u="sng" noProof="0" dirty="0"/>
              <a:t>70% o Gyflogwyr </a:t>
            </a:r>
            <a:r>
              <a:rPr lang="cy-GB" sz="2400" u="sng" noProof="0" dirty="0"/>
              <a:t>yn Defnyddio Safleoedd Rhwydweithio i Ymchwilio i Ymgeiswyr yn Ystod y Broses Gyflogi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cy-GB" sz="2400" dirty="0"/>
              <a:t> Beth sydd ei angen arnoch i ystyried y ffynhonnell hon? </a:t>
            </a:r>
            <a:endParaRPr lang="cy-GB" sz="2400" noProof="0" dirty="0"/>
          </a:p>
        </p:txBody>
      </p:sp>
    </p:spTree>
    <p:extLst>
      <p:ext uri="{BB962C8B-B14F-4D97-AF65-F5344CB8AC3E}">
        <p14:creationId xmlns:p14="http://schemas.microsoft.com/office/powerpoint/2010/main" val="179838630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579E5AB-5DDB-4457-8E14-720B8A161FD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156F1EE-D671-57A5-77A9-4E9CA7DA2CF2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de-DE" sz="2400" dirty="0">
                <a:solidFill>
                  <a:srgbClr val="0070C0"/>
                </a:solidFill>
              </a:rPr>
              <a:t>Türker &amp; </a:t>
            </a:r>
            <a:r>
              <a:rPr lang="de-DE" sz="2400" dirty="0" err="1">
                <a:solidFill>
                  <a:srgbClr val="0070C0"/>
                </a:solidFill>
              </a:rPr>
              <a:t>Üngüren</a:t>
            </a:r>
            <a:r>
              <a:rPr lang="de-DE" sz="2400" dirty="0">
                <a:solidFill>
                  <a:srgbClr val="0070C0"/>
                </a:solidFill>
              </a:rPr>
              <a:t> (2025) carried out research with 480 recruiters/employers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de-DE" sz="2400" dirty="0">
                <a:solidFill>
                  <a:srgbClr val="0070C0"/>
                </a:solidFill>
              </a:rPr>
              <a:t>Their focus was on the way in which employers used social media when selecting candidates for a job</a:t>
            </a:r>
            <a:endParaRPr lang="en-GB" sz="2400" dirty="0">
              <a:solidFill>
                <a:srgbClr val="0070C0"/>
              </a:solidFill>
            </a:endParaRPr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57939E99-E1B0-3360-E4AF-84C31073C3D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y-GB" sz="3600" b="1" dirty="0"/>
              <a:t>Y Cyfryngau Cymdeithasol a’ch Proffil Proffesiynol</a:t>
            </a:r>
            <a:br>
              <a:rPr lang="en-GB" sz="3600" b="1" dirty="0"/>
            </a:br>
            <a:r>
              <a:rPr lang="en-GB" sz="3600" b="1" dirty="0">
                <a:solidFill>
                  <a:srgbClr val="0070C0"/>
                </a:solidFill>
              </a:rPr>
              <a:t>Social Media and your Professional Profile</a:t>
            </a:r>
            <a:endParaRPr lang="en-GB" sz="3600" b="1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9BEF7AE1-7083-BB40-0BB7-99662F56B8AB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400" dirty="0" err="1"/>
              <a:t>Cynhaliodd</a:t>
            </a:r>
            <a:r>
              <a:rPr lang="en-GB" sz="2400" dirty="0"/>
              <a:t> </a:t>
            </a:r>
            <a:r>
              <a:rPr lang="de-DE" sz="2400" dirty="0"/>
              <a:t>Türker </a:t>
            </a:r>
            <a:r>
              <a:rPr lang="de-DE" sz="2400" dirty="0" err="1"/>
              <a:t>ac</a:t>
            </a:r>
            <a:r>
              <a:rPr lang="de-DE" sz="2400" dirty="0"/>
              <a:t> </a:t>
            </a:r>
            <a:r>
              <a:rPr lang="de-DE" sz="2400" dirty="0" err="1"/>
              <a:t>Üngüren</a:t>
            </a:r>
            <a:r>
              <a:rPr lang="de-DE" sz="2400" dirty="0"/>
              <a:t> (2025) </a:t>
            </a:r>
            <a:r>
              <a:rPr lang="de-DE" sz="2400" dirty="0" err="1"/>
              <a:t>ymchwil</a:t>
            </a:r>
            <a:r>
              <a:rPr lang="de-DE" sz="2400" dirty="0"/>
              <a:t> </a:t>
            </a:r>
            <a:r>
              <a:rPr lang="de-DE" sz="2400" dirty="0" err="1"/>
              <a:t>gyda</a:t>
            </a:r>
            <a:r>
              <a:rPr lang="de-DE" sz="2400" dirty="0"/>
              <a:t> 480 o </a:t>
            </a:r>
            <a:r>
              <a:rPr lang="de-DE" sz="2400" dirty="0" err="1"/>
              <a:t>recriwtwyr</a:t>
            </a:r>
            <a:r>
              <a:rPr lang="de-DE" sz="2400" dirty="0"/>
              <a:t> </a:t>
            </a:r>
            <a:r>
              <a:rPr lang="en-GB" sz="2400" dirty="0"/>
              <a:t>/</a:t>
            </a:r>
            <a:r>
              <a:rPr lang="en-GB" sz="2400" dirty="0" err="1"/>
              <a:t>cyflogwyr</a:t>
            </a:r>
            <a:r>
              <a:rPr lang="en-GB" sz="2400" dirty="0"/>
              <a:t> 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cy-GB" sz="2400" noProof="0" dirty="0"/>
              <a:t>Roedd ei ffocws ar y ffordd yr oedd cyflogwyr yn defnyddio’r cyfryngau cymdeithasol wrth ddewis ymgeiswyr ar gyfer swyddi 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1823046118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801317A-2AF6-0753-A4F7-E15EEFBC5C1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31515F-B025-D443-A903-45F048A55AE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825625"/>
            <a:ext cx="4225344" cy="3210014"/>
          </a:xfrm>
        </p:spPr>
        <p:txBody>
          <a:bodyPr>
            <a:normAutofit/>
          </a:bodyPr>
          <a:lstStyle/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400" dirty="0">
                <a:solidFill>
                  <a:srgbClr val="0070C0"/>
                </a:solidFill>
              </a:rPr>
              <a:t>They found that: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400" dirty="0">
                <a:solidFill>
                  <a:srgbClr val="0070C0"/>
                </a:solidFill>
              </a:rPr>
              <a:t>‘In addition to traditional résumés and references, social media profiles offer recruitment specialists the opportunity to gain a more comprehensive understanding of candidates’</a:t>
            </a:r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71AA9B24-5087-C46E-658C-47951303939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y-GB" sz="3600" b="1" dirty="0"/>
              <a:t>Y Cyfryngau Cymdeithasol a’ch Proffil Proffesiynol</a:t>
            </a:r>
            <a:br>
              <a:rPr lang="en-GB" sz="3600" b="1" dirty="0"/>
            </a:br>
            <a:r>
              <a:rPr lang="en-GB" sz="3600" b="1" dirty="0">
                <a:solidFill>
                  <a:srgbClr val="0070C0"/>
                </a:solidFill>
              </a:rPr>
              <a:t>Social Media and your Professional Profile</a:t>
            </a:r>
            <a:endParaRPr lang="en-GB" sz="3600" b="1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159E667A-FBC9-90BA-197D-51336D2FC13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67425" y="1825625"/>
            <a:ext cx="4328375" cy="3210014"/>
          </a:xfrm>
        </p:spPr>
        <p:txBody>
          <a:bodyPr>
            <a:normAutofit/>
          </a:bodyPr>
          <a:lstStyle/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400" dirty="0"/>
              <a:t>C</a:t>
            </a:r>
            <a:r>
              <a:rPr lang="cy-GB" sz="2400" dirty="0" err="1"/>
              <a:t>anfuwyd</a:t>
            </a:r>
            <a:r>
              <a:rPr lang="cy-GB" sz="2400" dirty="0"/>
              <a:t> bod: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cy-GB" sz="2400" dirty="0"/>
              <a:t>‘Yn ogystal â </a:t>
            </a:r>
            <a:r>
              <a:rPr lang="cy-GB" sz="2400" dirty="0" err="1"/>
              <a:t>CVs</a:t>
            </a:r>
            <a:r>
              <a:rPr lang="cy-GB" sz="2400" dirty="0"/>
              <a:t> a geirdaon traddodiadol, mae proffiliau ar y cyfryngau cymdeithasol yn cynnig cyfle i arbenigwyr recriwtio gael dealltwriaeth fwy cynhwysfawr o ymgeiswyr’ 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endParaRPr lang="cy-GB" sz="2400" noProof="0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F5F442E0-6D26-99F2-6729-FAAECA71F4AB}"/>
              </a:ext>
            </a:extLst>
          </p:cNvPr>
          <p:cNvSpPr txBox="1"/>
          <p:nvPr/>
        </p:nvSpPr>
        <p:spPr>
          <a:xfrm>
            <a:off x="5872766" y="5635487"/>
            <a:ext cx="31553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dirty="0"/>
              <a:t>(Türker &amp; </a:t>
            </a:r>
            <a:r>
              <a:rPr lang="en-GB" dirty="0" err="1"/>
              <a:t>Üngüren</a:t>
            </a:r>
            <a:r>
              <a:rPr lang="en-GB" dirty="0"/>
              <a:t> , 2025, p.4)</a:t>
            </a:r>
          </a:p>
        </p:txBody>
      </p:sp>
      <p:sp>
        <p:nvSpPr>
          <p:cNvPr id="6" name="TextBox 1">
            <a:extLst>
              <a:ext uri="{FF2B5EF4-FFF2-40B4-BE49-F238E27FC236}">
                <a16:creationId xmlns:a16="http://schemas.microsoft.com/office/drawing/2014/main" id="{5B70089E-2059-8ED8-1368-FEE1D59B964A}"/>
              </a:ext>
            </a:extLst>
          </p:cNvPr>
          <p:cNvSpPr txBox="1"/>
          <p:nvPr/>
        </p:nvSpPr>
        <p:spPr>
          <a:xfrm>
            <a:off x="628650" y="5322943"/>
            <a:ext cx="31553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dirty="0"/>
              <a:t>(Türker ac </a:t>
            </a:r>
            <a:r>
              <a:rPr lang="en-GB" dirty="0" err="1"/>
              <a:t>Üngüren</a:t>
            </a:r>
            <a:r>
              <a:rPr lang="en-GB" dirty="0"/>
              <a:t> , 2025, t.4)</a:t>
            </a:r>
          </a:p>
        </p:txBody>
      </p:sp>
    </p:spTree>
    <p:extLst>
      <p:ext uri="{BB962C8B-B14F-4D97-AF65-F5344CB8AC3E}">
        <p14:creationId xmlns:p14="http://schemas.microsoft.com/office/powerpoint/2010/main" val="2971405927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2E4C366-9055-353A-B3EB-DB9D34DB2DE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985ED47-8E1D-1BD8-6B88-C8ECBA165C2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825625"/>
            <a:ext cx="4225344" cy="3210014"/>
          </a:xfrm>
        </p:spPr>
        <p:txBody>
          <a:bodyPr>
            <a:normAutofit fontScale="92500" lnSpcReduction="20000"/>
          </a:bodyPr>
          <a:lstStyle/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400" dirty="0">
                <a:solidFill>
                  <a:srgbClr val="0070C0"/>
                </a:solidFill>
              </a:rPr>
              <a:t>They go on to state that: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400" dirty="0">
                <a:solidFill>
                  <a:srgbClr val="0070C0"/>
                </a:solidFill>
              </a:rPr>
              <a:t>‘In particular, candidates’ </a:t>
            </a:r>
            <a:r>
              <a:rPr lang="en-GB" sz="2400" dirty="0" err="1">
                <a:solidFill>
                  <a:srgbClr val="0070C0"/>
                </a:solidFill>
              </a:rPr>
              <a:t>behavior</a:t>
            </a:r>
            <a:r>
              <a:rPr lang="en-GB" sz="2400" dirty="0">
                <a:solidFill>
                  <a:srgbClr val="0070C0"/>
                </a:solidFill>
              </a:rPr>
              <a:t> (</a:t>
            </a:r>
            <a:r>
              <a:rPr lang="en-GB" sz="2400" i="1" dirty="0">
                <a:solidFill>
                  <a:srgbClr val="0070C0"/>
                </a:solidFill>
              </a:rPr>
              <a:t>sic</a:t>
            </a:r>
            <a:r>
              <a:rPr lang="en-GB" sz="2400" dirty="0">
                <a:solidFill>
                  <a:srgbClr val="0070C0"/>
                </a:solidFill>
              </a:rPr>
              <a:t>) on social media platforms, the content they share, and the comments they make provide important clues about their personalities, values, and compatibility with organizational culture.’</a:t>
            </a:r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E2C4627D-AE7E-2F11-9E28-52ED17457CD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y-GB" sz="3600" b="1" dirty="0"/>
              <a:t>Y Cyfryngau Cymdeithasol a’ch Proffil Proffesiynol</a:t>
            </a:r>
            <a:br>
              <a:rPr lang="en-GB" sz="3600" b="1" dirty="0"/>
            </a:br>
            <a:r>
              <a:rPr lang="en-GB" sz="3600" b="1" dirty="0">
                <a:solidFill>
                  <a:srgbClr val="0070C0"/>
                </a:solidFill>
              </a:rPr>
              <a:t>Social Media and your Professional Profile</a:t>
            </a:r>
            <a:endParaRPr lang="en-GB" sz="3600" b="1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23F6AEE0-64C9-AAC1-74D2-CF111ED77F5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67425" y="1825625"/>
            <a:ext cx="4328375" cy="3210014"/>
          </a:xfrm>
        </p:spPr>
        <p:txBody>
          <a:bodyPr>
            <a:normAutofit fontScale="92500" lnSpcReduction="20000"/>
          </a:bodyPr>
          <a:lstStyle/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400" dirty="0"/>
              <a:t>M</a:t>
            </a:r>
            <a:r>
              <a:rPr lang="cy-GB" sz="2400" dirty="0"/>
              <a:t>aent yn mynd ymlaen i nodi: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cy-GB" sz="2400" noProof="0" dirty="0"/>
              <a:t>‘Yn benodol, mae ymddygiad ymgeiswyr ar lwyfannau cyfryngau cymdeithasol, y cynnwys y maent yn ei rannu, a’r sylwadau y maent yn eu gwneud yn rhoi cliwiau pwysig am eu personoliaethau, eu gwerthoedd a’u cydnawsedd â diwylliant y sefydliad.’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endParaRPr lang="cy-GB" sz="2400" noProof="0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310C5D8A-1479-D3D4-2BA2-DF9FBCD7CCBB}"/>
              </a:ext>
            </a:extLst>
          </p:cNvPr>
          <p:cNvSpPr txBox="1"/>
          <p:nvPr/>
        </p:nvSpPr>
        <p:spPr>
          <a:xfrm>
            <a:off x="5872766" y="5635487"/>
            <a:ext cx="31553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dirty="0"/>
              <a:t>(Türker &amp; </a:t>
            </a:r>
            <a:r>
              <a:rPr lang="en-GB" dirty="0" err="1"/>
              <a:t>Üngüren</a:t>
            </a:r>
            <a:r>
              <a:rPr lang="en-GB" dirty="0"/>
              <a:t> , 2025, p.4)</a:t>
            </a:r>
          </a:p>
        </p:txBody>
      </p:sp>
      <p:sp>
        <p:nvSpPr>
          <p:cNvPr id="6" name="TextBox 1">
            <a:extLst>
              <a:ext uri="{FF2B5EF4-FFF2-40B4-BE49-F238E27FC236}">
                <a16:creationId xmlns:a16="http://schemas.microsoft.com/office/drawing/2014/main" id="{D8112E8B-F08D-08D4-D2B7-C0FA242AA341}"/>
              </a:ext>
            </a:extLst>
          </p:cNvPr>
          <p:cNvSpPr txBox="1"/>
          <p:nvPr/>
        </p:nvSpPr>
        <p:spPr>
          <a:xfrm>
            <a:off x="753950" y="5456094"/>
            <a:ext cx="31553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dirty="0"/>
              <a:t>(Türker ac </a:t>
            </a:r>
            <a:r>
              <a:rPr lang="en-GB" dirty="0" err="1"/>
              <a:t>Üngüren</a:t>
            </a:r>
            <a:r>
              <a:rPr lang="en-GB" dirty="0"/>
              <a:t> , 2025, t.4)</a:t>
            </a:r>
          </a:p>
        </p:txBody>
      </p:sp>
    </p:spTree>
    <p:extLst>
      <p:ext uri="{BB962C8B-B14F-4D97-AF65-F5344CB8AC3E}">
        <p14:creationId xmlns:p14="http://schemas.microsoft.com/office/powerpoint/2010/main" val="3563601706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A174DFF-EB90-DDCF-D268-CE8BF86F951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BDCEAF4-A4AE-1144-D6FF-B28A59B6D65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825625"/>
            <a:ext cx="4225344" cy="3210014"/>
          </a:xfrm>
        </p:spPr>
        <p:txBody>
          <a:bodyPr>
            <a:normAutofit fontScale="85000" lnSpcReduction="10000"/>
          </a:bodyPr>
          <a:lstStyle/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400" dirty="0">
                <a:solidFill>
                  <a:srgbClr val="0070C0"/>
                </a:solidFill>
              </a:rPr>
              <a:t>The previous study looked at social media and recruitment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400" dirty="0">
                <a:solidFill>
                  <a:srgbClr val="0070C0"/>
                </a:solidFill>
              </a:rPr>
              <a:t>However, social media content can also influence a person’s continued employment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400" dirty="0">
                <a:solidFill>
                  <a:srgbClr val="0070C0"/>
                </a:solidFill>
              </a:rPr>
              <a:t>For example, Robards and Graf (2022) have studied news reports of dismissals due to social media posts by individuals</a:t>
            </a:r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50D92FFA-CC7F-E5D5-F758-9BFB9191C85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y-GB" sz="3600" b="1" dirty="0"/>
              <a:t>Y Cyfryngau Cymdeithasol a’ch Proffil Proffesiynol</a:t>
            </a:r>
            <a:br>
              <a:rPr lang="en-GB" sz="3600" b="1" dirty="0"/>
            </a:br>
            <a:r>
              <a:rPr lang="en-GB" sz="3600" b="1" dirty="0">
                <a:solidFill>
                  <a:srgbClr val="0070C0"/>
                </a:solidFill>
              </a:rPr>
              <a:t>Social Media and your Professional Profile</a:t>
            </a:r>
            <a:endParaRPr lang="en-GB" sz="3600" b="1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CC829674-91A8-29DA-D2F3-760CE480927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67425" y="1825625"/>
            <a:ext cx="4328375" cy="3210014"/>
          </a:xfrm>
        </p:spPr>
        <p:txBody>
          <a:bodyPr>
            <a:normAutofit fontScale="85000" lnSpcReduction="10000"/>
          </a:bodyPr>
          <a:lstStyle/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400" dirty="0"/>
              <a:t>E</a:t>
            </a:r>
            <a:r>
              <a:rPr lang="cy-GB" sz="2400" dirty="0"/>
              <a:t>drychodd yr astudiaeth flaenorol ar y cyfryngau cymdeithasol a recriwtio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cy-GB" sz="2400" noProof="0" dirty="0"/>
              <a:t>Ond, gall cynnwys y cyfryngau cymdeithasol ddylanwadu ar gyflogaeth barhau</a:t>
            </a:r>
            <a:r>
              <a:rPr lang="cy-GB" sz="2400" dirty="0"/>
              <a:t>s person. 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cy-GB" sz="2400" noProof="0" dirty="0"/>
              <a:t>Er enghraifft, mae </a:t>
            </a:r>
            <a:r>
              <a:rPr lang="cy-GB" sz="2400" noProof="0" dirty="0" err="1"/>
              <a:t>Robards</a:t>
            </a:r>
            <a:r>
              <a:rPr lang="cy-GB" sz="2400" noProof="0" dirty="0"/>
              <a:t> a Graf (2022) wedi astudio adroddiadau newyddion o ddiswyddiadau o g</a:t>
            </a:r>
            <a:r>
              <a:rPr lang="cy-GB" sz="2400" dirty="0" err="1"/>
              <a:t>anlyniad</a:t>
            </a:r>
            <a:r>
              <a:rPr lang="cy-GB" sz="2400" dirty="0"/>
              <a:t> i negeseuon ar y cyfryngau cymdeithasol gan unigolion </a:t>
            </a:r>
            <a:endParaRPr lang="cy-GB" sz="2400" noProof="0" dirty="0"/>
          </a:p>
        </p:txBody>
      </p:sp>
    </p:spTree>
    <p:extLst>
      <p:ext uri="{BB962C8B-B14F-4D97-AF65-F5344CB8AC3E}">
        <p14:creationId xmlns:p14="http://schemas.microsoft.com/office/powerpoint/2010/main" val="2746896956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F93168C-DD32-045B-4DBE-DA86F1D8520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B88FA0F-B626-392B-943B-4718C4143BB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825625"/>
            <a:ext cx="4225344" cy="3210014"/>
          </a:xfrm>
        </p:spPr>
        <p:txBody>
          <a:bodyPr>
            <a:noAutofit/>
          </a:bodyPr>
          <a:lstStyle/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1800" dirty="0">
                <a:solidFill>
                  <a:srgbClr val="0070C0"/>
                </a:solidFill>
              </a:rPr>
              <a:t>They provide examples of nurses, firefighters and teachers who have been dismissed because of social media posts (Robards &amp; Graf, 2022, pp. 6-7)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1800" dirty="0">
                <a:solidFill>
                  <a:srgbClr val="0070C0"/>
                </a:solidFill>
              </a:rPr>
              <a:t>They go on to state that ‘people are fired for social media posts—both posts they have made themselves and posts by others making their behaviour (</a:t>
            </a:r>
            <a:r>
              <a:rPr lang="en-GB" sz="1800" i="1" dirty="0">
                <a:solidFill>
                  <a:srgbClr val="0070C0"/>
                </a:solidFill>
              </a:rPr>
              <a:t>sic) </a:t>
            </a:r>
            <a:r>
              <a:rPr lang="en-GB" sz="1800" dirty="0">
                <a:solidFill>
                  <a:srgbClr val="0070C0"/>
                </a:solidFill>
              </a:rPr>
              <a:t>and actions visible’ (Ibid. p.11) 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1800" dirty="0">
                <a:solidFill>
                  <a:srgbClr val="0070C0"/>
                </a:solidFill>
              </a:rPr>
              <a:t>However, they also point out that employers should be more forgiving when looking at ‘historic’ social media posts (Ibid. p.11)</a:t>
            </a:r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2C4A9912-A0B4-B1F6-282B-0DEC5B68375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y-GB" sz="3600" b="1" dirty="0"/>
              <a:t>Y Cyfryngau Cymdeithasol a’ch Proffil Proffesiynol</a:t>
            </a:r>
            <a:br>
              <a:rPr lang="en-GB" sz="3600" b="1" dirty="0"/>
            </a:br>
            <a:r>
              <a:rPr lang="en-GB" sz="3600" b="1" dirty="0">
                <a:solidFill>
                  <a:srgbClr val="0070C0"/>
                </a:solidFill>
              </a:rPr>
              <a:t>Social Media and your Professional Profile</a:t>
            </a:r>
            <a:endParaRPr lang="en-GB" sz="3600" b="1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911A785B-850D-6CEC-F41E-10130B469EE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67425" y="1825625"/>
            <a:ext cx="4328375" cy="3210014"/>
          </a:xfrm>
        </p:spPr>
        <p:txBody>
          <a:bodyPr>
            <a:normAutofit fontScale="62500" lnSpcReduction="20000"/>
          </a:bodyPr>
          <a:lstStyle/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400" dirty="0"/>
              <a:t>M</a:t>
            </a:r>
            <a:r>
              <a:rPr lang="cy-GB" sz="2400" dirty="0"/>
              <a:t>aent yn rhoi enghreifftiau o nyrsys, diffoddwyr tân ac athrawon sydd wedi’u diswyddo o ganlyniad i negeseuon ar y cyfryngau cymdeithasol (</a:t>
            </a:r>
            <a:r>
              <a:rPr lang="cy-GB" sz="2400" dirty="0" err="1"/>
              <a:t>Robards</a:t>
            </a:r>
            <a:r>
              <a:rPr lang="cy-GB" sz="2400" dirty="0"/>
              <a:t> a Graff, tt. 6-7) 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cy-GB" sz="2400" noProof="0" dirty="0"/>
              <a:t>Maen nhw’n mynd ymlaen i ddatgan bod ‘</a:t>
            </a:r>
            <a:r>
              <a:rPr lang="en-GB" sz="2400" dirty="0">
                <a:solidFill>
                  <a:srgbClr val="0070C0"/>
                </a:solidFill>
              </a:rPr>
              <a:t>‘</a:t>
            </a:r>
            <a:r>
              <a:rPr lang="en-GB" sz="2400" dirty="0"/>
              <a:t>people are fired for social media posts—both posts they have made themselves and posts by others making their behaviour (</a:t>
            </a:r>
            <a:r>
              <a:rPr lang="en-GB" sz="2400" i="1" dirty="0"/>
              <a:t>sic) </a:t>
            </a:r>
            <a:r>
              <a:rPr lang="en-GB" sz="2400" dirty="0"/>
              <a:t>and actions visible’ (Ibid. t.11) 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cy-GB" sz="2400" noProof="0" dirty="0"/>
              <a:t>Ond, mae’n nhw’n nodi hefyd, y dylai cyflogwyr fod yn fwy maddeugar wrth edrych ar </a:t>
            </a:r>
            <a:r>
              <a:rPr lang="en-GB" sz="2400" dirty="0"/>
              <a:t> ‘historic’ social media posts (Ibid. t.11)</a:t>
            </a:r>
            <a:endParaRPr lang="cy-GB" sz="2400" noProof="0" dirty="0"/>
          </a:p>
        </p:txBody>
      </p:sp>
    </p:spTree>
    <p:extLst>
      <p:ext uri="{BB962C8B-B14F-4D97-AF65-F5344CB8AC3E}">
        <p14:creationId xmlns:p14="http://schemas.microsoft.com/office/powerpoint/2010/main" val="2129904036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D4E2CF2-7CFB-1905-F992-3C5B787C01B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36978A5-4AB1-653A-C8C7-65E2FA37260E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20000"/>
          </a:bodyPr>
          <a:lstStyle/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400" dirty="0">
                <a:solidFill>
                  <a:srgbClr val="0070C0"/>
                </a:solidFill>
              </a:rPr>
              <a:t>Your </a:t>
            </a:r>
            <a:r>
              <a:rPr lang="en-GB" sz="2400" b="1" dirty="0">
                <a:solidFill>
                  <a:srgbClr val="0070C0"/>
                </a:solidFill>
              </a:rPr>
              <a:t>Professional Profile </a:t>
            </a:r>
            <a:r>
              <a:rPr lang="en-GB" sz="2400" dirty="0">
                <a:solidFill>
                  <a:srgbClr val="0070C0"/>
                </a:solidFill>
              </a:rPr>
              <a:t>is the way that you project yourself in the public domain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400" dirty="0">
                <a:solidFill>
                  <a:srgbClr val="0070C0"/>
                </a:solidFill>
              </a:rPr>
              <a:t>It should reflect your </a:t>
            </a:r>
            <a:r>
              <a:rPr lang="en-GB" sz="2400" b="1" dirty="0">
                <a:solidFill>
                  <a:srgbClr val="0070C0"/>
                </a:solidFill>
              </a:rPr>
              <a:t>Professional Identity</a:t>
            </a:r>
            <a:endParaRPr lang="en-GB" sz="2400" dirty="0">
              <a:solidFill>
                <a:srgbClr val="0070C0"/>
              </a:solidFill>
            </a:endParaRP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400" dirty="0">
                <a:solidFill>
                  <a:srgbClr val="0070C0"/>
                </a:solidFill>
              </a:rPr>
              <a:t>It is important for finding (and keeping) work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400" dirty="0">
                <a:solidFill>
                  <a:srgbClr val="0070C0"/>
                </a:solidFill>
              </a:rPr>
              <a:t>You will develop your Professional Profile over the next three years of study.</a:t>
            </a:r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63F2D536-37A0-CC2C-D333-6D858404E93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y-GB" b="1" noProof="0" dirty="0"/>
              <a:t>Crynodeb</a:t>
            </a:r>
            <a:br>
              <a:rPr lang="en-GB" b="1" dirty="0"/>
            </a:br>
            <a:r>
              <a:rPr lang="en-GB" b="1" dirty="0">
                <a:solidFill>
                  <a:srgbClr val="0070C0"/>
                </a:solidFill>
              </a:rPr>
              <a:t>Summary</a:t>
            </a:r>
            <a:endParaRPr lang="en-GB" b="1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1B042D94-48BE-6438-A06D-5BC1C267FB8B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20000"/>
          </a:bodyPr>
          <a:lstStyle/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400" dirty="0"/>
              <a:t>E</a:t>
            </a:r>
            <a:r>
              <a:rPr lang="cy-GB" sz="2400" dirty="0" err="1"/>
              <a:t>ich</a:t>
            </a:r>
            <a:r>
              <a:rPr lang="cy-GB" sz="2400" dirty="0"/>
              <a:t> </a:t>
            </a:r>
            <a:r>
              <a:rPr lang="cy-GB" sz="2400" b="1" dirty="0"/>
              <a:t>Proffil Proffesiynol </a:t>
            </a:r>
            <a:r>
              <a:rPr lang="cy-GB" sz="2400" dirty="0"/>
              <a:t>yw’r ffordd rydych chi’n cyflwyno eich hun yn y parth cyhoeddus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cy-GB" sz="2400" noProof="0" dirty="0"/>
              <a:t>Dylid ad</a:t>
            </a:r>
            <a:r>
              <a:rPr lang="cy-GB" sz="2400" dirty="0"/>
              <a:t>lewyrchu eich </a:t>
            </a:r>
            <a:r>
              <a:rPr lang="cy-GB" sz="2400" b="1" dirty="0"/>
              <a:t>Hunaniaeth Broffesiynol 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cy-GB" sz="2400" noProof="0" dirty="0"/>
              <a:t>Mae’n bwysig ar gyfer chwilio am waith (a’i gadw</a:t>
            </a:r>
            <a:r>
              <a:rPr lang="cy-GB" sz="2400" dirty="0"/>
              <a:t>)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cy-GB" sz="2400" noProof="0" dirty="0"/>
              <a:t>Byddwch chi’n datblygu eich Proffil Proffesiynol dros y tair blynedd nesaf o astudio. </a:t>
            </a:r>
          </a:p>
        </p:txBody>
      </p:sp>
    </p:spTree>
    <p:extLst>
      <p:ext uri="{BB962C8B-B14F-4D97-AF65-F5344CB8AC3E}">
        <p14:creationId xmlns:p14="http://schemas.microsoft.com/office/powerpoint/2010/main" val="3828792214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47751C7-F707-9F9C-6A71-A068AFFFF78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0DE3FBA-D607-61A0-F5FA-9A8F5AF0E7DD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 anchor="ctr">
            <a:normAutofit/>
          </a:bodyPr>
          <a:lstStyle/>
          <a:p>
            <a:pPr marL="0" indent="0" algn="ctr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None/>
            </a:pPr>
            <a:r>
              <a:rPr lang="en-GB" i="1" dirty="0">
                <a:solidFill>
                  <a:schemeClr val="accent5">
                    <a:lumMod val="75000"/>
                  </a:schemeClr>
                </a:solidFill>
              </a:rPr>
              <a:t>Developing a draft Professional Profile</a:t>
            </a:r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73E93758-2494-BE7D-6476-594424F0003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y-GB" b="1" dirty="0"/>
              <a:t>Gweithgaredd Astudio Dan Arweiniad</a:t>
            </a:r>
            <a:br>
              <a:rPr lang="en-GB" b="1" dirty="0"/>
            </a:br>
            <a:r>
              <a:rPr lang="en-GB" b="1" dirty="0">
                <a:solidFill>
                  <a:srgbClr val="0070C0"/>
                </a:solidFill>
              </a:rPr>
              <a:t>Guided Study Activity</a:t>
            </a:r>
            <a:endParaRPr lang="en-GB" b="1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D1192BC5-3DF5-45CD-7D26-86B9C99F99BA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endParaRPr lang="en-GB" sz="2400" dirty="0"/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endParaRPr lang="en-GB" sz="2400" dirty="0"/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endParaRPr lang="en-GB" sz="2400" dirty="0"/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cy-GB" sz="2400" i="1" noProof="0" dirty="0"/>
              <a:t>Datblygu Proffil Proffesiynol drafft</a:t>
            </a:r>
          </a:p>
        </p:txBody>
      </p:sp>
    </p:spTree>
    <p:extLst>
      <p:ext uri="{BB962C8B-B14F-4D97-AF65-F5344CB8AC3E}">
        <p14:creationId xmlns:p14="http://schemas.microsoft.com/office/powerpoint/2010/main" val="592554735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58771A5-4775-F0B1-C5EC-6BAD8F129ED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AF5A9015-4960-714F-866F-5D1FD7E658C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 err="1"/>
              <a:t>Cyfeiriadau</a:t>
            </a:r>
            <a:br>
              <a:rPr lang="en-GB" b="1" dirty="0"/>
            </a:br>
            <a:endParaRPr lang="en-GB" b="1" dirty="0"/>
          </a:p>
        </p:txBody>
      </p:sp>
      <p:sp>
        <p:nvSpPr>
          <p:cNvPr id="9" name="Content Placeholder 2">
            <a:extLst>
              <a:ext uri="{FF2B5EF4-FFF2-40B4-BE49-F238E27FC236}">
                <a16:creationId xmlns:a16="http://schemas.microsoft.com/office/drawing/2014/main" id="{BCE511D1-7531-375E-19C9-A4FFA29F66F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997527"/>
            <a:ext cx="8362950" cy="4638098"/>
          </a:xfrm>
        </p:spPr>
        <p:txBody>
          <a:bodyPr>
            <a:noAutofit/>
          </a:bodyPr>
          <a:lstStyle/>
          <a:p>
            <a:pPr marL="0" indent="0">
              <a:spcBef>
                <a:spcPts val="600"/>
              </a:spcBef>
              <a:spcAft>
                <a:spcPts val="600"/>
              </a:spcAft>
              <a:buNone/>
            </a:pPr>
            <a:r>
              <a:rPr lang="en-GB" sz="1800" dirty="0">
                <a:solidFill>
                  <a:schemeClr val="accent5">
                    <a:lumMod val="75000"/>
                  </a:schemeClr>
                </a:solidFill>
              </a:rPr>
              <a:t>British Council (2026) </a:t>
            </a:r>
            <a:r>
              <a:rPr lang="en-GB" sz="1800" i="1" dirty="0">
                <a:solidFill>
                  <a:schemeClr val="accent5">
                    <a:lumMod val="75000"/>
                  </a:schemeClr>
                </a:solidFill>
              </a:rPr>
              <a:t>Understanding My Professional Identity</a:t>
            </a:r>
            <a:r>
              <a:rPr lang="en-GB" sz="1800" dirty="0">
                <a:solidFill>
                  <a:schemeClr val="accent5">
                    <a:lumMod val="75000"/>
                  </a:schemeClr>
                </a:solidFill>
              </a:rPr>
              <a:t> British Council </a:t>
            </a:r>
            <a:r>
              <a:rPr lang="cy-GB" sz="1800" noProof="0" dirty="0">
                <a:solidFill>
                  <a:schemeClr val="accent5">
                    <a:lumMod val="75000"/>
                  </a:schemeClr>
                </a:solidFill>
              </a:rPr>
              <a:t>Ar gael yn: </a:t>
            </a:r>
            <a:r>
              <a:rPr lang="en-GB" sz="1800" dirty="0">
                <a:hlinkClick r:id="rId3"/>
              </a:rPr>
              <a:t>Understanding my professional identity | </a:t>
            </a:r>
            <a:r>
              <a:rPr lang="en-GB" sz="1800" dirty="0" err="1">
                <a:hlinkClick r:id="rId3"/>
              </a:rPr>
              <a:t>TeachingEnglish</a:t>
            </a:r>
            <a:r>
              <a:rPr lang="en-GB" sz="1800" dirty="0">
                <a:hlinkClick r:id="rId3"/>
              </a:rPr>
              <a:t> | British Council</a:t>
            </a:r>
            <a:r>
              <a:rPr lang="en-GB" sz="1800" dirty="0"/>
              <a:t> [</a:t>
            </a:r>
            <a:r>
              <a:rPr lang="cy-GB" sz="1800" noProof="0" dirty="0"/>
              <a:t>Cyrchwyd ddiwethaf </a:t>
            </a:r>
            <a:r>
              <a:rPr lang="en-GB" sz="1800" dirty="0"/>
              <a:t>18/06/2026]</a:t>
            </a:r>
          </a:p>
          <a:p>
            <a:pPr marL="0" indent="0">
              <a:spcBef>
                <a:spcPts val="600"/>
              </a:spcBef>
              <a:spcAft>
                <a:spcPts val="600"/>
              </a:spcAft>
              <a:buNone/>
            </a:pPr>
            <a:r>
              <a:rPr lang="en-GB" sz="1800" dirty="0">
                <a:solidFill>
                  <a:schemeClr val="accent5">
                    <a:lumMod val="75000"/>
                  </a:schemeClr>
                </a:solidFill>
              </a:rPr>
              <a:t>Career Builder (No Date</a:t>
            </a:r>
            <a:r>
              <a:rPr lang="en-GB" sz="1800" i="1" dirty="0">
                <a:solidFill>
                  <a:schemeClr val="accent5">
                    <a:lumMod val="75000"/>
                  </a:schemeClr>
                </a:solidFill>
              </a:rPr>
              <a:t>) 70% of Employers Use Social Networking Sites to Research Candidates During Hiring Process</a:t>
            </a:r>
            <a:r>
              <a:rPr lang="en-GB" sz="1800" dirty="0">
                <a:solidFill>
                  <a:schemeClr val="accent5">
                    <a:lumMod val="75000"/>
                  </a:schemeClr>
                </a:solidFill>
              </a:rPr>
              <a:t> Career Builder</a:t>
            </a:r>
            <a:r>
              <a:rPr lang="cy-GB" sz="1800" noProof="0" dirty="0">
                <a:solidFill>
                  <a:schemeClr val="accent5">
                    <a:lumMod val="75000"/>
                  </a:schemeClr>
                </a:solidFill>
              </a:rPr>
              <a:t> Ar gael yn</a:t>
            </a:r>
            <a:r>
              <a:rPr lang="en-GB" sz="1800" dirty="0">
                <a:solidFill>
                  <a:schemeClr val="accent5">
                    <a:lumMod val="75000"/>
                  </a:schemeClr>
                </a:solidFill>
              </a:rPr>
              <a:t>: </a:t>
            </a:r>
            <a:r>
              <a:rPr lang="en-GB" sz="1800" dirty="0">
                <a:hlinkClick r:id="rId4"/>
              </a:rPr>
              <a:t>70% of Employers Use Social Networking Sites to Research Candidates During Hiring Process</a:t>
            </a:r>
            <a:r>
              <a:rPr lang="en-GB" sz="1800" dirty="0"/>
              <a:t> [</a:t>
            </a:r>
            <a:r>
              <a:rPr lang="cy-GB" sz="1800" noProof="0" dirty="0"/>
              <a:t>Cyrchwyd ddiwethaf 18/06/2026]</a:t>
            </a:r>
          </a:p>
          <a:p>
            <a:pPr marL="0" indent="0">
              <a:spcBef>
                <a:spcPts val="600"/>
              </a:spcBef>
              <a:spcAft>
                <a:spcPts val="600"/>
              </a:spcAft>
              <a:buNone/>
            </a:pPr>
            <a:r>
              <a:rPr lang="en-GB" sz="1800" dirty="0">
                <a:solidFill>
                  <a:schemeClr val="accent5">
                    <a:lumMod val="75000"/>
                  </a:schemeClr>
                </a:solidFill>
              </a:rPr>
              <a:t>Coleman, H.J. (2010) </a:t>
            </a:r>
            <a:r>
              <a:rPr lang="en-GB" sz="1800" i="1" dirty="0">
                <a:solidFill>
                  <a:schemeClr val="accent5">
                    <a:lumMod val="75000"/>
                  </a:schemeClr>
                </a:solidFill>
              </a:rPr>
              <a:t>Empowering Yourself: The Organisational Game Revealed</a:t>
            </a:r>
            <a:r>
              <a:rPr lang="en-GB" sz="1800" dirty="0">
                <a:solidFill>
                  <a:schemeClr val="accent5">
                    <a:lumMod val="75000"/>
                  </a:schemeClr>
                </a:solidFill>
              </a:rPr>
              <a:t> Author House Publishing</a:t>
            </a:r>
          </a:p>
          <a:p>
            <a:pPr marL="0" indent="0">
              <a:spcBef>
                <a:spcPts val="600"/>
              </a:spcBef>
              <a:spcAft>
                <a:spcPts val="600"/>
              </a:spcAft>
              <a:buNone/>
            </a:pPr>
            <a:r>
              <a:rPr lang="en-GB" sz="1800" dirty="0">
                <a:solidFill>
                  <a:schemeClr val="accent5">
                    <a:lumMod val="75000"/>
                  </a:schemeClr>
                </a:solidFill>
              </a:rPr>
              <a:t>Department for Education (2012) </a:t>
            </a:r>
            <a:r>
              <a:rPr lang="en-GB" sz="1800" i="1" dirty="0">
                <a:solidFill>
                  <a:schemeClr val="accent5">
                    <a:lumMod val="75000"/>
                  </a:schemeClr>
                </a:solidFill>
              </a:rPr>
              <a:t>Guidance: Teacher’s Standards</a:t>
            </a:r>
            <a:r>
              <a:rPr lang="en-GB" sz="1800" dirty="0">
                <a:solidFill>
                  <a:schemeClr val="accent5">
                    <a:lumMod val="75000"/>
                  </a:schemeClr>
                </a:solidFill>
              </a:rPr>
              <a:t> UK Government </a:t>
            </a:r>
            <a:r>
              <a:rPr lang="cy-GB" sz="1800" noProof="0" dirty="0">
                <a:solidFill>
                  <a:schemeClr val="accent5">
                    <a:lumMod val="75000"/>
                  </a:schemeClr>
                </a:solidFill>
              </a:rPr>
              <a:t>Ar gael yn</a:t>
            </a:r>
            <a:r>
              <a:rPr lang="en-GB" sz="1800" dirty="0">
                <a:solidFill>
                  <a:schemeClr val="accent5">
                    <a:lumMod val="75000"/>
                  </a:schemeClr>
                </a:solidFill>
              </a:rPr>
              <a:t>: </a:t>
            </a:r>
            <a:r>
              <a:rPr lang="en-GB" sz="1800" dirty="0">
                <a:hlinkClick r:id="rId5"/>
              </a:rPr>
              <a:t>Teachers' standards - GOV.UK</a:t>
            </a:r>
            <a:r>
              <a:rPr lang="en-GB" sz="1800" dirty="0"/>
              <a:t> [</a:t>
            </a:r>
            <a:r>
              <a:rPr lang="cy-GB" sz="1800" noProof="0" dirty="0"/>
              <a:t>Cyrchwyd ddiwethaf18/06/2026]</a:t>
            </a:r>
            <a:r>
              <a:rPr lang="cy-GB" sz="1800" noProof="0" dirty="0">
                <a:solidFill>
                  <a:schemeClr val="accent5">
                    <a:lumMod val="75000"/>
                  </a:schemeClr>
                </a:solidFill>
              </a:rPr>
              <a:t> </a:t>
            </a:r>
          </a:p>
          <a:p>
            <a:pPr marL="0" indent="0">
              <a:spcBef>
                <a:spcPts val="600"/>
              </a:spcBef>
              <a:spcAft>
                <a:spcPts val="600"/>
              </a:spcAft>
              <a:buNone/>
            </a:pPr>
            <a:r>
              <a:rPr lang="en-GB" sz="1800" dirty="0">
                <a:solidFill>
                  <a:schemeClr val="accent5">
                    <a:lumMod val="75000"/>
                  </a:schemeClr>
                </a:solidFill>
              </a:rPr>
              <a:t>Gabbie (2026) </a:t>
            </a:r>
            <a:r>
              <a:rPr lang="en-GB" sz="1800" i="1" dirty="0">
                <a:solidFill>
                  <a:schemeClr val="accent5">
                    <a:lumMod val="75000"/>
                  </a:schemeClr>
                </a:solidFill>
              </a:rPr>
              <a:t>What I Do Outside YouTube</a:t>
            </a:r>
            <a:r>
              <a:rPr lang="en-GB" sz="1800" dirty="0">
                <a:solidFill>
                  <a:schemeClr val="accent5">
                    <a:lumMod val="75000"/>
                  </a:schemeClr>
                </a:solidFill>
              </a:rPr>
              <a:t> {Video] You Tube </a:t>
            </a:r>
            <a:r>
              <a:rPr lang="cy-GB" sz="1800" noProof="0" dirty="0">
                <a:solidFill>
                  <a:schemeClr val="accent5">
                    <a:lumMod val="75000"/>
                  </a:schemeClr>
                </a:solidFill>
              </a:rPr>
              <a:t>Ar gael yn</a:t>
            </a:r>
            <a:r>
              <a:rPr lang="en-GB" sz="1800" dirty="0">
                <a:solidFill>
                  <a:schemeClr val="accent5">
                    <a:lumMod val="75000"/>
                  </a:schemeClr>
                </a:solidFill>
              </a:rPr>
              <a:t>: </a:t>
            </a:r>
            <a:r>
              <a:rPr lang="en-GB" sz="1800" dirty="0">
                <a:hlinkClick r:id="rId6"/>
              </a:rPr>
              <a:t>What I Do Outside YouTube ✨ - YouTube</a:t>
            </a:r>
            <a:r>
              <a:rPr lang="en-GB" sz="1800" dirty="0"/>
              <a:t> [</a:t>
            </a:r>
            <a:r>
              <a:rPr lang="cy-GB" sz="1800" noProof="0" dirty="0"/>
              <a:t>Cyrchwyd ddiwethaf18/06/2026]</a:t>
            </a:r>
            <a:endParaRPr lang="cy-GB" sz="1800" i="1" noProof="0" dirty="0">
              <a:solidFill>
                <a:schemeClr val="accent5">
                  <a:lumMod val="75000"/>
                </a:schemeClr>
              </a:solidFill>
            </a:endParaRPr>
          </a:p>
          <a:p>
            <a:pPr marL="0" indent="0">
              <a:spcBef>
                <a:spcPts val="600"/>
              </a:spcBef>
              <a:spcAft>
                <a:spcPts val="600"/>
              </a:spcAft>
              <a:buNone/>
            </a:pPr>
            <a:r>
              <a:rPr lang="en-GB" sz="1800" dirty="0">
                <a:solidFill>
                  <a:schemeClr val="accent5">
                    <a:lumMod val="75000"/>
                  </a:schemeClr>
                </a:solidFill>
              </a:rPr>
              <a:t>Professional Standards Authority (for Health &amp; Social Care) (2018) </a:t>
            </a:r>
            <a:r>
              <a:rPr lang="en-GB" sz="1800" i="1" dirty="0">
                <a:solidFill>
                  <a:schemeClr val="accent5">
                    <a:lumMod val="75000"/>
                  </a:schemeClr>
                </a:solidFill>
              </a:rPr>
              <a:t>The Regulator’s Role In Professional Identity: Validator Not Creator</a:t>
            </a:r>
            <a:r>
              <a:rPr lang="en-GB" sz="1800" dirty="0">
                <a:solidFill>
                  <a:schemeClr val="accent5">
                    <a:lumMod val="75000"/>
                  </a:schemeClr>
                </a:solidFill>
              </a:rPr>
              <a:t> Professional Standards Authority (for Health &amp; Social Care) </a:t>
            </a:r>
            <a:r>
              <a:rPr lang="cy-GB" sz="1800" noProof="0" dirty="0">
                <a:solidFill>
                  <a:schemeClr val="accent5">
                    <a:lumMod val="75000"/>
                  </a:schemeClr>
                </a:solidFill>
              </a:rPr>
              <a:t>Ar gael yn: </a:t>
            </a:r>
            <a:r>
              <a:rPr lang="en-GB" sz="1800" dirty="0">
                <a:hlinkClick r:id="rId7"/>
              </a:rPr>
              <a:t>professional-identity-and-the-role-of-the-regulator-overview.pdf</a:t>
            </a:r>
            <a:r>
              <a:rPr lang="en-GB" sz="1800" dirty="0"/>
              <a:t> [</a:t>
            </a:r>
            <a:r>
              <a:rPr lang="cy-GB" sz="1800" noProof="0" dirty="0"/>
              <a:t>Cyrchwyd ddiwethaf </a:t>
            </a:r>
            <a:r>
              <a:rPr lang="en-GB" sz="1800" dirty="0"/>
              <a:t>18/06/2026]</a:t>
            </a:r>
          </a:p>
        </p:txBody>
      </p:sp>
    </p:spTree>
    <p:extLst>
      <p:ext uri="{BB962C8B-B14F-4D97-AF65-F5344CB8AC3E}">
        <p14:creationId xmlns:p14="http://schemas.microsoft.com/office/powerpoint/2010/main" val="4005249229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4516616-BE25-5906-32F7-1DA5E02B694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0529475-7C9A-3759-6B8C-6C379B07A14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 err="1"/>
              <a:t>Cyfeiriadau</a:t>
            </a:r>
            <a:br>
              <a:rPr lang="en-GB" b="1" dirty="0"/>
            </a:br>
            <a:endParaRPr lang="en-GB" b="1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D112B33F-4050-C93A-F031-FFAE505E60E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49" y="1825625"/>
            <a:ext cx="7680463" cy="3809862"/>
          </a:xfrm>
        </p:spPr>
        <p:txBody>
          <a:bodyPr>
            <a:normAutofit lnSpcReduction="10000"/>
          </a:bodyPr>
          <a:lstStyle/>
          <a:p>
            <a:pPr marL="0" indent="0">
              <a:spcBef>
                <a:spcPts val="600"/>
              </a:spcBef>
              <a:spcAft>
                <a:spcPts val="600"/>
              </a:spcAft>
              <a:buNone/>
            </a:pPr>
            <a:r>
              <a:rPr lang="en-GB" sz="1600" dirty="0">
                <a:solidFill>
                  <a:schemeClr val="accent5">
                    <a:lumMod val="75000"/>
                  </a:schemeClr>
                </a:solidFill>
              </a:rPr>
              <a:t>Robards, B. and Graf, D. (2022) ‘“How a Facebook Update Can Cost You Your Job”: News Coverage of Employment Terminations Following Social Media Disclosures, From Racist Cops to Queer Teachers’ </a:t>
            </a:r>
            <a:r>
              <a:rPr lang="en-GB" sz="1600" i="1" dirty="0">
                <a:solidFill>
                  <a:schemeClr val="accent5">
                    <a:lumMod val="75000"/>
                  </a:schemeClr>
                </a:solidFill>
              </a:rPr>
              <a:t>social media and society</a:t>
            </a:r>
            <a:r>
              <a:rPr lang="cy-GB" sz="1600" noProof="0" dirty="0">
                <a:solidFill>
                  <a:schemeClr val="accent5">
                    <a:lumMod val="75000"/>
                  </a:schemeClr>
                </a:solidFill>
              </a:rPr>
              <a:t> Ionawr-Mawrth </a:t>
            </a:r>
            <a:r>
              <a:rPr lang="en-GB" sz="1600" dirty="0">
                <a:solidFill>
                  <a:schemeClr val="accent5">
                    <a:lumMod val="75000"/>
                  </a:schemeClr>
                </a:solidFill>
              </a:rPr>
              <a:t>2022 tt.1-13 </a:t>
            </a:r>
            <a:r>
              <a:rPr lang="cy-GB" sz="1600" noProof="0" dirty="0">
                <a:solidFill>
                  <a:schemeClr val="accent5">
                    <a:lumMod val="75000"/>
                  </a:schemeClr>
                </a:solidFill>
              </a:rPr>
              <a:t>Ar gael yn: </a:t>
            </a:r>
            <a:r>
              <a:rPr lang="en-GB" sz="1600" dirty="0">
                <a:hlinkClick r:id="rId3"/>
              </a:rPr>
              <a:t>“How a Facebook Update Can Cost You Your Job”: News Coverage of Employment Terminations Following Social Media Disclosures, From Racist Cops to Queer Teachers - Brady Robards, Darren Graf, 2022</a:t>
            </a:r>
            <a:r>
              <a:rPr lang="en-GB" sz="1600" dirty="0"/>
              <a:t> [</a:t>
            </a:r>
            <a:r>
              <a:rPr lang="cy-GB" sz="1600" noProof="0" dirty="0"/>
              <a:t>Cyrchwyd ddiwethaf </a:t>
            </a:r>
            <a:r>
              <a:rPr lang="en-GB" sz="1600" dirty="0"/>
              <a:t>18/06/2026]</a:t>
            </a:r>
            <a:endParaRPr lang="en-GB" sz="1600" dirty="0">
              <a:solidFill>
                <a:schemeClr val="accent5">
                  <a:lumMod val="75000"/>
                </a:schemeClr>
              </a:solidFill>
            </a:endParaRPr>
          </a:p>
          <a:p>
            <a:pPr marL="0" indent="0">
              <a:spcBef>
                <a:spcPts val="600"/>
              </a:spcBef>
              <a:spcAft>
                <a:spcPts val="600"/>
              </a:spcAft>
              <a:buNone/>
            </a:pPr>
            <a:r>
              <a:rPr lang="en-GB" sz="1600" dirty="0">
                <a:solidFill>
                  <a:schemeClr val="accent5">
                    <a:lumMod val="75000"/>
                  </a:schemeClr>
                </a:solidFill>
              </a:rPr>
              <a:t>Social Care Wales (No Date) </a:t>
            </a:r>
            <a:r>
              <a:rPr lang="en-GB" sz="1600" i="1" dirty="0">
                <a:solidFill>
                  <a:schemeClr val="accent5">
                    <a:lumMod val="75000"/>
                  </a:schemeClr>
                </a:solidFill>
              </a:rPr>
              <a:t>Early Years And Childcare: Resource For Teachers </a:t>
            </a:r>
            <a:r>
              <a:rPr lang="en-GB" sz="1600" dirty="0">
                <a:solidFill>
                  <a:schemeClr val="accent5">
                    <a:lumMod val="75000"/>
                  </a:schemeClr>
                </a:solidFill>
              </a:rPr>
              <a:t>Social Care Wales </a:t>
            </a:r>
            <a:r>
              <a:rPr lang="cy-GB" sz="1600" noProof="0" dirty="0">
                <a:solidFill>
                  <a:schemeClr val="accent5">
                    <a:lumMod val="75000"/>
                  </a:schemeClr>
                </a:solidFill>
              </a:rPr>
              <a:t>Ar gael yn: </a:t>
            </a:r>
            <a:r>
              <a:rPr lang="en-GB" sz="1600" dirty="0">
                <a:hlinkClick r:id="rId4"/>
              </a:rPr>
              <a:t>Early years and childcare resource for teachers</a:t>
            </a:r>
            <a:r>
              <a:rPr lang="en-GB" sz="1600" dirty="0"/>
              <a:t> [</a:t>
            </a:r>
            <a:r>
              <a:rPr lang="cy-GB" sz="1600" noProof="0" dirty="0"/>
              <a:t>Cyrchwyd ddiwethaf </a:t>
            </a:r>
            <a:r>
              <a:rPr lang="en-GB" sz="1600" dirty="0"/>
              <a:t>18/06/2026]</a:t>
            </a:r>
          </a:p>
          <a:p>
            <a:pPr marL="0" indent="0">
              <a:spcBef>
                <a:spcPts val="600"/>
              </a:spcBef>
              <a:spcAft>
                <a:spcPts val="600"/>
              </a:spcAft>
              <a:buNone/>
            </a:pPr>
            <a:r>
              <a:rPr lang="en-GB" sz="1600" dirty="0">
                <a:solidFill>
                  <a:schemeClr val="accent5">
                    <a:lumMod val="75000"/>
                  </a:schemeClr>
                </a:solidFill>
              </a:rPr>
              <a:t>Türker, N., &amp; </a:t>
            </a:r>
            <a:r>
              <a:rPr lang="en-GB" sz="1600" dirty="0" err="1">
                <a:solidFill>
                  <a:schemeClr val="accent5">
                    <a:lumMod val="75000"/>
                  </a:schemeClr>
                </a:solidFill>
              </a:rPr>
              <a:t>Üngüren</a:t>
            </a:r>
            <a:r>
              <a:rPr lang="en-GB" sz="1600" dirty="0">
                <a:solidFill>
                  <a:schemeClr val="accent5">
                    <a:lumMod val="75000"/>
                  </a:schemeClr>
                </a:solidFill>
              </a:rPr>
              <a:t>, E. (2025). ‘Digital Footprints And Recruitment: An Experimental Study On The Impact Of Social Media Content On Hiring Decisions’. </a:t>
            </a:r>
            <a:r>
              <a:rPr lang="en-GB" sz="1600" i="1" dirty="0">
                <a:solidFill>
                  <a:schemeClr val="accent5">
                    <a:lumMod val="75000"/>
                  </a:schemeClr>
                </a:solidFill>
              </a:rPr>
              <a:t>Frontiers In Psychology</a:t>
            </a:r>
            <a:r>
              <a:rPr lang="en-GB" sz="1600" dirty="0">
                <a:solidFill>
                  <a:schemeClr val="accent5">
                    <a:lumMod val="75000"/>
                  </a:schemeClr>
                </a:solidFill>
              </a:rPr>
              <a:t>, v.16 </a:t>
            </a:r>
            <a:r>
              <a:rPr lang="cy-GB" sz="1600" noProof="0" dirty="0">
                <a:solidFill>
                  <a:schemeClr val="accent5">
                    <a:lumMod val="75000"/>
                  </a:schemeClr>
                </a:solidFill>
              </a:rPr>
              <a:t>Ar gael yn: </a:t>
            </a:r>
            <a:r>
              <a:rPr lang="en-GB" sz="1600" dirty="0">
                <a:hlinkClick r:id="rId5"/>
              </a:rPr>
              <a:t>Digital footprints and recruitment: an experimental study on the impact of social media content on hiring decisions – PMC</a:t>
            </a:r>
            <a:r>
              <a:rPr lang="en-GB" sz="1600" dirty="0"/>
              <a:t> [</a:t>
            </a:r>
            <a:r>
              <a:rPr lang="cy-GB" sz="1600" noProof="0" dirty="0"/>
              <a:t>Cyrchwyd ddiwethaf 18/06/2026]</a:t>
            </a:r>
          </a:p>
          <a:p>
            <a:pPr marL="0" indent="0">
              <a:spcBef>
                <a:spcPts val="600"/>
              </a:spcBef>
              <a:spcAft>
                <a:spcPts val="600"/>
              </a:spcAft>
              <a:buNone/>
            </a:pPr>
            <a:r>
              <a:rPr lang="en-GB" sz="1600" dirty="0">
                <a:solidFill>
                  <a:schemeClr val="accent5">
                    <a:lumMod val="75000"/>
                  </a:schemeClr>
                </a:solidFill>
              </a:rPr>
              <a:t>UWTSD </a:t>
            </a:r>
            <a:r>
              <a:rPr lang="en-GB" sz="1600" dirty="0" err="1">
                <a:solidFill>
                  <a:schemeClr val="accent5">
                    <a:lumMod val="75000"/>
                  </a:schemeClr>
                </a:solidFill>
              </a:rPr>
              <a:t>MyCareer</a:t>
            </a:r>
            <a:r>
              <a:rPr lang="en-GB" sz="1600" dirty="0">
                <a:solidFill>
                  <a:schemeClr val="accent5">
                    <a:lumMod val="75000"/>
                  </a:schemeClr>
                </a:solidFill>
              </a:rPr>
              <a:t> (</a:t>
            </a:r>
            <a:r>
              <a:rPr lang="cy-GB" sz="1600" dirty="0">
                <a:solidFill>
                  <a:schemeClr val="accent5">
                    <a:lumMod val="75000"/>
                  </a:schemeClr>
                </a:solidFill>
              </a:rPr>
              <a:t>Dim Dyddiad</a:t>
            </a:r>
            <a:r>
              <a:rPr lang="en-GB" sz="1600" dirty="0">
                <a:solidFill>
                  <a:schemeClr val="accent5">
                    <a:lumMod val="75000"/>
                  </a:schemeClr>
                </a:solidFill>
              </a:rPr>
              <a:t>) </a:t>
            </a:r>
            <a:r>
              <a:rPr lang="en-GB" sz="1600" i="1" dirty="0">
                <a:solidFill>
                  <a:schemeClr val="accent5">
                    <a:lumMod val="75000"/>
                  </a:schemeClr>
                </a:solidFill>
              </a:rPr>
              <a:t>Why you need a LinkedIn profile </a:t>
            </a:r>
            <a:r>
              <a:rPr lang="en-GB" sz="1600" dirty="0">
                <a:solidFill>
                  <a:schemeClr val="accent5">
                    <a:lumMod val="75000"/>
                  </a:schemeClr>
                </a:solidFill>
              </a:rPr>
              <a:t>[Video] UWTSD</a:t>
            </a:r>
            <a:r>
              <a:rPr lang="cy-GB" sz="1600" noProof="0" dirty="0">
                <a:solidFill>
                  <a:schemeClr val="accent5">
                    <a:lumMod val="75000"/>
                  </a:schemeClr>
                </a:solidFill>
              </a:rPr>
              <a:t> Ar gael yn </a:t>
            </a:r>
            <a:r>
              <a:rPr lang="en-GB" sz="1600" dirty="0">
                <a:hlinkClick r:id="rId6"/>
              </a:rPr>
              <a:t>University of Wales Trinity Saint David</a:t>
            </a:r>
            <a:r>
              <a:rPr lang="en-GB" sz="1600" dirty="0"/>
              <a:t> [</a:t>
            </a:r>
            <a:r>
              <a:rPr lang="cy-GB" sz="1600" noProof="0" dirty="0"/>
              <a:t>Cyrchwyd ddiwethaf 18/06/2026]</a:t>
            </a:r>
            <a:endParaRPr lang="cy-GB" sz="1600" i="1" noProof="0" dirty="0">
              <a:solidFill>
                <a:schemeClr val="accent5">
                  <a:lumMod val="75000"/>
                </a:schemeClr>
              </a:solidFill>
            </a:endParaRP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120624517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2E2BCAE-B9D1-953B-70F1-9157D1FDD5A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04133BC-6116-9D80-C057-EA15F930C96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320764" y="1060430"/>
            <a:ext cx="8682775" cy="3809862"/>
          </a:xfrm>
        </p:spPr>
        <p:txBody>
          <a:bodyPr>
            <a:noAutofit/>
          </a:bodyPr>
          <a:lstStyle/>
          <a:p>
            <a:pPr marL="0" indent="0">
              <a:spcBef>
                <a:spcPts val="600"/>
              </a:spcBef>
              <a:spcAft>
                <a:spcPts val="600"/>
              </a:spcAft>
              <a:buNone/>
            </a:pPr>
            <a:r>
              <a:rPr lang="en-GB" sz="1800" dirty="0">
                <a:solidFill>
                  <a:schemeClr val="accent5">
                    <a:lumMod val="75000"/>
                  </a:schemeClr>
                </a:solidFill>
              </a:rPr>
              <a:t>British Council (2026) </a:t>
            </a:r>
            <a:r>
              <a:rPr lang="en-GB" sz="1800" i="1" dirty="0">
                <a:solidFill>
                  <a:schemeClr val="accent5">
                    <a:lumMod val="75000"/>
                  </a:schemeClr>
                </a:solidFill>
              </a:rPr>
              <a:t>Understanding My Professional Identity</a:t>
            </a:r>
            <a:r>
              <a:rPr lang="en-GB" sz="1800" dirty="0">
                <a:solidFill>
                  <a:schemeClr val="accent5">
                    <a:lumMod val="75000"/>
                  </a:schemeClr>
                </a:solidFill>
              </a:rPr>
              <a:t> British Council Available at: </a:t>
            </a:r>
            <a:r>
              <a:rPr lang="en-GB" sz="1800" dirty="0">
                <a:hlinkClick r:id="rId3"/>
              </a:rPr>
              <a:t>Understanding my professional identity | </a:t>
            </a:r>
            <a:r>
              <a:rPr lang="en-GB" sz="1800" dirty="0" err="1">
                <a:hlinkClick r:id="rId3"/>
              </a:rPr>
              <a:t>TeachingEnglish</a:t>
            </a:r>
            <a:r>
              <a:rPr lang="en-GB" sz="1800" dirty="0">
                <a:hlinkClick r:id="rId3"/>
              </a:rPr>
              <a:t> | British Council</a:t>
            </a:r>
            <a:r>
              <a:rPr lang="en-GB" sz="1800" dirty="0"/>
              <a:t> [Last Accessed 18/06/2026]</a:t>
            </a:r>
          </a:p>
          <a:p>
            <a:pPr marL="0" indent="0">
              <a:spcBef>
                <a:spcPts val="600"/>
              </a:spcBef>
              <a:spcAft>
                <a:spcPts val="600"/>
              </a:spcAft>
              <a:buNone/>
            </a:pPr>
            <a:r>
              <a:rPr lang="en-GB" sz="1800" dirty="0">
                <a:solidFill>
                  <a:schemeClr val="accent5">
                    <a:lumMod val="75000"/>
                  </a:schemeClr>
                </a:solidFill>
              </a:rPr>
              <a:t>Career Builder (No Date</a:t>
            </a:r>
            <a:r>
              <a:rPr lang="en-GB" sz="1800" i="1" dirty="0">
                <a:solidFill>
                  <a:schemeClr val="accent5">
                    <a:lumMod val="75000"/>
                  </a:schemeClr>
                </a:solidFill>
              </a:rPr>
              <a:t>) 70% of Employers Use Social Networking Sites to Research Candidates During Hiring Process</a:t>
            </a:r>
            <a:r>
              <a:rPr lang="en-GB" sz="1800" dirty="0">
                <a:solidFill>
                  <a:schemeClr val="accent5">
                    <a:lumMod val="75000"/>
                  </a:schemeClr>
                </a:solidFill>
              </a:rPr>
              <a:t> Career Builder Available at: </a:t>
            </a:r>
            <a:r>
              <a:rPr lang="en-GB" sz="1800" dirty="0">
                <a:hlinkClick r:id="rId4"/>
              </a:rPr>
              <a:t>70% of Employers Use Social Networking Sites to Research Candidates During Hiring Process</a:t>
            </a:r>
            <a:r>
              <a:rPr lang="en-GB" sz="1800" dirty="0"/>
              <a:t> [Last Accessed 18/06/2026]</a:t>
            </a:r>
          </a:p>
          <a:p>
            <a:pPr marL="0" indent="0">
              <a:spcBef>
                <a:spcPts val="600"/>
              </a:spcBef>
              <a:spcAft>
                <a:spcPts val="600"/>
              </a:spcAft>
              <a:buNone/>
            </a:pPr>
            <a:r>
              <a:rPr lang="en-GB" sz="1800" dirty="0">
                <a:solidFill>
                  <a:schemeClr val="accent5">
                    <a:lumMod val="75000"/>
                  </a:schemeClr>
                </a:solidFill>
              </a:rPr>
              <a:t>Coleman, H.J. (2010) </a:t>
            </a:r>
            <a:r>
              <a:rPr lang="en-GB" sz="1800" i="1" dirty="0">
                <a:solidFill>
                  <a:schemeClr val="accent5">
                    <a:lumMod val="75000"/>
                  </a:schemeClr>
                </a:solidFill>
              </a:rPr>
              <a:t>Empowering Yourself: The Organisational Game Revealed</a:t>
            </a:r>
            <a:r>
              <a:rPr lang="en-GB" sz="1800" dirty="0">
                <a:solidFill>
                  <a:schemeClr val="accent5">
                    <a:lumMod val="75000"/>
                  </a:schemeClr>
                </a:solidFill>
              </a:rPr>
              <a:t> Author House Publishing</a:t>
            </a:r>
          </a:p>
          <a:p>
            <a:pPr marL="0" indent="0">
              <a:spcBef>
                <a:spcPts val="600"/>
              </a:spcBef>
              <a:spcAft>
                <a:spcPts val="600"/>
              </a:spcAft>
              <a:buNone/>
            </a:pPr>
            <a:r>
              <a:rPr lang="en-GB" sz="1800" dirty="0">
                <a:solidFill>
                  <a:schemeClr val="accent5">
                    <a:lumMod val="75000"/>
                  </a:schemeClr>
                </a:solidFill>
              </a:rPr>
              <a:t>Department for Education (2012) </a:t>
            </a:r>
            <a:r>
              <a:rPr lang="en-GB" sz="1800" i="1" dirty="0">
                <a:solidFill>
                  <a:schemeClr val="accent5">
                    <a:lumMod val="75000"/>
                  </a:schemeClr>
                </a:solidFill>
              </a:rPr>
              <a:t>Guidance: Teacher’s Standards</a:t>
            </a:r>
            <a:r>
              <a:rPr lang="en-GB" sz="1800" dirty="0">
                <a:solidFill>
                  <a:schemeClr val="accent5">
                    <a:lumMod val="75000"/>
                  </a:schemeClr>
                </a:solidFill>
              </a:rPr>
              <a:t> UK Government Available at: </a:t>
            </a:r>
            <a:r>
              <a:rPr lang="en-GB" sz="1800" dirty="0">
                <a:hlinkClick r:id="rId5"/>
              </a:rPr>
              <a:t>Teachers' standards - GOV.UK</a:t>
            </a:r>
            <a:r>
              <a:rPr lang="en-GB" sz="1800" dirty="0"/>
              <a:t> [Last Accessed 18/06/2026]</a:t>
            </a:r>
            <a:r>
              <a:rPr lang="en-GB" sz="1800" dirty="0">
                <a:solidFill>
                  <a:schemeClr val="accent5">
                    <a:lumMod val="75000"/>
                  </a:schemeClr>
                </a:solidFill>
              </a:rPr>
              <a:t> </a:t>
            </a:r>
          </a:p>
          <a:p>
            <a:pPr marL="0" indent="0">
              <a:spcBef>
                <a:spcPts val="600"/>
              </a:spcBef>
              <a:spcAft>
                <a:spcPts val="600"/>
              </a:spcAft>
              <a:buNone/>
            </a:pPr>
            <a:r>
              <a:rPr lang="en-GB" sz="1800" dirty="0">
                <a:solidFill>
                  <a:schemeClr val="accent5">
                    <a:lumMod val="75000"/>
                  </a:schemeClr>
                </a:solidFill>
              </a:rPr>
              <a:t>Gabbie (2026) </a:t>
            </a:r>
            <a:r>
              <a:rPr lang="en-GB" sz="1800" i="1" dirty="0">
                <a:solidFill>
                  <a:schemeClr val="accent5">
                    <a:lumMod val="75000"/>
                  </a:schemeClr>
                </a:solidFill>
              </a:rPr>
              <a:t>What I Do Outside YouTube</a:t>
            </a:r>
            <a:r>
              <a:rPr lang="en-GB" sz="1800" dirty="0">
                <a:solidFill>
                  <a:schemeClr val="accent5">
                    <a:lumMod val="75000"/>
                  </a:schemeClr>
                </a:solidFill>
              </a:rPr>
              <a:t> {Video] You Tube Available at: </a:t>
            </a:r>
            <a:r>
              <a:rPr lang="en-GB" sz="1800" dirty="0">
                <a:hlinkClick r:id="rId6"/>
              </a:rPr>
              <a:t>What I Do Outside YouTube ✨ - YouTube</a:t>
            </a:r>
            <a:r>
              <a:rPr lang="en-GB" sz="1800" dirty="0"/>
              <a:t> [Last Accessed 18/06/2026]</a:t>
            </a:r>
            <a:endParaRPr lang="en-GB" sz="1800" i="1" dirty="0">
              <a:solidFill>
                <a:schemeClr val="accent5">
                  <a:lumMod val="75000"/>
                </a:schemeClr>
              </a:solidFill>
            </a:endParaRPr>
          </a:p>
          <a:p>
            <a:pPr marL="0" indent="0">
              <a:spcBef>
                <a:spcPts val="600"/>
              </a:spcBef>
              <a:spcAft>
                <a:spcPts val="600"/>
              </a:spcAft>
              <a:buNone/>
            </a:pPr>
            <a:r>
              <a:rPr lang="en-GB" sz="1800" dirty="0">
                <a:solidFill>
                  <a:schemeClr val="accent5">
                    <a:lumMod val="75000"/>
                  </a:schemeClr>
                </a:solidFill>
              </a:rPr>
              <a:t>Professional Standards Authority (for Health &amp; Social Care) (2018) </a:t>
            </a:r>
            <a:r>
              <a:rPr lang="en-GB" sz="1800" i="1" dirty="0">
                <a:solidFill>
                  <a:schemeClr val="accent5">
                    <a:lumMod val="75000"/>
                  </a:schemeClr>
                </a:solidFill>
              </a:rPr>
              <a:t>The Regulator’s Role In Professional Identity: Validator Not Creator</a:t>
            </a:r>
            <a:r>
              <a:rPr lang="en-GB" sz="1800" dirty="0">
                <a:solidFill>
                  <a:schemeClr val="accent5">
                    <a:lumMod val="75000"/>
                  </a:schemeClr>
                </a:solidFill>
              </a:rPr>
              <a:t> Professional Standards Authority (for Health &amp; Social Care) Available at: </a:t>
            </a:r>
            <a:r>
              <a:rPr lang="en-GB" sz="1800" dirty="0">
                <a:hlinkClick r:id="rId7"/>
              </a:rPr>
              <a:t>professional-identity-and-the-role-of-the-regulator-overview.pdf</a:t>
            </a:r>
            <a:r>
              <a:rPr lang="en-GB" sz="1800" dirty="0"/>
              <a:t> [Last Accessed 18/06/2026]</a:t>
            </a:r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5C63FF79-0DF8-330B-707E-E9AB7D9E03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0"/>
            <a:ext cx="7886700" cy="1325563"/>
          </a:xfrm>
        </p:spPr>
        <p:txBody>
          <a:bodyPr/>
          <a:lstStyle/>
          <a:p>
            <a:pPr algn="ctr"/>
            <a:r>
              <a:rPr lang="en-GB" b="1" dirty="0">
                <a:solidFill>
                  <a:srgbClr val="0070C0"/>
                </a:solidFill>
              </a:rPr>
              <a:t>References</a:t>
            </a: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357769965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D60C4F6-A53F-0849-FD34-EFC92EC37A6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2C800DE-3371-9551-4032-E42A69CA66D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230612" y="1222532"/>
            <a:ext cx="8682775" cy="4534324"/>
          </a:xfrm>
        </p:spPr>
        <p:txBody>
          <a:bodyPr>
            <a:noAutofit/>
          </a:bodyPr>
          <a:lstStyle/>
          <a:p>
            <a:pPr marL="0" indent="0">
              <a:spcBef>
                <a:spcPts val="600"/>
              </a:spcBef>
              <a:spcAft>
                <a:spcPts val="600"/>
              </a:spcAft>
              <a:buNone/>
            </a:pPr>
            <a:r>
              <a:rPr lang="en-GB" sz="1800" dirty="0">
                <a:solidFill>
                  <a:schemeClr val="accent5">
                    <a:lumMod val="75000"/>
                  </a:schemeClr>
                </a:solidFill>
              </a:rPr>
              <a:t>Robards, B. and Graf, D. (2022) ‘“How a Facebook Update Can Cost You Your Job”: News Coverage of Employment Terminations Following Social Media Disclosures, From Racist Cops to Queer Teachers’ </a:t>
            </a:r>
            <a:r>
              <a:rPr lang="en-GB" sz="1800" i="1" dirty="0">
                <a:solidFill>
                  <a:schemeClr val="accent5">
                    <a:lumMod val="75000"/>
                  </a:schemeClr>
                </a:solidFill>
              </a:rPr>
              <a:t>social media and society</a:t>
            </a:r>
            <a:r>
              <a:rPr lang="en-GB" sz="1800" dirty="0">
                <a:solidFill>
                  <a:schemeClr val="accent5">
                    <a:lumMod val="75000"/>
                  </a:schemeClr>
                </a:solidFill>
              </a:rPr>
              <a:t> Jan-March 2022 pp.1-13 Available at: </a:t>
            </a:r>
            <a:r>
              <a:rPr lang="en-GB" sz="1800" dirty="0">
                <a:hlinkClick r:id="rId3"/>
              </a:rPr>
              <a:t>“How a Facebook Update Can Cost You Your Job”: News Coverage of Employment Terminations Following Social Media Disclosures, From Racist Cops to Queer Teachers - Brady Robards, Darren Graf, 2022</a:t>
            </a:r>
            <a:r>
              <a:rPr lang="en-GB" sz="1800" dirty="0"/>
              <a:t> [Last Accessed 18/06/2026]</a:t>
            </a:r>
            <a:endParaRPr lang="en-GB" sz="1800" dirty="0">
              <a:solidFill>
                <a:schemeClr val="accent5">
                  <a:lumMod val="75000"/>
                </a:schemeClr>
              </a:solidFill>
            </a:endParaRPr>
          </a:p>
          <a:p>
            <a:pPr marL="0" indent="0">
              <a:spcBef>
                <a:spcPts val="600"/>
              </a:spcBef>
              <a:spcAft>
                <a:spcPts val="600"/>
              </a:spcAft>
              <a:buNone/>
            </a:pPr>
            <a:r>
              <a:rPr lang="en-GB" sz="1800" dirty="0">
                <a:solidFill>
                  <a:schemeClr val="accent5">
                    <a:lumMod val="75000"/>
                  </a:schemeClr>
                </a:solidFill>
              </a:rPr>
              <a:t>Social Care Wales (No Date) </a:t>
            </a:r>
            <a:r>
              <a:rPr lang="en-GB" sz="1800" i="1" dirty="0">
                <a:solidFill>
                  <a:schemeClr val="accent5">
                    <a:lumMod val="75000"/>
                  </a:schemeClr>
                </a:solidFill>
              </a:rPr>
              <a:t>Early Years And Childcare: Resource For Teachers </a:t>
            </a:r>
            <a:r>
              <a:rPr lang="en-GB" sz="1800" dirty="0">
                <a:solidFill>
                  <a:schemeClr val="accent5">
                    <a:lumMod val="75000"/>
                  </a:schemeClr>
                </a:solidFill>
              </a:rPr>
              <a:t>Social Care Wales Available at: </a:t>
            </a:r>
            <a:r>
              <a:rPr lang="en-GB" sz="1800" dirty="0">
                <a:hlinkClick r:id="rId4"/>
              </a:rPr>
              <a:t>Early years and childcare resource for teachers</a:t>
            </a:r>
            <a:r>
              <a:rPr lang="en-GB" sz="1800" dirty="0"/>
              <a:t> [Last Accessed 18/06/2026]</a:t>
            </a:r>
          </a:p>
          <a:p>
            <a:pPr marL="0" indent="0">
              <a:spcBef>
                <a:spcPts val="600"/>
              </a:spcBef>
              <a:spcAft>
                <a:spcPts val="600"/>
              </a:spcAft>
              <a:buNone/>
            </a:pPr>
            <a:r>
              <a:rPr lang="en-GB" sz="1800" dirty="0">
                <a:solidFill>
                  <a:schemeClr val="accent5">
                    <a:lumMod val="75000"/>
                  </a:schemeClr>
                </a:solidFill>
              </a:rPr>
              <a:t>Türker, N., &amp; </a:t>
            </a:r>
            <a:r>
              <a:rPr lang="en-GB" sz="1800" dirty="0" err="1">
                <a:solidFill>
                  <a:schemeClr val="accent5">
                    <a:lumMod val="75000"/>
                  </a:schemeClr>
                </a:solidFill>
              </a:rPr>
              <a:t>Üngüren</a:t>
            </a:r>
            <a:r>
              <a:rPr lang="en-GB" sz="1800" dirty="0">
                <a:solidFill>
                  <a:schemeClr val="accent5">
                    <a:lumMod val="75000"/>
                  </a:schemeClr>
                </a:solidFill>
              </a:rPr>
              <a:t>, E. (2025). ‘Digital Footprints And Recruitment: An Experimental Study On The Impact Of Social Media Content On Hiring Decisions’. </a:t>
            </a:r>
            <a:r>
              <a:rPr lang="en-GB" sz="1800" i="1" dirty="0">
                <a:solidFill>
                  <a:schemeClr val="accent5">
                    <a:lumMod val="75000"/>
                  </a:schemeClr>
                </a:solidFill>
              </a:rPr>
              <a:t>Frontiers In Psychology</a:t>
            </a:r>
            <a:r>
              <a:rPr lang="en-GB" sz="1800" dirty="0">
                <a:solidFill>
                  <a:schemeClr val="accent5">
                    <a:lumMod val="75000"/>
                  </a:schemeClr>
                </a:solidFill>
              </a:rPr>
              <a:t>, v.16 Available at: </a:t>
            </a:r>
            <a:r>
              <a:rPr lang="en-GB" sz="1800" dirty="0">
                <a:hlinkClick r:id="rId5"/>
              </a:rPr>
              <a:t>Digital footprints and recruitment: an experimental study on the impact of social media content on hiring decisions – PMC</a:t>
            </a:r>
            <a:r>
              <a:rPr lang="en-GB" sz="1800" dirty="0"/>
              <a:t> [Last Accessed 18/06/2026]</a:t>
            </a:r>
          </a:p>
          <a:p>
            <a:pPr marL="0" indent="0">
              <a:spcBef>
                <a:spcPts val="600"/>
              </a:spcBef>
              <a:spcAft>
                <a:spcPts val="600"/>
              </a:spcAft>
              <a:buNone/>
            </a:pPr>
            <a:r>
              <a:rPr lang="en-GB" sz="1800" dirty="0">
                <a:solidFill>
                  <a:schemeClr val="accent5">
                    <a:lumMod val="75000"/>
                  </a:schemeClr>
                </a:solidFill>
              </a:rPr>
              <a:t>UWTSD </a:t>
            </a:r>
            <a:r>
              <a:rPr lang="en-GB" sz="1800" dirty="0" err="1">
                <a:solidFill>
                  <a:schemeClr val="accent5">
                    <a:lumMod val="75000"/>
                  </a:schemeClr>
                </a:solidFill>
              </a:rPr>
              <a:t>MyCareer</a:t>
            </a:r>
            <a:r>
              <a:rPr lang="en-GB" sz="1800" dirty="0">
                <a:solidFill>
                  <a:schemeClr val="accent5">
                    <a:lumMod val="75000"/>
                  </a:schemeClr>
                </a:solidFill>
              </a:rPr>
              <a:t> (No Date) </a:t>
            </a:r>
            <a:r>
              <a:rPr lang="en-GB" sz="1800" i="1" dirty="0">
                <a:solidFill>
                  <a:schemeClr val="accent5">
                    <a:lumMod val="75000"/>
                  </a:schemeClr>
                </a:solidFill>
              </a:rPr>
              <a:t>Why you need a LinkedIn profile </a:t>
            </a:r>
            <a:r>
              <a:rPr lang="en-GB" sz="1800" dirty="0">
                <a:solidFill>
                  <a:schemeClr val="accent5">
                    <a:lumMod val="75000"/>
                  </a:schemeClr>
                </a:solidFill>
              </a:rPr>
              <a:t>[Video] UWTSD Available at: </a:t>
            </a:r>
            <a:r>
              <a:rPr lang="en-GB" sz="1800" dirty="0">
                <a:hlinkClick r:id="rId6"/>
              </a:rPr>
              <a:t>University of Wales Trinity Saint David</a:t>
            </a:r>
            <a:r>
              <a:rPr lang="en-GB" sz="1800" dirty="0"/>
              <a:t> [Last Accessed 18/06/2026]</a:t>
            </a:r>
            <a:endParaRPr lang="en-GB" sz="1800" i="1" dirty="0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A3D5A243-74BC-5605-722E-A22FE9F381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0"/>
            <a:ext cx="7886700" cy="1325563"/>
          </a:xfrm>
        </p:spPr>
        <p:txBody>
          <a:bodyPr/>
          <a:lstStyle/>
          <a:p>
            <a:pPr algn="ctr"/>
            <a:r>
              <a:rPr lang="en-GB" b="1" dirty="0">
                <a:solidFill>
                  <a:srgbClr val="0070C0"/>
                </a:solidFill>
              </a:rPr>
              <a:t>References</a:t>
            </a: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2162959155"/>
      </p:ext>
    </p:extLst>
  </p:cSld>
  <p:clrMapOvr>
    <a:masterClrMapping/>
  </p:clrMapOvr>
</p:sld>
</file>

<file path=ppt/theme/theme1.xml><?xml version="1.0" encoding="utf-8"?>
<a:theme xmlns:a="http://schemas.openxmlformats.org/drawingml/2006/main" name="Sub 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Accessib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1_Sub 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1_Accessib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TaxCatchAll xmlns="16bfc89a-06a0-41d6-ae50-6ff65b36cb8b" xsi:nil="true"/>
    <lcf76f155ced4ddcb4097134ff3c332f xmlns="e4a72011-89be-41d7-bd49-565121a9e247">
      <Terms xmlns="http://schemas.microsoft.com/office/infopath/2007/PartnerControls"/>
    </lcf76f155ced4ddcb4097134ff3c332f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B144F219396AFE458016C97602F34B7A" ma:contentTypeVersion="15" ma:contentTypeDescription="Create a new document." ma:contentTypeScope="" ma:versionID="cd6363ea4f4541baaf4aadf57a86f719">
  <xsd:schema xmlns:xsd="http://www.w3.org/2001/XMLSchema" xmlns:xs="http://www.w3.org/2001/XMLSchema" xmlns:p="http://schemas.microsoft.com/office/2006/metadata/properties" xmlns:ns2="e4a72011-89be-41d7-bd49-565121a9e247" xmlns:ns3="16bfc89a-06a0-41d6-ae50-6ff65b36cb8b" targetNamespace="http://schemas.microsoft.com/office/2006/metadata/properties" ma:root="true" ma:fieldsID="24f73608559c122f1aad4c20a927a94a" ns2:_="" ns3:_="">
    <xsd:import namespace="e4a72011-89be-41d7-bd49-565121a9e247"/>
    <xsd:import namespace="16bfc89a-06a0-41d6-ae50-6ff65b36cb8b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LengthInSeconds" minOccurs="0"/>
                <xsd:element ref="ns2:MediaServiceDateTaken" minOccurs="0"/>
                <xsd:element ref="ns3:SharedWithUsers" minOccurs="0"/>
                <xsd:element ref="ns3:SharedWithDetails" minOccurs="0"/>
                <xsd:element ref="ns2:MediaServiceSearchProperties" minOccurs="0"/>
                <xsd:element ref="ns2:lcf76f155ced4ddcb4097134ff3c332f" minOccurs="0"/>
                <xsd:element ref="ns3:TaxCatchAll" minOccurs="0"/>
                <xsd:element ref="ns2:MediaServiceLocation" minOccurs="0"/>
                <xsd:element ref="ns2:MediaServiceGenerationTime" minOccurs="0"/>
                <xsd:element ref="ns2:MediaServiceEventHashCode" minOccurs="0"/>
                <xsd:element ref="ns2:MediaServiceOCR" minOccurs="0"/>
                <xsd:element ref="ns2:MediaServiceObjectDetectorVersion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e4a72011-89be-41d7-bd49-565121a9e247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LengthInSeconds" ma:index="10" nillable="true" ma:displayName="MediaLengthInSeconds" ma:hidden="true" ma:internalName="MediaLengthInSeconds" ma:readOnly="true">
      <xsd:simpleType>
        <xsd:restriction base="dms:Unknown"/>
      </xsd:simpleType>
    </xsd:element>
    <xsd:element name="MediaServiceDateTaken" ma:index="11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SearchProperties" ma:index="14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lcf76f155ced4ddcb4097134ff3c332f" ma:index="16" nillable="true" ma:taxonomy="true" ma:internalName="lcf76f155ced4ddcb4097134ff3c332f" ma:taxonomyFieldName="MediaServiceImageTags" ma:displayName="Image Tags" ma:readOnly="false" ma:fieldId="{5cf76f15-5ced-4ddc-b409-7134ff3c332f}" ma:taxonomyMulti="true" ma:sspId="e570377e-a101-46e2-9596-058a9a36ea2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Location" ma:index="18" nillable="true" ma:displayName="Location" ma:indexed="true" ma:internalName="MediaServiceLocation" ma:readOnly="true">
      <xsd:simpleType>
        <xsd:restriction base="dms:Text"/>
      </xsd:simpleType>
    </xsd:element>
    <xsd:element name="MediaServiceGenerationTime" ma:index="19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20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OCR" ma:index="21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ObjectDetectorVersions" ma:index="22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bfc89a-06a0-41d6-ae50-6ff65b36cb8b" elementFormDefault="qualified">
    <xsd:import namespace="http://schemas.microsoft.com/office/2006/documentManagement/types"/>
    <xsd:import namespace="http://schemas.microsoft.com/office/infopath/2007/PartnerControls"/>
    <xsd:element name="SharedWithUsers" ma:index="12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3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TaxCatchAll" ma:index="17" nillable="true" ma:displayName="Taxonomy Catch All Column" ma:hidden="true" ma:list="{953f2175-e71b-4bc5-bf24-4d540adc5750}" ma:internalName="TaxCatchAll" ma:showField="CatchAllData" ma:web="16bfc89a-06a0-41d6-ae50-6ff65b36cb8b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7CC11202-4772-4863-908B-7D5F533EFAA1}">
  <ds:schemaRefs>
    <ds:schemaRef ds:uri="http://purl.org/dc/elements/1.1/"/>
    <ds:schemaRef ds:uri="http://schemas.microsoft.com/office/2006/documentManagement/types"/>
    <ds:schemaRef ds:uri="http://purl.org/dc/terms/"/>
    <ds:schemaRef ds:uri="http://schemas.openxmlformats.org/package/2006/metadata/core-properties"/>
    <ds:schemaRef ds:uri="16bfc89a-06a0-41d6-ae50-6ff65b36cb8b"/>
    <ds:schemaRef ds:uri="http://www.w3.org/XML/1998/namespace"/>
    <ds:schemaRef ds:uri="http://schemas.microsoft.com/office/2006/metadata/properties"/>
    <ds:schemaRef ds:uri="http://schemas.microsoft.com/office/infopath/2007/PartnerControls"/>
    <ds:schemaRef ds:uri="e4a72011-89be-41d7-bd49-565121a9e247"/>
    <ds:schemaRef ds:uri="http://purl.org/dc/dcmitype/"/>
  </ds:schemaRefs>
</ds:datastoreItem>
</file>

<file path=customXml/itemProps2.xml><?xml version="1.0" encoding="utf-8"?>
<ds:datastoreItem xmlns:ds="http://schemas.openxmlformats.org/officeDocument/2006/customXml" ds:itemID="{320A647C-70E8-4659-9076-F0AF24D2395F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80D339CC-99A4-447B-AA14-72B5CE1FDBE7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e4a72011-89be-41d7-bd49-565121a9e247"/>
    <ds:schemaRef ds:uri="16bfc89a-06a0-41d6-ae50-6ff65b36cb8b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1_CYFLWYNIAD_INTRODUCTION_STAFF</Template>
  <TotalTime>0</TotalTime>
  <Words>6213</Words>
  <Application>Microsoft Office PowerPoint</Application>
  <PresentationFormat>Sioe Ar-sgrin (4:3)</PresentationFormat>
  <Paragraphs>452</Paragraphs>
  <Slides>41</Slides>
  <Notes>40</Notes>
  <HiddenSlides>0</HiddenSlides>
  <MMClips>0</MMClips>
  <ScaleCrop>false</ScaleCrop>
  <HeadingPairs>
    <vt:vector size="6" baseType="variant">
      <vt:variant>
        <vt:lpstr>Ffontiau a Ddefnyddiwyd</vt:lpstr>
      </vt:variant>
      <vt:variant>
        <vt:i4>4</vt:i4>
      </vt:variant>
      <vt:variant>
        <vt:lpstr>Thema</vt:lpstr>
      </vt:variant>
      <vt:variant>
        <vt:i4>4</vt:i4>
      </vt:variant>
      <vt:variant>
        <vt:lpstr>Teitlau Sleidiau</vt:lpstr>
      </vt:variant>
      <vt:variant>
        <vt:i4>41</vt:i4>
      </vt:variant>
    </vt:vector>
  </HeadingPairs>
  <TitlesOfParts>
    <vt:vector size="49" baseType="lpstr">
      <vt:lpstr>Arial</vt:lpstr>
      <vt:lpstr>Calibri</vt:lpstr>
      <vt:lpstr>Calibri Light</vt:lpstr>
      <vt:lpstr>Times New Roman</vt:lpstr>
      <vt:lpstr>Sub Title 1</vt:lpstr>
      <vt:lpstr>Accessible 2</vt:lpstr>
      <vt:lpstr>1_Sub Title 1</vt:lpstr>
      <vt:lpstr>1_Accessible 2</vt:lpstr>
      <vt:lpstr>ECCE4001 Pwy ydw i?: Archwilio Hunaniaeth Broffesiynol  ECCE4001 Who Am I?: Exploring Professional Identity  Thema 8: Datblygu eich Proffil Proffesiynol Theme 8: Developing Your Professional Profile  </vt:lpstr>
      <vt:lpstr>Cynnwys y Thema Theme Content</vt:lpstr>
      <vt:lpstr>Cysylltiadau â Themâu Blaenorol Links to Previous Themes</vt:lpstr>
      <vt:lpstr>Pwynt Trafod Discussion Point</vt:lpstr>
      <vt:lpstr> Proffil Proffesiynol o’i gymharu â Hunaniaeth  </vt:lpstr>
      <vt:lpstr>Professional Profile vs Identity</vt:lpstr>
      <vt:lpstr>Hunaniaeth Broffesiynol  Professional Identity</vt:lpstr>
      <vt:lpstr>Datblygu Eich Hunaniaeth Broffesiynol Developing Your Professional Identity</vt:lpstr>
      <vt:lpstr>Datblygu Eich Hunaniaeth Broffesiynol Developing Your Professional Identity</vt:lpstr>
      <vt:lpstr>Datblygu Eich Hunaniaeth Broffesiynol Developing Your Professional Identity</vt:lpstr>
      <vt:lpstr>Proffil Proffesiynol  (neu Frand Personol?) Professional Profile (or Personal Brand?)</vt:lpstr>
      <vt:lpstr>Beth yw proffil proffesiynol?  What is a professional profile?</vt:lpstr>
      <vt:lpstr>Beth yw proffil proffesiynol? What is a professional profile?</vt:lpstr>
      <vt:lpstr>Beth yw proffil proffesiynol?  What is a professional profile?</vt:lpstr>
      <vt:lpstr>Mathau o broffiliau proffesiynol Types of professional profile</vt:lpstr>
      <vt:lpstr>A ddylwn i gael proffil LinkedIn?  Should I have a LinkedIn profile?</vt:lpstr>
      <vt:lpstr>Cyflwyniad PowerPoint</vt:lpstr>
      <vt:lpstr>Pam ei fod yn bwysig?  Why is it important?</vt:lpstr>
      <vt:lpstr>Pam ei fod yn bwysig?  Why is it important?</vt:lpstr>
      <vt:lpstr>Y cysyniad P.I.E. a phroffiliau proffesiynol  The P.I.E. concept and professional profiles</vt:lpstr>
      <vt:lpstr>Y cysyniad P.I.E. a phroffiliau proffesiynol The P.I.E. concept and professional profiles</vt:lpstr>
      <vt:lpstr>Y Cysyniad P.I.E. a phroffiliau proffesiynol The P.I.E. concept and professional profiles</vt:lpstr>
      <vt:lpstr>Y Cysyniad P.I.E. a phroffiliau proffesiynol The P.I.E. concept and professional profiles</vt:lpstr>
      <vt:lpstr>Y Cysyniad P.I.E. a phroffiliau proffesiynol The P.I.E. concept and professional profiles</vt:lpstr>
      <vt:lpstr>Pam ei fod yn bwysig?  Why is it important?</vt:lpstr>
      <vt:lpstr>Elfennau proffil proffesiynol Elements of a professional profile</vt:lpstr>
      <vt:lpstr>Gwerthuso proffil proffesiynol Evaluating a professional profile</vt:lpstr>
      <vt:lpstr>Os yw’n Gyhoeddus, eich Proffil chi ydyw If it is Public then it is your Profile</vt:lpstr>
      <vt:lpstr>Y Cyfryngau Cymdeithasol Social Media</vt:lpstr>
      <vt:lpstr>Y Cyfryngau Cymdeithasol a’ch Proffil Proffesiynol Social Media and your Professional Profile</vt:lpstr>
      <vt:lpstr>Y Cyfryngau Cymdeithasol a’ch Proffil Proffesiynol Social Media and your Professional Profile</vt:lpstr>
      <vt:lpstr>Y Cyfryngau Cymdeithasol a’ch Proffil Proffesiynol Social Media and your Professional Profile</vt:lpstr>
      <vt:lpstr>Y Cyfryngau Cymdeithasol a’ch Proffil Proffesiynol Social Media and your Professional Profile</vt:lpstr>
      <vt:lpstr>Y Cyfryngau Cymdeithasol a’ch Proffil Proffesiynol Social Media and your Professional Profile</vt:lpstr>
      <vt:lpstr>Y Cyfryngau Cymdeithasol a’ch Proffil Proffesiynol Social Media and your Professional Profile</vt:lpstr>
      <vt:lpstr>Crynodeb Summary</vt:lpstr>
      <vt:lpstr>Gweithgaredd Astudio Dan Arweiniad Guided Study Activity</vt:lpstr>
      <vt:lpstr>Cyfeiriadau </vt:lpstr>
      <vt:lpstr>Cyfeiriadau </vt:lpstr>
      <vt:lpstr>References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Microsoft Office User</dc:creator>
  <cp:lastModifiedBy>Margaret Bowen</cp:lastModifiedBy>
  <cp:revision>171</cp:revision>
  <dcterms:created xsi:type="dcterms:W3CDTF">2017-02-08T11:33:06Z</dcterms:created>
  <dcterms:modified xsi:type="dcterms:W3CDTF">2026-10-12T12:37:44Z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0x010100B144F219396AFE458016C97602F34B7A</vt:lpwstr>
  </property>
  <property fmtid="{D5CDD505-2E9C-101B-9397-08002B2CF9AE}" pid="3" name="MediaServiceImageTags">
    <vt:lpwstr/>
  </property>
</Properties>
</file>