
<file path=[Content_Types].xml><?xml version="1.0" encoding="utf-8"?>
<Types xmlns="http://schemas.openxmlformats.org/package/2006/content-types">
  <Override PartName="/ppt/slideMasters/slideMaster2.xml" ContentType="application/vnd.openxmlformats-officedocument.presentationml.slideMaster+xml"/>
  <Default Extension="png" ContentType="image/png"/>
  <Override PartName="/ppt/theme/theme4.xml" ContentType="application/vnd.openxmlformats-officedocument.theme+xml"/>
  <Override PartName="/ppt/slideMasters/slideMaster1.xml" ContentType="application/vnd.openxmlformats-officedocument.presentationml.slideMaster+xml"/>
  <Override PartName="/ppt/presProps.xml" ContentType="application/vnd.openxmlformats-officedocument.presentationml.presProps+xml"/>
  <Override PartName="/ppt/theme/theme2.xml" ContentType="application/vnd.openxmlformats-officedocument.theme+xml"/>
  <Override PartName="/ppt/theme/theme3.xml" ContentType="application/vnd.openxmlformats-officedocument.theme+xml"/>
  <Override PartName="/ppt/slides/slide1.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commentAuthors.xml" ContentType="application/vnd.openxmlformats-officedocument.presentationml.commentAuthors+xml"/>
  <Override PartName="/ppt/handoutMasters/handoutMaster1.xml" ContentType="application/vnd.openxmlformats-officedocument.presentationml.handoutMaster+xml"/>
  <Override PartName="/ppt/viewProps.xml" ContentType="application/vnd.openxmlformats-officedocument.presentationml.viewProps+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 id="2147483653" r:id="rId2"/>
  </p:sldMasterIdLst>
  <p:notesMasterIdLst>
    <p:notesMasterId r:id="rId4"/>
  </p:notesMasterIdLst>
  <p:handoutMasterIdLst>
    <p:handoutMasterId r:id="rId5"/>
  </p:handoutMasterIdLst>
  <p:sldIdLst>
    <p:sldId id="258" r:id="rId3"/>
  </p:sldIdLst>
  <p:sldSz cx="43891200" cy="32918400"/>
  <p:notesSz cx="6858000" cy="9144000"/>
  <p:defaultText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976" userDrawn="1">
          <p15:clr>
            <a:srgbClr val="A4A3A4"/>
          </p15:clr>
        </p15:guide>
        <p15:guide id="2" orient="horz" pos="288">
          <p15:clr>
            <a:srgbClr val="A4A3A4"/>
          </p15:clr>
        </p15:guide>
        <p15:guide id="3" orient="horz" pos="19656" userDrawn="1">
          <p15:clr>
            <a:srgbClr val="A4A3A4"/>
          </p15:clr>
        </p15:guide>
        <p15:guide id="4" orient="horz">
          <p15:clr>
            <a:srgbClr val="A4A3A4"/>
          </p15:clr>
        </p15:guide>
        <p15:guide id="5" pos="744" userDrawn="1">
          <p15:clr>
            <a:srgbClr val="A4A3A4"/>
          </p15:clr>
        </p15:guide>
        <p15:guide id="6" pos="27000" userDrawn="1">
          <p15:clr>
            <a:srgbClr val="A4A3A4"/>
          </p15:clr>
        </p15:guide>
      </p15:sldGuideLst>
    </p:ext>
    <p:ext uri="{2D200454-40CA-4A62-9FC3-DE9A4176ACB9}">
      <p15:notesGuideLst xmlns:p15="http://schemas.microsoft.com/office/powerpoint/2012/main" xmlns="">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A.KOTOULAS" initials="AK" lastIdx="2" clrIdx="0"/>
  <p:cmAuthor id="1" name="A.KOTOULAS" initials="HELP" lastIdx="1" clrIdx="1"/>
  <p:cmAuthor id="2" name="A.KOTOULAS" initials="HELP - " lastIdx="1" clrIdx="2"/>
  <p:cmAuthor id="3" name="PosterPresentations.com - 510.649.3001" initials="HELP - " lastIdx="1" clrIdx="3"/>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xmlns="">
          <a:srgbClr val="FF0000"/>
        </p14:laserClr>
      </p:ext>
      <p:ext uri="{2FDB2607-1784-4EEB-B798-7EB5836EED8A}">
        <p14:showMediaCtrls xmlns:p14="http://schemas.microsoft.com/office/powerpoint/2010/main" xmlns="" val="1"/>
      </p:ext>
    </p:extLst>
  </p:showPr>
  <p:clrMru>
    <a:srgbClr val="CDD2DE"/>
    <a:srgbClr val="F3F5FA"/>
    <a:srgbClr val="E3E9E5"/>
    <a:srgbClr val="EAEAEA"/>
    <a:srgbClr val="FFFFFF"/>
  </p:clrMru>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5271" autoAdjust="0"/>
    <p:restoredTop sz="94695" autoAdjust="0"/>
  </p:normalViewPr>
  <p:slideViewPr>
    <p:cSldViewPr snapToGrid="0" snapToObjects="1" showGuides="1">
      <p:cViewPr varScale="1">
        <p:scale>
          <a:sx n="19" d="100"/>
          <a:sy n="19" d="100"/>
        </p:scale>
        <p:origin x="-1675" y="-120"/>
      </p:cViewPr>
      <p:guideLst>
        <p:guide orient="horz" pos="2976"/>
        <p:guide orient="horz" pos="288"/>
        <p:guide orient="horz" pos="19656"/>
        <p:guide orient="horz"/>
        <p:guide pos="744"/>
        <p:guide pos="27000"/>
      </p:guideLst>
    </p:cSldViewPr>
  </p:slideViewPr>
  <p:outlineViewPr>
    <p:cViewPr>
      <p:scale>
        <a:sx n="33" d="100"/>
        <a:sy n="33" d="100"/>
      </p:scale>
      <p:origin x="0" y="0"/>
    </p:cViewPr>
  </p:outlineViewPr>
  <p:notesTextViewPr>
    <p:cViewPr>
      <p:scale>
        <a:sx n="3" d="2"/>
        <a:sy n="3" d="2"/>
      </p:scale>
      <p:origin x="0" y="0"/>
    </p:cViewPr>
  </p:notesTextViewPr>
  <p:sorterViewPr>
    <p:cViewPr>
      <p:scale>
        <a:sx n="66" d="100"/>
        <a:sy n="66" d="100"/>
      </p:scale>
      <p:origin x="0" y="0"/>
    </p:cViewPr>
  </p:sorterViewPr>
  <p:notesViewPr>
    <p:cSldViewPr snapToGrid="0" snapToObjects="1" showGuides="1">
      <p:cViewPr varScale="1">
        <p:scale>
          <a:sx n="79" d="100"/>
          <a:sy n="79" d="100"/>
        </p:scale>
        <p:origin x="-3768" y="-102"/>
      </p:cViewPr>
      <p:guideLst>
        <p:guide orient="horz" pos="2880"/>
        <p:guide pos="2160"/>
      </p:guideLst>
    </p:cSldViewPr>
  </p:notes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1.xml"/><Relationship Id="rId7" Type="http://schemas.openxmlformats.org/officeDocument/2006/relationships/presProps" Target="presProps.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commentAuthors" Target="commentAuthors.xml"/><Relationship Id="rId5" Type="http://schemas.openxmlformats.org/officeDocument/2006/relationships/handoutMaster" Target="handoutMasters/handoutMaster1.xml"/><Relationship Id="rId10" Type="http://schemas.openxmlformats.org/officeDocument/2006/relationships/tableStyles" Target="tableStyles.xml"/><Relationship Id="rId4" Type="http://schemas.openxmlformats.org/officeDocument/2006/relationships/notesMaster" Target="notesMasters/notesMaster1.xml"/><Relationship Id="rId9"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0158C5BC-9A70-462C-B28D-9600239EAC64}" type="datetimeFigureOut">
              <a:rPr lang="en-US" smtClean="0"/>
              <a:pPr/>
              <a:t>3/6/2026</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79C131B7-05CA-4AEE-9267-6D0ED4DC84F3}" type="slidenum">
              <a:rPr lang="en-US" smtClean="0"/>
              <a:pPr/>
              <a:t>‹#›</a:t>
            </a:fld>
            <a:endParaRPr lang="en-US"/>
          </a:p>
        </p:txBody>
      </p:sp>
    </p:spTree>
    <p:extLst>
      <p:ext uri="{BB962C8B-B14F-4D97-AF65-F5344CB8AC3E}">
        <p14:creationId xmlns:p14="http://schemas.microsoft.com/office/powerpoint/2010/main" xmlns="" val="397406821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6CC2317-6751-4CD4-9995-8782DD78E936}" type="datetimeFigureOut">
              <a:rPr lang="en-US" smtClean="0"/>
              <a:pPr/>
              <a:t>3/6/2026</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6A1A87D-CAF7-4BDC-A0D3-C0DBEDE81619}" type="slidenum">
              <a:rPr lang="en-US" smtClean="0"/>
              <a:pPr/>
              <a:t>‹#›</a:t>
            </a:fld>
            <a:endParaRPr lang="en-US" dirty="0"/>
          </a:p>
        </p:txBody>
      </p:sp>
    </p:spTree>
    <p:extLst>
      <p:ext uri="{BB962C8B-B14F-4D97-AF65-F5344CB8AC3E}">
        <p14:creationId xmlns:p14="http://schemas.microsoft.com/office/powerpoint/2010/main" xmlns="" val="2414637987"/>
      </p:ext>
    </p:extLst>
  </p:cSld>
  <p:clrMap bg1="lt1" tx1="dk1" bg2="lt2" tx2="dk2" accent1="accent1" accent2="accent2" accent3="accent3" accent4="accent4" accent5="accent5" accent6="accent6" hlink="hlink" folHlink="folHlink"/>
  <p:notesStyle>
    <a:lvl1pPr marL="0" algn="l" defTabSz="4388900" rtl="0" eaLnBrk="1" latinLnBrk="0" hangingPunct="1">
      <a:defRPr sz="5800" kern="1200">
        <a:solidFill>
          <a:schemeClr val="tx1"/>
        </a:solidFill>
        <a:latin typeface="+mn-lt"/>
        <a:ea typeface="+mn-ea"/>
        <a:cs typeface="+mn-cs"/>
      </a:defRPr>
    </a:lvl1pPr>
    <a:lvl2pPr marL="2194451" algn="l" defTabSz="4388900" rtl="0" eaLnBrk="1" latinLnBrk="0" hangingPunct="1">
      <a:defRPr sz="5800" kern="1200">
        <a:solidFill>
          <a:schemeClr val="tx1"/>
        </a:solidFill>
        <a:latin typeface="+mn-lt"/>
        <a:ea typeface="+mn-ea"/>
        <a:cs typeface="+mn-cs"/>
      </a:defRPr>
    </a:lvl2pPr>
    <a:lvl3pPr marL="4388900" algn="l" defTabSz="4388900" rtl="0" eaLnBrk="1" latinLnBrk="0" hangingPunct="1">
      <a:defRPr sz="5800" kern="1200">
        <a:solidFill>
          <a:schemeClr val="tx1"/>
        </a:solidFill>
        <a:latin typeface="+mn-lt"/>
        <a:ea typeface="+mn-ea"/>
        <a:cs typeface="+mn-cs"/>
      </a:defRPr>
    </a:lvl3pPr>
    <a:lvl4pPr marL="6583351" algn="l" defTabSz="4388900" rtl="0" eaLnBrk="1" latinLnBrk="0" hangingPunct="1">
      <a:defRPr sz="5800" kern="1200">
        <a:solidFill>
          <a:schemeClr val="tx1"/>
        </a:solidFill>
        <a:latin typeface="+mn-lt"/>
        <a:ea typeface="+mn-ea"/>
        <a:cs typeface="+mn-cs"/>
      </a:defRPr>
    </a:lvl4pPr>
    <a:lvl5pPr marL="8777801" algn="l" defTabSz="4388900" rtl="0" eaLnBrk="1" latinLnBrk="0" hangingPunct="1">
      <a:defRPr sz="5800" kern="1200">
        <a:solidFill>
          <a:schemeClr val="tx1"/>
        </a:solidFill>
        <a:latin typeface="+mn-lt"/>
        <a:ea typeface="+mn-ea"/>
        <a:cs typeface="+mn-cs"/>
      </a:defRPr>
    </a:lvl5pPr>
    <a:lvl6pPr marL="10972252" algn="l" defTabSz="4388900" rtl="0" eaLnBrk="1" latinLnBrk="0" hangingPunct="1">
      <a:defRPr sz="5800" kern="1200">
        <a:solidFill>
          <a:schemeClr val="tx1"/>
        </a:solidFill>
        <a:latin typeface="+mn-lt"/>
        <a:ea typeface="+mn-ea"/>
        <a:cs typeface="+mn-cs"/>
      </a:defRPr>
    </a:lvl6pPr>
    <a:lvl7pPr marL="13166703" algn="l" defTabSz="4388900" rtl="0" eaLnBrk="1" latinLnBrk="0" hangingPunct="1">
      <a:defRPr sz="5800" kern="1200">
        <a:solidFill>
          <a:schemeClr val="tx1"/>
        </a:solidFill>
        <a:latin typeface="+mn-lt"/>
        <a:ea typeface="+mn-ea"/>
        <a:cs typeface="+mn-cs"/>
      </a:defRPr>
    </a:lvl7pPr>
    <a:lvl8pPr marL="15361152" algn="l" defTabSz="4388900" rtl="0" eaLnBrk="1" latinLnBrk="0" hangingPunct="1">
      <a:defRPr sz="5800" kern="1200">
        <a:solidFill>
          <a:schemeClr val="tx1"/>
        </a:solidFill>
        <a:latin typeface="+mn-lt"/>
        <a:ea typeface="+mn-ea"/>
        <a:cs typeface="+mn-cs"/>
      </a:defRPr>
    </a:lvl8pPr>
    <a:lvl9pPr marL="17555603" algn="l" defTabSz="4388900" rtl="0" eaLnBrk="1" latinLnBrk="0" hangingPunct="1">
      <a:defRPr sz="58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36x48 template">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1148074" y="5966815"/>
            <a:ext cx="10056813" cy="846363"/>
          </a:xfrm>
          <a:prstGeom prst="rect">
            <a:avLst/>
          </a:prstGeom>
        </p:spPr>
        <p:txBody>
          <a:bodyPr wrap="square" lIns="228589" tIns="228589" rIns="228589" bIns="228589">
            <a:spAutoFit/>
          </a:bodyPr>
          <a:lstStyle>
            <a:lvl1pPr marL="0" indent="0">
              <a:buNone/>
              <a:defRPr sz="2500">
                <a:solidFill>
                  <a:schemeClr val="tx1"/>
                </a:solidFill>
                <a:latin typeface="Calibri" panose="020F0502020204030204" pitchFamily="34" charset="0"/>
                <a:cs typeface="Calibri" panose="020F0502020204030204"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1148074" y="5109837"/>
            <a:ext cx="10048875" cy="754045"/>
          </a:xfrm>
          <a:prstGeom prst="rect">
            <a:avLst/>
          </a:prstGeom>
          <a:noFill/>
        </p:spPr>
        <p:txBody>
          <a:bodyPr lIns="91436" tIns="91436" rIns="91436" bIns="91436" anchor="ctr" anchorCtr="0">
            <a:spAutoFit/>
          </a:bodyPr>
          <a:lstStyle>
            <a:lvl1pPr marL="0" indent="0" algn="ctr">
              <a:buNone/>
              <a:defRPr sz="3700" b="1" u="sng" baseline="0">
                <a:solidFill>
                  <a:schemeClr val="accent1">
                    <a:lumMod val="50000"/>
                  </a:schemeClr>
                </a:solidFill>
                <a:latin typeface="Calibri" panose="020F0502020204030204" pitchFamily="34" charset="0"/>
                <a:cs typeface="Calibri" panose="020F0502020204030204" pitchFamily="34" charset="0"/>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1090242" y="14181956"/>
            <a:ext cx="10050462" cy="754045"/>
          </a:xfrm>
          <a:prstGeom prst="rect">
            <a:avLst/>
          </a:prstGeom>
          <a:noFill/>
        </p:spPr>
        <p:txBody>
          <a:bodyPr wrap="square" lIns="91436" tIns="91436" rIns="91436" bIns="91436" anchor="ctr" anchorCtr="0">
            <a:spAutoFit/>
          </a:bodyPr>
          <a:lstStyle>
            <a:lvl1pPr marL="0" indent="0" algn="ctr">
              <a:buNone/>
              <a:defRPr sz="3700" b="1" u="sng" baseline="0">
                <a:solidFill>
                  <a:schemeClr val="accent1">
                    <a:lumMod val="50000"/>
                  </a:schemeClr>
                </a:solidFill>
                <a:latin typeface="Calibri" panose="020F0502020204030204" pitchFamily="34" charset="0"/>
                <a:cs typeface="Calibri" panose="020F0502020204030204" pitchFamily="34" charset="0"/>
              </a:defRPr>
            </a:lvl1pPr>
          </a:lstStyle>
          <a:p>
            <a:pPr lvl="0"/>
            <a:r>
              <a:rPr lang="en-US" dirty="0"/>
              <a:t>(click to edit)  OBJECTIVES</a:t>
            </a:r>
          </a:p>
        </p:txBody>
      </p:sp>
      <p:sp>
        <p:nvSpPr>
          <p:cNvPr id="21" name="Text Placeholder 3"/>
          <p:cNvSpPr>
            <a:spLocks noGrp="1"/>
          </p:cNvSpPr>
          <p:nvPr>
            <p:ph type="body" sz="quarter" idx="21" hasCustomPrompt="1"/>
          </p:nvPr>
        </p:nvSpPr>
        <p:spPr>
          <a:xfrm>
            <a:off x="11681570" y="5939569"/>
            <a:ext cx="10048874" cy="846363"/>
          </a:xfrm>
          <a:prstGeom prst="rect">
            <a:avLst/>
          </a:prstGeom>
        </p:spPr>
        <p:txBody>
          <a:bodyPr wrap="square" lIns="228589" tIns="228589" rIns="228589" bIns="228589">
            <a:spAutoFit/>
          </a:bodyPr>
          <a:lstStyle>
            <a:lvl1pPr marL="0" indent="0">
              <a:buNone/>
              <a:defRPr sz="2500">
                <a:solidFill>
                  <a:schemeClr val="tx1"/>
                </a:solidFill>
                <a:latin typeface="Calibri" panose="020F0502020204030204" pitchFamily="34" charset="0"/>
                <a:cs typeface="Calibri" panose="020F0502020204030204"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681569" y="5146225"/>
            <a:ext cx="10048875" cy="754045"/>
          </a:xfrm>
          <a:prstGeom prst="rect">
            <a:avLst/>
          </a:prstGeom>
          <a:noFill/>
        </p:spPr>
        <p:txBody>
          <a:bodyPr lIns="91436" tIns="91436" rIns="91436" bIns="91436" anchor="ctr" anchorCtr="0">
            <a:spAutoFit/>
          </a:bodyPr>
          <a:lstStyle>
            <a:lvl1pPr marL="0" indent="0" algn="ctr">
              <a:buNone/>
              <a:defRPr sz="3700" b="1" u="sng" baseline="0">
                <a:solidFill>
                  <a:schemeClr val="accent1">
                    <a:lumMod val="50000"/>
                  </a:schemeClr>
                </a:solidFill>
                <a:latin typeface="Calibri" panose="020F0502020204030204" pitchFamily="34" charset="0"/>
                <a:cs typeface="Calibri" panose="020F0502020204030204" pitchFamily="34" charset="0"/>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207127" y="5939569"/>
            <a:ext cx="10048874" cy="846363"/>
          </a:xfrm>
          <a:prstGeom prst="rect">
            <a:avLst/>
          </a:prstGeom>
        </p:spPr>
        <p:txBody>
          <a:bodyPr wrap="square" lIns="228589" tIns="228589" rIns="228589" bIns="228589">
            <a:spAutoFit/>
          </a:bodyPr>
          <a:lstStyle>
            <a:lvl1pPr marL="0" indent="0">
              <a:buNone/>
              <a:defRPr sz="2500">
                <a:solidFill>
                  <a:schemeClr val="tx1"/>
                </a:solidFill>
                <a:latin typeface="Calibri" panose="020F0502020204030204" pitchFamily="34" charset="0"/>
                <a:cs typeface="Calibri" panose="020F0502020204030204"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215064" y="5146225"/>
            <a:ext cx="10058400" cy="754045"/>
          </a:xfrm>
          <a:prstGeom prst="rect">
            <a:avLst/>
          </a:prstGeom>
          <a:noFill/>
        </p:spPr>
        <p:txBody>
          <a:bodyPr lIns="91436" tIns="91436" rIns="91436" bIns="91436" anchor="ctr" anchorCtr="0">
            <a:spAutoFit/>
          </a:bodyPr>
          <a:lstStyle>
            <a:lvl1pPr marL="0" indent="0" algn="ctr">
              <a:buNone/>
              <a:defRPr sz="3700" b="1" u="sng" baseline="0">
                <a:solidFill>
                  <a:schemeClr val="accent1">
                    <a:lumMod val="50000"/>
                  </a:schemeClr>
                </a:solidFill>
                <a:latin typeface="Calibri" panose="020F0502020204030204" pitchFamily="34" charset="0"/>
                <a:cs typeface="Calibri" panose="020F0502020204030204" pitchFamily="34" charset="0"/>
              </a:defRPr>
            </a:lvl1pPr>
          </a:lstStyle>
          <a:p>
            <a:pPr lvl="0"/>
            <a:r>
              <a:rPr lang="en-US" dirty="0"/>
              <a:t>(click to edit)  RESULTS</a:t>
            </a:r>
          </a:p>
        </p:txBody>
      </p:sp>
      <p:sp>
        <p:nvSpPr>
          <p:cNvPr id="25" name="Text Placeholder 5"/>
          <p:cNvSpPr>
            <a:spLocks noGrp="1"/>
          </p:cNvSpPr>
          <p:nvPr>
            <p:ph type="body" sz="quarter" idx="25" hasCustomPrompt="1"/>
          </p:nvPr>
        </p:nvSpPr>
        <p:spPr>
          <a:xfrm>
            <a:off x="32763535" y="5146225"/>
            <a:ext cx="10047018" cy="754045"/>
          </a:xfrm>
          <a:prstGeom prst="rect">
            <a:avLst/>
          </a:prstGeom>
          <a:noFill/>
        </p:spPr>
        <p:txBody>
          <a:bodyPr wrap="square" lIns="91436" tIns="91436" rIns="91436" bIns="91436" anchor="ctr" anchorCtr="0">
            <a:spAutoFit/>
          </a:bodyPr>
          <a:lstStyle>
            <a:lvl1pPr marL="0" indent="0" algn="ctr">
              <a:buNone/>
              <a:defRPr sz="3700" b="1" u="sng" baseline="0">
                <a:solidFill>
                  <a:schemeClr val="accent1">
                    <a:lumMod val="50000"/>
                  </a:schemeClr>
                </a:solidFill>
                <a:latin typeface="Calibri" panose="020F0502020204030204" pitchFamily="34" charset="0"/>
                <a:cs typeface="Calibri" panose="020F0502020204030204" pitchFamily="34" charset="0"/>
              </a:defRPr>
            </a:lvl1pPr>
          </a:lstStyle>
          <a:p>
            <a:pPr lvl="0"/>
            <a:r>
              <a:rPr lang="en-US" dirty="0"/>
              <a:t>(click to edit)  CONCLUSIONS</a:t>
            </a:r>
          </a:p>
        </p:txBody>
      </p:sp>
      <p:sp>
        <p:nvSpPr>
          <p:cNvPr id="26" name="Text Placeholder 3"/>
          <p:cNvSpPr>
            <a:spLocks noGrp="1"/>
          </p:cNvSpPr>
          <p:nvPr>
            <p:ph type="body" sz="quarter" idx="26" hasCustomPrompt="1"/>
          </p:nvPr>
        </p:nvSpPr>
        <p:spPr>
          <a:xfrm>
            <a:off x="32763535" y="5966815"/>
            <a:ext cx="10047018" cy="846363"/>
          </a:xfrm>
          <a:prstGeom prst="rect">
            <a:avLst/>
          </a:prstGeom>
        </p:spPr>
        <p:txBody>
          <a:bodyPr wrap="square" lIns="228589" tIns="228589" rIns="228589" bIns="228589">
            <a:spAutoFit/>
          </a:bodyPr>
          <a:lstStyle>
            <a:lvl1pPr marL="0" indent="0">
              <a:buNone/>
              <a:defRPr sz="2500">
                <a:solidFill>
                  <a:schemeClr val="tx1"/>
                </a:solidFill>
                <a:latin typeface="Calibri" panose="020F0502020204030204" pitchFamily="34" charset="0"/>
                <a:cs typeface="Calibri" panose="020F0502020204030204"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2763535" y="14265455"/>
            <a:ext cx="10047018" cy="754045"/>
          </a:xfrm>
          <a:prstGeom prst="rect">
            <a:avLst/>
          </a:prstGeom>
          <a:noFill/>
        </p:spPr>
        <p:txBody>
          <a:bodyPr wrap="square" lIns="91436" tIns="91436" rIns="91436" bIns="91436" anchor="ctr" anchorCtr="0">
            <a:spAutoFit/>
          </a:bodyPr>
          <a:lstStyle>
            <a:lvl1pPr marL="0" indent="0" algn="ctr">
              <a:buNone/>
              <a:defRPr sz="3700" b="1" u="sng" baseline="0">
                <a:solidFill>
                  <a:schemeClr val="accent1">
                    <a:lumMod val="50000"/>
                  </a:schemeClr>
                </a:solidFill>
                <a:latin typeface="Calibri" panose="020F0502020204030204" pitchFamily="34" charset="0"/>
                <a:cs typeface="Calibri" panose="020F0502020204030204" pitchFamily="34" charset="0"/>
              </a:defRPr>
            </a:lvl1pPr>
          </a:lstStyle>
          <a:p>
            <a:pPr lvl="0"/>
            <a:r>
              <a:rPr lang="en-US" dirty="0"/>
              <a:t>(click to edit)  REFERENCES</a:t>
            </a:r>
          </a:p>
        </p:txBody>
      </p:sp>
      <p:sp>
        <p:nvSpPr>
          <p:cNvPr id="28" name="Text Placeholder 3"/>
          <p:cNvSpPr>
            <a:spLocks noGrp="1"/>
          </p:cNvSpPr>
          <p:nvPr>
            <p:ph type="body" sz="quarter" idx="28" hasCustomPrompt="1"/>
          </p:nvPr>
        </p:nvSpPr>
        <p:spPr>
          <a:xfrm>
            <a:off x="32761019" y="15067976"/>
            <a:ext cx="10052050" cy="846363"/>
          </a:xfrm>
          <a:prstGeom prst="rect">
            <a:avLst/>
          </a:prstGeom>
        </p:spPr>
        <p:txBody>
          <a:bodyPr wrap="square" lIns="228589" tIns="228589" rIns="228589" bIns="228589">
            <a:spAutoFit/>
          </a:bodyPr>
          <a:lstStyle>
            <a:lvl1pPr marL="0" indent="0">
              <a:buNone/>
              <a:defRPr sz="2500">
                <a:solidFill>
                  <a:schemeClr val="tx1"/>
                </a:solidFill>
                <a:latin typeface="Calibri" panose="020F0502020204030204" pitchFamily="34" charset="0"/>
                <a:cs typeface="Calibri" panose="020F0502020204030204"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2763535" y="25679401"/>
            <a:ext cx="10047018" cy="754045"/>
          </a:xfrm>
          <a:prstGeom prst="rect">
            <a:avLst/>
          </a:prstGeom>
          <a:noFill/>
        </p:spPr>
        <p:txBody>
          <a:bodyPr wrap="square" lIns="91436" tIns="91436" rIns="91436" bIns="91436" anchor="ctr" anchorCtr="0">
            <a:spAutoFit/>
          </a:bodyPr>
          <a:lstStyle>
            <a:lvl1pPr marL="0" indent="0" algn="ctr">
              <a:buNone/>
              <a:defRPr sz="3700" b="1" u="sng" baseline="0">
                <a:solidFill>
                  <a:schemeClr val="accent1">
                    <a:lumMod val="50000"/>
                  </a:schemeClr>
                </a:solidFill>
                <a:latin typeface="Calibri" panose="020F0502020204030204" pitchFamily="34" charset="0"/>
                <a:cs typeface="Calibri" panose="020F0502020204030204" pitchFamily="34" charset="0"/>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2761019" y="26433446"/>
            <a:ext cx="10052050" cy="846363"/>
          </a:xfrm>
          <a:prstGeom prst="rect">
            <a:avLst/>
          </a:prstGeom>
        </p:spPr>
        <p:txBody>
          <a:bodyPr wrap="square" lIns="228589" tIns="228589" rIns="228589" bIns="228589">
            <a:spAutoFit/>
          </a:bodyPr>
          <a:lstStyle>
            <a:lvl1pPr marL="0" indent="0">
              <a:buNone/>
              <a:defRPr sz="2500">
                <a:solidFill>
                  <a:schemeClr val="tx1"/>
                </a:solidFill>
                <a:latin typeface="Calibri" panose="020F0502020204030204" pitchFamily="34" charset="0"/>
                <a:cs typeface="Calibri" panose="020F0502020204030204"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1083891" y="14995183"/>
            <a:ext cx="10056813" cy="846363"/>
          </a:xfrm>
          <a:prstGeom prst="rect">
            <a:avLst/>
          </a:prstGeom>
        </p:spPr>
        <p:txBody>
          <a:bodyPr wrap="square" lIns="228589" tIns="228589" rIns="228589" bIns="228589">
            <a:spAutoFit/>
          </a:bodyPr>
          <a:lstStyle>
            <a:lvl1pPr marL="0" indent="0">
              <a:buNone/>
              <a:defRPr sz="2500">
                <a:solidFill>
                  <a:schemeClr val="tx1"/>
                </a:solidFill>
                <a:latin typeface="Calibri" panose="020F0502020204030204" pitchFamily="34" charset="0"/>
                <a:cs typeface="Calibri" panose="020F0502020204030204"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77" name="Text Placeholder 76"/>
          <p:cNvSpPr>
            <a:spLocks noGrp="1"/>
          </p:cNvSpPr>
          <p:nvPr>
            <p:ph type="body" sz="quarter" idx="150" hasCustomPrompt="1"/>
          </p:nvPr>
        </p:nvSpPr>
        <p:spPr>
          <a:xfrm>
            <a:off x="5932593" y="2947817"/>
            <a:ext cx="31998968" cy="1280160"/>
          </a:xfrm>
          <a:prstGeom prst="rect">
            <a:avLst/>
          </a:prstGeom>
        </p:spPr>
        <p:txBody>
          <a:bodyPr>
            <a:normAutofit/>
          </a:bodyPr>
          <a:lstStyle>
            <a:lvl1pPr marL="0" indent="0" algn="ctr">
              <a:buFontTx/>
              <a:buNone/>
              <a:defRPr sz="4400">
                <a:solidFill>
                  <a:schemeClr val="bg1"/>
                </a:solidFill>
                <a:latin typeface="Calibri" panose="020F0502020204030204" pitchFamily="34" charset="0"/>
                <a:cs typeface="Calibri" panose="020F0502020204030204" pitchFamily="34" charset="0"/>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78" name="Text Placeholder 76"/>
          <p:cNvSpPr>
            <a:spLocks noGrp="1"/>
          </p:cNvSpPr>
          <p:nvPr>
            <p:ph type="body" sz="quarter" idx="151" hasCustomPrompt="1"/>
          </p:nvPr>
        </p:nvSpPr>
        <p:spPr>
          <a:xfrm>
            <a:off x="5932593" y="1628358"/>
            <a:ext cx="31998968" cy="1280160"/>
          </a:xfrm>
          <a:prstGeom prst="rect">
            <a:avLst/>
          </a:prstGeom>
        </p:spPr>
        <p:txBody>
          <a:bodyPr anchor="t" anchorCtr="1">
            <a:normAutofit/>
          </a:bodyPr>
          <a:lstStyle>
            <a:lvl1pPr marL="0" indent="0" algn="ctr">
              <a:buFontTx/>
              <a:buNone/>
              <a:defRPr sz="6600">
                <a:solidFill>
                  <a:schemeClr val="bg1"/>
                </a:solidFill>
                <a:latin typeface="Calibri" panose="020F0502020204030204" pitchFamily="34" charset="0"/>
                <a:cs typeface="Calibri" panose="020F0502020204030204" pitchFamily="34" charset="0"/>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79" name="Text Placeholder 76"/>
          <p:cNvSpPr>
            <a:spLocks noGrp="1"/>
          </p:cNvSpPr>
          <p:nvPr>
            <p:ph type="body" sz="quarter" idx="153" hasCustomPrompt="1"/>
          </p:nvPr>
        </p:nvSpPr>
        <p:spPr>
          <a:xfrm>
            <a:off x="5932593" y="209782"/>
            <a:ext cx="31998968" cy="1359394"/>
          </a:xfrm>
          <a:prstGeom prst="rect">
            <a:avLst/>
          </a:prstGeom>
        </p:spPr>
        <p:txBody>
          <a:bodyPr anchor="t" anchorCtr="1">
            <a:normAutofit/>
          </a:bodyPr>
          <a:lstStyle>
            <a:lvl1pPr marL="0" indent="0" algn="ctr">
              <a:buFontTx/>
              <a:buNone/>
              <a:defRPr sz="8000" b="1">
                <a:solidFill>
                  <a:schemeClr val="bg1"/>
                </a:solidFill>
                <a:latin typeface="Calibri" panose="020F0502020204030204" pitchFamily="34" charset="0"/>
                <a:cs typeface="Calibri" panose="020F0502020204030204" pitchFamily="34" charset="0"/>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extLst>
    <p:ext uri="{DCECCB84-F9BA-43D5-87BE-67443E8EF086}">
      <p15:sldGuideLst xmlns:p15="http://schemas.microsoft.com/office/powerpoint/2012/main" xmlns="">
        <p15:guide id="1" orient="horz" pos="3216"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Without guides">
    <p:spTree>
      <p:nvGrpSpPr>
        <p:cNvPr id="1" name=""/>
        <p:cNvGrpSpPr/>
        <p:nvPr/>
      </p:nvGrpSpPr>
      <p:grpSpPr>
        <a:xfrm>
          <a:off x="0" y="0"/>
          <a:ext cx="0" cy="0"/>
          <a:chOff x="0" y="0"/>
          <a:chExt cx="0" cy="0"/>
        </a:xfrm>
      </p:grpSpPr>
      <p:sp>
        <p:nvSpPr>
          <p:cNvPr id="68" name="Text Placeholder 3">
            <a:extLst>
              <a:ext uri="{FF2B5EF4-FFF2-40B4-BE49-F238E27FC236}">
                <a16:creationId xmlns:a16="http://schemas.microsoft.com/office/drawing/2014/main" xmlns="" id="{DB9999D9-B032-DE43-B280-10F7DE4240AE}"/>
              </a:ext>
            </a:extLst>
          </p:cNvPr>
          <p:cNvSpPr>
            <a:spLocks noGrp="1"/>
          </p:cNvSpPr>
          <p:nvPr>
            <p:ph type="body" sz="quarter" idx="10" hasCustomPrompt="1"/>
          </p:nvPr>
        </p:nvSpPr>
        <p:spPr>
          <a:xfrm>
            <a:off x="1148074" y="5966815"/>
            <a:ext cx="10056813" cy="846363"/>
          </a:xfrm>
          <a:prstGeom prst="rect">
            <a:avLst/>
          </a:prstGeom>
        </p:spPr>
        <p:txBody>
          <a:bodyPr wrap="square" lIns="228589" tIns="228589" rIns="228589" bIns="228589">
            <a:spAutoFit/>
          </a:bodyPr>
          <a:lstStyle>
            <a:lvl1pPr marL="0" indent="0">
              <a:buNone/>
              <a:defRPr sz="2500">
                <a:solidFill>
                  <a:schemeClr val="tx1"/>
                </a:solidFill>
                <a:latin typeface="Calibri" panose="020F0502020204030204" pitchFamily="34" charset="0"/>
                <a:cs typeface="Calibri" panose="020F0502020204030204"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9" name="Text Placeholder 5">
            <a:extLst>
              <a:ext uri="{FF2B5EF4-FFF2-40B4-BE49-F238E27FC236}">
                <a16:creationId xmlns:a16="http://schemas.microsoft.com/office/drawing/2014/main" xmlns="" id="{994A3D29-FC6C-EE4B-9ABE-E27DC2BD9EF6}"/>
              </a:ext>
            </a:extLst>
          </p:cNvPr>
          <p:cNvSpPr>
            <a:spLocks noGrp="1"/>
          </p:cNvSpPr>
          <p:nvPr>
            <p:ph type="body" sz="quarter" idx="11" hasCustomPrompt="1"/>
          </p:nvPr>
        </p:nvSpPr>
        <p:spPr>
          <a:xfrm>
            <a:off x="1148074" y="5109837"/>
            <a:ext cx="10048875" cy="754045"/>
          </a:xfrm>
          <a:prstGeom prst="rect">
            <a:avLst/>
          </a:prstGeom>
          <a:noFill/>
        </p:spPr>
        <p:txBody>
          <a:bodyPr lIns="91436" tIns="91436" rIns="91436" bIns="91436" anchor="ctr" anchorCtr="0">
            <a:spAutoFit/>
          </a:bodyPr>
          <a:lstStyle>
            <a:lvl1pPr marL="0" indent="0" algn="ctr">
              <a:buNone/>
              <a:defRPr sz="3700" b="1" u="sng" baseline="0">
                <a:solidFill>
                  <a:schemeClr val="accent1">
                    <a:lumMod val="50000"/>
                  </a:schemeClr>
                </a:solidFill>
                <a:latin typeface="Calibri" panose="020F0502020204030204" pitchFamily="34" charset="0"/>
                <a:cs typeface="Calibri" panose="020F0502020204030204" pitchFamily="34" charset="0"/>
              </a:defRPr>
            </a:lvl1pPr>
          </a:lstStyle>
          <a:p>
            <a:pPr lvl="0"/>
            <a:r>
              <a:rPr lang="en-US" dirty="0"/>
              <a:t>(click to edit) INTRODUCTION or ABSTRACT</a:t>
            </a:r>
          </a:p>
        </p:txBody>
      </p:sp>
      <p:sp>
        <p:nvSpPr>
          <p:cNvPr id="70" name="Text Placeholder 5">
            <a:extLst>
              <a:ext uri="{FF2B5EF4-FFF2-40B4-BE49-F238E27FC236}">
                <a16:creationId xmlns:a16="http://schemas.microsoft.com/office/drawing/2014/main" xmlns="" id="{C65F0DEA-8BC8-144D-86B3-7990A2E4004F}"/>
              </a:ext>
            </a:extLst>
          </p:cNvPr>
          <p:cNvSpPr>
            <a:spLocks noGrp="1"/>
          </p:cNvSpPr>
          <p:nvPr>
            <p:ph type="body" sz="quarter" idx="20" hasCustomPrompt="1"/>
          </p:nvPr>
        </p:nvSpPr>
        <p:spPr>
          <a:xfrm>
            <a:off x="1090242" y="14181956"/>
            <a:ext cx="10050462" cy="754045"/>
          </a:xfrm>
          <a:prstGeom prst="rect">
            <a:avLst/>
          </a:prstGeom>
          <a:noFill/>
        </p:spPr>
        <p:txBody>
          <a:bodyPr wrap="square" lIns="91436" tIns="91436" rIns="91436" bIns="91436" anchor="ctr" anchorCtr="0">
            <a:spAutoFit/>
          </a:bodyPr>
          <a:lstStyle>
            <a:lvl1pPr marL="0" indent="0" algn="ctr">
              <a:buNone/>
              <a:defRPr sz="3700" b="1" u="sng" baseline="0">
                <a:solidFill>
                  <a:schemeClr val="accent1">
                    <a:lumMod val="50000"/>
                  </a:schemeClr>
                </a:solidFill>
                <a:latin typeface="Calibri" panose="020F0502020204030204" pitchFamily="34" charset="0"/>
                <a:cs typeface="Calibri" panose="020F0502020204030204" pitchFamily="34" charset="0"/>
              </a:defRPr>
            </a:lvl1pPr>
          </a:lstStyle>
          <a:p>
            <a:pPr lvl="0"/>
            <a:r>
              <a:rPr lang="en-US" dirty="0"/>
              <a:t>(click to edit)  OBJECTIVES</a:t>
            </a:r>
          </a:p>
        </p:txBody>
      </p:sp>
      <p:sp>
        <p:nvSpPr>
          <p:cNvPr id="71" name="Text Placeholder 3">
            <a:extLst>
              <a:ext uri="{FF2B5EF4-FFF2-40B4-BE49-F238E27FC236}">
                <a16:creationId xmlns:a16="http://schemas.microsoft.com/office/drawing/2014/main" xmlns="" id="{1BAC3C61-4427-734A-B001-E64F967B25F9}"/>
              </a:ext>
            </a:extLst>
          </p:cNvPr>
          <p:cNvSpPr>
            <a:spLocks noGrp="1"/>
          </p:cNvSpPr>
          <p:nvPr>
            <p:ph type="body" sz="quarter" idx="21" hasCustomPrompt="1"/>
          </p:nvPr>
        </p:nvSpPr>
        <p:spPr>
          <a:xfrm>
            <a:off x="11681570" y="5939569"/>
            <a:ext cx="10048874" cy="846363"/>
          </a:xfrm>
          <a:prstGeom prst="rect">
            <a:avLst/>
          </a:prstGeom>
        </p:spPr>
        <p:txBody>
          <a:bodyPr wrap="square" lIns="228589" tIns="228589" rIns="228589" bIns="228589">
            <a:spAutoFit/>
          </a:bodyPr>
          <a:lstStyle>
            <a:lvl1pPr marL="0" indent="0">
              <a:buNone/>
              <a:defRPr sz="2500">
                <a:solidFill>
                  <a:schemeClr val="tx1"/>
                </a:solidFill>
                <a:latin typeface="Calibri" panose="020F0502020204030204" pitchFamily="34" charset="0"/>
                <a:cs typeface="Calibri" panose="020F0502020204030204"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72" name="Text Placeholder 5">
            <a:extLst>
              <a:ext uri="{FF2B5EF4-FFF2-40B4-BE49-F238E27FC236}">
                <a16:creationId xmlns:a16="http://schemas.microsoft.com/office/drawing/2014/main" xmlns="" id="{0D89AF1C-2149-914E-939B-BC1D31AB8886}"/>
              </a:ext>
            </a:extLst>
          </p:cNvPr>
          <p:cNvSpPr>
            <a:spLocks noGrp="1"/>
          </p:cNvSpPr>
          <p:nvPr>
            <p:ph type="body" sz="quarter" idx="22" hasCustomPrompt="1"/>
          </p:nvPr>
        </p:nvSpPr>
        <p:spPr>
          <a:xfrm>
            <a:off x="11681569" y="5146225"/>
            <a:ext cx="10048875" cy="754045"/>
          </a:xfrm>
          <a:prstGeom prst="rect">
            <a:avLst/>
          </a:prstGeom>
          <a:noFill/>
        </p:spPr>
        <p:txBody>
          <a:bodyPr lIns="91436" tIns="91436" rIns="91436" bIns="91436" anchor="ctr" anchorCtr="0">
            <a:spAutoFit/>
          </a:bodyPr>
          <a:lstStyle>
            <a:lvl1pPr marL="0" indent="0" algn="ctr">
              <a:buNone/>
              <a:defRPr sz="3700" b="1" u="sng" baseline="0">
                <a:solidFill>
                  <a:schemeClr val="accent1">
                    <a:lumMod val="50000"/>
                  </a:schemeClr>
                </a:solidFill>
                <a:latin typeface="Calibri" panose="020F0502020204030204" pitchFamily="34" charset="0"/>
                <a:cs typeface="Calibri" panose="020F0502020204030204" pitchFamily="34" charset="0"/>
              </a:defRPr>
            </a:lvl1pPr>
          </a:lstStyle>
          <a:p>
            <a:pPr lvl="0"/>
            <a:r>
              <a:rPr lang="en-US" dirty="0"/>
              <a:t>(click to edit)  MATERIALS &amp; METHODS</a:t>
            </a:r>
          </a:p>
        </p:txBody>
      </p:sp>
      <p:sp>
        <p:nvSpPr>
          <p:cNvPr id="73" name="Text Placeholder 3">
            <a:extLst>
              <a:ext uri="{FF2B5EF4-FFF2-40B4-BE49-F238E27FC236}">
                <a16:creationId xmlns:a16="http://schemas.microsoft.com/office/drawing/2014/main" xmlns="" id="{B5C2A6A1-4D50-144B-B660-E3B3A1643D2A}"/>
              </a:ext>
            </a:extLst>
          </p:cNvPr>
          <p:cNvSpPr>
            <a:spLocks noGrp="1"/>
          </p:cNvSpPr>
          <p:nvPr>
            <p:ph type="body" sz="quarter" idx="23" hasCustomPrompt="1"/>
          </p:nvPr>
        </p:nvSpPr>
        <p:spPr>
          <a:xfrm>
            <a:off x="22207127" y="5939569"/>
            <a:ext cx="10048874" cy="846363"/>
          </a:xfrm>
          <a:prstGeom prst="rect">
            <a:avLst/>
          </a:prstGeom>
        </p:spPr>
        <p:txBody>
          <a:bodyPr wrap="square" lIns="228589" tIns="228589" rIns="228589" bIns="228589">
            <a:spAutoFit/>
          </a:bodyPr>
          <a:lstStyle>
            <a:lvl1pPr marL="0" indent="0">
              <a:buNone/>
              <a:defRPr sz="2500">
                <a:solidFill>
                  <a:schemeClr val="tx1"/>
                </a:solidFill>
                <a:latin typeface="Calibri" panose="020F0502020204030204" pitchFamily="34" charset="0"/>
                <a:cs typeface="Calibri" panose="020F0502020204030204"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74" name="Text Placeholder 5">
            <a:extLst>
              <a:ext uri="{FF2B5EF4-FFF2-40B4-BE49-F238E27FC236}">
                <a16:creationId xmlns:a16="http://schemas.microsoft.com/office/drawing/2014/main" xmlns="" id="{1C34E6F0-82AA-D444-B7AF-5A1C80FFB726}"/>
              </a:ext>
            </a:extLst>
          </p:cNvPr>
          <p:cNvSpPr>
            <a:spLocks noGrp="1"/>
          </p:cNvSpPr>
          <p:nvPr>
            <p:ph type="body" sz="quarter" idx="24" hasCustomPrompt="1"/>
          </p:nvPr>
        </p:nvSpPr>
        <p:spPr>
          <a:xfrm>
            <a:off x="22215064" y="5146225"/>
            <a:ext cx="10058400" cy="754045"/>
          </a:xfrm>
          <a:prstGeom prst="rect">
            <a:avLst/>
          </a:prstGeom>
          <a:noFill/>
        </p:spPr>
        <p:txBody>
          <a:bodyPr lIns="91436" tIns="91436" rIns="91436" bIns="91436" anchor="ctr" anchorCtr="0">
            <a:spAutoFit/>
          </a:bodyPr>
          <a:lstStyle>
            <a:lvl1pPr marL="0" indent="0" algn="ctr">
              <a:buNone/>
              <a:defRPr sz="3700" b="1" u="sng" baseline="0">
                <a:solidFill>
                  <a:schemeClr val="accent1">
                    <a:lumMod val="50000"/>
                  </a:schemeClr>
                </a:solidFill>
                <a:latin typeface="Calibri" panose="020F0502020204030204" pitchFamily="34" charset="0"/>
                <a:cs typeface="Calibri" panose="020F0502020204030204" pitchFamily="34" charset="0"/>
              </a:defRPr>
            </a:lvl1pPr>
          </a:lstStyle>
          <a:p>
            <a:pPr lvl="0"/>
            <a:r>
              <a:rPr lang="en-US" dirty="0"/>
              <a:t>(click to edit)  RESULTS</a:t>
            </a:r>
          </a:p>
        </p:txBody>
      </p:sp>
      <p:sp>
        <p:nvSpPr>
          <p:cNvPr id="75" name="Text Placeholder 5">
            <a:extLst>
              <a:ext uri="{FF2B5EF4-FFF2-40B4-BE49-F238E27FC236}">
                <a16:creationId xmlns:a16="http://schemas.microsoft.com/office/drawing/2014/main" xmlns="" id="{BC84A125-71A3-DA49-B2C2-2357C57BB744}"/>
              </a:ext>
            </a:extLst>
          </p:cNvPr>
          <p:cNvSpPr>
            <a:spLocks noGrp="1"/>
          </p:cNvSpPr>
          <p:nvPr>
            <p:ph type="body" sz="quarter" idx="25" hasCustomPrompt="1"/>
          </p:nvPr>
        </p:nvSpPr>
        <p:spPr>
          <a:xfrm>
            <a:off x="32763535" y="5146225"/>
            <a:ext cx="10047018" cy="754045"/>
          </a:xfrm>
          <a:prstGeom prst="rect">
            <a:avLst/>
          </a:prstGeom>
          <a:noFill/>
        </p:spPr>
        <p:txBody>
          <a:bodyPr wrap="square" lIns="91436" tIns="91436" rIns="91436" bIns="91436" anchor="ctr" anchorCtr="0">
            <a:spAutoFit/>
          </a:bodyPr>
          <a:lstStyle>
            <a:lvl1pPr marL="0" indent="0" algn="ctr">
              <a:buNone/>
              <a:defRPr sz="3700" b="1" u="sng" baseline="0">
                <a:solidFill>
                  <a:schemeClr val="accent1">
                    <a:lumMod val="50000"/>
                  </a:schemeClr>
                </a:solidFill>
                <a:latin typeface="Calibri" panose="020F0502020204030204" pitchFamily="34" charset="0"/>
                <a:cs typeface="Calibri" panose="020F0502020204030204" pitchFamily="34" charset="0"/>
              </a:defRPr>
            </a:lvl1pPr>
          </a:lstStyle>
          <a:p>
            <a:pPr lvl="0"/>
            <a:r>
              <a:rPr lang="en-US" dirty="0"/>
              <a:t>(click to edit)  CONCLUSIONS</a:t>
            </a:r>
          </a:p>
        </p:txBody>
      </p:sp>
      <p:sp>
        <p:nvSpPr>
          <p:cNvPr id="76" name="Text Placeholder 3">
            <a:extLst>
              <a:ext uri="{FF2B5EF4-FFF2-40B4-BE49-F238E27FC236}">
                <a16:creationId xmlns:a16="http://schemas.microsoft.com/office/drawing/2014/main" xmlns="" id="{57A858F6-F615-844B-891A-B3F9BC20DF06}"/>
              </a:ext>
            </a:extLst>
          </p:cNvPr>
          <p:cNvSpPr>
            <a:spLocks noGrp="1"/>
          </p:cNvSpPr>
          <p:nvPr>
            <p:ph type="body" sz="quarter" idx="26" hasCustomPrompt="1"/>
          </p:nvPr>
        </p:nvSpPr>
        <p:spPr>
          <a:xfrm>
            <a:off x="32763535" y="5966815"/>
            <a:ext cx="10047018" cy="846363"/>
          </a:xfrm>
          <a:prstGeom prst="rect">
            <a:avLst/>
          </a:prstGeom>
        </p:spPr>
        <p:txBody>
          <a:bodyPr wrap="square" lIns="228589" tIns="228589" rIns="228589" bIns="228589">
            <a:spAutoFit/>
          </a:bodyPr>
          <a:lstStyle>
            <a:lvl1pPr marL="0" indent="0">
              <a:buNone/>
              <a:defRPr sz="2500">
                <a:solidFill>
                  <a:schemeClr val="tx1"/>
                </a:solidFill>
                <a:latin typeface="Calibri" panose="020F0502020204030204" pitchFamily="34" charset="0"/>
                <a:cs typeface="Calibri" panose="020F0502020204030204"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80" name="Text Placeholder 5">
            <a:extLst>
              <a:ext uri="{FF2B5EF4-FFF2-40B4-BE49-F238E27FC236}">
                <a16:creationId xmlns:a16="http://schemas.microsoft.com/office/drawing/2014/main" xmlns="" id="{AD1F9F7A-B02D-A44F-BC2C-F04BD0DF641D}"/>
              </a:ext>
            </a:extLst>
          </p:cNvPr>
          <p:cNvSpPr>
            <a:spLocks noGrp="1"/>
          </p:cNvSpPr>
          <p:nvPr>
            <p:ph type="body" sz="quarter" idx="27" hasCustomPrompt="1"/>
          </p:nvPr>
        </p:nvSpPr>
        <p:spPr>
          <a:xfrm>
            <a:off x="32763535" y="14265455"/>
            <a:ext cx="10047018" cy="754045"/>
          </a:xfrm>
          <a:prstGeom prst="rect">
            <a:avLst/>
          </a:prstGeom>
          <a:noFill/>
        </p:spPr>
        <p:txBody>
          <a:bodyPr wrap="square" lIns="91436" tIns="91436" rIns="91436" bIns="91436" anchor="ctr" anchorCtr="0">
            <a:spAutoFit/>
          </a:bodyPr>
          <a:lstStyle>
            <a:lvl1pPr marL="0" indent="0" algn="ctr">
              <a:buNone/>
              <a:defRPr sz="3700" b="1" u="sng" baseline="0">
                <a:solidFill>
                  <a:schemeClr val="accent1">
                    <a:lumMod val="50000"/>
                  </a:schemeClr>
                </a:solidFill>
                <a:latin typeface="Calibri" panose="020F0502020204030204" pitchFamily="34" charset="0"/>
                <a:cs typeface="Calibri" panose="020F0502020204030204" pitchFamily="34" charset="0"/>
              </a:defRPr>
            </a:lvl1pPr>
          </a:lstStyle>
          <a:p>
            <a:pPr lvl="0"/>
            <a:r>
              <a:rPr lang="en-US" dirty="0"/>
              <a:t>(click to edit)  REFERENCES</a:t>
            </a:r>
          </a:p>
        </p:txBody>
      </p:sp>
      <p:sp>
        <p:nvSpPr>
          <p:cNvPr id="81" name="Text Placeholder 3">
            <a:extLst>
              <a:ext uri="{FF2B5EF4-FFF2-40B4-BE49-F238E27FC236}">
                <a16:creationId xmlns:a16="http://schemas.microsoft.com/office/drawing/2014/main" xmlns="" id="{1DC6238A-456D-D042-86DC-A4EFC7437FE9}"/>
              </a:ext>
            </a:extLst>
          </p:cNvPr>
          <p:cNvSpPr>
            <a:spLocks noGrp="1"/>
          </p:cNvSpPr>
          <p:nvPr>
            <p:ph type="body" sz="quarter" idx="28" hasCustomPrompt="1"/>
          </p:nvPr>
        </p:nvSpPr>
        <p:spPr>
          <a:xfrm>
            <a:off x="32761019" y="15067976"/>
            <a:ext cx="10052050" cy="846363"/>
          </a:xfrm>
          <a:prstGeom prst="rect">
            <a:avLst/>
          </a:prstGeom>
        </p:spPr>
        <p:txBody>
          <a:bodyPr wrap="square" lIns="228589" tIns="228589" rIns="228589" bIns="228589">
            <a:spAutoFit/>
          </a:bodyPr>
          <a:lstStyle>
            <a:lvl1pPr marL="0" indent="0">
              <a:buNone/>
              <a:defRPr sz="2500">
                <a:solidFill>
                  <a:schemeClr val="tx1"/>
                </a:solidFill>
                <a:latin typeface="Calibri" panose="020F0502020204030204" pitchFamily="34" charset="0"/>
                <a:cs typeface="Calibri" panose="020F0502020204030204"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82" name="Text Placeholder 5">
            <a:extLst>
              <a:ext uri="{FF2B5EF4-FFF2-40B4-BE49-F238E27FC236}">
                <a16:creationId xmlns:a16="http://schemas.microsoft.com/office/drawing/2014/main" xmlns="" id="{CA5DA6C8-3282-EB48-9A7F-09D4C1F189FD}"/>
              </a:ext>
            </a:extLst>
          </p:cNvPr>
          <p:cNvSpPr>
            <a:spLocks noGrp="1"/>
          </p:cNvSpPr>
          <p:nvPr>
            <p:ph type="body" sz="quarter" idx="29" hasCustomPrompt="1"/>
          </p:nvPr>
        </p:nvSpPr>
        <p:spPr>
          <a:xfrm>
            <a:off x="32763535" y="25679401"/>
            <a:ext cx="10047018" cy="754045"/>
          </a:xfrm>
          <a:prstGeom prst="rect">
            <a:avLst/>
          </a:prstGeom>
          <a:noFill/>
        </p:spPr>
        <p:txBody>
          <a:bodyPr wrap="square" lIns="91436" tIns="91436" rIns="91436" bIns="91436" anchor="ctr" anchorCtr="0">
            <a:spAutoFit/>
          </a:bodyPr>
          <a:lstStyle>
            <a:lvl1pPr marL="0" indent="0" algn="ctr">
              <a:buNone/>
              <a:defRPr sz="3700" b="1" u="sng" baseline="0">
                <a:solidFill>
                  <a:schemeClr val="accent1">
                    <a:lumMod val="50000"/>
                  </a:schemeClr>
                </a:solidFill>
                <a:latin typeface="Calibri" panose="020F0502020204030204" pitchFamily="34" charset="0"/>
                <a:cs typeface="Calibri" panose="020F0502020204030204" pitchFamily="34" charset="0"/>
              </a:defRPr>
            </a:lvl1pPr>
          </a:lstStyle>
          <a:p>
            <a:pPr lvl="0"/>
            <a:r>
              <a:rPr lang="en-US" dirty="0"/>
              <a:t>(click to edit)  ACKNOWLEDGEMENTS or  CONTACT</a:t>
            </a:r>
          </a:p>
        </p:txBody>
      </p:sp>
      <p:sp>
        <p:nvSpPr>
          <p:cNvPr id="83" name="Text Placeholder 3">
            <a:extLst>
              <a:ext uri="{FF2B5EF4-FFF2-40B4-BE49-F238E27FC236}">
                <a16:creationId xmlns:a16="http://schemas.microsoft.com/office/drawing/2014/main" xmlns="" id="{F825EF5F-3C91-8A4E-A34D-607F96067AFA}"/>
              </a:ext>
            </a:extLst>
          </p:cNvPr>
          <p:cNvSpPr>
            <a:spLocks noGrp="1"/>
          </p:cNvSpPr>
          <p:nvPr>
            <p:ph type="body" sz="quarter" idx="30" hasCustomPrompt="1"/>
          </p:nvPr>
        </p:nvSpPr>
        <p:spPr>
          <a:xfrm>
            <a:off x="32761019" y="26433446"/>
            <a:ext cx="10052050" cy="846363"/>
          </a:xfrm>
          <a:prstGeom prst="rect">
            <a:avLst/>
          </a:prstGeom>
        </p:spPr>
        <p:txBody>
          <a:bodyPr wrap="square" lIns="228589" tIns="228589" rIns="228589" bIns="228589">
            <a:spAutoFit/>
          </a:bodyPr>
          <a:lstStyle>
            <a:lvl1pPr marL="0" indent="0">
              <a:buNone/>
              <a:defRPr sz="2500">
                <a:solidFill>
                  <a:schemeClr val="tx1"/>
                </a:solidFill>
                <a:latin typeface="Calibri" panose="020F0502020204030204" pitchFamily="34" charset="0"/>
                <a:cs typeface="Calibri" panose="020F0502020204030204"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84" name="Text Placeholder 3">
            <a:extLst>
              <a:ext uri="{FF2B5EF4-FFF2-40B4-BE49-F238E27FC236}">
                <a16:creationId xmlns:a16="http://schemas.microsoft.com/office/drawing/2014/main" xmlns="" id="{7AC7A3C2-6531-4C48-BD62-4A78A9645126}"/>
              </a:ext>
            </a:extLst>
          </p:cNvPr>
          <p:cNvSpPr>
            <a:spLocks noGrp="1"/>
          </p:cNvSpPr>
          <p:nvPr>
            <p:ph type="body" sz="quarter" idx="96" hasCustomPrompt="1"/>
          </p:nvPr>
        </p:nvSpPr>
        <p:spPr>
          <a:xfrm>
            <a:off x="1083891" y="14995183"/>
            <a:ext cx="10056813" cy="846363"/>
          </a:xfrm>
          <a:prstGeom prst="rect">
            <a:avLst/>
          </a:prstGeom>
        </p:spPr>
        <p:txBody>
          <a:bodyPr wrap="square" lIns="228589" tIns="228589" rIns="228589" bIns="228589">
            <a:spAutoFit/>
          </a:bodyPr>
          <a:lstStyle>
            <a:lvl1pPr marL="0" indent="0">
              <a:buNone/>
              <a:defRPr sz="2500">
                <a:solidFill>
                  <a:schemeClr val="tx1"/>
                </a:solidFill>
                <a:latin typeface="Calibri" panose="020F0502020204030204" pitchFamily="34" charset="0"/>
                <a:cs typeface="Calibri" panose="020F0502020204030204"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85" name="Text Placeholder 76">
            <a:extLst>
              <a:ext uri="{FF2B5EF4-FFF2-40B4-BE49-F238E27FC236}">
                <a16:creationId xmlns:a16="http://schemas.microsoft.com/office/drawing/2014/main" xmlns="" id="{DD976D66-55E1-F948-8D24-0A598972B7A5}"/>
              </a:ext>
            </a:extLst>
          </p:cNvPr>
          <p:cNvSpPr>
            <a:spLocks noGrp="1"/>
          </p:cNvSpPr>
          <p:nvPr>
            <p:ph type="body" sz="quarter" idx="150" hasCustomPrompt="1"/>
          </p:nvPr>
        </p:nvSpPr>
        <p:spPr>
          <a:xfrm>
            <a:off x="5932593" y="2947817"/>
            <a:ext cx="31998968" cy="1280160"/>
          </a:xfrm>
          <a:prstGeom prst="rect">
            <a:avLst/>
          </a:prstGeom>
        </p:spPr>
        <p:txBody>
          <a:bodyPr>
            <a:normAutofit/>
          </a:bodyPr>
          <a:lstStyle>
            <a:lvl1pPr marL="0" indent="0" algn="ctr">
              <a:buFontTx/>
              <a:buNone/>
              <a:defRPr sz="4400">
                <a:solidFill>
                  <a:schemeClr val="bg1"/>
                </a:solidFill>
                <a:latin typeface="Calibri" panose="020F0502020204030204" pitchFamily="34" charset="0"/>
                <a:cs typeface="Calibri" panose="020F0502020204030204" pitchFamily="34" charset="0"/>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86" name="Text Placeholder 76">
            <a:extLst>
              <a:ext uri="{FF2B5EF4-FFF2-40B4-BE49-F238E27FC236}">
                <a16:creationId xmlns:a16="http://schemas.microsoft.com/office/drawing/2014/main" xmlns="" id="{2C2C6634-C788-A24C-8B1A-6EA0542E53B4}"/>
              </a:ext>
            </a:extLst>
          </p:cNvPr>
          <p:cNvSpPr>
            <a:spLocks noGrp="1"/>
          </p:cNvSpPr>
          <p:nvPr>
            <p:ph type="body" sz="quarter" idx="151" hasCustomPrompt="1"/>
          </p:nvPr>
        </p:nvSpPr>
        <p:spPr>
          <a:xfrm>
            <a:off x="5932593" y="1628358"/>
            <a:ext cx="31998968" cy="1280160"/>
          </a:xfrm>
          <a:prstGeom prst="rect">
            <a:avLst/>
          </a:prstGeom>
        </p:spPr>
        <p:txBody>
          <a:bodyPr anchor="t" anchorCtr="1">
            <a:normAutofit/>
          </a:bodyPr>
          <a:lstStyle>
            <a:lvl1pPr marL="0" indent="0" algn="ctr">
              <a:buFontTx/>
              <a:buNone/>
              <a:defRPr sz="6600">
                <a:solidFill>
                  <a:schemeClr val="bg1"/>
                </a:solidFill>
                <a:latin typeface="Calibri" panose="020F0502020204030204" pitchFamily="34" charset="0"/>
                <a:cs typeface="Calibri" panose="020F0502020204030204" pitchFamily="34" charset="0"/>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87" name="Text Placeholder 76">
            <a:extLst>
              <a:ext uri="{FF2B5EF4-FFF2-40B4-BE49-F238E27FC236}">
                <a16:creationId xmlns:a16="http://schemas.microsoft.com/office/drawing/2014/main" xmlns="" id="{0AAD872F-A38B-B049-9E5A-B1F7AD2DF912}"/>
              </a:ext>
            </a:extLst>
          </p:cNvPr>
          <p:cNvSpPr>
            <a:spLocks noGrp="1"/>
          </p:cNvSpPr>
          <p:nvPr>
            <p:ph type="body" sz="quarter" idx="153" hasCustomPrompt="1"/>
          </p:nvPr>
        </p:nvSpPr>
        <p:spPr>
          <a:xfrm>
            <a:off x="5932593" y="209782"/>
            <a:ext cx="31998968" cy="1359394"/>
          </a:xfrm>
          <a:prstGeom prst="rect">
            <a:avLst/>
          </a:prstGeom>
        </p:spPr>
        <p:txBody>
          <a:bodyPr anchor="t" anchorCtr="1">
            <a:normAutofit/>
          </a:bodyPr>
          <a:lstStyle>
            <a:lvl1pPr marL="0" indent="0" algn="ctr">
              <a:buFontTx/>
              <a:buNone/>
              <a:defRPr sz="8000" b="1">
                <a:solidFill>
                  <a:schemeClr val="bg1"/>
                </a:solidFill>
                <a:latin typeface="Calibri" panose="020F0502020204030204" pitchFamily="34" charset="0"/>
                <a:cs typeface="Calibri" panose="020F0502020204030204" pitchFamily="34" charset="0"/>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extLst>
      <p:ext uri="{BB962C8B-B14F-4D97-AF65-F5344CB8AC3E}">
        <p14:creationId xmlns:p14="http://schemas.microsoft.com/office/powerpoint/2010/main" xmlns="" val="4388646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accent6"/>
        </a:solidFill>
        <a:effectLst/>
      </p:bgPr>
    </p:bg>
    <p:spTree>
      <p:nvGrpSpPr>
        <p:cNvPr id="1" name=""/>
        <p:cNvGrpSpPr/>
        <p:nvPr/>
      </p:nvGrpSpPr>
      <p:grpSpPr>
        <a:xfrm>
          <a:off x="0" y="0"/>
          <a:ext cx="0" cy="0"/>
          <a:chOff x="0" y="0"/>
          <a:chExt cx="0" cy="0"/>
        </a:xfrm>
      </p:grpSpPr>
      <p:sp>
        <p:nvSpPr>
          <p:cNvPr id="5" name="Rectangle 36">
            <a:extLst>
              <a:ext uri="{FF2B5EF4-FFF2-40B4-BE49-F238E27FC236}">
                <a16:creationId xmlns:a16="http://schemas.microsoft.com/office/drawing/2014/main" xmlns="" id="{B8960428-AECF-6B4B-B332-48160A87CED3}"/>
              </a:ext>
            </a:extLst>
          </p:cNvPr>
          <p:cNvSpPr>
            <a:spLocks noChangeArrowheads="1"/>
          </p:cNvSpPr>
          <p:nvPr userDrawn="1"/>
        </p:nvSpPr>
        <p:spPr bwMode="auto">
          <a:xfrm>
            <a:off x="0" y="31191530"/>
            <a:ext cx="43891200" cy="1726870"/>
          </a:xfrm>
          <a:prstGeom prst="rect">
            <a:avLst/>
          </a:prstGeom>
          <a:solidFill>
            <a:schemeClr val="accent1">
              <a:lumMod val="50000"/>
            </a:schemeClr>
          </a:solidFill>
          <a:ln w="9525">
            <a:noFill/>
            <a:miter lim="800000"/>
            <a:headEnd/>
            <a:tailEnd/>
          </a:ln>
          <a:effectLst/>
        </p:spPr>
        <p:txBody>
          <a:bodyPr wrap="none" lIns="260086" tIns="130043" rIns="260086" bIns="130043" anchor="ctr"/>
          <a:lstStyle/>
          <a:p>
            <a:pPr>
              <a:defRPr/>
            </a:pPr>
            <a:endParaRPr lang="en-US" sz="13978" dirty="0"/>
          </a:p>
        </p:txBody>
      </p:sp>
      <p:sp>
        <p:nvSpPr>
          <p:cNvPr id="6" name="Rectangle 36">
            <a:extLst>
              <a:ext uri="{FF2B5EF4-FFF2-40B4-BE49-F238E27FC236}">
                <a16:creationId xmlns:a16="http://schemas.microsoft.com/office/drawing/2014/main" xmlns="" id="{09FD8DB9-A9C7-874D-87B2-9285AECC9E3B}"/>
              </a:ext>
            </a:extLst>
          </p:cNvPr>
          <p:cNvSpPr>
            <a:spLocks noChangeArrowheads="1"/>
          </p:cNvSpPr>
          <p:nvPr userDrawn="1"/>
        </p:nvSpPr>
        <p:spPr bwMode="auto">
          <a:xfrm>
            <a:off x="0" y="-15834"/>
            <a:ext cx="43891200" cy="5186922"/>
          </a:xfrm>
          <a:prstGeom prst="rect">
            <a:avLst/>
          </a:prstGeom>
          <a:solidFill>
            <a:schemeClr val="accent1">
              <a:lumMod val="50000"/>
            </a:schemeClr>
          </a:solidFill>
          <a:ln w="9525">
            <a:noFill/>
            <a:miter lim="800000"/>
            <a:headEnd/>
            <a:tailEnd/>
          </a:ln>
          <a:effectLst/>
        </p:spPr>
        <p:txBody>
          <a:bodyPr wrap="none" lIns="260086" tIns="130043" rIns="260086" bIns="130043" anchor="ctr"/>
          <a:lstStyle/>
          <a:p>
            <a:pPr>
              <a:defRPr/>
            </a:pPr>
            <a:endParaRPr lang="en-US" sz="13978" dirty="0"/>
          </a:p>
        </p:txBody>
      </p:sp>
      <p:sp>
        <p:nvSpPr>
          <p:cNvPr id="7" name="Rounded Rectangle 6">
            <a:extLst>
              <a:ext uri="{FF2B5EF4-FFF2-40B4-BE49-F238E27FC236}">
                <a16:creationId xmlns:a16="http://schemas.microsoft.com/office/drawing/2014/main" xmlns="" id="{DB092838-408F-4440-B2D2-A65569FD0EE5}"/>
              </a:ext>
            </a:extLst>
          </p:cNvPr>
          <p:cNvSpPr/>
          <p:nvPr userDrawn="1"/>
        </p:nvSpPr>
        <p:spPr>
          <a:xfrm>
            <a:off x="731517" y="4135663"/>
            <a:ext cx="42428163" cy="27683945"/>
          </a:xfrm>
          <a:prstGeom prst="roundRect">
            <a:avLst>
              <a:gd name="adj" fmla="val 0"/>
            </a:avLst>
          </a:prstGeom>
          <a:solidFill>
            <a:schemeClr val="bg1"/>
          </a:solidFill>
          <a:ln w="19050">
            <a:solidFill>
              <a:schemeClr val="accent1">
                <a:lumMod val="50000"/>
              </a:schemeClr>
            </a:solidFill>
          </a:ln>
          <a:effectLst>
            <a:outerShdw blurRad="355600" sx="101000" sy="101000" algn="ctr" rotWithShape="0">
              <a:prstClr val="black">
                <a:alpha val="17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978"/>
          </a:p>
        </p:txBody>
      </p:sp>
      <p:sp>
        <p:nvSpPr>
          <p:cNvPr id="10" name="Text Box 14"/>
          <p:cNvSpPr txBox="1">
            <a:spLocks noChangeArrowheads="1"/>
          </p:cNvSpPr>
          <p:nvPr/>
        </p:nvSpPr>
        <p:spPr bwMode="auto">
          <a:xfrm>
            <a:off x="731517" y="32054965"/>
            <a:ext cx="2514600" cy="341436"/>
          </a:xfrm>
          <a:prstGeom prst="rect">
            <a:avLst/>
          </a:prstGeom>
          <a:noFill/>
          <a:ln w="9525">
            <a:noFill/>
            <a:miter lim="800000"/>
            <a:headEnd/>
            <a:tailEnd/>
          </a:ln>
          <a:effectLst/>
        </p:spPr>
        <p:txBody>
          <a:bodyPr lIns="91263" tIns="45623" rIns="91263" bIns="45623">
            <a:spAutoFit/>
          </a:bodyPr>
          <a:lstStyle/>
          <a:p>
            <a:pPr eaLnBrk="0" hangingPunct="0">
              <a:lnSpc>
                <a:spcPct val="65000"/>
              </a:lnSpc>
              <a:spcBef>
                <a:spcPct val="50000"/>
              </a:spcBef>
              <a:defRPr/>
            </a:pPr>
            <a:r>
              <a:rPr lang="en-US" sz="5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100" b="1" dirty="0">
                <a:solidFill>
                  <a:schemeClr val="bg1">
                    <a:lumMod val="75000"/>
                  </a:schemeClr>
                </a:solidFill>
                <a:latin typeface="Arial" charset="0"/>
              </a:rPr>
              <a:t>www.PosterPresentations.com</a:t>
            </a:r>
          </a:p>
        </p:txBody>
      </p:sp>
      <p:graphicFrame>
        <p:nvGraphicFramePr>
          <p:cNvPr id="3" name="Table 2">
            <a:extLst>
              <a:ext uri="{FF2B5EF4-FFF2-40B4-BE49-F238E27FC236}">
                <a16:creationId xmlns:a16="http://schemas.microsoft.com/office/drawing/2014/main" xmlns="" id="{AF9AA5EE-77AD-9645-B396-F73887C4B6FD}"/>
              </a:ext>
            </a:extLst>
          </p:cNvPr>
          <p:cNvGraphicFramePr>
            <a:graphicFrameLocks noGrp="1"/>
          </p:cNvGraphicFramePr>
          <p:nvPr userDrawn="1">
            <p:extLst>
              <p:ext uri="{D42A27DB-BD31-4B8C-83A1-F6EECF244321}">
                <p14:modId xmlns:p14="http://schemas.microsoft.com/office/powerpoint/2010/main" xmlns="" val="846862511"/>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xmlns="" val="20000"/>
                    </a:ext>
                  </a:extLst>
                </a:gridCol>
                <a:gridCol w="5584624">
                  <a:extLst>
                    <a:ext uri="{9D8B030D-6E8A-4147-A177-3AD203B41FA5}">
                      <a16:colId xmlns:a16="http://schemas.microsoft.com/office/drawing/2014/main" xmlns=""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xmlns=""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xmlns=""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r>
                        <a:rPr lang="en-US" sz="2000" dirty="0">
                          <a:solidFill>
                            <a:schemeClr val="bg1"/>
                          </a:solidFill>
                          <a:latin typeface="Arial" panose="020B0604020202020204" pitchFamily="34" charset="0"/>
                          <a:cs typeface="Arial" panose="020B0604020202020204" pitchFamily="34" charset="0"/>
                        </a:rPr>
                        <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r>
                        <a:rPr lang="en-US" sz="2000" b="0" baseline="0" dirty="0">
                          <a:solidFill>
                            <a:srgbClr val="FFC000"/>
                          </a:solidFill>
                          <a:latin typeface="Arial" panose="020B0604020202020204" pitchFamily="34" charset="0"/>
                          <a:cs typeface="Arial" panose="020B0604020202020204" pitchFamily="34" charset="0"/>
                        </a:rPr>
                        <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xmlns=""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xmlns=""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r>
                        <a:rPr lang="en-US" sz="2000" b="0" baseline="0" dirty="0">
                          <a:solidFill>
                            <a:srgbClr val="FFC000"/>
                          </a:solidFill>
                          <a:latin typeface="Arial" panose="020B0604020202020204" pitchFamily="34" charset="0"/>
                          <a:cs typeface="Arial" panose="020B0604020202020204" pitchFamily="34" charset="0"/>
                        </a:rPr>
                        <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xmlns=""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r>
                        <a:rPr lang="en-US" sz="2000" b="0" baseline="0" dirty="0">
                          <a:solidFill>
                            <a:schemeClr val="bg1"/>
                          </a:solidFill>
                          <a:latin typeface="Arial" panose="020B0604020202020204" pitchFamily="34" charset="0"/>
                          <a:cs typeface="Arial" panose="020B0604020202020204" pitchFamily="34" charset="0"/>
                        </a:rPr>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r>
                        <a:rPr lang="en-US" sz="2000" b="0" baseline="0" dirty="0">
                          <a:solidFill>
                            <a:schemeClr val="bg1"/>
                          </a:solidFill>
                          <a:latin typeface="Arial" panose="020B0604020202020204" pitchFamily="34" charset="0"/>
                          <a:cs typeface="Arial" panose="020B0604020202020204" pitchFamily="34" charset="0"/>
                        </a:rPr>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r>
                        <a:rPr lang="en-US" sz="2000" b="0" baseline="0" dirty="0">
                          <a:solidFill>
                            <a:schemeClr val="bg1"/>
                          </a:solidFill>
                          <a:latin typeface="Arial" panose="020B0604020202020204" pitchFamily="34" charset="0"/>
                          <a:cs typeface="Arial" panose="020B0604020202020204" pitchFamily="34" charset="0"/>
                        </a:rPr>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r>
                        <a:rPr lang="en-US" sz="2000" b="0" baseline="0" dirty="0">
                          <a:solidFill>
                            <a:schemeClr val="bg1"/>
                          </a:solidFill>
                          <a:latin typeface="Arial" panose="020B0604020202020204" pitchFamily="34" charset="0"/>
                          <a:cs typeface="Arial" panose="020B0604020202020204" pitchFamily="34" charset="0"/>
                        </a:rPr>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xmlns=""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xmlns=""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xmlns=""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xmlns=""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xmlns=""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xmlns="" val="10010"/>
                  </a:ext>
                </a:extLst>
              </a:tr>
            </a:tbl>
          </a:graphicData>
        </a:graphic>
      </p:graphicFrame>
      <p:graphicFrame>
        <p:nvGraphicFramePr>
          <p:cNvPr id="4" name="Table 3">
            <a:extLst>
              <a:ext uri="{FF2B5EF4-FFF2-40B4-BE49-F238E27FC236}">
                <a16:creationId xmlns:a16="http://schemas.microsoft.com/office/drawing/2014/main" xmlns="" id="{6338BD29-2BD7-AB47-B9B8-5033641D7C2D}"/>
              </a:ext>
            </a:extLst>
          </p:cNvPr>
          <p:cNvGraphicFramePr>
            <a:graphicFrameLocks noGrp="1"/>
          </p:cNvGraphicFramePr>
          <p:nvPr userDrawn="1">
            <p:extLst>
              <p:ext uri="{D42A27DB-BD31-4B8C-83A1-F6EECF244321}">
                <p14:modId xmlns:p14="http://schemas.microsoft.com/office/powerpoint/2010/main" xmlns="" val="3368528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xmlns="" val="20000"/>
                    </a:ext>
                  </a:extLst>
                </a:gridCol>
                <a:gridCol w="1381559">
                  <a:extLst>
                    <a:ext uri="{9D8B030D-6E8A-4147-A177-3AD203B41FA5}">
                      <a16:colId xmlns:a16="http://schemas.microsoft.com/office/drawing/2014/main" xmlns="" val="997673227"/>
                    </a:ext>
                  </a:extLst>
                </a:gridCol>
                <a:gridCol w="4704794">
                  <a:extLst>
                    <a:ext uri="{9D8B030D-6E8A-4147-A177-3AD203B41FA5}">
                      <a16:colId xmlns:a16="http://schemas.microsoft.com/office/drawing/2014/main" xmlns=""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xmlns=""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xmlns=""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xmlns=""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xmlns=""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xmlns=""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xmlns=""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xmlns=""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xmlns=""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
                      </a: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xmlns=""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xmlns=""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xmlns=""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r>
                        <a:rPr lang="en-US" sz="2000" dirty="0">
                          <a:solidFill>
                            <a:schemeClr val="bg1">
                              <a:lumMod val="85000"/>
                            </a:schemeClr>
                          </a:solidFill>
                          <a:latin typeface="Arial"/>
                          <a:cs typeface="Arial"/>
                        </a:rPr>
                        <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xmlns="" val="10009"/>
                  </a:ext>
                </a:extLst>
              </a:tr>
            </a:tbl>
          </a:graphicData>
        </a:graphic>
      </p:graphicFrame>
    </p:spTree>
  </p:cSld>
  <p:clrMap bg1="lt1" tx1="dk1" bg2="lt2" tx2="dk2" accent1="accent1" accent2="accent2" accent3="accent3" accent4="accent4" accent5="accent5" accent6="accent6" hlink="hlink" folHlink="folHlink"/>
  <p:sldLayoutIdLst>
    <p:sldLayoutId id="2147483652"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accent6"/>
        </a:solidFill>
        <a:effectLst/>
      </p:bgPr>
    </p:bg>
    <p:spTree>
      <p:nvGrpSpPr>
        <p:cNvPr id="1" name=""/>
        <p:cNvGrpSpPr/>
        <p:nvPr/>
      </p:nvGrpSpPr>
      <p:grpSpPr>
        <a:xfrm>
          <a:off x="0" y="0"/>
          <a:ext cx="0" cy="0"/>
          <a:chOff x="0" y="0"/>
          <a:chExt cx="0" cy="0"/>
        </a:xfrm>
      </p:grpSpPr>
      <p:sp>
        <p:nvSpPr>
          <p:cNvPr id="3" name="Rectangle 36">
            <a:extLst>
              <a:ext uri="{FF2B5EF4-FFF2-40B4-BE49-F238E27FC236}">
                <a16:creationId xmlns:a16="http://schemas.microsoft.com/office/drawing/2014/main" xmlns="" id="{946E5B6B-C0EB-774F-84E6-DB70C1B05BBB}"/>
              </a:ext>
            </a:extLst>
          </p:cNvPr>
          <p:cNvSpPr>
            <a:spLocks noChangeArrowheads="1"/>
          </p:cNvSpPr>
          <p:nvPr userDrawn="1"/>
        </p:nvSpPr>
        <p:spPr bwMode="auto">
          <a:xfrm>
            <a:off x="0" y="31191530"/>
            <a:ext cx="43891200" cy="1726870"/>
          </a:xfrm>
          <a:prstGeom prst="rect">
            <a:avLst/>
          </a:prstGeom>
          <a:solidFill>
            <a:schemeClr val="accent1">
              <a:lumMod val="50000"/>
            </a:schemeClr>
          </a:solidFill>
          <a:ln w="9525">
            <a:noFill/>
            <a:miter lim="800000"/>
            <a:headEnd/>
            <a:tailEnd/>
          </a:ln>
          <a:effectLst/>
        </p:spPr>
        <p:txBody>
          <a:bodyPr wrap="none" lIns="260086" tIns="130043" rIns="260086" bIns="130043" anchor="ctr"/>
          <a:lstStyle/>
          <a:p>
            <a:pPr>
              <a:defRPr/>
            </a:pPr>
            <a:endParaRPr lang="en-US" sz="13978" dirty="0"/>
          </a:p>
        </p:txBody>
      </p:sp>
      <p:sp>
        <p:nvSpPr>
          <p:cNvPr id="4" name="Rectangle 36">
            <a:extLst>
              <a:ext uri="{FF2B5EF4-FFF2-40B4-BE49-F238E27FC236}">
                <a16:creationId xmlns:a16="http://schemas.microsoft.com/office/drawing/2014/main" xmlns="" id="{630A12C4-97F8-4F40-B1A5-92179D7A776E}"/>
              </a:ext>
            </a:extLst>
          </p:cNvPr>
          <p:cNvSpPr>
            <a:spLocks noChangeArrowheads="1"/>
          </p:cNvSpPr>
          <p:nvPr userDrawn="1"/>
        </p:nvSpPr>
        <p:spPr bwMode="auto">
          <a:xfrm>
            <a:off x="0" y="-15834"/>
            <a:ext cx="43891200" cy="5186922"/>
          </a:xfrm>
          <a:prstGeom prst="rect">
            <a:avLst/>
          </a:prstGeom>
          <a:solidFill>
            <a:schemeClr val="accent1">
              <a:lumMod val="50000"/>
            </a:schemeClr>
          </a:solidFill>
          <a:ln w="9525">
            <a:noFill/>
            <a:miter lim="800000"/>
            <a:headEnd/>
            <a:tailEnd/>
          </a:ln>
          <a:effectLst/>
        </p:spPr>
        <p:txBody>
          <a:bodyPr wrap="none" lIns="260086" tIns="130043" rIns="260086" bIns="130043" anchor="ctr"/>
          <a:lstStyle/>
          <a:p>
            <a:pPr>
              <a:defRPr/>
            </a:pPr>
            <a:endParaRPr lang="en-US" sz="13978" dirty="0"/>
          </a:p>
        </p:txBody>
      </p:sp>
      <p:sp>
        <p:nvSpPr>
          <p:cNvPr id="5" name="Rounded Rectangle 4">
            <a:extLst>
              <a:ext uri="{FF2B5EF4-FFF2-40B4-BE49-F238E27FC236}">
                <a16:creationId xmlns:a16="http://schemas.microsoft.com/office/drawing/2014/main" xmlns="" id="{F0E3A844-C1E6-A44D-8098-DA3E856EA7D8}"/>
              </a:ext>
            </a:extLst>
          </p:cNvPr>
          <p:cNvSpPr/>
          <p:nvPr userDrawn="1"/>
        </p:nvSpPr>
        <p:spPr>
          <a:xfrm>
            <a:off x="731517" y="4135663"/>
            <a:ext cx="42428163" cy="27683945"/>
          </a:xfrm>
          <a:prstGeom prst="roundRect">
            <a:avLst>
              <a:gd name="adj" fmla="val 0"/>
            </a:avLst>
          </a:prstGeom>
          <a:solidFill>
            <a:schemeClr val="bg1"/>
          </a:solidFill>
          <a:ln w="19050">
            <a:solidFill>
              <a:schemeClr val="accent1">
                <a:lumMod val="50000"/>
              </a:schemeClr>
            </a:solidFill>
          </a:ln>
          <a:effectLst>
            <a:outerShdw blurRad="355600" sx="101000" sy="101000" algn="ctr" rotWithShape="0">
              <a:prstClr val="black">
                <a:alpha val="17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978"/>
          </a:p>
        </p:txBody>
      </p:sp>
      <p:sp>
        <p:nvSpPr>
          <p:cNvPr id="6" name="Text Box 14">
            <a:extLst>
              <a:ext uri="{FF2B5EF4-FFF2-40B4-BE49-F238E27FC236}">
                <a16:creationId xmlns:a16="http://schemas.microsoft.com/office/drawing/2014/main" xmlns="" id="{D39F7EEB-85E1-AB4C-AFD9-37B035A830F0}"/>
              </a:ext>
            </a:extLst>
          </p:cNvPr>
          <p:cNvSpPr txBox="1">
            <a:spLocks noChangeArrowheads="1"/>
          </p:cNvSpPr>
          <p:nvPr userDrawn="1"/>
        </p:nvSpPr>
        <p:spPr bwMode="auto">
          <a:xfrm>
            <a:off x="731517" y="32054965"/>
            <a:ext cx="2514600" cy="341436"/>
          </a:xfrm>
          <a:prstGeom prst="rect">
            <a:avLst/>
          </a:prstGeom>
          <a:noFill/>
          <a:ln w="9525">
            <a:noFill/>
            <a:miter lim="800000"/>
            <a:headEnd/>
            <a:tailEnd/>
          </a:ln>
          <a:effectLst/>
        </p:spPr>
        <p:txBody>
          <a:bodyPr lIns="91263" tIns="45623" rIns="91263" bIns="45623">
            <a:spAutoFit/>
          </a:bodyPr>
          <a:lstStyle/>
          <a:p>
            <a:pPr eaLnBrk="0" hangingPunct="0">
              <a:lnSpc>
                <a:spcPct val="65000"/>
              </a:lnSpc>
              <a:spcBef>
                <a:spcPct val="50000"/>
              </a:spcBef>
              <a:defRPr/>
            </a:pPr>
            <a:r>
              <a:rPr lang="en-US" sz="5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100" b="1" dirty="0">
                <a:solidFill>
                  <a:schemeClr val="bg1">
                    <a:lumMod val="75000"/>
                  </a:schemeClr>
                </a:solidFill>
                <a:latin typeface="Arial" charset="0"/>
              </a:rPr>
              <a:t>www.PosterPresentations.com</a:t>
            </a:r>
          </a:p>
        </p:txBody>
      </p:sp>
    </p:spTree>
    <p:extLst>
      <p:ext uri="{BB962C8B-B14F-4D97-AF65-F5344CB8AC3E}">
        <p14:creationId xmlns:p14="http://schemas.microsoft.com/office/powerpoint/2010/main" xmlns="" val="717728416"/>
      </p:ext>
    </p:extLst>
  </p:cSld>
  <p:clrMap bg1="lt1" tx1="dk1" bg2="lt2" tx2="dk2" accent1="accent1" accent2="accent2" accent3="accent3" accent4="accent4" accent5="accent5" accent6="accent6" hlink="hlink" folHlink="folHlink"/>
  <p:sldLayoutIdLst>
    <p:sldLayoutId id="2147483654"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www.sicklecellsociety.org/wp-content/uploads/2021/02/South-London-Research-FINAL-April-2021-SD-Hyperlink-Removed.pdf" TargetMode="External"/><Relationship Id="rId13" Type="http://schemas.openxmlformats.org/officeDocument/2006/relationships/hyperlink" Target="https://nhsrho.org/news/sickle-cell-patients-face-unequal-care-new-report-highlights/" TargetMode="External"/><Relationship Id="rId18" Type="http://schemas.openxmlformats.org/officeDocument/2006/relationships/hyperlink" Target="https://centralsouthgenomics.nhs.uk/wp-content/uploads/2025/03/Central-and-South-EDI-Strategy.pdf" TargetMode="External"/><Relationship Id="rId3" Type="http://schemas.openxmlformats.org/officeDocument/2006/relationships/image" Target="../media/image10.png"/><Relationship Id="rId7" Type="http://schemas.openxmlformats.org/officeDocument/2006/relationships/hyperlink" Target="https://www.the-pda.org/sickle-cell-disease-in-the-uk-a-call-to-action-for-pharmacists/" TargetMode="External"/><Relationship Id="rId12" Type="http://schemas.openxmlformats.org/officeDocument/2006/relationships/hyperlink" Target="https://doi.org/10.1542/peds.2022-059491" TargetMode="External"/><Relationship Id="rId17" Type="http://schemas.openxmlformats.org/officeDocument/2006/relationships/hyperlink" Target="https://doi.org/10.2105/ajph.2023.307315" TargetMode="External"/><Relationship Id="rId2" Type="http://schemas.openxmlformats.org/officeDocument/2006/relationships/image" Target="../media/image9.png"/><Relationship Id="rId16" Type="http://schemas.openxmlformats.org/officeDocument/2006/relationships/hyperlink" Target="https://www.ncbi.nlm.nih.gov/books/NBK609557/" TargetMode="External"/><Relationship Id="rId1" Type="http://schemas.openxmlformats.org/officeDocument/2006/relationships/slideLayout" Target="../slideLayouts/slideLayout1.xml"/><Relationship Id="rId6" Type="http://schemas.openxmlformats.org/officeDocument/2006/relationships/hyperlink" Target="https://pubmed.ncbi.nlm.nih.gov/29294057/" TargetMode="External"/><Relationship Id="rId11" Type="http://schemas.openxmlformats.org/officeDocument/2006/relationships/hyperlink" Target="https://www.kingsfund.org.uk/insight-and-analysis/blogs/implicit-bias-sickle-cell-disease" TargetMode="External"/><Relationship Id="rId5" Type="http://schemas.openxmlformats.org/officeDocument/2006/relationships/hyperlink" Target="https://www.nhs.uk/conditions/sickle-cell-disease/" TargetMode="External"/><Relationship Id="rId15" Type="http://schemas.openxmlformats.org/officeDocument/2006/relationships/hyperlink" Target="https://www.synthego.com/crispr-sickle-cell-disease/" TargetMode="External"/><Relationship Id="rId10" Type="http://schemas.openxmlformats.org/officeDocument/2006/relationships/hyperlink" Target="https://doi.org/10.1097/ms9.0000000000002478" TargetMode="External"/><Relationship Id="rId4" Type="http://schemas.openxmlformats.org/officeDocument/2006/relationships/hyperlink" Target="https://post.parliament.uk/research-briefings/post-pn-0754/" TargetMode="External"/><Relationship Id="rId9" Type="http://schemas.openxmlformats.org/officeDocument/2006/relationships/hyperlink" Target="https://doi.org/10.1089/crispr.2024.0101" TargetMode="External"/><Relationship Id="rId14" Type="http://schemas.openxmlformats.org/officeDocument/2006/relationships/hyperlink" Target="https://www.nyscf.org/resources/worlds-first-crispr-based-gene-therapy-approved-by-fda/" TargetMode="External"/></Relationships>
</file>

<file path=ppt/slides/slide1.xml><?xml version="1.0" encoding="utf-8"?>
<p:sld xmlns:a="http://schemas.openxmlformats.org/drawingml/2006/main" xmlns:r="http://schemas.openxmlformats.org/officeDocument/2006/relationships" xmlns:p="http://schemas.openxmlformats.org/presentationml/2006/main" showMasterSp="0">
  <p:cSld>
    <p:bg>
      <p:bgPr>
        <a:gradFill>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0"/>
        </a:gradFill>
        <a:effectLst/>
      </p:bgPr>
    </p:bg>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xmlns="" id="{F1530E01-B262-B047-951C-9A1F3925E675}"/>
              </a:ext>
            </a:extLst>
          </p:cNvPr>
          <p:cNvSpPr>
            <a:spLocks noGrp="1"/>
          </p:cNvSpPr>
          <p:nvPr>
            <p:ph type="body" sz="quarter" idx="10"/>
          </p:nvPr>
        </p:nvSpPr>
        <p:spPr>
          <a:xfrm>
            <a:off x="1503796" y="5581345"/>
            <a:ext cx="12062151" cy="16219803"/>
          </a:xfrm>
          <a:solidFill>
            <a:schemeClr val="accent1">
              <a:lumMod val="75000"/>
            </a:schemeClr>
          </a:solidFill>
          <a:ln w="38100">
            <a:solidFill>
              <a:schemeClr val="tx2">
                <a:lumMod val="60000"/>
                <a:lumOff val="40000"/>
              </a:schemeClr>
            </a:solidFill>
          </a:ln>
        </p:spPr>
        <p:txBody>
          <a:bodyPr/>
          <a:lstStyle/>
          <a:p>
            <a:pPr algn="just">
              <a:spcBef>
                <a:spcPts val="0"/>
              </a:spcBef>
            </a:pPr>
            <a:r>
              <a:rPr lang="en-GB" sz="3200" dirty="0">
                <a:solidFill>
                  <a:schemeClr val="bg1"/>
                </a:solidFill>
                <a:latin typeface="+mn-lt"/>
              </a:rPr>
              <a:t>Sickle cell Disease [SCD] is an inherited blood condition that reduce quality and expectancy of life. It is mainly caused by mutation in a single gene that effect haemoglobin (Mutebi, 2025: Tariq et al., 2024) This mutation is occurred in β-globin gene (Butt et al., 2025).  This disease is most common in people with African or Caribbean family background (NHS, 2017). </a:t>
            </a:r>
          </a:p>
          <a:p>
            <a:pPr marL="171450" indent="-171450" algn="just">
              <a:spcBef>
                <a:spcPts val="0"/>
              </a:spcBef>
              <a:buFont typeface="Wingdings" panose="05000000000000000000" pitchFamily="2" charset="2"/>
              <a:buChar char="q"/>
            </a:pPr>
            <a:r>
              <a:rPr lang="en-GB" sz="3200" dirty="0">
                <a:solidFill>
                  <a:schemeClr val="bg1"/>
                </a:solidFill>
                <a:latin typeface="+mn-lt"/>
              </a:rPr>
              <a:t> In England it is now considered as one of the most common and serious genetic condition. Study conducted in 2016 highlight that around 14000 people which is equal to 1 in 4600 people are suffering from this problem (</a:t>
            </a:r>
            <a:r>
              <a:rPr lang="en-GB" sz="3200" dirty="0" err="1">
                <a:solidFill>
                  <a:schemeClr val="bg1"/>
                </a:solidFill>
                <a:latin typeface="+mn-lt"/>
              </a:rPr>
              <a:t>Dormandy</a:t>
            </a:r>
            <a:r>
              <a:rPr lang="en-GB" sz="3200" dirty="0">
                <a:solidFill>
                  <a:schemeClr val="bg1"/>
                </a:solidFill>
                <a:latin typeface="+mn-lt"/>
              </a:rPr>
              <a:t> et al., 2017). </a:t>
            </a:r>
          </a:p>
          <a:p>
            <a:pPr marL="171450" indent="-171450" algn="just">
              <a:spcBef>
                <a:spcPts val="0"/>
              </a:spcBef>
              <a:buFont typeface="Wingdings" panose="05000000000000000000" pitchFamily="2" charset="2"/>
              <a:buChar char="q"/>
            </a:pPr>
            <a:r>
              <a:rPr lang="en-GB" sz="3200" dirty="0">
                <a:solidFill>
                  <a:schemeClr val="bg1"/>
                </a:solidFill>
                <a:latin typeface="+mn-lt"/>
              </a:rPr>
              <a:t> This number had reached to 15000 in 2021 (Williams and Maguire, 2021) while in 2024 the number of impacted persons had reached </a:t>
            </a:r>
            <a:r>
              <a:rPr lang="en-GB" sz="3200" dirty="0" err="1">
                <a:solidFill>
                  <a:schemeClr val="bg1"/>
                </a:solidFill>
                <a:latin typeface="+mn-lt"/>
              </a:rPr>
              <a:t>upto</a:t>
            </a:r>
            <a:r>
              <a:rPr lang="en-GB" sz="3200" dirty="0">
                <a:solidFill>
                  <a:schemeClr val="bg1"/>
                </a:solidFill>
                <a:latin typeface="+mn-lt"/>
              </a:rPr>
              <a:t> 17000 which is approximately 1 in 79 babies [The PDA, 2024]. </a:t>
            </a:r>
          </a:p>
          <a:p>
            <a:pPr algn="just">
              <a:spcBef>
                <a:spcPts val="0"/>
              </a:spcBef>
            </a:pPr>
            <a:r>
              <a:rPr lang="en-GB" sz="3200" dirty="0">
                <a:solidFill>
                  <a:schemeClr val="bg1"/>
                </a:solidFill>
                <a:latin typeface="+mn-lt"/>
              </a:rPr>
              <a:t>Although the condition of SCD is worse in England but the patient with this issue is under supported because of the limited treatment options (</a:t>
            </a:r>
            <a:r>
              <a:rPr lang="en-GB" sz="3200" dirty="0" err="1">
                <a:solidFill>
                  <a:schemeClr val="bg1"/>
                </a:solidFill>
                <a:latin typeface="+mn-lt"/>
              </a:rPr>
              <a:t>Nwasike</a:t>
            </a:r>
            <a:r>
              <a:rPr lang="en-GB" sz="3200" dirty="0">
                <a:solidFill>
                  <a:schemeClr val="bg1"/>
                </a:solidFill>
                <a:latin typeface="+mn-lt"/>
              </a:rPr>
              <a:t>, 2025). </a:t>
            </a:r>
          </a:p>
          <a:p>
            <a:pPr marL="171450" indent="-171450" algn="just">
              <a:spcBef>
                <a:spcPts val="0"/>
              </a:spcBef>
              <a:buFont typeface="Wingdings" panose="05000000000000000000" pitchFamily="2" charset="2"/>
              <a:buChar char="q"/>
            </a:pPr>
            <a:r>
              <a:rPr lang="en-GB" sz="3200" dirty="0">
                <a:solidFill>
                  <a:schemeClr val="bg1"/>
                </a:solidFill>
                <a:latin typeface="+mn-lt"/>
              </a:rPr>
              <a:t> The study presented by Hsu et al., (2022) highlight that patients with SCD are suffering from several inequalities of both 20 and 21 century. </a:t>
            </a:r>
          </a:p>
          <a:p>
            <a:pPr algn="just">
              <a:spcBef>
                <a:spcPts val="0"/>
              </a:spcBef>
            </a:pPr>
            <a:r>
              <a:rPr lang="en-GB" sz="3200" dirty="0">
                <a:solidFill>
                  <a:schemeClr val="bg1"/>
                </a:solidFill>
                <a:latin typeface="+mn-lt"/>
              </a:rPr>
              <a:t>The NHS Race and Health Observatory report presented in 2025 also mentioned that the patients with SCD are impacted by negative experience of care, lack of particular knowledge and under resourcing (NHS, 2025). One of the major reason of these inequalities is very limited availability of treatment. To overcome this UK has recently got for CRISPR-based gene therapy that offer a potential functional cure (NYSCF, 2023: SYNTHEGO, 2025). The evacuation of this tool have identified that treatment through this requires specialised centres, conditioning chemotherapy, and long-term follow-up, raising major public health challenges regarding equitable access across NHS regions. The study presented by Nih.gov (2024) further highlighted that patient eligibility criteria can also create limitations in implication of CRISPR.</a:t>
            </a:r>
            <a:endParaRPr lang="en-US" sz="3200" dirty="0">
              <a:solidFill>
                <a:schemeClr val="bg1"/>
              </a:solidFill>
              <a:latin typeface="+mn-lt"/>
            </a:endParaRPr>
          </a:p>
        </p:txBody>
      </p:sp>
      <p:sp>
        <p:nvSpPr>
          <p:cNvPr id="3" name="Text Placeholder 2">
            <a:extLst>
              <a:ext uri="{FF2B5EF4-FFF2-40B4-BE49-F238E27FC236}">
                <a16:creationId xmlns:a16="http://schemas.microsoft.com/office/drawing/2014/main" xmlns="" id="{5670D40C-5BD0-FC47-BDCE-BDE48A160F35}"/>
              </a:ext>
            </a:extLst>
          </p:cNvPr>
          <p:cNvSpPr>
            <a:spLocks noGrp="1"/>
          </p:cNvSpPr>
          <p:nvPr>
            <p:ph type="body" sz="quarter" idx="11"/>
          </p:nvPr>
        </p:nvSpPr>
        <p:spPr>
          <a:xfrm>
            <a:off x="2434095" y="4217625"/>
            <a:ext cx="10048875" cy="1107988"/>
          </a:xfrm>
        </p:spPr>
        <p:txBody>
          <a:bodyPr/>
          <a:lstStyle/>
          <a:p>
            <a:r>
              <a:rPr lang="en-GB" sz="6000" dirty="0">
                <a:latin typeface="Arial Black" panose="020B0A04020102020204" pitchFamily="34" charset="0"/>
              </a:rPr>
              <a:t>Prevalence</a:t>
            </a:r>
          </a:p>
        </p:txBody>
      </p:sp>
      <p:sp>
        <p:nvSpPr>
          <p:cNvPr id="4" name="Text Placeholder 3">
            <a:extLst>
              <a:ext uri="{FF2B5EF4-FFF2-40B4-BE49-F238E27FC236}">
                <a16:creationId xmlns:a16="http://schemas.microsoft.com/office/drawing/2014/main" xmlns="" id="{9EE92D83-3B0F-8142-BF87-BE89F4B3C124}"/>
              </a:ext>
            </a:extLst>
          </p:cNvPr>
          <p:cNvSpPr>
            <a:spLocks noGrp="1"/>
          </p:cNvSpPr>
          <p:nvPr>
            <p:ph type="body" sz="quarter" idx="20"/>
          </p:nvPr>
        </p:nvSpPr>
        <p:spPr>
          <a:xfrm>
            <a:off x="31532362" y="14944880"/>
            <a:ext cx="10050462" cy="1107988"/>
          </a:xfrm>
        </p:spPr>
        <p:txBody>
          <a:bodyPr/>
          <a:lstStyle/>
          <a:p>
            <a:r>
              <a:rPr lang="en-GB" sz="6000" dirty="0">
                <a:latin typeface="Arial Black" panose="020B0A04020102020204" pitchFamily="34" charset="0"/>
              </a:rPr>
              <a:t>Research question</a:t>
            </a:r>
          </a:p>
        </p:txBody>
      </p:sp>
      <p:sp>
        <p:nvSpPr>
          <p:cNvPr id="6" name="Text Placeholder 5">
            <a:extLst>
              <a:ext uri="{FF2B5EF4-FFF2-40B4-BE49-F238E27FC236}">
                <a16:creationId xmlns:a16="http://schemas.microsoft.com/office/drawing/2014/main" xmlns="" id="{46B6BEA9-4297-E841-A5DF-3FC5A8689F40}"/>
              </a:ext>
            </a:extLst>
          </p:cNvPr>
          <p:cNvSpPr>
            <a:spLocks noGrp="1"/>
          </p:cNvSpPr>
          <p:nvPr>
            <p:ph type="body" sz="quarter" idx="22"/>
          </p:nvPr>
        </p:nvSpPr>
        <p:spPr>
          <a:xfrm>
            <a:off x="16059026" y="4217625"/>
            <a:ext cx="10048875" cy="1107988"/>
          </a:xfrm>
        </p:spPr>
        <p:txBody>
          <a:bodyPr/>
          <a:lstStyle/>
          <a:p>
            <a:r>
              <a:rPr lang="en-GB" sz="6000" dirty="0" smtClean="0">
                <a:latin typeface="Arial Black" panose="020B0A04020102020204" pitchFamily="34" charset="0"/>
              </a:rPr>
              <a:t>Rationale </a:t>
            </a:r>
            <a:r>
              <a:rPr lang="en-GB" sz="6000" dirty="0">
                <a:latin typeface="Arial Black" panose="020B0A04020102020204" pitchFamily="34" charset="0"/>
              </a:rPr>
              <a:t>of study</a:t>
            </a:r>
          </a:p>
        </p:txBody>
      </p:sp>
      <p:sp>
        <p:nvSpPr>
          <p:cNvPr id="18" name="Text Placeholder 17">
            <a:extLst>
              <a:ext uri="{FF2B5EF4-FFF2-40B4-BE49-F238E27FC236}">
                <a16:creationId xmlns:a16="http://schemas.microsoft.com/office/drawing/2014/main" xmlns="" id="{9FFCC562-221F-8240-980C-DCE8D467C705}"/>
              </a:ext>
            </a:extLst>
          </p:cNvPr>
          <p:cNvSpPr>
            <a:spLocks noGrp="1"/>
          </p:cNvSpPr>
          <p:nvPr>
            <p:ph type="body" sz="quarter" idx="153"/>
          </p:nvPr>
        </p:nvSpPr>
        <p:spPr>
          <a:xfrm>
            <a:off x="0" y="0"/>
            <a:ext cx="43891200" cy="4158917"/>
          </a:xfrm>
          <a:solidFill>
            <a:schemeClr val="accent1"/>
          </a:solidFill>
        </p:spPr>
        <p:txBody>
          <a:bodyPr>
            <a:normAutofit/>
          </a:bodyPr>
          <a:lstStyle/>
          <a:p>
            <a:pPr algn="l"/>
            <a:r>
              <a:rPr lang="en-GB" sz="6600" dirty="0">
                <a:latin typeface="Arial Black" panose="020B0A04020102020204" pitchFamily="34" charset="0"/>
              </a:rPr>
              <a:t>Public Health Implications of CRISPR-Based Gene Therapy for Sickle Cell Disease: Access, Equity, and Health System Readiness in the United Kingdom</a:t>
            </a:r>
          </a:p>
        </p:txBody>
      </p:sp>
      <p:sp>
        <p:nvSpPr>
          <p:cNvPr id="20" name="Text Placeholder 1">
            <a:extLst>
              <a:ext uri="{FF2B5EF4-FFF2-40B4-BE49-F238E27FC236}">
                <a16:creationId xmlns:a16="http://schemas.microsoft.com/office/drawing/2014/main" xmlns="" id="{DDC2C4E2-E3BE-99CC-7674-078A61E8A34F}"/>
              </a:ext>
            </a:extLst>
          </p:cNvPr>
          <p:cNvSpPr txBox="1">
            <a:spLocks/>
          </p:cNvSpPr>
          <p:nvPr/>
        </p:nvSpPr>
        <p:spPr>
          <a:xfrm>
            <a:off x="30305327" y="16247221"/>
            <a:ext cx="12138489" cy="1938970"/>
          </a:xfrm>
          <a:prstGeom prst="rect">
            <a:avLst/>
          </a:prstGeom>
          <a:solidFill>
            <a:schemeClr val="accent1">
              <a:lumMod val="75000"/>
            </a:schemeClr>
          </a:solidFill>
          <a:ln w="38100">
            <a:solidFill>
              <a:schemeClr val="bg1">
                <a:lumMod val="50000"/>
              </a:schemeClr>
            </a:solidFill>
          </a:ln>
        </p:spPr>
        <p:txBody>
          <a:bodyPr wrap="square" lIns="228589" tIns="228589" rIns="228589" bIns="228589">
            <a:spAutoFit/>
          </a:bodyPr>
          <a:lstStyle>
            <a:lvl1pPr marL="0" indent="0" algn="l" defTabSz="4388900" rtl="0" eaLnBrk="1" latinLnBrk="0" hangingPunct="1">
              <a:spcBef>
                <a:spcPct val="20000"/>
              </a:spcBef>
              <a:buFont typeface="Arial" pitchFamily="34" charset="0"/>
              <a:buNone/>
              <a:defRPr sz="2500" kern="1200">
                <a:solidFill>
                  <a:schemeClr val="tx1"/>
                </a:solidFill>
                <a:latin typeface="Calibri" panose="020F0502020204030204" pitchFamily="34" charset="0"/>
                <a:ea typeface="+mn-ea"/>
                <a:cs typeface="Calibri" panose="020F0502020204030204" pitchFamily="34" charset="0"/>
              </a:defRPr>
            </a:lvl1pPr>
            <a:lvl2pPr marL="1485825" indent="-571471" algn="l" defTabSz="4388900" rtl="0" eaLnBrk="1" latinLnBrk="0" hangingPunct="1">
              <a:spcBef>
                <a:spcPct val="20000"/>
              </a:spcBef>
              <a:buFont typeface="Arial" pitchFamily="34" charset="0"/>
              <a:buChar char="–"/>
              <a:defRPr sz="2500" kern="1200">
                <a:solidFill>
                  <a:schemeClr val="tx1"/>
                </a:solidFill>
                <a:latin typeface="Trebuchet MS" pitchFamily="34" charset="0"/>
                <a:ea typeface="+mn-ea"/>
                <a:cs typeface="+mn-cs"/>
              </a:defRPr>
            </a:lvl2pPr>
            <a:lvl3pPr marL="2057297" indent="-571471" algn="l" defTabSz="4388900" rtl="0" eaLnBrk="1" latinLnBrk="0" hangingPunct="1">
              <a:spcBef>
                <a:spcPct val="20000"/>
              </a:spcBef>
              <a:buFont typeface="Arial" pitchFamily="34" charset="0"/>
              <a:buChar char="•"/>
              <a:defRPr sz="2500" kern="1200">
                <a:solidFill>
                  <a:schemeClr val="tx1"/>
                </a:solidFill>
                <a:latin typeface="Trebuchet MS" pitchFamily="34" charset="0"/>
                <a:ea typeface="+mn-ea"/>
                <a:cs typeface="+mn-cs"/>
              </a:defRPr>
            </a:lvl3pPr>
            <a:lvl4pPr marL="2685916" indent="-628619" algn="l" defTabSz="4388900" rtl="0" eaLnBrk="1" latinLnBrk="0" hangingPunct="1">
              <a:spcBef>
                <a:spcPct val="20000"/>
              </a:spcBef>
              <a:buFont typeface="Arial" pitchFamily="34" charset="0"/>
              <a:buChar char="–"/>
              <a:defRPr sz="2500" kern="1200">
                <a:solidFill>
                  <a:schemeClr val="tx1"/>
                </a:solidFill>
                <a:latin typeface="Trebuchet MS" pitchFamily="34" charset="0"/>
                <a:ea typeface="+mn-ea"/>
                <a:cs typeface="+mn-cs"/>
              </a:defRPr>
            </a:lvl4pPr>
            <a:lvl5pPr marL="3143093" indent="-457177" algn="l" defTabSz="4388900" rtl="0" eaLnBrk="1" latinLnBrk="0" hangingPunct="1">
              <a:spcBef>
                <a:spcPct val="20000"/>
              </a:spcBef>
              <a:buFont typeface="Arial" pitchFamily="34" charset="0"/>
              <a:buChar char="»"/>
              <a:defRPr sz="2500" kern="1200">
                <a:solidFill>
                  <a:schemeClr val="tx1"/>
                </a:solidFill>
                <a:latin typeface="Trebuchet MS" pitchFamily="34" charset="0"/>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a:lstStyle>
          <a:p>
            <a:pPr algn="just">
              <a:spcBef>
                <a:spcPts val="0"/>
              </a:spcBef>
            </a:pPr>
            <a:r>
              <a:rPr lang="en-GB" sz="3200" dirty="0">
                <a:solidFill>
                  <a:schemeClr val="bg1"/>
                </a:solidFill>
                <a:latin typeface="+mn-lt"/>
              </a:rPr>
              <a:t>How prepared is the UK health system to equitably implement CRISPR-based gene therapy for sickle cell disease, and what public health factors influence access and equity?</a:t>
            </a:r>
          </a:p>
        </p:txBody>
      </p:sp>
      <p:sp>
        <p:nvSpPr>
          <p:cNvPr id="23" name="Text Placeholder 1">
            <a:extLst>
              <a:ext uri="{FF2B5EF4-FFF2-40B4-BE49-F238E27FC236}">
                <a16:creationId xmlns:a16="http://schemas.microsoft.com/office/drawing/2014/main" xmlns="" id="{A3BD6AA7-EC70-43DE-1234-02FDB1A3086D}"/>
              </a:ext>
            </a:extLst>
          </p:cNvPr>
          <p:cNvSpPr txBox="1">
            <a:spLocks/>
          </p:cNvSpPr>
          <p:nvPr/>
        </p:nvSpPr>
        <p:spPr>
          <a:xfrm>
            <a:off x="15043033" y="5547629"/>
            <a:ext cx="13785208" cy="5386068"/>
          </a:xfrm>
          <a:prstGeom prst="rect">
            <a:avLst/>
          </a:prstGeom>
          <a:solidFill>
            <a:schemeClr val="accent1">
              <a:lumMod val="75000"/>
            </a:schemeClr>
          </a:solidFill>
          <a:ln w="38100">
            <a:solidFill>
              <a:schemeClr val="tx2">
                <a:lumMod val="60000"/>
                <a:lumOff val="40000"/>
              </a:schemeClr>
            </a:solidFill>
          </a:ln>
        </p:spPr>
        <p:txBody>
          <a:bodyPr wrap="square" lIns="228589" tIns="228589" rIns="228589" bIns="228589">
            <a:spAutoFit/>
          </a:bodyPr>
          <a:lstStyle>
            <a:lvl1pPr marL="0" indent="0" algn="l" defTabSz="4388900" rtl="0" eaLnBrk="1" latinLnBrk="0" hangingPunct="1">
              <a:spcBef>
                <a:spcPct val="20000"/>
              </a:spcBef>
              <a:buFont typeface="Arial" pitchFamily="34" charset="0"/>
              <a:buNone/>
              <a:defRPr sz="2500" kern="1200">
                <a:solidFill>
                  <a:schemeClr val="tx1"/>
                </a:solidFill>
                <a:latin typeface="Calibri" panose="020F0502020204030204" pitchFamily="34" charset="0"/>
                <a:ea typeface="+mn-ea"/>
                <a:cs typeface="Calibri" panose="020F0502020204030204" pitchFamily="34" charset="0"/>
              </a:defRPr>
            </a:lvl1pPr>
            <a:lvl2pPr marL="1485825" indent="-571471" algn="l" defTabSz="4388900" rtl="0" eaLnBrk="1" latinLnBrk="0" hangingPunct="1">
              <a:spcBef>
                <a:spcPct val="20000"/>
              </a:spcBef>
              <a:buFont typeface="Arial" pitchFamily="34" charset="0"/>
              <a:buChar char="–"/>
              <a:defRPr sz="2500" kern="1200">
                <a:solidFill>
                  <a:schemeClr val="tx1"/>
                </a:solidFill>
                <a:latin typeface="Trebuchet MS" pitchFamily="34" charset="0"/>
                <a:ea typeface="+mn-ea"/>
                <a:cs typeface="+mn-cs"/>
              </a:defRPr>
            </a:lvl2pPr>
            <a:lvl3pPr marL="2057297" indent="-571471" algn="l" defTabSz="4388900" rtl="0" eaLnBrk="1" latinLnBrk="0" hangingPunct="1">
              <a:spcBef>
                <a:spcPct val="20000"/>
              </a:spcBef>
              <a:buFont typeface="Arial" pitchFamily="34" charset="0"/>
              <a:buChar char="•"/>
              <a:defRPr sz="2500" kern="1200">
                <a:solidFill>
                  <a:schemeClr val="tx1"/>
                </a:solidFill>
                <a:latin typeface="Trebuchet MS" pitchFamily="34" charset="0"/>
                <a:ea typeface="+mn-ea"/>
                <a:cs typeface="+mn-cs"/>
              </a:defRPr>
            </a:lvl3pPr>
            <a:lvl4pPr marL="2685916" indent="-628619" algn="l" defTabSz="4388900" rtl="0" eaLnBrk="1" latinLnBrk="0" hangingPunct="1">
              <a:spcBef>
                <a:spcPct val="20000"/>
              </a:spcBef>
              <a:buFont typeface="Arial" pitchFamily="34" charset="0"/>
              <a:buChar char="–"/>
              <a:defRPr sz="2500" kern="1200">
                <a:solidFill>
                  <a:schemeClr val="tx1"/>
                </a:solidFill>
                <a:latin typeface="Trebuchet MS" pitchFamily="34" charset="0"/>
                <a:ea typeface="+mn-ea"/>
                <a:cs typeface="+mn-cs"/>
              </a:defRPr>
            </a:lvl4pPr>
            <a:lvl5pPr marL="3143093" indent="-457177" algn="l" defTabSz="4388900" rtl="0" eaLnBrk="1" latinLnBrk="0" hangingPunct="1">
              <a:spcBef>
                <a:spcPct val="20000"/>
              </a:spcBef>
              <a:buFont typeface="Arial" pitchFamily="34" charset="0"/>
              <a:buChar char="»"/>
              <a:defRPr sz="2500" kern="1200">
                <a:solidFill>
                  <a:schemeClr val="tx1"/>
                </a:solidFill>
                <a:latin typeface="Trebuchet MS" pitchFamily="34" charset="0"/>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a:lstStyle>
          <a:p>
            <a:pPr algn="just">
              <a:spcBef>
                <a:spcPts val="0"/>
              </a:spcBef>
            </a:pPr>
            <a:r>
              <a:rPr lang="en-US" sz="3200" dirty="0">
                <a:solidFill>
                  <a:schemeClr val="bg1"/>
                </a:solidFill>
                <a:latin typeface="+mn-lt"/>
              </a:rPr>
              <a:t>Sickle Cell Disease (SCD) disproportionately affects ethnically </a:t>
            </a:r>
            <a:r>
              <a:rPr lang="en-US" sz="3200" dirty="0" err="1">
                <a:solidFill>
                  <a:schemeClr val="bg1"/>
                </a:solidFill>
                <a:latin typeface="+mn-lt"/>
              </a:rPr>
              <a:t>marginalised</a:t>
            </a:r>
            <a:r>
              <a:rPr lang="en-US" sz="3200" dirty="0">
                <a:solidFill>
                  <a:schemeClr val="bg1"/>
                </a:solidFill>
                <a:latin typeface="+mn-lt"/>
              </a:rPr>
              <a:t> populations in the UK who already experience health inequalities. Although CRISPR gene therapy offers a potential cure (</a:t>
            </a:r>
            <a:r>
              <a:rPr lang="en-US" sz="3200" dirty="0" err="1">
                <a:solidFill>
                  <a:schemeClr val="bg1"/>
                </a:solidFill>
                <a:latin typeface="+mn-lt"/>
              </a:rPr>
              <a:t>Subica</a:t>
            </a:r>
            <a:r>
              <a:rPr lang="en-US" sz="3200" dirty="0">
                <a:solidFill>
                  <a:schemeClr val="bg1"/>
                </a:solidFill>
                <a:latin typeface="+mn-lt"/>
              </a:rPr>
              <a:t>, 2023), its high cost, </a:t>
            </a:r>
            <a:r>
              <a:rPr lang="en-US" sz="3200" dirty="0" err="1">
                <a:solidFill>
                  <a:schemeClr val="bg1"/>
                </a:solidFill>
                <a:latin typeface="+mn-lt"/>
              </a:rPr>
              <a:t>specialised</a:t>
            </a:r>
            <a:r>
              <a:rPr lang="en-US" sz="3200" dirty="0">
                <a:solidFill>
                  <a:schemeClr val="bg1"/>
                </a:solidFill>
                <a:latin typeface="+mn-lt"/>
              </a:rPr>
              <a:t> infrastructure requirements, and reliance on advanced genomic services risk widening disparities in access. Despite NHS commitments to advancing genomic medicine and reducing ethnic health inequalities (Strategy, 2024), there is limited evidence on system readiness to deliver CRISPR equitably. This study addresses this gap by evaluating health-system preparedness and identifying barriers to ensure fair and sustainable implementation within the NHS.</a:t>
            </a:r>
            <a:endParaRPr lang="en-GB" sz="3200" dirty="0">
              <a:solidFill>
                <a:schemeClr val="bg1"/>
              </a:solidFill>
              <a:latin typeface="+mn-lt"/>
            </a:endParaRPr>
          </a:p>
        </p:txBody>
      </p:sp>
      <p:sp>
        <p:nvSpPr>
          <p:cNvPr id="26" name="Text Placeholder 5">
            <a:extLst>
              <a:ext uri="{FF2B5EF4-FFF2-40B4-BE49-F238E27FC236}">
                <a16:creationId xmlns:a16="http://schemas.microsoft.com/office/drawing/2014/main" xmlns="" id="{C152B5DA-09EF-5866-1F90-86025DEA2674}"/>
              </a:ext>
            </a:extLst>
          </p:cNvPr>
          <p:cNvSpPr txBox="1">
            <a:spLocks/>
          </p:cNvSpPr>
          <p:nvPr/>
        </p:nvSpPr>
        <p:spPr>
          <a:xfrm>
            <a:off x="31049040" y="4158917"/>
            <a:ext cx="10048875" cy="1107988"/>
          </a:xfrm>
          <a:prstGeom prst="rect">
            <a:avLst/>
          </a:prstGeom>
          <a:noFill/>
        </p:spPr>
        <p:txBody>
          <a:bodyPr lIns="91436" tIns="91436" rIns="91436" bIns="91436" anchor="ctr" anchorCtr="0">
            <a:spAutoFit/>
          </a:bodyPr>
          <a:lstStyle>
            <a:lvl1pPr marL="0" indent="0" algn="ctr" defTabSz="4388900" rtl="0" eaLnBrk="1" latinLnBrk="0" hangingPunct="1">
              <a:spcBef>
                <a:spcPct val="20000"/>
              </a:spcBef>
              <a:buFont typeface="Arial" pitchFamily="34" charset="0"/>
              <a:buNone/>
              <a:defRPr sz="3700" b="1" u="sng" kern="1200" baseline="0">
                <a:solidFill>
                  <a:schemeClr val="accent1">
                    <a:lumMod val="50000"/>
                  </a:schemeClr>
                </a:solidFill>
                <a:latin typeface="Calibri" panose="020F0502020204030204" pitchFamily="34" charset="0"/>
                <a:ea typeface="+mn-ea"/>
                <a:cs typeface="Calibri" panose="020F0502020204030204" pitchFamily="34" charset="0"/>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a:lstStyle>
          <a:p>
            <a:r>
              <a:rPr lang="en-GB" sz="6000" dirty="0">
                <a:latin typeface="Arial Black" panose="020B0A04020102020204" pitchFamily="34" charset="0"/>
              </a:rPr>
              <a:t>Aim and Objectives</a:t>
            </a:r>
          </a:p>
        </p:txBody>
      </p:sp>
      <p:sp>
        <p:nvSpPr>
          <p:cNvPr id="27" name="Text Placeholder 1">
            <a:extLst>
              <a:ext uri="{FF2B5EF4-FFF2-40B4-BE49-F238E27FC236}">
                <a16:creationId xmlns:a16="http://schemas.microsoft.com/office/drawing/2014/main" xmlns="" id="{18946B97-796F-4103-3D28-0EFA95F4B80B}"/>
              </a:ext>
            </a:extLst>
          </p:cNvPr>
          <p:cNvSpPr txBox="1">
            <a:spLocks/>
          </p:cNvSpPr>
          <p:nvPr/>
        </p:nvSpPr>
        <p:spPr>
          <a:xfrm>
            <a:off x="30305327" y="5463929"/>
            <a:ext cx="12062151" cy="9227119"/>
          </a:xfrm>
          <a:prstGeom prst="rect">
            <a:avLst/>
          </a:prstGeom>
          <a:solidFill>
            <a:schemeClr val="accent1">
              <a:lumMod val="75000"/>
            </a:schemeClr>
          </a:solidFill>
          <a:ln w="38100">
            <a:solidFill>
              <a:schemeClr val="bg1">
                <a:lumMod val="50000"/>
              </a:schemeClr>
            </a:solidFill>
          </a:ln>
        </p:spPr>
        <p:txBody>
          <a:bodyPr wrap="square" lIns="228589" tIns="228589" rIns="228589" bIns="228589">
            <a:spAutoFit/>
          </a:bodyPr>
          <a:lstStyle>
            <a:lvl1pPr marL="0" indent="0" algn="l" defTabSz="4388900" rtl="0" eaLnBrk="1" latinLnBrk="0" hangingPunct="1">
              <a:spcBef>
                <a:spcPct val="20000"/>
              </a:spcBef>
              <a:buFont typeface="Arial" pitchFamily="34" charset="0"/>
              <a:buNone/>
              <a:defRPr sz="2500" kern="1200">
                <a:solidFill>
                  <a:schemeClr val="tx1"/>
                </a:solidFill>
                <a:latin typeface="Calibri" panose="020F0502020204030204" pitchFamily="34" charset="0"/>
                <a:ea typeface="+mn-ea"/>
                <a:cs typeface="Calibri" panose="020F0502020204030204" pitchFamily="34" charset="0"/>
              </a:defRPr>
            </a:lvl1pPr>
            <a:lvl2pPr marL="1485825" indent="-571471" algn="l" defTabSz="4388900" rtl="0" eaLnBrk="1" latinLnBrk="0" hangingPunct="1">
              <a:spcBef>
                <a:spcPct val="20000"/>
              </a:spcBef>
              <a:buFont typeface="Arial" pitchFamily="34" charset="0"/>
              <a:buChar char="–"/>
              <a:defRPr sz="2500" kern="1200">
                <a:solidFill>
                  <a:schemeClr val="tx1"/>
                </a:solidFill>
                <a:latin typeface="Trebuchet MS" pitchFamily="34" charset="0"/>
                <a:ea typeface="+mn-ea"/>
                <a:cs typeface="+mn-cs"/>
              </a:defRPr>
            </a:lvl2pPr>
            <a:lvl3pPr marL="2057297" indent="-571471" algn="l" defTabSz="4388900" rtl="0" eaLnBrk="1" latinLnBrk="0" hangingPunct="1">
              <a:spcBef>
                <a:spcPct val="20000"/>
              </a:spcBef>
              <a:buFont typeface="Arial" pitchFamily="34" charset="0"/>
              <a:buChar char="•"/>
              <a:defRPr sz="2500" kern="1200">
                <a:solidFill>
                  <a:schemeClr val="tx1"/>
                </a:solidFill>
                <a:latin typeface="Trebuchet MS" pitchFamily="34" charset="0"/>
                <a:ea typeface="+mn-ea"/>
                <a:cs typeface="+mn-cs"/>
              </a:defRPr>
            </a:lvl3pPr>
            <a:lvl4pPr marL="2685916" indent="-628619" algn="l" defTabSz="4388900" rtl="0" eaLnBrk="1" latinLnBrk="0" hangingPunct="1">
              <a:spcBef>
                <a:spcPct val="20000"/>
              </a:spcBef>
              <a:buFont typeface="Arial" pitchFamily="34" charset="0"/>
              <a:buChar char="–"/>
              <a:defRPr sz="2500" kern="1200">
                <a:solidFill>
                  <a:schemeClr val="tx1"/>
                </a:solidFill>
                <a:latin typeface="Trebuchet MS" pitchFamily="34" charset="0"/>
                <a:ea typeface="+mn-ea"/>
                <a:cs typeface="+mn-cs"/>
              </a:defRPr>
            </a:lvl4pPr>
            <a:lvl5pPr marL="3143093" indent="-457177" algn="l" defTabSz="4388900" rtl="0" eaLnBrk="1" latinLnBrk="0" hangingPunct="1">
              <a:spcBef>
                <a:spcPct val="20000"/>
              </a:spcBef>
              <a:buFont typeface="Arial" pitchFamily="34" charset="0"/>
              <a:buChar char="»"/>
              <a:defRPr sz="2500" kern="1200">
                <a:solidFill>
                  <a:schemeClr val="tx1"/>
                </a:solidFill>
                <a:latin typeface="Trebuchet MS" pitchFamily="34" charset="0"/>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a:lstStyle>
          <a:p>
            <a:pPr algn="just"/>
            <a:r>
              <a:rPr lang="en-GB" sz="3200" dirty="0">
                <a:solidFill>
                  <a:schemeClr val="bg1"/>
                </a:solidFill>
                <a:latin typeface="+mn-lt"/>
              </a:rPr>
              <a:t>The main aim of his study is to critically evaluate the public health implications of introducing CRISPR-based gene therapy for sickle cell disease in the UK, with emphasis on health system readiness, equitable access, and potential disparities in implementation.</a:t>
            </a:r>
          </a:p>
          <a:p>
            <a:pPr marL="228600" lvl="0" indent="-228600" algn="just">
              <a:buFont typeface="+mj-lt"/>
              <a:buAutoNum type="arabicPeriod"/>
            </a:pPr>
            <a:r>
              <a:rPr lang="en-GB" sz="3200" dirty="0">
                <a:solidFill>
                  <a:schemeClr val="bg1"/>
                </a:solidFill>
                <a:latin typeface="+mn-lt"/>
              </a:rPr>
              <a:t>To critically analyse the current policy, regulatory, and commissioning framework governing CRISPR-based gene therapy for sickle cell disease within the UK.</a:t>
            </a:r>
          </a:p>
          <a:p>
            <a:pPr marL="228600" lvl="0" indent="-228600" algn="just">
              <a:buFont typeface="+mj-lt"/>
              <a:buAutoNum type="arabicPeriod"/>
            </a:pPr>
            <a:r>
              <a:rPr lang="en-GB" sz="3200" dirty="0">
                <a:solidFill>
                  <a:schemeClr val="bg1"/>
                </a:solidFill>
                <a:latin typeface="+mn-lt"/>
              </a:rPr>
              <a:t>To assess potential barriers and facilitators to equitable access, including socioeconomic status, ethnicity, geographic variation, and service capacity within NHS trusts.</a:t>
            </a:r>
          </a:p>
          <a:p>
            <a:pPr marL="228600" lvl="0" indent="-228600" algn="just">
              <a:buFont typeface="+mj-lt"/>
              <a:buAutoNum type="arabicPeriod"/>
            </a:pPr>
            <a:r>
              <a:rPr lang="en-GB" sz="3200" dirty="0">
                <a:solidFill>
                  <a:schemeClr val="bg1"/>
                </a:solidFill>
                <a:latin typeface="+mn-lt"/>
              </a:rPr>
              <a:t>To evaluate health system readiness, including infrastructure requirements, funding mechanisms, and long-term monitoring capacity.</a:t>
            </a:r>
          </a:p>
          <a:p>
            <a:pPr marL="228600" lvl="0" indent="-228600" algn="just">
              <a:buFont typeface="+mj-lt"/>
              <a:buAutoNum type="arabicPeriod"/>
            </a:pPr>
            <a:r>
              <a:rPr lang="en-GB" sz="3200" dirty="0">
                <a:solidFill>
                  <a:schemeClr val="bg1"/>
                </a:solidFill>
                <a:latin typeface="+mn-lt"/>
              </a:rPr>
              <a:t>To explore public health and ethical considerations, including distributive justice, community engagement, and implications for reducing or exacerbating health inequalities.</a:t>
            </a:r>
          </a:p>
          <a:p>
            <a:pPr algn="just">
              <a:spcBef>
                <a:spcPts val="0"/>
              </a:spcBef>
            </a:pPr>
            <a:endParaRPr lang="en-GB" sz="3200" dirty="0">
              <a:solidFill>
                <a:schemeClr val="bg1"/>
              </a:solidFill>
              <a:latin typeface="+mn-lt"/>
            </a:endParaRPr>
          </a:p>
        </p:txBody>
      </p:sp>
      <p:sp>
        <p:nvSpPr>
          <p:cNvPr id="28" name="Text Placeholder 5">
            <a:extLst>
              <a:ext uri="{FF2B5EF4-FFF2-40B4-BE49-F238E27FC236}">
                <a16:creationId xmlns:a16="http://schemas.microsoft.com/office/drawing/2014/main" xmlns="" id="{01279CBF-6E41-8791-12ED-BA7915A6958C}"/>
              </a:ext>
            </a:extLst>
          </p:cNvPr>
          <p:cNvSpPr txBox="1">
            <a:spLocks/>
          </p:cNvSpPr>
          <p:nvPr/>
        </p:nvSpPr>
        <p:spPr>
          <a:xfrm>
            <a:off x="16440026" y="11004575"/>
            <a:ext cx="10048875" cy="1107988"/>
          </a:xfrm>
          <a:prstGeom prst="rect">
            <a:avLst/>
          </a:prstGeom>
          <a:noFill/>
        </p:spPr>
        <p:txBody>
          <a:bodyPr lIns="91436" tIns="91436" rIns="91436" bIns="91436" anchor="ctr" anchorCtr="0">
            <a:spAutoFit/>
          </a:bodyPr>
          <a:lstStyle>
            <a:lvl1pPr marL="0" indent="0" algn="ctr" defTabSz="4388900" rtl="0" eaLnBrk="1" latinLnBrk="0" hangingPunct="1">
              <a:spcBef>
                <a:spcPct val="20000"/>
              </a:spcBef>
              <a:buFont typeface="Arial" pitchFamily="34" charset="0"/>
              <a:buNone/>
              <a:defRPr sz="3700" b="1" u="sng" kern="1200" baseline="0">
                <a:solidFill>
                  <a:schemeClr val="accent1">
                    <a:lumMod val="50000"/>
                  </a:schemeClr>
                </a:solidFill>
                <a:latin typeface="Calibri" panose="020F0502020204030204" pitchFamily="34" charset="0"/>
                <a:ea typeface="+mn-ea"/>
                <a:cs typeface="Calibri" panose="020F0502020204030204" pitchFamily="34" charset="0"/>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a:lstStyle>
          <a:p>
            <a:r>
              <a:rPr lang="en-GB" sz="6000" dirty="0">
                <a:latin typeface="Arial Black" panose="020B0A04020102020204" pitchFamily="34" charset="0"/>
              </a:rPr>
              <a:t>Research Impact</a:t>
            </a:r>
          </a:p>
        </p:txBody>
      </p:sp>
      <p:sp>
        <p:nvSpPr>
          <p:cNvPr id="29" name="Text Placeholder 1">
            <a:extLst>
              <a:ext uri="{FF2B5EF4-FFF2-40B4-BE49-F238E27FC236}">
                <a16:creationId xmlns:a16="http://schemas.microsoft.com/office/drawing/2014/main" xmlns="" id="{3AE1EC7D-6705-F7F9-9A6D-DA516E915DF9}"/>
              </a:ext>
            </a:extLst>
          </p:cNvPr>
          <p:cNvSpPr txBox="1">
            <a:spLocks/>
          </p:cNvSpPr>
          <p:nvPr/>
        </p:nvSpPr>
        <p:spPr>
          <a:xfrm>
            <a:off x="14911571" y="12242616"/>
            <a:ext cx="13785208" cy="4302694"/>
          </a:xfrm>
          <a:prstGeom prst="rect">
            <a:avLst/>
          </a:prstGeom>
          <a:solidFill>
            <a:schemeClr val="accent1">
              <a:lumMod val="75000"/>
            </a:schemeClr>
          </a:solidFill>
          <a:ln w="38100">
            <a:solidFill>
              <a:schemeClr val="accent4"/>
            </a:solidFill>
          </a:ln>
        </p:spPr>
        <p:txBody>
          <a:bodyPr wrap="square" lIns="228589" tIns="228589" rIns="228589" bIns="228589">
            <a:spAutoFit/>
          </a:bodyPr>
          <a:lstStyle>
            <a:lvl1pPr marL="0" indent="0" algn="l" defTabSz="4388900" rtl="0" eaLnBrk="1" latinLnBrk="0" hangingPunct="1">
              <a:spcBef>
                <a:spcPct val="20000"/>
              </a:spcBef>
              <a:buFont typeface="Arial" pitchFamily="34" charset="0"/>
              <a:buNone/>
              <a:defRPr sz="2500" kern="1200">
                <a:solidFill>
                  <a:schemeClr val="tx1"/>
                </a:solidFill>
                <a:latin typeface="Calibri" panose="020F0502020204030204" pitchFamily="34" charset="0"/>
                <a:ea typeface="+mn-ea"/>
                <a:cs typeface="Calibri" panose="020F0502020204030204" pitchFamily="34" charset="0"/>
              </a:defRPr>
            </a:lvl1pPr>
            <a:lvl2pPr marL="1485825" indent="-571471" algn="l" defTabSz="4388900" rtl="0" eaLnBrk="1" latinLnBrk="0" hangingPunct="1">
              <a:spcBef>
                <a:spcPct val="20000"/>
              </a:spcBef>
              <a:buFont typeface="Arial" pitchFamily="34" charset="0"/>
              <a:buChar char="–"/>
              <a:defRPr sz="2500" kern="1200">
                <a:solidFill>
                  <a:schemeClr val="tx1"/>
                </a:solidFill>
                <a:latin typeface="Trebuchet MS" pitchFamily="34" charset="0"/>
                <a:ea typeface="+mn-ea"/>
                <a:cs typeface="+mn-cs"/>
              </a:defRPr>
            </a:lvl2pPr>
            <a:lvl3pPr marL="2057297" indent="-571471" algn="l" defTabSz="4388900" rtl="0" eaLnBrk="1" latinLnBrk="0" hangingPunct="1">
              <a:spcBef>
                <a:spcPct val="20000"/>
              </a:spcBef>
              <a:buFont typeface="Arial" pitchFamily="34" charset="0"/>
              <a:buChar char="•"/>
              <a:defRPr sz="2500" kern="1200">
                <a:solidFill>
                  <a:schemeClr val="tx1"/>
                </a:solidFill>
                <a:latin typeface="Trebuchet MS" pitchFamily="34" charset="0"/>
                <a:ea typeface="+mn-ea"/>
                <a:cs typeface="+mn-cs"/>
              </a:defRPr>
            </a:lvl3pPr>
            <a:lvl4pPr marL="2685916" indent="-628619" algn="l" defTabSz="4388900" rtl="0" eaLnBrk="1" latinLnBrk="0" hangingPunct="1">
              <a:spcBef>
                <a:spcPct val="20000"/>
              </a:spcBef>
              <a:buFont typeface="Arial" pitchFamily="34" charset="0"/>
              <a:buChar char="–"/>
              <a:defRPr sz="2500" kern="1200">
                <a:solidFill>
                  <a:schemeClr val="tx1"/>
                </a:solidFill>
                <a:latin typeface="Trebuchet MS" pitchFamily="34" charset="0"/>
                <a:ea typeface="+mn-ea"/>
                <a:cs typeface="+mn-cs"/>
              </a:defRPr>
            </a:lvl4pPr>
            <a:lvl5pPr marL="3143093" indent="-457177" algn="l" defTabSz="4388900" rtl="0" eaLnBrk="1" latinLnBrk="0" hangingPunct="1">
              <a:spcBef>
                <a:spcPct val="20000"/>
              </a:spcBef>
              <a:buFont typeface="Arial" pitchFamily="34" charset="0"/>
              <a:buChar char="»"/>
              <a:defRPr sz="2500" kern="1200">
                <a:solidFill>
                  <a:schemeClr val="tx1"/>
                </a:solidFill>
                <a:latin typeface="Trebuchet MS" pitchFamily="34" charset="0"/>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a:lstStyle>
          <a:p>
            <a:pPr algn="just"/>
            <a:r>
              <a:rPr lang="en-GB" sz="3200" dirty="0">
                <a:solidFill>
                  <a:schemeClr val="bg1"/>
                </a:solidFill>
                <a:latin typeface="+mn-lt"/>
              </a:rPr>
              <a:t>This research will inform equitable implementation of advanced genomic therapies the major impacts of this study are:</a:t>
            </a:r>
          </a:p>
          <a:p>
            <a:pPr marL="457200" indent="-457200" algn="just">
              <a:buFont typeface="Arial" panose="020B0604020202020204" pitchFamily="34" charset="0"/>
              <a:buChar char="•"/>
            </a:pPr>
            <a:r>
              <a:rPr lang="en-GB" sz="3200" dirty="0">
                <a:solidFill>
                  <a:schemeClr val="bg1"/>
                </a:solidFill>
                <a:latin typeface="+mn-lt"/>
              </a:rPr>
              <a:t>Support NHS planning for specialist gene-therapy service expansion</a:t>
            </a:r>
          </a:p>
          <a:p>
            <a:pPr marL="457200" indent="-457200" algn="just">
              <a:buFont typeface="Arial" panose="020B0604020202020204" pitchFamily="34" charset="0"/>
              <a:buChar char="•"/>
            </a:pPr>
            <a:r>
              <a:rPr lang="en-GB" sz="3200" dirty="0">
                <a:solidFill>
                  <a:schemeClr val="bg1"/>
                </a:solidFill>
                <a:latin typeface="+mn-lt"/>
              </a:rPr>
              <a:t>Identify structural barriers affecting ethnic minority populations with SCD</a:t>
            </a:r>
          </a:p>
          <a:p>
            <a:pPr marL="457200" indent="-457200" algn="just">
              <a:buFont typeface="Arial" panose="020B0604020202020204" pitchFamily="34" charset="0"/>
              <a:buChar char="•"/>
            </a:pPr>
            <a:r>
              <a:rPr lang="en-GB" sz="3200" dirty="0" smtClean="0">
                <a:solidFill>
                  <a:schemeClr val="bg1"/>
                </a:solidFill>
                <a:latin typeface="+mn-lt"/>
              </a:rPr>
              <a:t>NICE guidance and NHS commissioning policies </a:t>
            </a:r>
            <a:r>
              <a:rPr lang="en-GB" sz="3200" dirty="0" smtClean="0">
                <a:solidFill>
                  <a:schemeClr val="bg1"/>
                </a:solidFill>
                <a:latin typeface="+mn-lt"/>
              </a:rPr>
              <a:t>governing </a:t>
            </a:r>
            <a:r>
              <a:rPr lang="en-GB" sz="3200" dirty="0" smtClean="0">
                <a:solidFill>
                  <a:schemeClr val="bg1"/>
                </a:solidFill>
                <a:latin typeface="+mn-lt"/>
              </a:rPr>
              <a:t>equitable </a:t>
            </a:r>
            <a:r>
              <a:rPr lang="en-GB" sz="3200" dirty="0">
                <a:solidFill>
                  <a:schemeClr val="bg1"/>
                </a:solidFill>
                <a:latin typeface="+mn-lt"/>
              </a:rPr>
              <a:t>access criteria</a:t>
            </a:r>
          </a:p>
          <a:p>
            <a:pPr marL="457200" indent="-457200" algn="just">
              <a:buFont typeface="Arial" panose="020B0604020202020204" pitchFamily="34" charset="0"/>
              <a:buChar char="•"/>
            </a:pPr>
            <a:r>
              <a:rPr lang="en-GB" sz="3200" dirty="0">
                <a:solidFill>
                  <a:schemeClr val="bg1"/>
                </a:solidFill>
                <a:latin typeface="+mn-lt"/>
              </a:rPr>
              <a:t>Contribute to UK strategies on reducing genomic health inequalities</a:t>
            </a:r>
          </a:p>
        </p:txBody>
      </p:sp>
      <p:pic>
        <p:nvPicPr>
          <p:cNvPr id="30" name="Picture 29">
            <a:extLst>
              <a:ext uri="{FF2B5EF4-FFF2-40B4-BE49-F238E27FC236}">
                <a16:creationId xmlns:a16="http://schemas.microsoft.com/office/drawing/2014/main" xmlns="" id="{E3A17A64-648E-65E5-B251-93A2F49F62D9}"/>
              </a:ext>
            </a:extLst>
          </p:cNvPr>
          <p:cNvPicPr>
            <a:picLocks noChangeAspect="1"/>
          </p:cNvPicPr>
          <p:nvPr/>
        </p:nvPicPr>
        <p:blipFill>
          <a:blip r:embed="rId2">
            <a:extLst>
              <a:ext uri="{28A0092B-C50C-407E-A947-70E740481C1C}">
                <a14:useLocalDpi xmlns:a14="http://schemas.microsoft.com/office/drawing/2010/main" xmlns="" val="0"/>
              </a:ext>
            </a:extLst>
          </a:blip>
          <a:srcRect/>
          <a:stretch>
            <a:fillRect/>
          </a:stretch>
        </p:blipFill>
        <p:spPr bwMode="auto">
          <a:xfrm>
            <a:off x="15338291" y="16804390"/>
            <a:ext cx="13139210" cy="5536401"/>
          </a:xfrm>
          <a:prstGeom prst="rect">
            <a:avLst/>
          </a:prstGeom>
          <a:noFill/>
        </p:spPr>
      </p:pic>
      <p:sp>
        <p:nvSpPr>
          <p:cNvPr id="31" name="Text Placeholder 5">
            <a:extLst>
              <a:ext uri="{FF2B5EF4-FFF2-40B4-BE49-F238E27FC236}">
                <a16:creationId xmlns:a16="http://schemas.microsoft.com/office/drawing/2014/main" xmlns="" id="{CE952273-19EE-C9BC-BAAB-54E3531E3C8F}"/>
              </a:ext>
            </a:extLst>
          </p:cNvPr>
          <p:cNvSpPr txBox="1">
            <a:spLocks/>
          </p:cNvSpPr>
          <p:nvPr/>
        </p:nvSpPr>
        <p:spPr>
          <a:xfrm>
            <a:off x="1503796" y="21825639"/>
            <a:ext cx="10048875" cy="1107988"/>
          </a:xfrm>
          <a:prstGeom prst="rect">
            <a:avLst/>
          </a:prstGeom>
          <a:noFill/>
        </p:spPr>
        <p:txBody>
          <a:bodyPr lIns="91436" tIns="91436" rIns="91436" bIns="91436" anchor="ctr" anchorCtr="0">
            <a:spAutoFit/>
          </a:bodyPr>
          <a:lstStyle>
            <a:lvl1pPr marL="0" indent="0" algn="ctr" defTabSz="4388900" rtl="0" eaLnBrk="1" latinLnBrk="0" hangingPunct="1">
              <a:spcBef>
                <a:spcPct val="20000"/>
              </a:spcBef>
              <a:buFont typeface="Arial" pitchFamily="34" charset="0"/>
              <a:buNone/>
              <a:defRPr sz="3700" b="1" u="sng" kern="1200" baseline="0">
                <a:solidFill>
                  <a:schemeClr val="accent1">
                    <a:lumMod val="50000"/>
                  </a:schemeClr>
                </a:solidFill>
                <a:latin typeface="Calibri" panose="020F0502020204030204" pitchFamily="34" charset="0"/>
                <a:ea typeface="+mn-ea"/>
                <a:cs typeface="Calibri" panose="020F0502020204030204" pitchFamily="34" charset="0"/>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a:lstStyle>
          <a:p>
            <a:r>
              <a:rPr lang="en-US" sz="6000" dirty="0">
                <a:latin typeface="Arial Black" panose="020B0A04020102020204" pitchFamily="34" charset="0"/>
              </a:rPr>
              <a:t>R</a:t>
            </a:r>
            <a:r>
              <a:rPr lang="en-GB" sz="6000">
                <a:latin typeface="Arial Black" panose="020B0A04020102020204" pitchFamily="34" charset="0"/>
              </a:rPr>
              <a:t>eferences</a:t>
            </a:r>
            <a:endParaRPr lang="en-GB" sz="6000" dirty="0">
              <a:latin typeface="Arial Black" panose="020B0A04020102020204" pitchFamily="34" charset="0"/>
            </a:endParaRPr>
          </a:p>
        </p:txBody>
      </p:sp>
      <p:pic>
        <p:nvPicPr>
          <p:cNvPr id="32" name="Picture 31">
            <a:extLst>
              <a:ext uri="{FF2B5EF4-FFF2-40B4-BE49-F238E27FC236}">
                <a16:creationId xmlns:a16="http://schemas.microsoft.com/office/drawing/2014/main" xmlns="" id="{8110F564-8E2A-2B12-C668-FEEB42145326}"/>
              </a:ext>
            </a:extLst>
          </p:cNvPr>
          <p:cNvPicPr>
            <a:picLocks noChangeAspect="1"/>
          </p:cNvPicPr>
          <p:nvPr/>
        </p:nvPicPr>
        <p:blipFill>
          <a:blip r:embed="rId3"/>
          <a:stretch>
            <a:fillRect/>
          </a:stretch>
        </p:blipFill>
        <p:spPr>
          <a:xfrm>
            <a:off x="31532362" y="18737976"/>
            <a:ext cx="11642045" cy="12798553"/>
          </a:xfrm>
          <a:prstGeom prst="rect">
            <a:avLst/>
          </a:prstGeom>
        </p:spPr>
      </p:pic>
      <p:sp>
        <p:nvSpPr>
          <p:cNvPr id="33" name="Text Placeholder 1">
            <a:extLst>
              <a:ext uri="{FF2B5EF4-FFF2-40B4-BE49-F238E27FC236}">
                <a16:creationId xmlns:a16="http://schemas.microsoft.com/office/drawing/2014/main" xmlns="" id="{9257BFD6-D882-6A5D-45AE-D922CA93561E}"/>
              </a:ext>
            </a:extLst>
          </p:cNvPr>
          <p:cNvSpPr txBox="1">
            <a:spLocks/>
          </p:cNvSpPr>
          <p:nvPr/>
        </p:nvSpPr>
        <p:spPr>
          <a:xfrm>
            <a:off x="1503796" y="23004985"/>
            <a:ext cx="29545243" cy="8531544"/>
          </a:xfrm>
          <a:prstGeom prst="rect">
            <a:avLst/>
          </a:prstGeom>
          <a:solidFill>
            <a:schemeClr val="accent1">
              <a:lumMod val="75000"/>
            </a:schemeClr>
          </a:solidFill>
          <a:ln w="38100">
            <a:solidFill>
              <a:schemeClr val="tx2">
                <a:lumMod val="60000"/>
                <a:lumOff val="40000"/>
              </a:schemeClr>
            </a:solidFill>
          </a:ln>
        </p:spPr>
        <p:txBody>
          <a:bodyPr wrap="square" lIns="228589" tIns="228589" rIns="228589" bIns="228589">
            <a:spAutoFit/>
          </a:bodyPr>
          <a:lstStyle>
            <a:lvl1pPr marL="0" indent="0" algn="l" defTabSz="4388900" rtl="0" eaLnBrk="1" latinLnBrk="0" hangingPunct="1">
              <a:spcBef>
                <a:spcPct val="20000"/>
              </a:spcBef>
              <a:buFont typeface="Arial" pitchFamily="34" charset="0"/>
              <a:buNone/>
              <a:defRPr sz="2500" kern="1200">
                <a:solidFill>
                  <a:schemeClr val="tx1"/>
                </a:solidFill>
                <a:latin typeface="Calibri" panose="020F0502020204030204" pitchFamily="34" charset="0"/>
                <a:ea typeface="+mn-ea"/>
                <a:cs typeface="Calibri" panose="020F0502020204030204" pitchFamily="34" charset="0"/>
              </a:defRPr>
            </a:lvl1pPr>
            <a:lvl2pPr marL="1485825" indent="-571471" algn="l" defTabSz="4388900" rtl="0" eaLnBrk="1" latinLnBrk="0" hangingPunct="1">
              <a:spcBef>
                <a:spcPct val="20000"/>
              </a:spcBef>
              <a:buFont typeface="Arial" pitchFamily="34" charset="0"/>
              <a:buChar char="–"/>
              <a:defRPr sz="2500" kern="1200">
                <a:solidFill>
                  <a:schemeClr val="tx1"/>
                </a:solidFill>
                <a:latin typeface="Trebuchet MS" pitchFamily="34" charset="0"/>
                <a:ea typeface="+mn-ea"/>
                <a:cs typeface="+mn-cs"/>
              </a:defRPr>
            </a:lvl2pPr>
            <a:lvl3pPr marL="2057297" indent="-571471" algn="l" defTabSz="4388900" rtl="0" eaLnBrk="1" latinLnBrk="0" hangingPunct="1">
              <a:spcBef>
                <a:spcPct val="20000"/>
              </a:spcBef>
              <a:buFont typeface="Arial" pitchFamily="34" charset="0"/>
              <a:buChar char="•"/>
              <a:defRPr sz="2500" kern="1200">
                <a:solidFill>
                  <a:schemeClr val="tx1"/>
                </a:solidFill>
                <a:latin typeface="Trebuchet MS" pitchFamily="34" charset="0"/>
                <a:ea typeface="+mn-ea"/>
                <a:cs typeface="+mn-cs"/>
              </a:defRPr>
            </a:lvl3pPr>
            <a:lvl4pPr marL="2685916" indent="-628619" algn="l" defTabSz="4388900" rtl="0" eaLnBrk="1" latinLnBrk="0" hangingPunct="1">
              <a:spcBef>
                <a:spcPct val="20000"/>
              </a:spcBef>
              <a:buFont typeface="Arial" pitchFamily="34" charset="0"/>
              <a:buChar char="–"/>
              <a:defRPr sz="2500" kern="1200">
                <a:solidFill>
                  <a:schemeClr val="tx1"/>
                </a:solidFill>
                <a:latin typeface="Trebuchet MS" pitchFamily="34" charset="0"/>
                <a:ea typeface="+mn-ea"/>
                <a:cs typeface="+mn-cs"/>
              </a:defRPr>
            </a:lvl4pPr>
            <a:lvl5pPr marL="3143093" indent="-457177" algn="l" defTabSz="4388900" rtl="0" eaLnBrk="1" latinLnBrk="0" hangingPunct="1">
              <a:spcBef>
                <a:spcPct val="20000"/>
              </a:spcBef>
              <a:buFont typeface="Arial" pitchFamily="34" charset="0"/>
              <a:buChar char="»"/>
              <a:defRPr sz="2500" kern="1200">
                <a:solidFill>
                  <a:schemeClr val="tx1"/>
                </a:solidFill>
                <a:latin typeface="Trebuchet MS" pitchFamily="34" charset="0"/>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a:lstStyle>
          <a:p>
            <a:r>
              <a:rPr lang="en-GB" sz="2300" dirty="0">
                <a:solidFill>
                  <a:schemeClr val="bg1"/>
                </a:solidFill>
                <a:latin typeface="+mn-lt"/>
              </a:rPr>
              <a:t>Mutebi, N. (2025). </a:t>
            </a:r>
            <a:r>
              <a:rPr lang="en-GB" sz="2300" i="1" dirty="0">
                <a:solidFill>
                  <a:schemeClr val="bg1"/>
                </a:solidFill>
                <a:latin typeface="+mn-lt"/>
              </a:rPr>
              <a:t>Sickle cell and beta thalassemia: what are the treatment options and challenges?</a:t>
            </a:r>
            <a:r>
              <a:rPr lang="en-GB" sz="2300" dirty="0">
                <a:solidFill>
                  <a:schemeClr val="bg1"/>
                </a:solidFill>
                <a:latin typeface="+mn-lt"/>
              </a:rPr>
              <a:t> POST. </a:t>
            </a:r>
            <a:r>
              <a:rPr lang="en-GB" sz="2300" u="sng" dirty="0">
                <a:solidFill>
                  <a:schemeClr val="bg1"/>
                </a:solidFill>
                <a:latin typeface="+mn-lt"/>
                <a:hlinkClick r:id="rId4">
                  <a:extLst>
                    <a:ext uri="{A12FA001-AC4F-418D-AE19-62706E023703}">
                      <ahyp:hlinkClr xmlns:ahyp="http://schemas.microsoft.com/office/drawing/2018/hyperlinkcolor" xmlns="" val="tx"/>
                    </a:ext>
                  </a:extLst>
                </a:hlinkClick>
              </a:rPr>
              <a:t>https://post.parliament.uk/research-briefings/post-pn-0754/#:~:text=Personalised%20medicines,-Recent%20advances%20in&amp;text=These%20include%20advanced%20therapy%20medicinal,to%20receive%20the%20therapy%20initially</a:t>
            </a:r>
            <a:r>
              <a:rPr lang="en-GB" sz="2300" dirty="0">
                <a:solidFill>
                  <a:schemeClr val="bg1"/>
                </a:solidFill>
                <a:latin typeface="+mn-lt"/>
              </a:rPr>
              <a:t>. </a:t>
            </a:r>
          </a:p>
          <a:p>
            <a:r>
              <a:rPr lang="en-GB" sz="2300" dirty="0">
                <a:solidFill>
                  <a:schemeClr val="bg1"/>
                </a:solidFill>
                <a:latin typeface="+mn-lt"/>
              </a:rPr>
              <a:t>NHS (2017). </a:t>
            </a:r>
            <a:r>
              <a:rPr lang="en-GB" sz="2300" i="1" dirty="0">
                <a:solidFill>
                  <a:schemeClr val="bg1"/>
                </a:solidFill>
                <a:latin typeface="+mn-lt"/>
              </a:rPr>
              <a:t>Sickle cell disease</a:t>
            </a:r>
            <a:r>
              <a:rPr lang="en-GB" sz="2300" dirty="0">
                <a:solidFill>
                  <a:schemeClr val="bg1"/>
                </a:solidFill>
                <a:latin typeface="+mn-lt"/>
              </a:rPr>
              <a:t>. Nhs.uk. </a:t>
            </a:r>
            <a:r>
              <a:rPr lang="en-GB" sz="2300" u="sng" dirty="0">
                <a:solidFill>
                  <a:schemeClr val="bg1"/>
                </a:solidFill>
                <a:latin typeface="+mn-lt"/>
                <a:hlinkClick r:id="rId5">
                  <a:extLst>
                    <a:ext uri="{A12FA001-AC4F-418D-AE19-62706E023703}">
                      <ahyp:hlinkClr xmlns:ahyp="http://schemas.microsoft.com/office/drawing/2018/hyperlinkcolor" xmlns="" val="tx"/>
                    </a:ext>
                  </a:extLst>
                </a:hlinkClick>
              </a:rPr>
              <a:t>https://www.nhs.uk/conditions/sickle-cell-disease/</a:t>
            </a:r>
            <a:r>
              <a:rPr lang="en-GB" sz="2300" dirty="0">
                <a:solidFill>
                  <a:schemeClr val="bg1"/>
                </a:solidFill>
                <a:latin typeface="+mn-lt"/>
              </a:rPr>
              <a:t> </a:t>
            </a:r>
          </a:p>
          <a:p>
            <a:r>
              <a:rPr lang="en-GB" sz="2300" dirty="0" err="1">
                <a:solidFill>
                  <a:schemeClr val="bg1"/>
                </a:solidFill>
                <a:latin typeface="+mn-lt"/>
              </a:rPr>
              <a:t>Dormandy</a:t>
            </a:r>
            <a:r>
              <a:rPr lang="en-GB" sz="2300" dirty="0">
                <a:solidFill>
                  <a:schemeClr val="bg1"/>
                </a:solidFill>
                <a:latin typeface="+mn-lt"/>
              </a:rPr>
              <a:t>, E., James, J., Inusa, B., &amp; Rees, D. (2017). How many people have sickle cell disease in the UK? </a:t>
            </a:r>
            <a:r>
              <a:rPr lang="en-GB" sz="2300" i="1" dirty="0">
                <a:solidFill>
                  <a:schemeClr val="bg1"/>
                </a:solidFill>
                <a:latin typeface="+mn-lt"/>
              </a:rPr>
              <a:t>Journal of Public Health</a:t>
            </a:r>
            <a:r>
              <a:rPr lang="en-GB" sz="2300" dirty="0">
                <a:solidFill>
                  <a:schemeClr val="bg1"/>
                </a:solidFill>
                <a:latin typeface="+mn-lt"/>
              </a:rPr>
              <a:t>, </a:t>
            </a:r>
            <a:r>
              <a:rPr lang="en-GB" sz="2300" i="1" dirty="0">
                <a:solidFill>
                  <a:schemeClr val="bg1"/>
                </a:solidFill>
                <a:latin typeface="+mn-lt"/>
              </a:rPr>
              <a:t>40</a:t>
            </a:r>
            <a:r>
              <a:rPr lang="en-GB" sz="2300" dirty="0">
                <a:solidFill>
                  <a:schemeClr val="bg1"/>
                </a:solidFill>
                <a:latin typeface="+mn-lt"/>
              </a:rPr>
              <a:t>(3), e291–e295. </a:t>
            </a:r>
            <a:r>
              <a:rPr lang="en-GB" sz="2300" u="sng" dirty="0">
                <a:solidFill>
                  <a:schemeClr val="bg1"/>
                </a:solidFill>
                <a:latin typeface="+mn-lt"/>
                <a:hlinkClick r:id="rId6">
                  <a:extLst>
                    <a:ext uri="{A12FA001-AC4F-418D-AE19-62706E023703}">
                      <ahyp:hlinkClr xmlns:ahyp="http://schemas.microsoft.com/office/drawing/2018/hyperlinkcolor" xmlns="" val="tx"/>
                    </a:ext>
                  </a:extLst>
                </a:hlinkClick>
              </a:rPr>
              <a:t>https://pubmed.ncbi.nlm.nih.gov/29294057/</a:t>
            </a:r>
            <a:r>
              <a:rPr lang="en-GB" sz="2300" dirty="0">
                <a:solidFill>
                  <a:schemeClr val="bg1"/>
                </a:solidFill>
                <a:latin typeface="+mn-lt"/>
              </a:rPr>
              <a:t> </a:t>
            </a:r>
          </a:p>
          <a:p>
            <a:r>
              <a:rPr lang="en-GB" sz="2300" i="1" dirty="0">
                <a:solidFill>
                  <a:schemeClr val="bg1"/>
                </a:solidFill>
                <a:latin typeface="+mn-lt"/>
              </a:rPr>
              <a:t>PDA (2024). Sickle Cell Disease in the UK: A Call to Action for Pharmacists</a:t>
            </a:r>
            <a:r>
              <a:rPr lang="en-GB" sz="2300" dirty="0">
                <a:solidFill>
                  <a:schemeClr val="bg1"/>
                </a:solidFill>
                <a:latin typeface="+mn-lt"/>
              </a:rPr>
              <a:t>. The Pharmacists’ Defence Association. </a:t>
            </a:r>
            <a:r>
              <a:rPr lang="en-GB" sz="2300" u="sng" dirty="0">
                <a:solidFill>
                  <a:schemeClr val="bg1"/>
                </a:solidFill>
                <a:latin typeface="+mn-lt"/>
                <a:hlinkClick r:id="rId7">
                  <a:extLst>
                    <a:ext uri="{A12FA001-AC4F-418D-AE19-62706E023703}">
                      <ahyp:hlinkClr xmlns:ahyp="http://schemas.microsoft.com/office/drawing/2018/hyperlinkcolor" xmlns="" val="tx"/>
                    </a:ext>
                  </a:extLst>
                </a:hlinkClick>
              </a:rPr>
              <a:t>https://www.the-pda.org/sickle-cell-disease-in-the-uk-a-call-to-action-for-pharmacists/</a:t>
            </a:r>
            <a:r>
              <a:rPr lang="en-GB" sz="2300" dirty="0">
                <a:solidFill>
                  <a:schemeClr val="bg1"/>
                </a:solidFill>
                <a:latin typeface="+mn-lt"/>
              </a:rPr>
              <a:t> </a:t>
            </a:r>
          </a:p>
          <a:p>
            <a:r>
              <a:rPr lang="en-GB" sz="2300" dirty="0">
                <a:solidFill>
                  <a:schemeClr val="bg1"/>
                </a:solidFill>
                <a:latin typeface="+mn-lt"/>
              </a:rPr>
              <a:t>Williams, T., &amp; Maguire, B. (2021). </a:t>
            </a:r>
            <a:r>
              <a:rPr lang="en-GB" sz="2300" i="1" dirty="0">
                <a:solidFill>
                  <a:schemeClr val="bg1"/>
                </a:solidFill>
                <a:latin typeface="+mn-lt"/>
              </a:rPr>
              <a:t>A report for Sickle Cell Society Sickle Cell in South London - Research Report</a:t>
            </a:r>
            <a:r>
              <a:rPr lang="en-GB" sz="2300" dirty="0">
                <a:solidFill>
                  <a:schemeClr val="bg1"/>
                </a:solidFill>
                <a:latin typeface="+mn-lt"/>
              </a:rPr>
              <a:t>. </a:t>
            </a:r>
            <a:r>
              <a:rPr lang="en-GB" sz="2300" u="sng" dirty="0">
                <a:solidFill>
                  <a:schemeClr val="bg1"/>
                </a:solidFill>
                <a:latin typeface="+mn-lt"/>
                <a:hlinkClick r:id="rId8">
                  <a:extLst>
                    <a:ext uri="{A12FA001-AC4F-418D-AE19-62706E023703}">
                      <ahyp:hlinkClr xmlns:ahyp="http://schemas.microsoft.com/office/drawing/2018/hyperlinkcolor" xmlns="" val="tx"/>
                    </a:ext>
                  </a:extLst>
                </a:hlinkClick>
              </a:rPr>
              <a:t>https://www.sicklecellsociety.org/wp-content/uploads/2021/02/South-London-Research-FINAL-April-2021-SD-Hyperlink-Removed.pdf</a:t>
            </a:r>
            <a:r>
              <a:rPr lang="en-GB" sz="2300" dirty="0">
                <a:solidFill>
                  <a:schemeClr val="bg1"/>
                </a:solidFill>
                <a:latin typeface="+mn-lt"/>
              </a:rPr>
              <a:t> </a:t>
            </a:r>
          </a:p>
          <a:p>
            <a:r>
              <a:rPr lang="en-GB" sz="2300" dirty="0">
                <a:solidFill>
                  <a:schemeClr val="bg1"/>
                </a:solidFill>
                <a:latin typeface="+mn-lt"/>
              </a:rPr>
              <a:t>Butt, H., Mandava, M., &amp; Jacobsohn, D. (2025). Advances in Gene Therapy for Sickle Cell Disease: From Preclinical Innovations to Clinical Implementation and Access Challenges. </a:t>
            </a:r>
            <a:r>
              <a:rPr lang="en-GB" sz="2300" i="1" dirty="0">
                <a:solidFill>
                  <a:schemeClr val="bg1"/>
                </a:solidFill>
                <a:latin typeface="+mn-lt"/>
              </a:rPr>
              <a:t>The CRISPR Journal</a:t>
            </a:r>
            <a:r>
              <a:rPr lang="en-GB" sz="2300" dirty="0">
                <a:solidFill>
                  <a:schemeClr val="bg1"/>
                </a:solidFill>
                <a:latin typeface="+mn-lt"/>
              </a:rPr>
              <a:t>, </a:t>
            </a:r>
            <a:r>
              <a:rPr lang="en-GB" sz="2300" i="1" dirty="0">
                <a:solidFill>
                  <a:schemeClr val="bg1"/>
                </a:solidFill>
                <a:latin typeface="+mn-lt"/>
              </a:rPr>
              <a:t>8</a:t>
            </a:r>
            <a:r>
              <a:rPr lang="en-GB" sz="2300" dirty="0">
                <a:solidFill>
                  <a:schemeClr val="bg1"/>
                </a:solidFill>
                <a:latin typeface="+mn-lt"/>
              </a:rPr>
              <a:t>(3), 174–188. </a:t>
            </a:r>
            <a:r>
              <a:rPr lang="en-GB" sz="2300" u="sng" dirty="0">
                <a:solidFill>
                  <a:schemeClr val="bg1"/>
                </a:solidFill>
                <a:latin typeface="+mn-lt"/>
                <a:hlinkClick r:id="rId9">
                  <a:extLst>
                    <a:ext uri="{A12FA001-AC4F-418D-AE19-62706E023703}">
                      <ahyp:hlinkClr xmlns:ahyp="http://schemas.microsoft.com/office/drawing/2018/hyperlinkcolor" xmlns="" val="tx"/>
                    </a:ext>
                  </a:extLst>
                </a:hlinkClick>
              </a:rPr>
              <a:t>https://doi.org/10.1089/crispr.2024.0101</a:t>
            </a:r>
            <a:r>
              <a:rPr lang="en-GB" sz="2300" dirty="0">
                <a:solidFill>
                  <a:schemeClr val="bg1"/>
                </a:solidFill>
                <a:latin typeface="+mn-lt"/>
              </a:rPr>
              <a:t> </a:t>
            </a:r>
          </a:p>
          <a:p>
            <a:r>
              <a:rPr lang="en-GB" sz="2300" dirty="0">
                <a:solidFill>
                  <a:schemeClr val="bg1"/>
                </a:solidFill>
                <a:latin typeface="+mn-lt"/>
              </a:rPr>
              <a:t>Tariq, H., Khurshid, F., Khan, M. H., Dilshad, A., Zain, A., Rasool, W., Jawaid, A., Kunwar, D., Khanduja, S., &amp; Akbar, A. (2024). CRISPR/Cas9 in the treatment of sickle cell disease (SCD) and its comparison with traditional treatment approaches: a review. </a:t>
            </a:r>
            <a:r>
              <a:rPr lang="en-GB" sz="2300" i="1" dirty="0">
                <a:solidFill>
                  <a:schemeClr val="bg1"/>
                </a:solidFill>
                <a:latin typeface="+mn-lt"/>
              </a:rPr>
              <a:t>Annals of Medicine &amp; Surgery</a:t>
            </a:r>
            <a:r>
              <a:rPr lang="en-GB" sz="2300" dirty="0">
                <a:solidFill>
                  <a:schemeClr val="bg1"/>
                </a:solidFill>
                <a:latin typeface="+mn-lt"/>
              </a:rPr>
              <a:t>, </a:t>
            </a:r>
            <a:r>
              <a:rPr lang="en-GB" sz="2300" i="1" dirty="0">
                <a:solidFill>
                  <a:schemeClr val="bg1"/>
                </a:solidFill>
                <a:latin typeface="+mn-lt"/>
              </a:rPr>
              <a:t>86</a:t>
            </a:r>
            <a:r>
              <a:rPr lang="en-GB" sz="2300" dirty="0">
                <a:solidFill>
                  <a:schemeClr val="bg1"/>
                </a:solidFill>
                <a:latin typeface="+mn-lt"/>
              </a:rPr>
              <a:t>(10), 5938–5946. </a:t>
            </a:r>
            <a:r>
              <a:rPr lang="en-GB" sz="2300" u="sng" dirty="0">
                <a:solidFill>
                  <a:schemeClr val="bg1"/>
                </a:solidFill>
                <a:latin typeface="+mn-lt"/>
                <a:hlinkClick r:id="rId10">
                  <a:extLst>
                    <a:ext uri="{A12FA001-AC4F-418D-AE19-62706E023703}">
                      <ahyp:hlinkClr xmlns:ahyp="http://schemas.microsoft.com/office/drawing/2018/hyperlinkcolor" xmlns="" val="tx"/>
                    </a:ext>
                  </a:extLst>
                </a:hlinkClick>
              </a:rPr>
              <a:t>https://doi.org/10.1097/ms9.0000000000002478</a:t>
            </a:r>
            <a:r>
              <a:rPr lang="en-GB" sz="2300" dirty="0">
                <a:solidFill>
                  <a:schemeClr val="bg1"/>
                </a:solidFill>
                <a:latin typeface="+mn-lt"/>
              </a:rPr>
              <a:t> </a:t>
            </a:r>
          </a:p>
          <a:p>
            <a:r>
              <a:rPr lang="en-GB" sz="2300" dirty="0" err="1">
                <a:solidFill>
                  <a:schemeClr val="bg1"/>
                </a:solidFill>
                <a:latin typeface="+mn-lt"/>
              </a:rPr>
              <a:t>Nwasike</a:t>
            </a:r>
            <a:r>
              <a:rPr lang="en-GB" sz="2300" dirty="0">
                <a:solidFill>
                  <a:schemeClr val="bg1"/>
                </a:solidFill>
                <a:latin typeface="+mn-lt"/>
              </a:rPr>
              <a:t>, (2025). </a:t>
            </a:r>
            <a:r>
              <a:rPr lang="en-GB" sz="2300" i="1" dirty="0">
                <a:solidFill>
                  <a:schemeClr val="bg1"/>
                </a:solidFill>
                <a:latin typeface="+mn-lt"/>
              </a:rPr>
              <a:t>The implicit bias of sickle cell disease</a:t>
            </a:r>
            <a:r>
              <a:rPr lang="en-GB" sz="2300" dirty="0">
                <a:solidFill>
                  <a:schemeClr val="bg1"/>
                </a:solidFill>
                <a:latin typeface="+mn-lt"/>
              </a:rPr>
              <a:t>. The King’s Fund. </a:t>
            </a:r>
            <a:r>
              <a:rPr lang="en-GB" sz="2300" u="sng" dirty="0">
                <a:solidFill>
                  <a:schemeClr val="bg1"/>
                </a:solidFill>
                <a:latin typeface="+mn-lt"/>
                <a:hlinkClick r:id="rId11">
                  <a:extLst>
                    <a:ext uri="{A12FA001-AC4F-418D-AE19-62706E023703}">
                      <ahyp:hlinkClr xmlns:ahyp="http://schemas.microsoft.com/office/drawing/2018/hyperlinkcolor" xmlns="" val="tx"/>
                    </a:ext>
                  </a:extLst>
                </a:hlinkClick>
              </a:rPr>
              <a:t>https://www.kingsfund.org.uk/insight-and-analysis/blogs/implicit-bias-sickle-cell-disease</a:t>
            </a:r>
            <a:r>
              <a:rPr lang="en-GB" sz="2300" dirty="0">
                <a:solidFill>
                  <a:schemeClr val="bg1"/>
                </a:solidFill>
                <a:latin typeface="+mn-lt"/>
              </a:rPr>
              <a:t> </a:t>
            </a:r>
          </a:p>
          <a:p>
            <a:r>
              <a:rPr lang="en-GB" sz="2300" dirty="0">
                <a:solidFill>
                  <a:schemeClr val="bg1"/>
                </a:solidFill>
                <a:latin typeface="+mn-lt"/>
              </a:rPr>
              <a:t>‌ Hsu, L. L., Hooper, W. C., &amp; Schieve, L. A. (2022). Prioritizing Sickle Cell Disease. </a:t>
            </a:r>
            <a:r>
              <a:rPr lang="en-GB" sz="2300" i="1" dirty="0" err="1">
                <a:solidFill>
                  <a:schemeClr val="bg1"/>
                </a:solidFill>
                <a:latin typeface="+mn-lt"/>
              </a:rPr>
              <a:t>Pediatrics</a:t>
            </a:r>
            <a:r>
              <a:rPr lang="en-GB" sz="2300" dirty="0">
                <a:solidFill>
                  <a:schemeClr val="bg1"/>
                </a:solidFill>
                <a:latin typeface="+mn-lt"/>
              </a:rPr>
              <a:t>, </a:t>
            </a:r>
            <a:r>
              <a:rPr lang="en-GB" sz="2300" i="1" dirty="0">
                <a:solidFill>
                  <a:schemeClr val="bg1"/>
                </a:solidFill>
                <a:latin typeface="+mn-lt"/>
              </a:rPr>
              <a:t>150</a:t>
            </a:r>
            <a:r>
              <a:rPr lang="en-GB" sz="2300" dirty="0">
                <a:solidFill>
                  <a:schemeClr val="bg1"/>
                </a:solidFill>
                <a:latin typeface="+mn-lt"/>
              </a:rPr>
              <a:t>(6). </a:t>
            </a:r>
            <a:r>
              <a:rPr lang="en-GB" sz="2300" u="sng" dirty="0">
                <a:solidFill>
                  <a:schemeClr val="bg1"/>
                </a:solidFill>
                <a:latin typeface="+mn-lt"/>
                <a:hlinkClick r:id="rId12">
                  <a:extLst>
                    <a:ext uri="{A12FA001-AC4F-418D-AE19-62706E023703}">
                      <ahyp:hlinkClr xmlns:ahyp="http://schemas.microsoft.com/office/drawing/2018/hyperlinkcolor" xmlns="" val="tx"/>
                    </a:ext>
                  </a:extLst>
                </a:hlinkClick>
              </a:rPr>
              <a:t>https://doi.org/10.1542/peds.2022-059491</a:t>
            </a:r>
            <a:r>
              <a:rPr lang="en-GB" sz="2300" dirty="0">
                <a:solidFill>
                  <a:schemeClr val="bg1"/>
                </a:solidFill>
                <a:latin typeface="+mn-lt"/>
              </a:rPr>
              <a:t> </a:t>
            </a:r>
          </a:p>
          <a:p>
            <a:r>
              <a:rPr lang="en-GB" sz="2300" i="1" dirty="0">
                <a:solidFill>
                  <a:schemeClr val="bg1"/>
                </a:solidFill>
                <a:latin typeface="+mn-lt"/>
              </a:rPr>
              <a:t>NHS (2025). NHS - Race and Health Observatory</a:t>
            </a:r>
            <a:r>
              <a:rPr lang="en-GB" sz="2300" dirty="0">
                <a:solidFill>
                  <a:schemeClr val="bg1"/>
                </a:solidFill>
                <a:latin typeface="+mn-lt"/>
              </a:rPr>
              <a:t>. (2025, June 18). NHS – Race and Health Observatory. </a:t>
            </a:r>
            <a:r>
              <a:rPr lang="en-GB" sz="2300" u="sng" dirty="0">
                <a:solidFill>
                  <a:schemeClr val="bg1"/>
                </a:solidFill>
                <a:latin typeface="+mn-lt"/>
                <a:hlinkClick r:id="rId13">
                  <a:extLst>
                    <a:ext uri="{A12FA001-AC4F-418D-AE19-62706E023703}">
                      <ahyp:hlinkClr xmlns:ahyp="http://schemas.microsoft.com/office/drawing/2018/hyperlinkcolor" xmlns="" val="tx"/>
                    </a:ext>
                  </a:extLst>
                </a:hlinkClick>
              </a:rPr>
              <a:t>https://nhsrho.org/news/sickle-cell-patients-face-unequal-care-new-report-highlights/</a:t>
            </a:r>
            <a:r>
              <a:rPr lang="en-GB" sz="2300" dirty="0">
                <a:solidFill>
                  <a:schemeClr val="bg1"/>
                </a:solidFill>
                <a:latin typeface="+mn-lt"/>
              </a:rPr>
              <a:t> </a:t>
            </a:r>
          </a:p>
          <a:p>
            <a:r>
              <a:rPr lang="en-GB" sz="2300" i="1" dirty="0">
                <a:solidFill>
                  <a:schemeClr val="bg1"/>
                </a:solidFill>
                <a:latin typeface="+mn-lt"/>
              </a:rPr>
              <a:t>NYSCF (2023). World’s First CRISPR-Based Gene Therapy Approved by FDA - New York Stem Cell Foundation</a:t>
            </a:r>
            <a:r>
              <a:rPr lang="en-GB" sz="2300" dirty="0">
                <a:solidFill>
                  <a:schemeClr val="bg1"/>
                </a:solidFill>
                <a:latin typeface="+mn-lt"/>
              </a:rPr>
              <a:t>. New York Stem Cell Foundation. </a:t>
            </a:r>
            <a:r>
              <a:rPr lang="en-GB" sz="2300" u="sng" dirty="0">
                <a:solidFill>
                  <a:schemeClr val="bg1"/>
                </a:solidFill>
                <a:latin typeface="+mn-lt"/>
                <a:hlinkClick r:id="rId14">
                  <a:extLst>
                    <a:ext uri="{A12FA001-AC4F-418D-AE19-62706E023703}">
                      <ahyp:hlinkClr xmlns:ahyp="http://schemas.microsoft.com/office/drawing/2018/hyperlinkcolor" xmlns="" val="tx"/>
                    </a:ext>
                  </a:extLst>
                </a:hlinkClick>
              </a:rPr>
              <a:t>https://www.nyscf.org/resources/worlds-first-crispr-based-gene-therapy-approved-by-fda/</a:t>
            </a:r>
            <a:r>
              <a:rPr lang="en-GB" sz="2300" dirty="0">
                <a:solidFill>
                  <a:schemeClr val="bg1"/>
                </a:solidFill>
                <a:latin typeface="+mn-lt"/>
              </a:rPr>
              <a:t> </a:t>
            </a:r>
          </a:p>
          <a:p>
            <a:r>
              <a:rPr lang="en-GB" sz="2300" dirty="0">
                <a:solidFill>
                  <a:schemeClr val="bg1"/>
                </a:solidFill>
                <a:latin typeface="+mn-lt"/>
              </a:rPr>
              <a:t>‌SYNTHEGO (2025).</a:t>
            </a:r>
            <a:r>
              <a:rPr lang="en-GB" sz="2300" i="1" dirty="0">
                <a:solidFill>
                  <a:schemeClr val="bg1"/>
                </a:solidFill>
                <a:latin typeface="+mn-lt"/>
              </a:rPr>
              <a:t> CRISPR Sickle Cell Gene Therapy: Approaches, Challenges, and Progress</a:t>
            </a:r>
            <a:r>
              <a:rPr lang="en-GB" sz="2300" dirty="0">
                <a:solidFill>
                  <a:schemeClr val="bg1"/>
                </a:solidFill>
                <a:latin typeface="+mn-lt"/>
              </a:rPr>
              <a:t>. (2025). </a:t>
            </a:r>
            <a:r>
              <a:rPr lang="en-GB" sz="2300" dirty="0" err="1">
                <a:solidFill>
                  <a:schemeClr val="bg1"/>
                </a:solidFill>
                <a:latin typeface="+mn-lt"/>
              </a:rPr>
              <a:t>Synthego</a:t>
            </a:r>
            <a:r>
              <a:rPr lang="en-GB" sz="2300" dirty="0">
                <a:solidFill>
                  <a:schemeClr val="bg1"/>
                </a:solidFill>
                <a:latin typeface="+mn-lt"/>
              </a:rPr>
              <a:t>. </a:t>
            </a:r>
            <a:r>
              <a:rPr lang="en-GB" sz="2300" u="sng" dirty="0">
                <a:solidFill>
                  <a:schemeClr val="bg1"/>
                </a:solidFill>
                <a:latin typeface="+mn-lt"/>
                <a:hlinkClick r:id="rId15">
                  <a:extLst>
                    <a:ext uri="{A12FA001-AC4F-418D-AE19-62706E023703}">
                      <ahyp:hlinkClr xmlns:ahyp="http://schemas.microsoft.com/office/drawing/2018/hyperlinkcolor" xmlns="" val="tx"/>
                    </a:ext>
                  </a:extLst>
                </a:hlinkClick>
              </a:rPr>
              <a:t>https://www.synthego.com/crispr-sickle-cell-disease/</a:t>
            </a:r>
            <a:r>
              <a:rPr lang="en-GB" sz="2300" dirty="0">
                <a:solidFill>
                  <a:schemeClr val="bg1"/>
                </a:solidFill>
                <a:latin typeface="+mn-lt"/>
              </a:rPr>
              <a:t> </a:t>
            </a:r>
          </a:p>
          <a:p>
            <a:r>
              <a:rPr lang="en-GB" sz="2300" dirty="0">
                <a:solidFill>
                  <a:schemeClr val="bg1"/>
                </a:solidFill>
                <a:latin typeface="+mn-lt"/>
              </a:rPr>
              <a:t>‌ Nih.gov (2024).</a:t>
            </a:r>
            <a:r>
              <a:rPr lang="en-GB" sz="2300" i="1" dirty="0">
                <a:solidFill>
                  <a:schemeClr val="bg1"/>
                </a:solidFill>
                <a:latin typeface="+mn-lt"/>
              </a:rPr>
              <a:t> CRISPR Technologies for In Vivo and Ex Vivo Gene Editing</a:t>
            </a:r>
            <a:r>
              <a:rPr lang="en-GB" sz="2300" dirty="0">
                <a:solidFill>
                  <a:schemeClr val="bg1"/>
                </a:solidFill>
                <a:latin typeface="+mn-lt"/>
              </a:rPr>
              <a:t>.; Canadian Agency for Drugs and Technologies in Health. </a:t>
            </a:r>
            <a:r>
              <a:rPr lang="en-GB" sz="2300" u="sng" dirty="0">
                <a:solidFill>
                  <a:schemeClr val="bg1"/>
                </a:solidFill>
                <a:latin typeface="+mn-lt"/>
                <a:hlinkClick r:id="rId16">
                  <a:extLst>
                    <a:ext uri="{A12FA001-AC4F-418D-AE19-62706E023703}">
                      <ahyp:hlinkClr xmlns:ahyp="http://schemas.microsoft.com/office/drawing/2018/hyperlinkcolor" xmlns="" val="tx"/>
                    </a:ext>
                  </a:extLst>
                </a:hlinkClick>
              </a:rPr>
              <a:t>https://www.ncbi.nlm.nih.gov/books/NBK609557/#:~:text=Ethical%20Considerations,-The%20literature%20identifies&amp;text=Uncertainties%20also%20remain%20related%20to,unintended%20consequences%20of%20these%20therapies.&amp;text=These%20uncertainties%20have%20implications%20for,human%20disease%20models%20and%20therapies.&amp;text=Access%20to%20CRISPR%20technologies%20may,equitable%20access%20across%20population%20groups</a:t>
            </a:r>
            <a:r>
              <a:rPr lang="en-GB" sz="2300" dirty="0">
                <a:solidFill>
                  <a:schemeClr val="bg1"/>
                </a:solidFill>
                <a:latin typeface="+mn-lt"/>
              </a:rPr>
              <a:t>. </a:t>
            </a:r>
          </a:p>
          <a:p>
            <a:r>
              <a:rPr lang="en-GB" sz="2300" dirty="0" err="1">
                <a:solidFill>
                  <a:schemeClr val="bg1"/>
                </a:solidFill>
                <a:latin typeface="+mn-lt"/>
              </a:rPr>
              <a:t>Subica</a:t>
            </a:r>
            <a:r>
              <a:rPr lang="en-GB" sz="2300" dirty="0">
                <a:solidFill>
                  <a:schemeClr val="bg1"/>
                </a:solidFill>
                <a:latin typeface="+mn-lt"/>
              </a:rPr>
              <a:t>, A. M. (2023). CRISPR in Public Health: The Health Equity Implications and Role of Community in Gene-Editing Research and Applications. </a:t>
            </a:r>
            <a:r>
              <a:rPr lang="en-GB" sz="2300" i="1" dirty="0">
                <a:solidFill>
                  <a:schemeClr val="bg1"/>
                </a:solidFill>
                <a:latin typeface="+mn-lt"/>
              </a:rPr>
              <a:t>American Journal of Public Health</a:t>
            </a:r>
            <a:r>
              <a:rPr lang="en-GB" sz="2300" dirty="0">
                <a:solidFill>
                  <a:schemeClr val="bg1"/>
                </a:solidFill>
                <a:latin typeface="+mn-lt"/>
              </a:rPr>
              <a:t>, </a:t>
            </a:r>
            <a:r>
              <a:rPr lang="en-GB" sz="2300" i="1" dirty="0">
                <a:solidFill>
                  <a:schemeClr val="bg1"/>
                </a:solidFill>
                <a:latin typeface="+mn-lt"/>
              </a:rPr>
              <a:t>113</a:t>
            </a:r>
            <a:r>
              <a:rPr lang="en-GB" sz="2300" dirty="0">
                <a:solidFill>
                  <a:schemeClr val="bg1"/>
                </a:solidFill>
                <a:latin typeface="+mn-lt"/>
              </a:rPr>
              <a:t>(8), 874–882. </a:t>
            </a:r>
            <a:r>
              <a:rPr lang="en-GB" sz="2300" u="sng" dirty="0">
                <a:solidFill>
                  <a:schemeClr val="bg1"/>
                </a:solidFill>
                <a:latin typeface="+mn-lt"/>
                <a:hlinkClick r:id="rId17">
                  <a:extLst>
                    <a:ext uri="{A12FA001-AC4F-418D-AE19-62706E023703}">
                      <ahyp:hlinkClr xmlns:ahyp="http://schemas.microsoft.com/office/drawing/2018/hyperlinkcolor" xmlns="" val="tx"/>
                    </a:ext>
                  </a:extLst>
                </a:hlinkClick>
              </a:rPr>
              <a:t>https://doi.org/10.2105/ajph.2023.307315</a:t>
            </a:r>
            <a:r>
              <a:rPr lang="en-GB" sz="2300" dirty="0">
                <a:solidFill>
                  <a:schemeClr val="bg1"/>
                </a:solidFill>
                <a:latin typeface="+mn-lt"/>
              </a:rPr>
              <a:t> </a:t>
            </a:r>
          </a:p>
          <a:p>
            <a:r>
              <a:rPr lang="en-GB" sz="2300" dirty="0">
                <a:solidFill>
                  <a:schemeClr val="bg1"/>
                </a:solidFill>
                <a:latin typeface="+mn-lt"/>
              </a:rPr>
              <a:t>Strategy, E. (2024). </a:t>
            </a:r>
            <a:r>
              <a:rPr lang="en-GB" sz="2300" i="1" dirty="0">
                <a:solidFill>
                  <a:schemeClr val="bg1"/>
                </a:solidFill>
                <a:latin typeface="+mn-lt"/>
              </a:rPr>
              <a:t>Equality, Diversity and Inclusion Strategy</a:t>
            </a:r>
            <a:r>
              <a:rPr lang="en-GB" sz="2300" dirty="0">
                <a:solidFill>
                  <a:schemeClr val="bg1"/>
                </a:solidFill>
                <a:latin typeface="+mn-lt"/>
              </a:rPr>
              <a:t>. </a:t>
            </a:r>
            <a:r>
              <a:rPr lang="en-GB" sz="2300" u="sng" dirty="0">
                <a:solidFill>
                  <a:schemeClr val="bg1"/>
                </a:solidFill>
                <a:latin typeface="+mn-lt"/>
                <a:hlinkClick r:id="rId18">
                  <a:extLst>
                    <a:ext uri="{A12FA001-AC4F-418D-AE19-62706E023703}">
                      <ahyp:hlinkClr xmlns:ahyp="http://schemas.microsoft.com/office/drawing/2018/hyperlinkcolor" xmlns="" val="tx"/>
                    </a:ext>
                  </a:extLst>
                </a:hlinkClick>
              </a:rPr>
              <a:t>https://centralsouthgenomics.nhs.uk/wp-content/uploads/2025/03/Central-and-South-EDI-Strategy.pdf</a:t>
            </a:r>
            <a:r>
              <a:rPr lang="en-GB" sz="2300" dirty="0">
                <a:solidFill>
                  <a:schemeClr val="bg1"/>
                </a:solidFill>
                <a:latin typeface="+mn-lt"/>
              </a:rPr>
              <a:t> </a:t>
            </a:r>
          </a:p>
        </p:txBody>
      </p:sp>
      <p:sp>
        <p:nvSpPr>
          <p:cNvPr id="34" name="TextBox 33">
            <a:extLst>
              <a:ext uri="{FF2B5EF4-FFF2-40B4-BE49-F238E27FC236}">
                <a16:creationId xmlns:a16="http://schemas.microsoft.com/office/drawing/2014/main" xmlns="" id="{965225D4-9F81-0219-68AD-96AACB04EB0D}"/>
              </a:ext>
            </a:extLst>
          </p:cNvPr>
          <p:cNvSpPr txBox="1"/>
          <p:nvPr/>
        </p:nvSpPr>
        <p:spPr>
          <a:xfrm>
            <a:off x="0" y="2194466"/>
            <a:ext cx="43891200" cy="1754326"/>
          </a:xfrm>
          <a:prstGeom prst="rect">
            <a:avLst/>
          </a:prstGeom>
          <a:noFill/>
        </p:spPr>
        <p:txBody>
          <a:bodyPr wrap="square" rtlCol="0">
            <a:spAutoFit/>
          </a:bodyPr>
          <a:lstStyle/>
          <a:p>
            <a:r>
              <a:rPr lang="en-US" sz="5400" b="1" dirty="0">
                <a:solidFill>
                  <a:schemeClr val="accent3">
                    <a:lumMod val="60000"/>
                    <a:lumOff val="40000"/>
                  </a:schemeClr>
                </a:solidFill>
                <a:latin typeface="Arial Black" panose="020B0A04020102020204" pitchFamily="34" charset="0"/>
                <a:cs typeface="Times New Roman" panose="02020603050405020304" pitchFamily="18" charset="0"/>
              </a:rPr>
              <a:t>Student ID </a:t>
            </a:r>
            <a:r>
              <a:rPr lang="en-US" sz="5400" b="1" dirty="0" smtClean="0">
                <a:solidFill>
                  <a:schemeClr val="accent3">
                    <a:lumMod val="60000"/>
                    <a:lumOff val="40000"/>
                  </a:schemeClr>
                </a:solidFill>
                <a:latin typeface="Arial Black" panose="020B0A04020102020204" pitchFamily="34" charset="0"/>
                <a:cs typeface="Times New Roman" panose="02020603050405020304" pitchFamily="18" charset="0"/>
              </a:rPr>
              <a:t>:2426154, Name :</a:t>
            </a:r>
            <a:r>
              <a:rPr lang="en-US" sz="5400" b="1" dirty="0" err="1" smtClean="0">
                <a:solidFill>
                  <a:schemeClr val="accent3">
                    <a:lumMod val="60000"/>
                    <a:lumOff val="40000"/>
                  </a:schemeClr>
                </a:solidFill>
                <a:latin typeface="Arial Black" panose="020B0A04020102020204" pitchFamily="34" charset="0"/>
                <a:cs typeface="Times New Roman" panose="02020603050405020304" pitchFamily="18" charset="0"/>
              </a:rPr>
              <a:t>Keval</a:t>
            </a:r>
            <a:r>
              <a:rPr lang="en-US" sz="5400" b="1" dirty="0" smtClean="0">
                <a:solidFill>
                  <a:schemeClr val="accent3">
                    <a:lumMod val="60000"/>
                    <a:lumOff val="40000"/>
                  </a:schemeClr>
                </a:solidFill>
                <a:latin typeface="Arial Black" panose="020B0A04020102020204" pitchFamily="34" charset="0"/>
                <a:cs typeface="Times New Roman" panose="02020603050405020304" pitchFamily="18" charset="0"/>
              </a:rPr>
              <a:t> </a:t>
            </a:r>
            <a:r>
              <a:rPr lang="en-US" sz="5400" b="1" dirty="0" err="1" smtClean="0">
                <a:solidFill>
                  <a:schemeClr val="accent3">
                    <a:lumMod val="60000"/>
                    <a:lumOff val="40000"/>
                  </a:schemeClr>
                </a:solidFill>
                <a:latin typeface="Arial Black" panose="020B0A04020102020204" pitchFamily="34" charset="0"/>
                <a:cs typeface="Times New Roman" panose="02020603050405020304" pitchFamily="18" charset="0"/>
              </a:rPr>
              <a:t>Sureshbhai</a:t>
            </a:r>
            <a:r>
              <a:rPr lang="en-US" sz="5400" b="1" dirty="0" smtClean="0">
                <a:solidFill>
                  <a:schemeClr val="accent3">
                    <a:lumMod val="60000"/>
                    <a:lumOff val="40000"/>
                  </a:schemeClr>
                </a:solidFill>
                <a:latin typeface="Arial Black" panose="020B0A04020102020204" pitchFamily="34" charset="0"/>
                <a:cs typeface="Times New Roman" panose="02020603050405020304" pitchFamily="18" charset="0"/>
              </a:rPr>
              <a:t> </a:t>
            </a:r>
            <a:r>
              <a:rPr lang="en-US" sz="5400" b="1" dirty="0" err="1" smtClean="0">
                <a:solidFill>
                  <a:schemeClr val="accent3">
                    <a:lumMod val="60000"/>
                    <a:lumOff val="40000"/>
                  </a:schemeClr>
                </a:solidFill>
                <a:latin typeface="Arial Black" panose="020B0A04020102020204" pitchFamily="34" charset="0"/>
                <a:cs typeface="Times New Roman" panose="02020603050405020304" pitchFamily="18" charset="0"/>
              </a:rPr>
              <a:t>M</a:t>
            </a:r>
            <a:r>
              <a:rPr lang="en-US" sz="5400" b="1" dirty="0" err="1" smtClean="0">
                <a:solidFill>
                  <a:schemeClr val="accent3">
                    <a:lumMod val="60000"/>
                    <a:lumOff val="40000"/>
                  </a:schemeClr>
                </a:solidFill>
                <a:latin typeface="Arial Black" panose="020B0A04020102020204" pitchFamily="34" charset="0"/>
                <a:cs typeface="Times New Roman" panose="02020603050405020304" pitchFamily="18" charset="0"/>
              </a:rPr>
              <a:t>iyani</a:t>
            </a:r>
            <a:r>
              <a:rPr lang="en-US" sz="5400" b="1" dirty="0" smtClean="0">
                <a:solidFill>
                  <a:schemeClr val="accent3">
                    <a:lumMod val="60000"/>
                    <a:lumOff val="40000"/>
                  </a:schemeClr>
                </a:solidFill>
                <a:latin typeface="Arial Black" panose="020B0A04020102020204" pitchFamily="34" charset="0"/>
                <a:cs typeface="Times New Roman" panose="02020603050405020304" pitchFamily="18" charset="0"/>
              </a:rPr>
              <a:t>,  Supervisor Name :Odette Jack,  </a:t>
            </a:r>
            <a:r>
              <a:rPr lang="en-US" sz="5400" b="1" dirty="0" err="1" smtClean="0">
                <a:solidFill>
                  <a:schemeClr val="accent3">
                    <a:lumMod val="60000"/>
                    <a:lumOff val="40000"/>
                  </a:schemeClr>
                </a:solidFill>
                <a:latin typeface="Arial Black" panose="020B0A04020102020204" pitchFamily="34" charset="0"/>
                <a:cs typeface="Times New Roman" panose="02020603050405020304" pitchFamily="18" charset="0"/>
              </a:rPr>
              <a:t>Programme</a:t>
            </a:r>
            <a:r>
              <a:rPr lang="en-US" sz="5400" b="1" dirty="0" smtClean="0">
                <a:solidFill>
                  <a:schemeClr val="accent3">
                    <a:lumMod val="60000"/>
                    <a:lumOff val="40000"/>
                  </a:schemeClr>
                </a:solidFill>
                <a:latin typeface="Arial Black" panose="020B0A04020102020204" pitchFamily="34" charset="0"/>
                <a:cs typeface="Times New Roman" panose="02020603050405020304" pitchFamily="18" charset="0"/>
              </a:rPr>
              <a:t> :</a:t>
            </a:r>
            <a:r>
              <a:rPr lang="en-US" sz="5400" b="1" dirty="0" err="1" smtClean="0">
                <a:solidFill>
                  <a:schemeClr val="accent3">
                    <a:lumMod val="60000"/>
                    <a:lumOff val="40000"/>
                  </a:schemeClr>
                </a:solidFill>
                <a:latin typeface="Arial Black" panose="020B0A04020102020204" pitchFamily="34" charset="0"/>
                <a:cs typeface="Times New Roman" panose="02020603050405020304" pitchFamily="18" charset="0"/>
              </a:rPr>
              <a:t>Msc</a:t>
            </a:r>
            <a:r>
              <a:rPr lang="en-US" sz="5400" b="1" dirty="0" smtClean="0">
                <a:solidFill>
                  <a:schemeClr val="accent3">
                    <a:lumMod val="60000"/>
                    <a:lumOff val="40000"/>
                  </a:schemeClr>
                </a:solidFill>
                <a:latin typeface="Arial Black" panose="020B0A04020102020204" pitchFamily="34" charset="0"/>
                <a:cs typeface="Times New Roman" panose="02020603050405020304" pitchFamily="18" charset="0"/>
              </a:rPr>
              <a:t> in Public Health and Social </a:t>
            </a:r>
            <a:r>
              <a:rPr lang="en-US" sz="5400" b="1" dirty="0" smtClean="0">
                <a:solidFill>
                  <a:schemeClr val="accent3">
                    <a:lumMod val="60000"/>
                    <a:lumOff val="40000"/>
                  </a:schemeClr>
                </a:solidFill>
                <a:latin typeface="Arial Black" panose="020B0A04020102020204" pitchFamily="34" charset="0"/>
                <a:cs typeface="Times New Roman" panose="02020603050405020304" pitchFamily="18" charset="0"/>
              </a:rPr>
              <a:t>C</a:t>
            </a:r>
            <a:r>
              <a:rPr lang="en-US" sz="5400" b="1" dirty="0" smtClean="0">
                <a:solidFill>
                  <a:schemeClr val="accent3">
                    <a:lumMod val="60000"/>
                    <a:lumOff val="40000"/>
                  </a:schemeClr>
                </a:solidFill>
                <a:latin typeface="Arial Black" panose="020B0A04020102020204" pitchFamily="34" charset="0"/>
                <a:cs typeface="Times New Roman" panose="02020603050405020304" pitchFamily="18" charset="0"/>
              </a:rPr>
              <a:t>are in Practic</a:t>
            </a:r>
            <a:r>
              <a:rPr lang="en-US" sz="5400" b="1" dirty="0" smtClean="0">
                <a:solidFill>
                  <a:schemeClr val="accent3">
                    <a:lumMod val="60000"/>
                    <a:lumOff val="40000"/>
                  </a:schemeClr>
                </a:solidFill>
                <a:latin typeface="Arial Black" panose="020B0A04020102020204" pitchFamily="34" charset="0"/>
                <a:cs typeface="Times New Roman" panose="02020603050405020304" pitchFamily="18" charset="0"/>
              </a:rPr>
              <a:t>e</a:t>
            </a:r>
            <a:endParaRPr lang="en-GB" sz="5400" b="1" dirty="0">
              <a:solidFill>
                <a:schemeClr val="accent3">
                  <a:lumMod val="60000"/>
                  <a:lumOff val="40000"/>
                </a:schemeClr>
              </a:solidFill>
              <a:latin typeface="Arial Black" panose="020B0A04020102020204" pitchFamily="34" charset="0"/>
              <a:cs typeface="Times New Roman" panose="02020603050405020304" pitchFamily="18" charset="0"/>
            </a:endParaRPr>
          </a:p>
        </p:txBody>
      </p:sp>
    </p:spTree>
    <p:extLst>
      <p:ext uri="{BB962C8B-B14F-4D97-AF65-F5344CB8AC3E}">
        <p14:creationId xmlns:p14="http://schemas.microsoft.com/office/powerpoint/2010/main" xmlns="" val="2699530513"/>
      </p:ext>
    </p:extLst>
  </p:cSld>
  <p:clrMapOvr>
    <a:masterClrMapping/>
  </p:clrMapOvr>
</p:sld>
</file>

<file path=ppt/theme/theme1.xml><?xml version="1.0" encoding="utf-8"?>
<a:theme xmlns:a="http://schemas.openxmlformats.org/drawingml/2006/main" name="36x48-Template">
  <a:themeElements>
    <a:clrScheme name="Marquee">
      <a:dk1>
        <a:srgbClr val="000000"/>
      </a:dk1>
      <a:lt1>
        <a:sysClr val="window" lastClr="FFFFFF"/>
      </a:lt1>
      <a:dk2>
        <a:srgbClr val="5E5E5E"/>
      </a:dk2>
      <a:lt2>
        <a:srgbClr val="DDDDDD"/>
      </a:lt2>
      <a:accent1>
        <a:srgbClr val="418AB3"/>
      </a:accent1>
      <a:accent2>
        <a:srgbClr val="A6B727"/>
      </a:accent2>
      <a:accent3>
        <a:srgbClr val="F69200"/>
      </a:accent3>
      <a:accent4>
        <a:srgbClr val="838383"/>
      </a:accent4>
      <a:accent5>
        <a:srgbClr val="FEC306"/>
      </a:accent5>
      <a:accent6>
        <a:srgbClr val="DF5327"/>
      </a:accent6>
      <a:hlink>
        <a:srgbClr val="F59E00"/>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xDef>
      <a:spPr>
        <a:noFill/>
      </a:spPr>
      <a:bodyPr wrap="square" rtlCol="0">
        <a:spAutoFit/>
      </a:bodyPr>
      <a:lstStyle>
        <a:defPPr>
          <a:defRPr sz="2500" dirty="0">
            <a:latin typeface="Times New Roman" panose="02020603050405020304" pitchFamily="18" charset="0"/>
            <a:cs typeface="Times New Roman" panose="02020603050405020304" pitchFamily="18" charset="0"/>
          </a:defRPr>
        </a:defPPr>
      </a:lstStyle>
    </a:txDef>
  </a:objectDefaults>
  <a:extraClrSchemeLst/>
</a:theme>
</file>

<file path=ppt/theme/theme2.xml><?xml version="1.0" encoding="utf-8"?>
<a:theme xmlns:a="http://schemas.openxmlformats.org/drawingml/2006/main" name="Without guides">
  <a:themeElements>
    <a:clrScheme name="Marquee">
      <a:dk1>
        <a:srgbClr val="000000"/>
      </a:dk1>
      <a:lt1>
        <a:sysClr val="window" lastClr="FFFFFF"/>
      </a:lt1>
      <a:dk2>
        <a:srgbClr val="5E5E5E"/>
      </a:dk2>
      <a:lt2>
        <a:srgbClr val="DDDDDD"/>
      </a:lt2>
      <a:accent1>
        <a:srgbClr val="418AB3"/>
      </a:accent1>
      <a:accent2>
        <a:srgbClr val="A6B727"/>
      </a:accent2>
      <a:accent3>
        <a:srgbClr val="F69200"/>
      </a:accent3>
      <a:accent4>
        <a:srgbClr val="838383"/>
      </a:accent4>
      <a:accent5>
        <a:srgbClr val="FEC306"/>
      </a:accent5>
      <a:accent6>
        <a:srgbClr val="DF5327"/>
      </a:accent6>
      <a:hlink>
        <a:srgbClr val="F59E00"/>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xDef>
      <a:spPr>
        <a:noFill/>
      </a:spPr>
      <a:bodyPr wrap="square" rtlCol="0">
        <a:spAutoFit/>
      </a:bodyPr>
      <a:lstStyle>
        <a:defPPr>
          <a:defRPr sz="2500" dirty="0">
            <a:latin typeface="Times New Roman" panose="02020603050405020304" pitchFamily="18" charset="0"/>
            <a:cs typeface="Times New Roman" panose="02020603050405020304" pitchFamily="18" charset="0"/>
          </a:defRPr>
        </a:defPPr>
      </a:lstStyle>
    </a:tx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36x48-Template-V2b</Template>
  <TotalTime>1402</TotalTime>
  <Words>749</Words>
  <Application>Microsoft Office PowerPoint</Application>
  <PresentationFormat>Custom</PresentationFormat>
  <Paragraphs>41</Paragraphs>
  <Slides>1</Slides>
  <Notes>0</Notes>
  <HiddenSlides>0</HiddenSlides>
  <MMClips>0</MMClips>
  <ScaleCrop>false</ScaleCrop>
  <HeadingPairs>
    <vt:vector size="4" baseType="variant">
      <vt:variant>
        <vt:lpstr>Theme</vt:lpstr>
      </vt:variant>
      <vt:variant>
        <vt:i4>2</vt:i4>
      </vt:variant>
      <vt:variant>
        <vt:lpstr>Slide Titles</vt:lpstr>
      </vt:variant>
      <vt:variant>
        <vt:i4>1</vt:i4>
      </vt:variant>
    </vt:vector>
  </HeadingPairs>
  <TitlesOfParts>
    <vt:vector size="3" baseType="lpstr">
      <vt:lpstr>36x48-Template</vt:lpstr>
      <vt:lpstr>Without guides</vt:lpstr>
      <vt:lpstr>Slide 1</vt:lpstr>
    </vt:vector>
  </TitlesOfParts>
  <LinksUpToDate>false</LinksUpToDate>
  <SharedDoc>false</SharedDoc>
  <HyperlinkBase>https://www.posterpresentations.com/free-poster-templates.html</HyperlinkBase>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HG_06_VINAL _MIYANI</cp:lastModifiedBy>
  <cp:revision>5</cp:revision>
  <dcterms:created xsi:type="dcterms:W3CDTF">2012-02-03T19:11:35Z</dcterms:created>
  <dcterms:modified xsi:type="dcterms:W3CDTF">2026-03-06T10:04:10Z</dcterms:modified>
</cp:coreProperties>
</file>