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8"/>
  </p:notesMasterIdLst>
  <p:sldIdLst>
    <p:sldId id="256" r:id="rId2"/>
    <p:sldId id="272" r:id="rId3"/>
    <p:sldId id="267" r:id="rId4"/>
    <p:sldId id="275" r:id="rId5"/>
    <p:sldId id="257" r:id="rId6"/>
    <p:sldId id="258" r:id="rId7"/>
    <p:sldId id="268" r:id="rId8"/>
    <p:sldId id="261" r:id="rId9"/>
    <p:sldId id="271" r:id="rId10"/>
    <p:sldId id="270" r:id="rId11"/>
    <p:sldId id="265" r:id="rId12"/>
    <p:sldId id="266" r:id="rId13"/>
    <p:sldId id="263" r:id="rId14"/>
    <p:sldId id="281" r:id="rId15"/>
    <p:sldId id="264" r:id="rId16"/>
    <p:sldId id="262" r:id="rId17"/>
    <p:sldId id="273" r:id="rId18"/>
    <p:sldId id="276" r:id="rId19"/>
    <p:sldId id="277" r:id="rId20"/>
    <p:sldId id="274" r:id="rId21"/>
    <p:sldId id="278" r:id="rId22"/>
    <p:sldId id="280" r:id="rId23"/>
    <p:sldId id="279" r:id="rId24"/>
    <p:sldId id="283" r:id="rId25"/>
    <p:sldId id="282" r:id="rId26"/>
    <p:sldId id="284" r:id="rId2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76" d="100"/>
          <a:sy n="76" d="100"/>
        </p:scale>
        <p:origin x="-1672" y="-10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notesMaster" Target="notesMasters/notesMaster1.xml"/><Relationship Id="rId29" Type="http://schemas.openxmlformats.org/officeDocument/2006/relationships/printerSettings" Target="printerSettings/printerSettings1.bin"/><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presProps" Target="presProps.xml"/><Relationship Id="rId31" Type="http://schemas.openxmlformats.org/officeDocument/2006/relationships/viewProps" Target="viewProps.xml"/><Relationship Id="rId32" Type="http://schemas.openxmlformats.org/officeDocument/2006/relationships/theme" Target="theme/theme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5EBF77F-CF1B-AE40-A76A-1B44D72FB39F}" type="datetimeFigureOut">
              <a:rPr lang="en-US" smtClean="0"/>
              <a:t>24/11/17</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21FDD17-C39C-5F49-A462-4A5A3E876C4B}" type="slidenum">
              <a:rPr lang="en-GB" smtClean="0"/>
              <a:t>‹#›</a:t>
            </a:fld>
            <a:endParaRPr lang="en-GB"/>
          </a:p>
        </p:txBody>
      </p:sp>
    </p:spTree>
    <p:extLst>
      <p:ext uri="{BB962C8B-B14F-4D97-AF65-F5344CB8AC3E}">
        <p14:creationId xmlns:p14="http://schemas.microsoft.com/office/powerpoint/2010/main" val="3404688666"/>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21FDD17-C39C-5F49-A462-4A5A3E876C4B}" type="slidenum">
              <a:rPr lang="en-GB" smtClean="0"/>
              <a:t>20</a:t>
            </a:fld>
            <a:endParaRPr lang="en-GB"/>
          </a:p>
        </p:txBody>
      </p:sp>
    </p:spTree>
    <p:extLst>
      <p:ext uri="{BB962C8B-B14F-4D97-AF65-F5344CB8AC3E}">
        <p14:creationId xmlns:p14="http://schemas.microsoft.com/office/powerpoint/2010/main" val="18237062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x-none" smtClean="0"/>
              <a:t>Click to edit Master subtitle style</a:t>
            </a:r>
            <a:endParaRPr kumimoji="0" lang="en-US"/>
          </a:p>
        </p:txBody>
      </p:sp>
      <p:sp>
        <p:nvSpPr>
          <p:cNvPr id="28" name="Date Placeholder 27"/>
          <p:cNvSpPr>
            <a:spLocks noGrp="1"/>
          </p:cNvSpPr>
          <p:nvPr>
            <p:ph type="dt" sz="half" idx="10"/>
          </p:nvPr>
        </p:nvSpPr>
        <p:spPr/>
        <p:txBody>
          <a:bodyPr/>
          <a:lstStyle/>
          <a:p>
            <a:pPr eaLnBrk="1" latinLnBrk="0" hangingPunct="1"/>
            <a:fld id="{9D21D778-B565-4D7E-94D7-64010A445B68}" type="datetimeFigureOut">
              <a:rPr lang="en-US" smtClean="0"/>
              <a:pPr eaLnBrk="1" latinLnBrk="0" hangingPunct="1"/>
              <a:t>21/11/17</a:t>
            </a:fld>
            <a:endParaRPr lang="en-US"/>
          </a:p>
        </p:txBody>
      </p:sp>
      <p:sp>
        <p:nvSpPr>
          <p:cNvPr id="17" name="Footer Placeholder 16"/>
          <p:cNvSpPr>
            <a:spLocks noGrp="1"/>
          </p:cNvSpPr>
          <p:nvPr>
            <p:ph type="ftr" sz="quarter" idx="11"/>
          </p:nvPr>
        </p:nvSpPr>
        <p:spPr/>
        <p:txBody>
          <a:bodyPr/>
          <a:lstStyle/>
          <a:p>
            <a:endParaRPr kumimoji="0" lang="en-US"/>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2C6B1FF6-39B9-40F5-8B67-33C6354A3D4F}" type="slidenum">
              <a:rPr kumimoji="0" lang="en-US" smtClean="0"/>
              <a:pPr eaLnBrk="1" latinLnBrk="0" hangingPunct="1"/>
              <a:t>‹#›</a:t>
            </a:fld>
            <a:endParaRPr kumimoji="0" lang="en-US" dirty="0">
              <a:solidFill>
                <a:schemeClr val="accent3">
                  <a:shade val="75000"/>
                </a:schemeClr>
              </a:solidFill>
            </a:endParaRPr>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x-none"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x-none" smtClean="0"/>
              <a:t>Click to edit Master title style</a:t>
            </a:r>
            <a:endParaRPr kumimoji="0" lang="en-US"/>
          </a:p>
        </p:txBody>
      </p:sp>
      <p:sp>
        <p:nvSpPr>
          <p:cNvPr id="4" name="Date Placeholder 3"/>
          <p:cNvSpPr>
            <a:spLocks noGrp="1"/>
          </p:cNvSpPr>
          <p:nvPr>
            <p:ph type="dt" sz="half" idx="10"/>
          </p:nvPr>
        </p:nvSpPr>
        <p:spPr/>
        <p:txBody>
          <a:bodyPr/>
          <a:lstStyle/>
          <a:p>
            <a:pPr eaLnBrk="1" latinLnBrk="0" hangingPunct="1"/>
            <a:fld id="{9D21D778-B565-4D7E-94D7-64010A445B68}" type="datetimeFigureOut">
              <a:rPr lang="en-US" smtClean="0"/>
              <a:pPr eaLnBrk="1" latinLnBrk="0" hangingPunct="1"/>
              <a:t>21/11/17</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a:xfrm>
            <a:off x="4361688" y="1026372"/>
            <a:ext cx="457200" cy="441325"/>
          </a:xfrm>
        </p:spPr>
        <p:txBody>
          <a:bodyPr/>
          <a:lstStyle/>
          <a:p>
            <a:fld id="{2C6B1FF6-39B9-40F5-8B67-33C6354A3D4F}" type="slidenum">
              <a:rPr kumimoji="0" lang="en-US" smtClean="0"/>
              <a:pPr eaLnBrk="1" latinLnBrk="0" hangingPunct="1"/>
              <a:t>‹#›</a:t>
            </a:fld>
            <a:endParaRPr kumimoji="0" lang="en-US" dirty="0"/>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x-none" smtClean="0"/>
              <a:t>Click to edit Master text styles</a:t>
            </a:r>
          </a:p>
          <a:p>
            <a:pPr lvl="1" eaLnBrk="1" latinLnBrk="0" hangingPunct="1"/>
            <a:r>
              <a:rPr lang="x-none" smtClean="0"/>
              <a:t>Second level</a:t>
            </a:r>
          </a:p>
          <a:p>
            <a:pPr lvl="2" eaLnBrk="1" latinLnBrk="0" hangingPunct="1"/>
            <a:r>
              <a:rPr lang="x-none" smtClean="0"/>
              <a:t>Third level</a:t>
            </a:r>
          </a:p>
          <a:p>
            <a:pPr lvl="3" eaLnBrk="1" latinLnBrk="0" hangingPunct="1"/>
            <a:r>
              <a:rPr lang="x-none" smtClean="0"/>
              <a:t>Fourth level</a:t>
            </a:r>
          </a:p>
          <a:p>
            <a:pPr lvl="4" eaLnBrk="1" latinLnBrk="0" hangingPunct="1"/>
            <a:r>
              <a:rPr lang="x-none"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x-none"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Footer Placeholder 4"/>
          <p:cNvSpPr>
            <a:spLocks noGrp="1"/>
          </p:cNvSpPr>
          <p:nvPr>
            <p:ph type="ftr" sz="quarter" idx="11"/>
          </p:nvPr>
        </p:nvSpPr>
        <p:spPr/>
        <p:txBody>
          <a:bodyPr/>
          <a:lstStyle/>
          <a:p>
            <a:endParaRPr kumimoji="0" lang="en-US"/>
          </a:p>
        </p:txBody>
      </p:sp>
      <p:sp>
        <p:nvSpPr>
          <p:cNvPr id="4" name="Date Placeholder 3"/>
          <p:cNvSpPr>
            <a:spLocks noGrp="1"/>
          </p:cNvSpPr>
          <p:nvPr>
            <p:ph type="dt" sz="half" idx="10"/>
          </p:nvPr>
        </p:nvSpPr>
        <p:spPr/>
        <p:txBody>
          <a:bodyPr/>
          <a:lstStyle/>
          <a:p>
            <a:pPr eaLnBrk="1" latinLnBrk="0" hangingPunct="1"/>
            <a:fld id="{9D21D778-B565-4D7E-94D7-64010A445B68}" type="datetimeFigureOut">
              <a:rPr lang="en-US" smtClean="0"/>
              <a:pPr eaLnBrk="1" latinLnBrk="0" hangingPunct="1"/>
              <a:t>21/11/17</a:t>
            </a:fld>
            <a:endParaRPr lang="en-US"/>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2C6B1FF6-39B9-40F5-8B67-33C6354A3D4F}" type="slidenum">
              <a:rPr kumimoji="0" lang="en-US" smtClean="0"/>
              <a:pPr eaLnBrk="1" latinLnBrk="0" hangingPunct="1"/>
              <a:t>‹#›</a:t>
            </a:fld>
            <a:endParaRPr kumimoji="0" lang="en-US" dirty="0">
              <a:solidFill>
                <a:schemeClr val="accent3">
                  <a:shade val="75000"/>
                </a:schemeClr>
              </a:solidFill>
            </a:endParaRPr>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x-none"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x-none"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pPr eaLnBrk="1" latinLnBrk="0" hangingPunct="1"/>
            <a:fld id="{9D21D778-B565-4D7E-94D7-64010A445B68}" type="datetimeFigureOut">
              <a:rPr lang="en-US" smtClean="0"/>
              <a:pPr eaLnBrk="1" latinLnBrk="0" hangingPunct="1"/>
              <a:t>21/11/17</a:t>
            </a:fld>
            <a:endParaRPr lang="en-US"/>
          </a:p>
        </p:txBody>
      </p:sp>
      <p:sp>
        <p:nvSpPr>
          <p:cNvPr id="6" name="Footer Placeholder 5"/>
          <p:cNvSpPr>
            <a:spLocks noGrp="1"/>
          </p:cNvSpPr>
          <p:nvPr>
            <p:ph type="ftr" sz="quarter" idx="11"/>
          </p:nvPr>
        </p:nvSpPr>
        <p:spPr/>
        <p:txBody>
          <a:bodyPr/>
          <a:lstStyle/>
          <a:p>
            <a:endParaRPr kumimoji="0" lang="en-US" dirty="0"/>
          </a:p>
        </p:txBody>
      </p:sp>
      <p:sp>
        <p:nvSpPr>
          <p:cNvPr id="7" name="Slide Number Placeholder 6"/>
          <p:cNvSpPr>
            <a:spLocks noGrp="1"/>
          </p:cNvSpPr>
          <p:nvPr>
            <p:ph type="sldNum" sz="quarter" idx="12"/>
          </p:nvPr>
        </p:nvSpPr>
        <p:spPr/>
        <p:txBody>
          <a:bodyPr/>
          <a:lstStyle/>
          <a:p>
            <a:fld id="{2C6B1FF6-39B9-40F5-8B67-33C6354A3D4F}" type="slidenum">
              <a:rPr kumimoji="0" lang="en-US" smtClean="0"/>
              <a:pPr eaLnBrk="1" latinLnBrk="0" hangingPunct="1"/>
              <a:t>‹#›</a:t>
            </a:fld>
            <a:endParaRPr kumimoji="0" lang="en-US"/>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x-none" smtClean="0"/>
              <a:t>Click to edit Master text styles</a:t>
            </a:r>
          </a:p>
          <a:p>
            <a:pPr lvl="1" eaLnBrk="1" latinLnBrk="0" hangingPunct="1"/>
            <a:r>
              <a:rPr lang="x-none" smtClean="0"/>
              <a:t>Second level</a:t>
            </a:r>
          </a:p>
          <a:p>
            <a:pPr lvl="2" eaLnBrk="1" latinLnBrk="0" hangingPunct="1"/>
            <a:r>
              <a:rPr lang="x-none" smtClean="0"/>
              <a:t>Third level</a:t>
            </a:r>
          </a:p>
          <a:p>
            <a:pPr lvl="3" eaLnBrk="1" latinLnBrk="0" hangingPunct="1"/>
            <a:r>
              <a:rPr lang="x-none" smtClean="0"/>
              <a:t>Fourth level</a:t>
            </a:r>
          </a:p>
          <a:p>
            <a:pPr lvl="4" eaLnBrk="1" latinLnBrk="0" hangingPunct="1"/>
            <a:r>
              <a:rPr lang="x-none"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x-none" smtClean="0"/>
              <a:t>Click to edit Master text styles</a:t>
            </a:r>
          </a:p>
          <a:p>
            <a:pPr lvl="1" eaLnBrk="1" latinLnBrk="0" hangingPunct="1"/>
            <a:r>
              <a:rPr lang="x-none" smtClean="0"/>
              <a:t>Second level</a:t>
            </a:r>
          </a:p>
          <a:p>
            <a:pPr lvl="2" eaLnBrk="1" latinLnBrk="0" hangingPunct="1"/>
            <a:r>
              <a:rPr lang="x-none" smtClean="0"/>
              <a:t>Third level</a:t>
            </a:r>
          </a:p>
          <a:p>
            <a:pPr lvl="3" eaLnBrk="1" latinLnBrk="0" hangingPunct="1"/>
            <a:r>
              <a:rPr lang="x-none" smtClean="0"/>
              <a:t>Fourth level</a:t>
            </a:r>
          </a:p>
          <a:p>
            <a:pPr lvl="4" eaLnBrk="1" latinLnBrk="0" hangingPunct="1"/>
            <a:r>
              <a:rPr lang="x-none"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x-none"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x-none" smtClean="0"/>
              <a:t>Click to edit Master text styles</a:t>
            </a:r>
          </a:p>
        </p:txBody>
      </p:sp>
      <p:sp>
        <p:nvSpPr>
          <p:cNvPr id="7" name="Date Placeholder 6"/>
          <p:cNvSpPr>
            <a:spLocks noGrp="1"/>
          </p:cNvSpPr>
          <p:nvPr>
            <p:ph type="dt" sz="half" idx="10"/>
          </p:nvPr>
        </p:nvSpPr>
        <p:spPr/>
        <p:txBody>
          <a:bodyPr/>
          <a:lstStyle/>
          <a:p>
            <a:pPr eaLnBrk="1" latinLnBrk="0" hangingPunct="1"/>
            <a:fld id="{9D21D778-B565-4D7E-94D7-64010A445B68}" type="datetimeFigureOut">
              <a:rPr lang="en-US" smtClean="0"/>
              <a:pPr eaLnBrk="1" latinLnBrk="0" hangingPunct="1"/>
              <a:t>21/11/17</a:t>
            </a:fld>
            <a:endParaRPr lang="en-US"/>
          </a:p>
        </p:txBody>
      </p:sp>
      <p:sp>
        <p:nvSpPr>
          <p:cNvPr id="8" name="Footer Placeholder 7"/>
          <p:cNvSpPr>
            <a:spLocks noGrp="1"/>
          </p:cNvSpPr>
          <p:nvPr>
            <p:ph type="ftr" sz="quarter" idx="11"/>
          </p:nvPr>
        </p:nvSpPr>
        <p:spPr>
          <a:xfrm>
            <a:off x="304800" y="6409944"/>
            <a:ext cx="3581400" cy="365760"/>
          </a:xfrm>
        </p:spPr>
        <p:txBody>
          <a:bodyPr/>
          <a:lstStyle/>
          <a:p>
            <a:endParaRPr kumimoji="0" lang="en-US"/>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x-none" smtClean="0"/>
              <a:t>Click to edit Master text styles</a:t>
            </a:r>
          </a:p>
          <a:p>
            <a:pPr lvl="1" eaLnBrk="1" latinLnBrk="0" hangingPunct="1"/>
            <a:r>
              <a:rPr lang="x-none" smtClean="0"/>
              <a:t>Second level</a:t>
            </a:r>
          </a:p>
          <a:p>
            <a:pPr lvl="2" eaLnBrk="1" latinLnBrk="0" hangingPunct="1"/>
            <a:r>
              <a:rPr lang="x-none" smtClean="0"/>
              <a:t>Third level</a:t>
            </a:r>
          </a:p>
          <a:p>
            <a:pPr lvl="3" eaLnBrk="1" latinLnBrk="0" hangingPunct="1"/>
            <a:r>
              <a:rPr lang="x-none" smtClean="0"/>
              <a:t>Fourth level</a:t>
            </a:r>
          </a:p>
          <a:p>
            <a:pPr lvl="4" eaLnBrk="1" latinLnBrk="0" hangingPunct="1"/>
            <a:r>
              <a:rPr lang="x-none"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x-none" smtClean="0"/>
              <a:t>Click to edit Master text styles</a:t>
            </a:r>
          </a:p>
          <a:p>
            <a:pPr lvl="1" eaLnBrk="1" latinLnBrk="0" hangingPunct="1"/>
            <a:r>
              <a:rPr lang="x-none" smtClean="0"/>
              <a:t>Second level</a:t>
            </a:r>
          </a:p>
          <a:p>
            <a:pPr lvl="2" eaLnBrk="1" latinLnBrk="0" hangingPunct="1"/>
            <a:r>
              <a:rPr lang="x-none" smtClean="0"/>
              <a:t>Third level</a:t>
            </a:r>
          </a:p>
          <a:p>
            <a:pPr lvl="3" eaLnBrk="1" latinLnBrk="0" hangingPunct="1"/>
            <a:r>
              <a:rPr lang="x-none" smtClean="0"/>
              <a:t>Fourth level</a:t>
            </a:r>
          </a:p>
          <a:p>
            <a:pPr lvl="4" eaLnBrk="1" latinLnBrk="0" hangingPunct="1"/>
            <a:r>
              <a:rPr lang="x-none"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pPr algn="ctr" eaLnBrk="1" latinLnBrk="0" hangingPunct="1"/>
            <a:fld id="{2C6B1FF6-39B9-40F5-8B67-33C6354A3D4F}" type="slidenum">
              <a:rPr kumimoji="0" lang="en-US" smtClean="0"/>
              <a:pPr algn="ctr" eaLnBrk="1" latinLnBrk="0" hangingPunct="1"/>
              <a:t>‹#›</a:t>
            </a:fld>
            <a:endParaRPr kumimoji="0" lang="en-US" dirty="0"/>
          </a:p>
        </p:txBody>
      </p:sp>
      <p:sp>
        <p:nvSpPr>
          <p:cNvPr id="23" name="Title 22"/>
          <p:cNvSpPr>
            <a:spLocks noGrp="1"/>
          </p:cNvSpPr>
          <p:nvPr>
            <p:ph type="title"/>
          </p:nvPr>
        </p:nvSpPr>
        <p:spPr/>
        <p:txBody>
          <a:bodyPr rtlCol="0" anchor="b" anchorCtr="0"/>
          <a:lstStyle/>
          <a:p>
            <a:r>
              <a:rPr kumimoji="0" lang="x-none"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x-none" smtClean="0"/>
              <a:t>Click to edit Master title style</a:t>
            </a:r>
            <a:endParaRPr kumimoji="0" lang="en-US"/>
          </a:p>
        </p:txBody>
      </p:sp>
      <p:sp>
        <p:nvSpPr>
          <p:cNvPr id="3" name="Date Placeholder 2"/>
          <p:cNvSpPr>
            <a:spLocks noGrp="1"/>
          </p:cNvSpPr>
          <p:nvPr>
            <p:ph type="dt" sz="half" idx="10"/>
          </p:nvPr>
        </p:nvSpPr>
        <p:spPr/>
        <p:txBody>
          <a:bodyPr/>
          <a:lstStyle/>
          <a:p>
            <a:pPr eaLnBrk="1" latinLnBrk="0" hangingPunct="1"/>
            <a:fld id="{9D21D778-B565-4D7E-94D7-64010A445B68}" type="datetimeFigureOut">
              <a:rPr lang="en-US" smtClean="0"/>
              <a:pPr eaLnBrk="1" latinLnBrk="0" hangingPunct="1"/>
              <a:t>21/11/17</a:t>
            </a:fld>
            <a:endParaRPr lang="en-US"/>
          </a:p>
        </p:txBody>
      </p:sp>
      <p:sp>
        <p:nvSpPr>
          <p:cNvPr id="4" name="Footer Placeholder 3"/>
          <p:cNvSpPr>
            <a:spLocks noGrp="1"/>
          </p:cNvSpPr>
          <p:nvPr>
            <p:ph type="ftr" sz="quarter" idx="11"/>
          </p:nvPr>
        </p:nvSpPr>
        <p:spPr/>
        <p:txBody>
          <a:bodyPr/>
          <a:lstStyle/>
          <a:p>
            <a:endParaRPr kumimoji="0" lang="en-US" dirty="0"/>
          </a:p>
        </p:txBody>
      </p:sp>
      <p:sp>
        <p:nvSpPr>
          <p:cNvPr id="5" name="Slide Number Placeholder 4"/>
          <p:cNvSpPr>
            <a:spLocks noGrp="1"/>
          </p:cNvSpPr>
          <p:nvPr>
            <p:ph type="sldNum" sz="quarter" idx="12"/>
          </p:nvPr>
        </p:nvSpPr>
        <p:spPr>
          <a:xfrm>
            <a:off x="4343400" y="1036020"/>
            <a:ext cx="457200" cy="441325"/>
          </a:xfrm>
        </p:spPr>
        <p:txBody>
          <a:bodyPr/>
          <a:lstStyle/>
          <a:p>
            <a:fld id="{2C6B1FF6-39B9-40F5-8B67-33C6354A3D4F}" type="slidenum">
              <a:rPr kumimoji="0" lang="en-US" smtClean="0"/>
              <a:pPr eaLnBrk="1" latinLnBrk="0" hangingPunct="1"/>
              <a:t>‹#›</a:t>
            </a:fld>
            <a:endParaRPr kumimoji="0"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Date Placeholder 1"/>
          <p:cNvSpPr>
            <a:spLocks noGrp="1"/>
          </p:cNvSpPr>
          <p:nvPr>
            <p:ph type="dt" sz="half" idx="10"/>
          </p:nvPr>
        </p:nvSpPr>
        <p:spPr/>
        <p:txBody>
          <a:bodyPr/>
          <a:lstStyle/>
          <a:p>
            <a:pPr eaLnBrk="1" latinLnBrk="0" hangingPunct="1"/>
            <a:fld id="{9D21D778-B565-4D7E-94D7-64010A445B68}" type="datetimeFigureOut">
              <a:rPr lang="en-US" smtClean="0"/>
              <a:pPr eaLnBrk="1" latinLnBrk="0" hangingPunct="1"/>
              <a:t>21/11/17</a:t>
            </a:fld>
            <a:endParaRPr lang="en-US"/>
          </a:p>
        </p:txBody>
      </p:sp>
      <p:sp>
        <p:nvSpPr>
          <p:cNvPr id="3" name="Footer Placeholder 2"/>
          <p:cNvSpPr>
            <a:spLocks noGrp="1"/>
          </p:cNvSpPr>
          <p:nvPr>
            <p:ph type="ftr" sz="quarter" idx="11"/>
          </p:nvPr>
        </p:nvSpPr>
        <p:spPr/>
        <p:txBody>
          <a:bodyPr/>
          <a:lstStyle/>
          <a:p>
            <a:endParaRPr kumimoji="0" lang="en-US"/>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2C6B1FF6-39B9-40F5-8B67-33C6354A3D4F}" type="slidenum">
              <a:rPr kumimoji="0" lang="en-US" smtClean="0"/>
              <a:pPr eaLnBrk="1" latinLnBrk="0" hangingPunct="1"/>
              <a:t>‹#›</a:t>
            </a:fld>
            <a:endParaRPr kumimoji="0" lang="en-US" dirty="0">
              <a:solidFill>
                <a:srgbClr val="FFFFFF"/>
              </a:solidFil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x-none"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x-none"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x-none" smtClean="0"/>
              <a:t>Click to edit Master text styles</a:t>
            </a:r>
          </a:p>
          <a:p>
            <a:pPr lvl="1" eaLnBrk="1" latinLnBrk="0" hangingPunct="1"/>
            <a:r>
              <a:rPr lang="x-none" smtClean="0"/>
              <a:t>Second level</a:t>
            </a:r>
          </a:p>
          <a:p>
            <a:pPr lvl="2" eaLnBrk="1" latinLnBrk="0" hangingPunct="1"/>
            <a:r>
              <a:rPr lang="x-none" smtClean="0"/>
              <a:t>Third level</a:t>
            </a:r>
          </a:p>
          <a:p>
            <a:pPr lvl="3" eaLnBrk="1" latinLnBrk="0" hangingPunct="1"/>
            <a:r>
              <a:rPr lang="x-none" smtClean="0"/>
              <a:t>Fourth level</a:t>
            </a:r>
          </a:p>
          <a:p>
            <a:pPr lvl="4" eaLnBrk="1" latinLnBrk="0" hangingPunct="1"/>
            <a:r>
              <a:rPr lang="x-none"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2C6B1FF6-39B9-40F5-8B67-33C6354A3D4F}" type="slidenum">
              <a:rPr kumimoji="0" lang="en-US" smtClean="0"/>
              <a:pPr eaLnBrk="1" latinLnBrk="0" hangingPunct="1"/>
              <a:t>‹#›</a:t>
            </a:fld>
            <a:endParaRPr kumimoji="0" lang="en-US" dirty="0">
              <a:solidFill>
                <a:schemeClr val="accent3">
                  <a:shade val="75000"/>
                </a:schemeClr>
              </a:solidFill>
            </a:endParaRPr>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p:txBody>
          <a:bodyPr/>
          <a:lstStyle/>
          <a:p>
            <a:pPr eaLnBrk="1" latinLnBrk="0" hangingPunct="1"/>
            <a:fld id="{9D21D778-B565-4D7E-94D7-64010A445B68}" type="datetimeFigureOut">
              <a:rPr lang="en-US" smtClean="0"/>
              <a:pPr eaLnBrk="1" latinLnBrk="0" hangingPunct="1"/>
              <a:t>21/11/17</a:t>
            </a:fld>
            <a:endParaRPr lang="en-US"/>
          </a:p>
        </p:txBody>
      </p:sp>
      <p:sp>
        <p:nvSpPr>
          <p:cNvPr id="6" name="Footer Placeholder 5"/>
          <p:cNvSpPr>
            <a:spLocks noGrp="1"/>
          </p:cNvSpPr>
          <p:nvPr>
            <p:ph type="ftr" sz="quarter" idx="11"/>
          </p:nvPr>
        </p:nvSpPr>
        <p:spPr>
          <a:xfrm>
            <a:off x="301752" y="6410848"/>
            <a:ext cx="3383280" cy="365760"/>
          </a:xfrm>
        </p:spPr>
        <p:txBody>
          <a:bodyPr/>
          <a:lstStyle/>
          <a:p>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p>
            <a:fld id="{2C6B1FF6-39B9-40F5-8B67-33C6354A3D4F}" type="slidenum">
              <a:rPr kumimoji="0" lang="en-US" smtClean="0"/>
              <a:pPr eaLnBrk="1" latinLnBrk="0" hangingPunct="1"/>
              <a:t>‹#›</a:t>
            </a:fld>
            <a:endParaRPr kumimoji="0" lang="en-US" dirty="0"/>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x-none"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x-none" smtClean="0"/>
              <a:t>Drag picture to placeholder or click icon to add</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x-none"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a:xfrm>
            <a:off x="5788152" y="6404984"/>
            <a:ext cx="3044952" cy="365760"/>
          </a:xfrm>
        </p:spPr>
        <p:txBody>
          <a:bodyPr/>
          <a:lstStyle/>
          <a:p>
            <a:pPr eaLnBrk="1" latinLnBrk="0" hangingPunct="1"/>
            <a:fld id="{9D21D778-B565-4D7E-94D7-64010A445B68}" type="datetimeFigureOut">
              <a:rPr lang="en-US" smtClean="0"/>
              <a:pPr eaLnBrk="1" latinLnBrk="0" hangingPunct="1"/>
              <a:t>21/11/17</a:t>
            </a:fld>
            <a:endParaRPr lang="en-US" dirty="0"/>
          </a:p>
        </p:txBody>
      </p:sp>
      <p:sp>
        <p:nvSpPr>
          <p:cNvPr id="6" name="Footer Placeholder 5"/>
          <p:cNvSpPr>
            <a:spLocks noGrp="1"/>
          </p:cNvSpPr>
          <p:nvPr>
            <p:ph type="ftr" sz="quarter" idx="11"/>
          </p:nvPr>
        </p:nvSpPr>
        <p:spPr>
          <a:xfrm>
            <a:off x="301752" y="6410848"/>
            <a:ext cx="3584448" cy="365760"/>
          </a:xfrm>
        </p:spPr>
        <p:txBody>
          <a:bodyPr/>
          <a:lstStyle/>
          <a:p>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x-none"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x-none" smtClean="0"/>
              <a:t>Click to edit Master text styles</a:t>
            </a:r>
          </a:p>
          <a:p>
            <a:pPr lvl="1" eaLnBrk="1" latinLnBrk="0" hangingPunct="1"/>
            <a:r>
              <a:rPr lang="x-none" smtClean="0"/>
              <a:t>Second level</a:t>
            </a:r>
          </a:p>
          <a:p>
            <a:pPr lvl="2" eaLnBrk="1" latinLnBrk="0" hangingPunct="1"/>
            <a:r>
              <a:rPr lang="x-none" smtClean="0"/>
              <a:t>Third level</a:t>
            </a:r>
          </a:p>
          <a:p>
            <a:pPr lvl="3" eaLnBrk="1" latinLnBrk="0" hangingPunct="1"/>
            <a:r>
              <a:rPr lang="x-none" smtClean="0"/>
              <a:t>Fourth level</a:t>
            </a:r>
          </a:p>
          <a:p>
            <a:pPr lvl="4" eaLnBrk="1" latinLnBrk="0" hangingPunct="1"/>
            <a:r>
              <a:rPr lang="x-none" smtClean="0"/>
              <a:t>Fifth level</a:t>
            </a:r>
            <a:endParaRPr kumimoji="0" lang="en-US"/>
          </a:p>
        </p:txBody>
      </p:sp>
      <p:sp>
        <p:nvSpPr>
          <p:cNvPr id="4" name="Date Placeholder 3"/>
          <p:cNvSpPr>
            <a:spLocks noGrp="1"/>
          </p:cNvSpPr>
          <p:nvPr>
            <p:ph type="dt" sz="half" idx="10"/>
          </p:nvPr>
        </p:nvSpPr>
        <p:spPr/>
        <p:txBody>
          <a:bodyPr/>
          <a:lstStyle/>
          <a:p>
            <a:pPr eaLnBrk="1" latinLnBrk="0" hangingPunct="1"/>
            <a:fld id="{9D21D778-B565-4D7E-94D7-64010A445B68}" type="datetimeFigureOut">
              <a:rPr lang="en-US" smtClean="0"/>
              <a:pPr eaLnBrk="1" latinLnBrk="0" hangingPunct="1"/>
              <a:t>21/11/17</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2C6B1FF6-39B9-40F5-8B67-33C6354A3D4F}" type="slidenum">
              <a:rPr kumimoji="0" lang="en-US" smtClean="0"/>
              <a:pPr eaLnBrk="1" latinLnBrk="0" hangingPunct="1"/>
              <a:t>‹#›</a:t>
            </a:fld>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6915912" y="3009901"/>
            <a:ext cx="457200" cy="441325"/>
          </a:xfrm>
        </p:spPr>
        <p:txBody>
          <a:bodyPr/>
          <a:lstStyle/>
          <a:p>
            <a:fld id="{2C6B1FF6-39B9-40F5-8B67-33C6354A3D4F}" type="slidenum">
              <a:rPr kumimoji="0" lang="en-US" smtClean="0"/>
              <a:pPr eaLnBrk="1" latinLnBrk="0" hangingPunct="1"/>
              <a:t>‹#›</a:t>
            </a:fld>
            <a:endParaRPr kumimoji="0" lang="en-US" dirty="0"/>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x-none" smtClean="0"/>
              <a:t>Click to edit Master text styles</a:t>
            </a:r>
          </a:p>
          <a:p>
            <a:pPr lvl="1" eaLnBrk="1" latinLnBrk="0" hangingPunct="1"/>
            <a:r>
              <a:rPr lang="x-none" smtClean="0"/>
              <a:t>Second level</a:t>
            </a:r>
          </a:p>
          <a:p>
            <a:pPr lvl="2" eaLnBrk="1" latinLnBrk="0" hangingPunct="1"/>
            <a:r>
              <a:rPr lang="x-none" smtClean="0"/>
              <a:t>Third level</a:t>
            </a:r>
          </a:p>
          <a:p>
            <a:pPr lvl="3" eaLnBrk="1" latinLnBrk="0" hangingPunct="1"/>
            <a:r>
              <a:rPr lang="x-none" smtClean="0"/>
              <a:t>Fourth level</a:t>
            </a:r>
          </a:p>
          <a:p>
            <a:pPr lvl="4" eaLnBrk="1" latinLnBrk="0" hangingPunct="1"/>
            <a:r>
              <a:rPr lang="x-none" smtClean="0"/>
              <a:t>Fifth level</a:t>
            </a:r>
            <a:endParaRPr kumimoji="0" lang="en-US"/>
          </a:p>
        </p:txBody>
      </p:sp>
      <p:sp>
        <p:nvSpPr>
          <p:cNvPr id="4" name="Date Placeholder 3"/>
          <p:cNvSpPr>
            <a:spLocks noGrp="1"/>
          </p:cNvSpPr>
          <p:nvPr>
            <p:ph type="dt" sz="half" idx="10"/>
          </p:nvPr>
        </p:nvSpPr>
        <p:spPr/>
        <p:txBody>
          <a:bodyPr/>
          <a:lstStyle/>
          <a:p>
            <a:pPr eaLnBrk="1" latinLnBrk="0" hangingPunct="1"/>
            <a:fld id="{9D21D778-B565-4D7E-94D7-64010A445B68}" type="datetimeFigureOut">
              <a:rPr lang="en-US" smtClean="0"/>
              <a:pPr eaLnBrk="1" latinLnBrk="0" hangingPunct="1"/>
              <a:t>21/11/17</a:t>
            </a:fld>
            <a:endParaRPr lang="en-US"/>
          </a:p>
        </p:txBody>
      </p:sp>
      <p:sp>
        <p:nvSpPr>
          <p:cNvPr id="5" name="Footer Placeholder 4"/>
          <p:cNvSpPr>
            <a:spLocks noGrp="1"/>
          </p:cNvSpPr>
          <p:nvPr>
            <p:ph type="ftr" sz="quarter" idx="11"/>
          </p:nvPr>
        </p:nvSpPr>
        <p:spPr/>
        <p:txBody>
          <a:bodyPr/>
          <a:lstStyle/>
          <a:p>
            <a:endParaRPr kumimoji="0" lang="en-US"/>
          </a:p>
        </p:txBody>
      </p:sp>
      <p:sp>
        <p:nvSpPr>
          <p:cNvPr id="2" name="Vertical Title 1"/>
          <p:cNvSpPr>
            <a:spLocks noGrp="1"/>
          </p:cNvSpPr>
          <p:nvPr>
            <p:ph type="title" orient="vert"/>
          </p:nvPr>
        </p:nvSpPr>
        <p:spPr>
          <a:xfrm>
            <a:off x="7391400" y="304801"/>
            <a:ext cx="1447800" cy="5851525"/>
          </a:xfrm>
        </p:spPr>
        <p:txBody>
          <a:bodyPr vert="eaVert"/>
          <a:lstStyle/>
          <a:p>
            <a:r>
              <a:rPr kumimoji="0" lang="x-none"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pPr algn="r" eaLnBrk="1" latinLnBrk="0" hangingPunct="1"/>
            <a:fld id="{9D21D778-B565-4D7E-94D7-64010A445B68}" type="datetimeFigureOut">
              <a:rPr lang="en-US" smtClean="0"/>
              <a:pPr algn="r" eaLnBrk="1" latinLnBrk="0" hangingPunct="1"/>
              <a:t>21/11/17</a:t>
            </a:fld>
            <a:endParaRPr lang="en-US" sz="1400" dirty="0">
              <a:solidFill>
                <a:srgbClr val="FFFFFF"/>
              </a:solidFill>
            </a:endParaRPr>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pPr algn="l" eaLnBrk="1" latinLnBrk="0" hangingPunct="1"/>
            <a:endParaRPr kumimoji="0" lang="en-US" dirty="0">
              <a:solidFill>
                <a:srgbClr val="FFFFFF"/>
              </a:solidFill>
            </a:endParaRPr>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pPr algn="ctr" eaLnBrk="1" latinLnBrk="0" hangingPunct="1"/>
            <a:fld id="{2C6B1FF6-39B9-40F5-8B67-33C6354A3D4F}" type="slidenum">
              <a:rPr kumimoji="0" lang="en-US" smtClean="0"/>
              <a:pPr algn="ctr" eaLnBrk="1" latinLnBrk="0" hangingPunct="1"/>
              <a:t>‹#›</a:t>
            </a:fld>
            <a:endParaRPr kumimoji="0" lang="en-US" sz="1600" dirty="0">
              <a:solidFill>
                <a:schemeClr val="accent3">
                  <a:shade val="75000"/>
                </a:schemeClr>
              </a:solidFill>
            </a:endParaRPr>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x-none"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x-none" smtClean="0"/>
              <a:t>Click to edit Master text styles</a:t>
            </a:r>
          </a:p>
          <a:p>
            <a:pPr lvl="1" eaLnBrk="1" latinLnBrk="0" hangingPunct="1"/>
            <a:r>
              <a:rPr kumimoji="0" lang="x-none" smtClean="0"/>
              <a:t>Second level</a:t>
            </a:r>
          </a:p>
          <a:p>
            <a:pPr lvl="2" eaLnBrk="1" latinLnBrk="0" hangingPunct="1"/>
            <a:r>
              <a:rPr kumimoji="0" lang="x-none" smtClean="0"/>
              <a:t>Third level</a:t>
            </a:r>
          </a:p>
          <a:p>
            <a:pPr lvl="3" eaLnBrk="1" latinLnBrk="0" hangingPunct="1"/>
            <a:r>
              <a:rPr kumimoji="0" lang="x-none" smtClean="0"/>
              <a:t>Fourth level</a:t>
            </a:r>
          </a:p>
          <a:p>
            <a:pPr lvl="4" eaLnBrk="1" latinLnBrk="0" hangingPunct="1"/>
            <a:r>
              <a:rPr kumimoji="0" lang="x-none" smtClean="0"/>
              <a:t>Fifth level</a:t>
            </a:r>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terpsikeraunos.tumblr.com/post/137323272917/women-in-ancient-greece-and-rome-with-surviving"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p:txBody>
          <a:bodyPr/>
          <a:lstStyle/>
          <a:p>
            <a:endParaRPr lang="en-GB"/>
          </a:p>
        </p:txBody>
      </p:sp>
      <p:sp>
        <p:nvSpPr>
          <p:cNvPr id="3" name="Title 2"/>
          <p:cNvSpPr>
            <a:spLocks noGrp="1"/>
          </p:cNvSpPr>
          <p:nvPr>
            <p:ph type="ctrTitle"/>
          </p:nvPr>
        </p:nvSpPr>
        <p:spPr/>
        <p:txBody>
          <a:bodyPr/>
          <a:lstStyle/>
          <a:p>
            <a:r>
              <a:rPr lang="en-GB" dirty="0" smtClean="0"/>
              <a:t>Methods and Approaches:</a:t>
            </a:r>
            <a:br>
              <a:rPr lang="en-GB" dirty="0" smtClean="0"/>
            </a:br>
            <a:r>
              <a:rPr lang="en-GB" dirty="0" smtClean="0"/>
              <a:t>Women</a:t>
            </a:r>
            <a:endParaRPr lang="en-GB" dirty="0"/>
          </a:p>
        </p:txBody>
      </p:sp>
    </p:spTree>
    <p:extLst>
      <p:ext uri="{BB962C8B-B14F-4D97-AF65-F5344CB8AC3E}">
        <p14:creationId xmlns:p14="http://schemas.microsoft.com/office/powerpoint/2010/main" val="9798704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quarter" idx="1"/>
          </p:nvPr>
        </p:nvSpPr>
        <p:spPr/>
        <p:txBody>
          <a:bodyPr/>
          <a:lstStyle/>
          <a:p>
            <a:r>
              <a:rPr lang="en-GB" dirty="0" smtClean="0"/>
              <a:t>Terminology</a:t>
            </a:r>
          </a:p>
          <a:p>
            <a:r>
              <a:rPr lang="en-GB" dirty="0" smtClean="0"/>
              <a:t>intro</a:t>
            </a:r>
          </a:p>
          <a:p>
            <a:r>
              <a:rPr lang="en-GB" dirty="0" smtClean="0"/>
              <a:t>Women authors</a:t>
            </a:r>
          </a:p>
          <a:p>
            <a:r>
              <a:rPr lang="en-GB" dirty="0" smtClean="0"/>
              <a:t>Specific women: Telesilla </a:t>
            </a:r>
            <a:endParaRPr lang="en-GB" dirty="0"/>
          </a:p>
        </p:txBody>
      </p:sp>
    </p:spTree>
    <p:extLst>
      <p:ext uri="{BB962C8B-B14F-4D97-AF65-F5344CB8AC3E}">
        <p14:creationId xmlns:p14="http://schemas.microsoft.com/office/powerpoint/2010/main" val="35288918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Terminology: sex </a:t>
            </a:r>
            <a:r>
              <a:rPr lang="en-GB" dirty="0" err="1" smtClean="0"/>
              <a:t>vs</a:t>
            </a:r>
            <a:r>
              <a:rPr lang="en-GB" dirty="0" smtClean="0"/>
              <a:t> gender</a:t>
            </a:r>
            <a:endParaRPr lang="en-GB" dirty="0"/>
          </a:p>
        </p:txBody>
      </p:sp>
      <p:sp>
        <p:nvSpPr>
          <p:cNvPr id="3" name="Content Placeholder 2"/>
          <p:cNvSpPr>
            <a:spLocks noGrp="1"/>
          </p:cNvSpPr>
          <p:nvPr>
            <p:ph sz="quarter" idx="1"/>
          </p:nvPr>
        </p:nvSpPr>
        <p:spPr/>
        <p:txBody>
          <a:bodyPr/>
          <a:lstStyle/>
          <a:p>
            <a:pPr marL="0" indent="0">
              <a:buNone/>
            </a:pPr>
            <a:r>
              <a:rPr lang="en-GB" dirty="0" smtClean="0"/>
              <a:t>Contemporary distinctions:</a:t>
            </a:r>
          </a:p>
          <a:p>
            <a:pPr marL="0" indent="0">
              <a:buNone/>
            </a:pPr>
            <a:r>
              <a:rPr lang="en-GB" dirty="0" smtClean="0"/>
              <a:t>Sex = biological (mostly). Gender = social construct. </a:t>
            </a:r>
          </a:p>
          <a:p>
            <a:pPr marL="0" indent="0">
              <a:buNone/>
            </a:pPr>
            <a:endParaRPr lang="en-GB" dirty="0"/>
          </a:p>
          <a:p>
            <a:pPr marL="0" indent="0">
              <a:buNone/>
            </a:pPr>
            <a:r>
              <a:rPr lang="en-GB" dirty="0" smtClean="0"/>
              <a:t>Woman/man: gender</a:t>
            </a:r>
          </a:p>
          <a:p>
            <a:pPr marL="0" indent="0">
              <a:buNone/>
            </a:pPr>
            <a:endParaRPr lang="en-GB" dirty="0"/>
          </a:p>
          <a:p>
            <a:pPr marL="0" indent="0">
              <a:buNone/>
            </a:pPr>
            <a:r>
              <a:rPr lang="en-GB" dirty="0" smtClean="0"/>
              <a:t>Female/male: sex</a:t>
            </a:r>
            <a:endParaRPr lang="en-GB" dirty="0"/>
          </a:p>
          <a:p>
            <a:pPr marL="0" indent="0">
              <a:buNone/>
            </a:pPr>
            <a:endParaRPr lang="en-GB" dirty="0" smtClean="0"/>
          </a:p>
          <a:p>
            <a:pPr marL="0" indent="0">
              <a:buNone/>
            </a:pPr>
            <a:r>
              <a:rPr lang="en-GB" dirty="0" smtClean="0"/>
              <a:t>Not distinctions made in antiquity, but something we should be aware of when writing now. </a:t>
            </a:r>
            <a:endParaRPr lang="en-GB" dirty="0"/>
          </a:p>
        </p:txBody>
      </p:sp>
    </p:spTree>
    <p:extLst>
      <p:ext uri="{BB962C8B-B14F-4D97-AF65-F5344CB8AC3E}">
        <p14:creationId xmlns:p14="http://schemas.microsoft.com/office/powerpoint/2010/main" val="37159402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Misogyny</a:t>
            </a:r>
            <a:endParaRPr lang="en-GB" dirty="0"/>
          </a:p>
        </p:txBody>
      </p:sp>
      <p:sp>
        <p:nvSpPr>
          <p:cNvPr id="3" name="Content Placeholder 2"/>
          <p:cNvSpPr>
            <a:spLocks noGrp="1"/>
          </p:cNvSpPr>
          <p:nvPr>
            <p:ph sz="quarter" idx="1"/>
          </p:nvPr>
        </p:nvSpPr>
        <p:spPr/>
        <p:txBody>
          <a:bodyPr/>
          <a:lstStyle/>
          <a:p>
            <a:pPr marL="0" indent="0">
              <a:buNone/>
            </a:pPr>
            <a:r>
              <a:rPr lang="en-GB" dirty="0" smtClean="0"/>
              <a:t>Ancient misogyny </a:t>
            </a:r>
            <a:r>
              <a:rPr lang="en-GB" dirty="0" err="1" smtClean="0"/>
              <a:t>vs</a:t>
            </a:r>
            <a:r>
              <a:rPr lang="en-GB" dirty="0" smtClean="0"/>
              <a:t> contemporary misogyny</a:t>
            </a:r>
          </a:p>
          <a:p>
            <a:r>
              <a:rPr lang="en-GB" dirty="0" smtClean="0"/>
              <a:t>The attitudes of scholars throughout the ages has impacted our impression of the ancient world;</a:t>
            </a:r>
          </a:p>
          <a:p>
            <a:r>
              <a:rPr lang="en-GB" dirty="0" smtClean="0"/>
              <a:t>They apply their own misogyny and attitudes towards women to the ancient world;</a:t>
            </a:r>
          </a:p>
          <a:p>
            <a:r>
              <a:rPr lang="en-GB" dirty="0" smtClean="0"/>
              <a:t>Disinterest in historic female figures has side-lined them in historical narratives</a:t>
            </a:r>
          </a:p>
          <a:p>
            <a:r>
              <a:rPr lang="en-GB" dirty="0" smtClean="0"/>
              <a:t>And kept them out of the ‘canon’ of classical writings which ‘all’ students of classics study. </a:t>
            </a:r>
            <a:endParaRPr lang="en-GB" dirty="0"/>
          </a:p>
        </p:txBody>
      </p:sp>
    </p:spTree>
    <p:extLst>
      <p:ext uri="{BB962C8B-B14F-4D97-AF65-F5344CB8AC3E}">
        <p14:creationId xmlns:p14="http://schemas.microsoft.com/office/powerpoint/2010/main" val="19286589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do we want to know about?</a:t>
            </a:r>
            <a:endParaRPr lang="en-GB" dirty="0"/>
          </a:p>
        </p:txBody>
      </p:sp>
      <p:sp>
        <p:nvSpPr>
          <p:cNvPr id="3" name="Content Placeholder 2"/>
          <p:cNvSpPr>
            <a:spLocks noGrp="1"/>
          </p:cNvSpPr>
          <p:nvPr>
            <p:ph sz="quarter" idx="1"/>
          </p:nvPr>
        </p:nvSpPr>
        <p:spPr/>
        <p:txBody>
          <a:bodyPr>
            <a:normAutofit fontScale="85000" lnSpcReduction="20000"/>
          </a:bodyPr>
          <a:lstStyle/>
          <a:p>
            <a:r>
              <a:rPr lang="en-GB" dirty="0" smtClean="0"/>
              <a:t>Everything. </a:t>
            </a:r>
          </a:p>
          <a:p>
            <a:r>
              <a:rPr lang="en-GB" dirty="0" smtClean="0"/>
              <a:t>contributions: writings, art, poetry</a:t>
            </a:r>
          </a:p>
          <a:p>
            <a:r>
              <a:rPr lang="en-GB" dirty="0" smtClean="0"/>
              <a:t>Education</a:t>
            </a:r>
          </a:p>
          <a:p>
            <a:r>
              <a:rPr lang="en-GB" dirty="0" smtClean="0"/>
              <a:t>Jobs</a:t>
            </a:r>
          </a:p>
          <a:p>
            <a:r>
              <a:rPr lang="en-GB" dirty="0" smtClean="0"/>
              <a:t>Women’s role in:</a:t>
            </a:r>
          </a:p>
          <a:p>
            <a:pPr lvl="1"/>
            <a:r>
              <a:rPr lang="en-GB" dirty="0" smtClean="0"/>
              <a:t> politics</a:t>
            </a:r>
          </a:p>
          <a:p>
            <a:pPr lvl="1"/>
            <a:r>
              <a:rPr lang="en-GB" dirty="0" smtClean="0"/>
              <a:t>In society</a:t>
            </a:r>
          </a:p>
          <a:p>
            <a:pPr lvl="1"/>
            <a:r>
              <a:rPr lang="en-GB" dirty="0" smtClean="0"/>
              <a:t>The family</a:t>
            </a:r>
          </a:p>
          <a:p>
            <a:pPr lvl="1"/>
            <a:r>
              <a:rPr lang="en-GB" dirty="0" smtClean="0"/>
              <a:t>religion/ritual</a:t>
            </a:r>
          </a:p>
          <a:p>
            <a:pPr lvl="1"/>
            <a:r>
              <a:rPr lang="en-GB" dirty="0" smtClean="0"/>
              <a:t>Military </a:t>
            </a:r>
          </a:p>
          <a:p>
            <a:r>
              <a:rPr lang="en-GB" dirty="0" smtClean="0"/>
              <a:t>How were they presented?</a:t>
            </a:r>
          </a:p>
          <a:p>
            <a:r>
              <a:rPr lang="en-GB" dirty="0" smtClean="0"/>
              <a:t>How were they expected to behave?</a:t>
            </a:r>
          </a:p>
          <a:p>
            <a:r>
              <a:rPr lang="en-GB" dirty="0" smtClean="0"/>
              <a:t>Etc. </a:t>
            </a:r>
          </a:p>
          <a:p>
            <a:endParaRPr lang="en-GB" dirty="0"/>
          </a:p>
        </p:txBody>
      </p:sp>
    </p:spTree>
    <p:extLst>
      <p:ext uri="{BB962C8B-B14F-4D97-AF65-F5344CB8AC3E}">
        <p14:creationId xmlns:p14="http://schemas.microsoft.com/office/powerpoint/2010/main" val="37182154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Sources?</a:t>
            </a:r>
            <a:endParaRPr lang="en-GB" dirty="0"/>
          </a:p>
        </p:txBody>
      </p:sp>
      <p:sp>
        <p:nvSpPr>
          <p:cNvPr id="3" name="Content Placeholder 2"/>
          <p:cNvSpPr>
            <a:spLocks noGrp="1"/>
          </p:cNvSpPr>
          <p:nvPr>
            <p:ph sz="quarter" idx="1"/>
          </p:nvPr>
        </p:nvSpPr>
        <p:spPr/>
        <p:txBody>
          <a:bodyPr/>
          <a:lstStyle/>
          <a:p>
            <a:r>
              <a:rPr lang="en-GB" dirty="0" smtClean="0"/>
              <a:t>Women’s own writings</a:t>
            </a:r>
          </a:p>
          <a:p>
            <a:r>
              <a:rPr lang="en-GB" dirty="0" smtClean="0"/>
              <a:t>Representation in myth and drama</a:t>
            </a:r>
          </a:p>
          <a:p>
            <a:r>
              <a:rPr lang="en-GB" dirty="0" smtClean="0"/>
              <a:t>In biological/medical literature</a:t>
            </a:r>
          </a:p>
          <a:p>
            <a:r>
              <a:rPr lang="en-GB" dirty="0" smtClean="0"/>
              <a:t>In historical lit.</a:t>
            </a:r>
          </a:p>
          <a:p>
            <a:r>
              <a:rPr lang="en-GB" dirty="0" smtClean="0"/>
              <a:t>in philosophy</a:t>
            </a:r>
          </a:p>
          <a:p>
            <a:r>
              <a:rPr lang="en-GB" dirty="0" smtClean="0"/>
              <a:t>Representation in art</a:t>
            </a:r>
          </a:p>
          <a:p>
            <a:endParaRPr lang="en-GB" dirty="0" smtClean="0"/>
          </a:p>
        </p:txBody>
      </p:sp>
    </p:spTree>
    <p:extLst>
      <p:ext uri="{BB962C8B-B14F-4D97-AF65-F5344CB8AC3E}">
        <p14:creationId xmlns:p14="http://schemas.microsoft.com/office/powerpoint/2010/main" val="10962442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could we talk about?</a:t>
            </a:r>
            <a:endParaRPr lang="en-GB" dirty="0"/>
          </a:p>
        </p:txBody>
      </p:sp>
      <p:sp>
        <p:nvSpPr>
          <p:cNvPr id="3" name="Content Placeholder 2"/>
          <p:cNvSpPr>
            <a:spLocks noGrp="1"/>
          </p:cNvSpPr>
          <p:nvPr>
            <p:ph sz="quarter" idx="1"/>
          </p:nvPr>
        </p:nvSpPr>
        <p:spPr/>
        <p:txBody>
          <a:bodyPr/>
          <a:lstStyle/>
          <a:p>
            <a:r>
              <a:rPr lang="en-GB" dirty="0" smtClean="0"/>
              <a:t>The treatment of women in medicine</a:t>
            </a:r>
          </a:p>
          <a:p>
            <a:r>
              <a:rPr lang="en-GB" dirty="0" smtClean="0"/>
              <a:t>Roles in society </a:t>
            </a:r>
          </a:p>
          <a:p>
            <a:r>
              <a:rPr lang="en-GB" dirty="0" smtClean="0"/>
              <a:t>Goddesses vs. mortal women</a:t>
            </a:r>
          </a:p>
          <a:p>
            <a:r>
              <a:rPr lang="en-GB" dirty="0" smtClean="0"/>
              <a:t>Representation of women in art/literature</a:t>
            </a:r>
          </a:p>
          <a:p>
            <a:r>
              <a:rPr lang="en-GB" dirty="0" smtClean="0"/>
              <a:t>Ideas concerning motherhood</a:t>
            </a:r>
          </a:p>
          <a:p>
            <a:endParaRPr lang="en-GB" dirty="0" smtClean="0"/>
          </a:p>
          <a:p>
            <a:endParaRPr lang="en-GB" dirty="0"/>
          </a:p>
          <a:p>
            <a:r>
              <a:rPr lang="en-GB" dirty="0" smtClean="0"/>
              <a:t>Should we be aiming to integrate this? Does it need to be considered separately?</a:t>
            </a:r>
            <a:endParaRPr lang="en-GB" dirty="0"/>
          </a:p>
        </p:txBody>
      </p:sp>
    </p:spTree>
    <p:extLst>
      <p:ext uri="{BB962C8B-B14F-4D97-AF65-F5344CB8AC3E}">
        <p14:creationId xmlns:p14="http://schemas.microsoft.com/office/powerpoint/2010/main" val="25254151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Greek Women Poets</a:t>
            </a:r>
            <a:endParaRPr lang="en-GB" dirty="0"/>
          </a:p>
        </p:txBody>
      </p:sp>
      <p:sp>
        <p:nvSpPr>
          <p:cNvPr id="3" name="Content Placeholder 2"/>
          <p:cNvSpPr>
            <a:spLocks noGrp="1"/>
          </p:cNvSpPr>
          <p:nvPr>
            <p:ph sz="quarter" idx="1"/>
          </p:nvPr>
        </p:nvSpPr>
        <p:spPr/>
        <p:txBody>
          <a:bodyPr>
            <a:normAutofit fontScale="92500" lnSpcReduction="20000"/>
          </a:bodyPr>
          <a:lstStyle/>
          <a:p>
            <a:r>
              <a:rPr lang="en-GB" dirty="0" err="1" smtClean="0"/>
              <a:t>Cleobuline</a:t>
            </a:r>
            <a:r>
              <a:rPr lang="en-GB" dirty="0" smtClean="0"/>
              <a:t> ~6</a:t>
            </a:r>
            <a:r>
              <a:rPr lang="en-GB" baseline="30000" dirty="0" smtClean="0"/>
              <a:t>th</a:t>
            </a:r>
            <a:r>
              <a:rPr lang="en-GB" dirty="0" smtClean="0"/>
              <a:t> C. BCE</a:t>
            </a:r>
          </a:p>
          <a:p>
            <a:r>
              <a:rPr lang="en-GB" dirty="0" smtClean="0"/>
              <a:t>Telesilla ~510 BCE.</a:t>
            </a:r>
          </a:p>
          <a:p>
            <a:r>
              <a:rPr lang="en-GB" dirty="0" err="1" smtClean="0"/>
              <a:t>Aristodama</a:t>
            </a:r>
            <a:r>
              <a:rPr lang="en-GB" dirty="0" smtClean="0"/>
              <a:t> ~218 BCE.</a:t>
            </a:r>
          </a:p>
          <a:p>
            <a:r>
              <a:rPr lang="en-GB" dirty="0" err="1" smtClean="0"/>
              <a:t>Corinna</a:t>
            </a:r>
            <a:r>
              <a:rPr lang="en-GB" dirty="0" smtClean="0"/>
              <a:t> </a:t>
            </a:r>
            <a:r>
              <a:rPr lang="en-GB" i="1" dirty="0" smtClean="0"/>
              <a:t>probably Hellenistic</a:t>
            </a:r>
            <a:endParaRPr lang="en-GB" dirty="0" smtClean="0"/>
          </a:p>
          <a:p>
            <a:r>
              <a:rPr lang="en-GB" dirty="0" err="1"/>
              <a:t>Boeo</a:t>
            </a:r>
            <a:r>
              <a:rPr lang="en-GB" dirty="0"/>
              <a:t>: </a:t>
            </a:r>
            <a:r>
              <a:rPr lang="en-GB" dirty="0" smtClean="0"/>
              <a:t>Delphic </a:t>
            </a:r>
            <a:r>
              <a:rPr lang="en-GB" dirty="0"/>
              <a:t>priestess and hymnist, who was a source for Pausanias’s notes on the history of the Delphic oracle</a:t>
            </a:r>
            <a:r>
              <a:rPr lang="en-GB" dirty="0" smtClean="0"/>
              <a:t>.</a:t>
            </a:r>
          </a:p>
          <a:p>
            <a:r>
              <a:rPr lang="en-GB" dirty="0" err="1" smtClean="0"/>
              <a:t>Erinna</a:t>
            </a:r>
            <a:endParaRPr lang="en-GB" dirty="0" smtClean="0"/>
          </a:p>
          <a:p>
            <a:r>
              <a:rPr lang="en-GB" dirty="0" err="1" smtClean="0"/>
              <a:t>Hedyle</a:t>
            </a:r>
            <a:r>
              <a:rPr lang="en-GB" dirty="0"/>
              <a:t>: </a:t>
            </a:r>
            <a:r>
              <a:rPr lang="en-GB" dirty="0" smtClean="0"/>
              <a:t>~3</a:t>
            </a:r>
            <a:r>
              <a:rPr lang="en-GB" baseline="30000" dirty="0" smtClean="0"/>
              <a:t>rd</a:t>
            </a:r>
            <a:r>
              <a:rPr lang="en-GB" dirty="0" smtClean="0"/>
              <a:t> C. BCE. </a:t>
            </a:r>
            <a:r>
              <a:rPr lang="en-GB" dirty="0"/>
              <a:t>W</a:t>
            </a:r>
            <a:r>
              <a:rPr lang="en-GB" dirty="0" smtClean="0"/>
              <a:t>rote </a:t>
            </a:r>
            <a:r>
              <a:rPr lang="en-GB" dirty="0"/>
              <a:t>a poem entitled Scylla</a:t>
            </a:r>
          </a:p>
          <a:p>
            <a:r>
              <a:rPr lang="en-GB" dirty="0" err="1"/>
              <a:t>Moero</a:t>
            </a:r>
            <a:r>
              <a:rPr lang="en-GB" dirty="0"/>
              <a:t>: </a:t>
            </a:r>
            <a:r>
              <a:rPr lang="en-GB" dirty="0" smtClean="0"/>
              <a:t>3rd </a:t>
            </a:r>
            <a:r>
              <a:rPr lang="en-GB" dirty="0"/>
              <a:t>century BCE from the city of Byzantium.</a:t>
            </a:r>
          </a:p>
          <a:p>
            <a:r>
              <a:rPr lang="en-GB" dirty="0" err="1" smtClean="0"/>
              <a:t>Cleitagora</a:t>
            </a:r>
            <a:r>
              <a:rPr lang="en-GB" dirty="0" smtClean="0"/>
              <a:t> </a:t>
            </a:r>
          </a:p>
          <a:p>
            <a:r>
              <a:rPr lang="en-GB" dirty="0" err="1"/>
              <a:t>Praxilla</a:t>
            </a:r>
            <a:r>
              <a:rPr lang="en-GB" dirty="0"/>
              <a:t>: </a:t>
            </a:r>
            <a:r>
              <a:rPr lang="en-GB" dirty="0" smtClean="0"/>
              <a:t>lyric </a:t>
            </a:r>
            <a:r>
              <a:rPr lang="en-GB" dirty="0"/>
              <a:t>poet from Sicyon. </a:t>
            </a:r>
            <a:r>
              <a:rPr lang="en-GB" dirty="0" smtClean="0"/>
              <a:t>mid</a:t>
            </a:r>
            <a:r>
              <a:rPr lang="en-GB" dirty="0"/>
              <a:t>-fifth century </a:t>
            </a:r>
            <a:r>
              <a:rPr lang="en-GB" dirty="0" smtClean="0"/>
              <a:t>BCE</a:t>
            </a:r>
          </a:p>
          <a:p>
            <a:r>
              <a:rPr lang="en-GB" dirty="0" smtClean="0"/>
              <a:t>And there are lots more. </a:t>
            </a:r>
            <a:endParaRPr lang="en-GB" dirty="0"/>
          </a:p>
          <a:p>
            <a:endParaRPr lang="en-GB" dirty="0"/>
          </a:p>
        </p:txBody>
      </p:sp>
    </p:spTree>
    <p:extLst>
      <p:ext uri="{BB962C8B-B14F-4D97-AF65-F5344CB8AC3E}">
        <p14:creationId xmlns:p14="http://schemas.microsoft.com/office/powerpoint/2010/main" val="37638653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Roman Women Poets</a:t>
            </a:r>
            <a:endParaRPr lang="en-GB" dirty="0"/>
          </a:p>
        </p:txBody>
      </p:sp>
      <p:sp>
        <p:nvSpPr>
          <p:cNvPr id="3" name="Content Placeholder 2"/>
          <p:cNvSpPr>
            <a:spLocks noGrp="1"/>
          </p:cNvSpPr>
          <p:nvPr>
            <p:ph sz="quarter" idx="1"/>
          </p:nvPr>
        </p:nvSpPr>
        <p:spPr/>
        <p:txBody>
          <a:bodyPr>
            <a:normAutofit fontScale="77500" lnSpcReduction="20000"/>
          </a:bodyPr>
          <a:lstStyle/>
          <a:p>
            <a:r>
              <a:rPr lang="en-GB" dirty="0" err="1"/>
              <a:t>Caecilia</a:t>
            </a:r>
            <a:r>
              <a:rPr lang="en-GB" dirty="0"/>
              <a:t> </a:t>
            </a:r>
            <a:r>
              <a:rPr lang="en-GB" dirty="0" err="1"/>
              <a:t>Trebulla</a:t>
            </a:r>
            <a:r>
              <a:rPr lang="en-GB" dirty="0"/>
              <a:t>: </a:t>
            </a:r>
            <a:r>
              <a:rPr lang="en-GB" dirty="0" smtClean="0"/>
              <a:t>three </a:t>
            </a:r>
            <a:r>
              <a:rPr lang="en-GB" dirty="0"/>
              <a:t>epigrams on her visit to the statue of </a:t>
            </a:r>
            <a:r>
              <a:rPr lang="en-GB" dirty="0" err="1"/>
              <a:t>Memnon</a:t>
            </a:r>
            <a:r>
              <a:rPr lang="en-GB" dirty="0" smtClean="0"/>
              <a:t>, placing </a:t>
            </a:r>
            <a:r>
              <a:rPr lang="en-GB" dirty="0"/>
              <a:t>her name above her verses</a:t>
            </a:r>
            <a:r>
              <a:rPr lang="en-GB" dirty="0" smtClean="0"/>
              <a:t>.</a:t>
            </a:r>
          </a:p>
          <a:p>
            <a:r>
              <a:rPr lang="en-GB" dirty="0" err="1"/>
              <a:t>Eucheria</a:t>
            </a:r>
            <a:r>
              <a:rPr lang="en-GB" dirty="0"/>
              <a:t>: </a:t>
            </a:r>
            <a:r>
              <a:rPr lang="en-GB" dirty="0" smtClean="0"/>
              <a:t>late </a:t>
            </a:r>
            <a:r>
              <a:rPr lang="en-GB" dirty="0"/>
              <a:t>5th or 6th centuries </a:t>
            </a:r>
            <a:r>
              <a:rPr lang="en-GB" dirty="0" smtClean="0"/>
              <a:t>CE</a:t>
            </a:r>
          </a:p>
          <a:p>
            <a:r>
              <a:rPr lang="en-GB" dirty="0" err="1"/>
              <a:t>Faltonia</a:t>
            </a:r>
            <a:r>
              <a:rPr lang="en-GB" dirty="0"/>
              <a:t> </a:t>
            </a:r>
            <a:r>
              <a:rPr lang="en-GB" dirty="0" err="1"/>
              <a:t>Betitia</a:t>
            </a:r>
            <a:r>
              <a:rPr lang="en-GB" dirty="0"/>
              <a:t> </a:t>
            </a:r>
            <a:r>
              <a:rPr lang="en-GB" dirty="0" err="1"/>
              <a:t>Proba</a:t>
            </a:r>
            <a:r>
              <a:rPr lang="en-GB" dirty="0"/>
              <a:t>: </a:t>
            </a:r>
            <a:r>
              <a:rPr lang="en-GB" dirty="0" smtClean="0"/>
              <a:t> (</a:t>
            </a:r>
            <a:r>
              <a:rPr lang="en-GB" dirty="0"/>
              <a:t>c. </a:t>
            </a:r>
            <a:r>
              <a:rPr lang="en-GB" dirty="0" smtClean="0"/>
              <a:t>306/315 </a:t>
            </a:r>
            <a:r>
              <a:rPr lang="en-GB" dirty="0"/>
              <a:t>- c. </a:t>
            </a:r>
            <a:r>
              <a:rPr lang="en-GB" dirty="0" smtClean="0"/>
              <a:t>353/366) Latin </a:t>
            </a:r>
            <a:r>
              <a:rPr lang="en-GB" dirty="0"/>
              <a:t>Roman Christian poet, possibly the most influential Latin poet of Late Antiquity. </a:t>
            </a:r>
            <a:r>
              <a:rPr lang="en-GB" dirty="0" smtClean="0"/>
              <a:t>Composed the </a:t>
            </a:r>
            <a:r>
              <a:rPr lang="en-GB" dirty="0"/>
              <a:t>Cento </a:t>
            </a:r>
            <a:r>
              <a:rPr lang="en-GB" i="1" dirty="0" err="1"/>
              <a:t>vergilianus</a:t>
            </a:r>
            <a:r>
              <a:rPr lang="en-GB" i="1" dirty="0"/>
              <a:t> de </a:t>
            </a:r>
            <a:r>
              <a:rPr lang="en-GB" i="1" dirty="0" err="1"/>
              <a:t>laudibus</a:t>
            </a:r>
            <a:r>
              <a:rPr lang="en-GB" i="1" dirty="0"/>
              <a:t> Christi</a:t>
            </a:r>
            <a:r>
              <a:rPr lang="en-GB" dirty="0"/>
              <a:t>, a cento composed with verses by Virgil re-ordered to form an epic poem centred on the life of Jesus. </a:t>
            </a:r>
            <a:r>
              <a:rPr lang="en-GB" dirty="0" smtClean="0"/>
              <a:t>(this was a </a:t>
            </a:r>
            <a:r>
              <a:rPr lang="en-GB" i="1" dirty="0" smtClean="0"/>
              <a:t>thing</a:t>
            </a:r>
            <a:r>
              <a:rPr lang="en-GB" dirty="0" smtClean="0"/>
              <a:t>)</a:t>
            </a:r>
          </a:p>
          <a:p>
            <a:r>
              <a:rPr lang="en-GB" dirty="0" err="1"/>
              <a:t>Sulpicia</a:t>
            </a:r>
            <a:r>
              <a:rPr lang="en-GB" dirty="0"/>
              <a:t> I: The earlier </a:t>
            </a:r>
            <a:r>
              <a:rPr lang="en-GB" dirty="0" err="1"/>
              <a:t>Sulpicia</a:t>
            </a:r>
            <a:r>
              <a:rPr lang="en-GB" dirty="0"/>
              <a:t>…is said to have lived in the reign of </a:t>
            </a:r>
            <a:r>
              <a:rPr lang="en-GB" dirty="0" smtClean="0"/>
              <a:t>Augustus. </a:t>
            </a:r>
            <a:r>
              <a:rPr lang="en-GB" dirty="0"/>
              <a:t>Her verses were preserved with those of Tibullus in the third book of elegies, the Appendix </a:t>
            </a:r>
            <a:r>
              <a:rPr lang="en-GB" i="1" dirty="0" err="1" smtClean="0"/>
              <a:t>tibulliana</a:t>
            </a:r>
            <a:r>
              <a:rPr lang="en-GB" dirty="0"/>
              <a:t> </a:t>
            </a:r>
            <a:r>
              <a:rPr lang="en-GB" dirty="0" smtClean="0"/>
              <a:t> </a:t>
            </a:r>
            <a:r>
              <a:rPr lang="en-GB" dirty="0"/>
              <a:t>and were for a long time attributed to </a:t>
            </a:r>
            <a:r>
              <a:rPr lang="en-GB" dirty="0" smtClean="0"/>
              <a:t>him.</a:t>
            </a:r>
          </a:p>
          <a:p>
            <a:r>
              <a:rPr lang="en-GB" dirty="0" err="1"/>
              <a:t>Sulpicia</a:t>
            </a:r>
            <a:r>
              <a:rPr lang="en-GB" dirty="0"/>
              <a:t> II: </a:t>
            </a:r>
            <a:r>
              <a:rPr lang="en-GB" dirty="0" smtClean="0"/>
              <a:t>lived </a:t>
            </a:r>
            <a:r>
              <a:rPr lang="en-GB" dirty="0"/>
              <a:t>during the reign of </a:t>
            </a:r>
            <a:r>
              <a:rPr lang="en-GB" dirty="0" smtClean="0"/>
              <a:t>Domitian. </a:t>
            </a:r>
            <a:r>
              <a:rPr lang="en-GB" dirty="0"/>
              <a:t>She is praised by Martial (x.35, 38), who compares her to Sappho, as a model of wifely devotion and as the writer of poems that teach “girls to please one husband and husbands to please one wife</a:t>
            </a:r>
            <a:r>
              <a:rPr lang="en-GB" dirty="0" smtClean="0"/>
              <a:t>.”</a:t>
            </a:r>
            <a:endParaRPr lang="en-GB" dirty="0"/>
          </a:p>
        </p:txBody>
      </p:sp>
    </p:spTree>
    <p:extLst>
      <p:ext uri="{BB962C8B-B14F-4D97-AF65-F5344CB8AC3E}">
        <p14:creationId xmlns:p14="http://schemas.microsoft.com/office/powerpoint/2010/main" val="2075596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Women Writers</a:t>
            </a:r>
            <a:endParaRPr lang="en-GB" dirty="0"/>
          </a:p>
        </p:txBody>
      </p:sp>
      <p:sp>
        <p:nvSpPr>
          <p:cNvPr id="3" name="Content Placeholder 2"/>
          <p:cNvSpPr>
            <a:spLocks noGrp="1"/>
          </p:cNvSpPr>
          <p:nvPr>
            <p:ph sz="quarter" idx="1"/>
          </p:nvPr>
        </p:nvSpPr>
        <p:spPr/>
        <p:txBody>
          <a:bodyPr/>
          <a:lstStyle/>
          <a:p>
            <a:pPr marL="0" indent="0">
              <a:buNone/>
            </a:pPr>
            <a:r>
              <a:rPr lang="en-GB" dirty="0">
                <a:hlinkClick r:id="rId2"/>
              </a:rPr>
              <a:t>http://terpsikeraunos.tumblr.com/post/137323272917/women-in-ancient-greece-and-rome-with-</a:t>
            </a:r>
            <a:r>
              <a:rPr lang="en-GB" dirty="0" smtClean="0">
                <a:hlinkClick r:id="rId2"/>
              </a:rPr>
              <a:t>surviving</a:t>
            </a:r>
            <a:endParaRPr lang="en-GB" dirty="0" smtClean="0"/>
          </a:p>
          <a:p>
            <a:pPr marL="0" indent="0">
              <a:buNone/>
            </a:pPr>
            <a:r>
              <a:rPr lang="en-GB" dirty="0" smtClean="0"/>
              <a:t>Lists:</a:t>
            </a:r>
          </a:p>
          <a:p>
            <a:pPr marL="0" indent="0">
              <a:buNone/>
            </a:pPr>
            <a:r>
              <a:rPr lang="en-GB" dirty="0" smtClean="0"/>
              <a:t>Poets, philosophers, medical writings, science, letters, history, biography etc. </a:t>
            </a:r>
          </a:p>
          <a:p>
            <a:pPr marL="0" indent="0">
              <a:buNone/>
            </a:pPr>
            <a:endParaRPr lang="en-GB" dirty="0"/>
          </a:p>
          <a:p>
            <a:pPr marL="0" indent="0">
              <a:buNone/>
            </a:pPr>
            <a:r>
              <a:rPr lang="en-GB" i="1" dirty="0"/>
              <a:t>Women Writers of Ancient Greece and Rome: An </a:t>
            </a:r>
            <a:r>
              <a:rPr lang="en-GB" i="1" dirty="0" smtClean="0"/>
              <a:t>Anthology </a:t>
            </a:r>
            <a:r>
              <a:rPr lang="en-GB" dirty="0" smtClean="0"/>
              <a:t>(2004)</a:t>
            </a:r>
            <a:r>
              <a:rPr lang="en-GB" i="1" dirty="0" smtClean="0"/>
              <a:t>  </a:t>
            </a:r>
            <a:r>
              <a:rPr lang="en-GB" dirty="0"/>
              <a:t>I M Plant (Editor)</a:t>
            </a:r>
          </a:p>
        </p:txBody>
      </p:sp>
    </p:spTree>
    <p:extLst>
      <p:ext uri="{BB962C8B-B14F-4D97-AF65-F5344CB8AC3E}">
        <p14:creationId xmlns:p14="http://schemas.microsoft.com/office/powerpoint/2010/main" val="2762284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Owen </a:t>
            </a:r>
            <a:r>
              <a:rPr lang="en-GB" dirty="0" err="1" smtClean="0"/>
              <a:t>Hodkinson</a:t>
            </a:r>
            <a:r>
              <a:rPr lang="en-GB" dirty="0" smtClean="0"/>
              <a:t>:</a:t>
            </a:r>
            <a:endParaRPr lang="en-GB" dirty="0"/>
          </a:p>
        </p:txBody>
      </p:sp>
      <p:sp>
        <p:nvSpPr>
          <p:cNvPr id="3" name="Content Placeholder 2"/>
          <p:cNvSpPr>
            <a:spLocks noGrp="1"/>
          </p:cNvSpPr>
          <p:nvPr>
            <p:ph sz="quarter" idx="1"/>
          </p:nvPr>
        </p:nvSpPr>
        <p:spPr>
          <a:xfrm>
            <a:off x="301752" y="1527048"/>
            <a:ext cx="8503920" cy="4923608"/>
          </a:xfrm>
        </p:spPr>
        <p:txBody>
          <a:bodyPr>
            <a:normAutofit/>
          </a:bodyPr>
          <a:lstStyle/>
          <a:p>
            <a:r>
              <a:rPr lang="en-GB" dirty="0" smtClean="0"/>
              <a:t>Given that men control which women can become literate;</a:t>
            </a:r>
          </a:p>
          <a:p>
            <a:r>
              <a:rPr lang="en-GB" dirty="0" smtClean="0"/>
              <a:t>And dominate the modes of dissemination and survival for texts;</a:t>
            </a:r>
          </a:p>
          <a:p>
            <a:r>
              <a:rPr lang="en-GB" dirty="0" smtClean="0"/>
              <a:t>Do we have a representative corpus of the kind of things women wrote, or the kind of things men felt it was acceptable for women to write? </a:t>
            </a:r>
          </a:p>
          <a:p>
            <a:r>
              <a:rPr lang="en-GB" dirty="0" smtClean="0"/>
              <a:t>Maybe some texts written by women were </a:t>
            </a:r>
            <a:r>
              <a:rPr lang="en-GB" i="1" dirty="0" smtClean="0"/>
              <a:t>actually </a:t>
            </a:r>
            <a:r>
              <a:rPr lang="en-GB" dirty="0" smtClean="0"/>
              <a:t>written by men, so that the text would</a:t>
            </a:r>
            <a:r>
              <a:rPr lang="is-IS" dirty="0" smtClean="0"/>
              <a:t>… seem </a:t>
            </a:r>
            <a:r>
              <a:rPr lang="is-IS" i="1" dirty="0" smtClean="0"/>
              <a:t>more</a:t>
            </a:r>
            <a:r>
              <a:rPr lang="is-IS" dirty="0" smtClean="0"/>
              <a:t> authoritative? To those other women. Who can’t read.</a:t>
            </a:r>
            <a:endParaRPr lang="en-GB" dirty="0" smtClean="0"/>
          </a:p>
        </p:txBody>
      </p:sp>
    </p:spTree>
    <p:extLst>
      <p:ext uri="{BB962C8B-B14F-4D97-AF65-F5344CB8AC3E}">
        <p14:creationId xmlns:p14="http://schemas.microsoft.com/office/powerpoint/2010/main" val="8412936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a:t>
            </a:r>
            <a:endParaRPr lang="en-GB" dirty="0"/>
          </a:p>
        </p:txBody>
      </p:sp>
      <p:sp>
        <p:nvSpPr>
          <p:cNvPr id="3" name="Content Placeholder 2"/>
          <p:cNvSpPr>
            <a:spLocks noGrp="1"/>
          </p:cNvSpPr>
          <p:nvPr>
            <p:ph sz="quarter" idx="1"/>
          </p:nvPr>
        </p:nvSpPr>
        <p:spPr/>
        <p:txBody>
          <a:bodyPr>
            <a:normAutofit/>
          </a:bodyPr>
          <a:lstStyle/>
          <a:p>
            <a:pPr marL="0" indent="0" algn="ctr">
              <a:buNone/>
            </a:pPr>
            <a:endParaRPr lang="en-GB" sz="6000" dirty="0" smtClean="0"/>
          </a:p>
          <a:p>
            <a:pPr marL="0" indent="0" algn="ctr">
              <a:buNone/>
            </a:pPr>
            <a:r>
              <a:rPr lang="en-GB" sz="6000" dirty="0" smtClean="0"/>
              <a:t>IS </a:t>
            </a:r>
            <a:r>
              <a:rPr lang="en-GB" sz="6000" dirty="0"/>
              <a:t>THIS ANY DIFFERENT FOR MEN?</a:t>
            </a:r>
          </a:p>
          <a:p>
            <a:pPr algn="ctr"/>
            <a:endParaRPr lang="en-GB" sz="6000" dirty="0"/>
          </a:p>
        </p:txBody>
      </p:sp>
    </p:spTree>
    <p:extLst>
      <p:ext uri="{BB962C8B-B14F-4D97-AF65-F5344CB8AC3E}">
        <p14:creationId xmlns:p14="http://schemas.microsoft.com/office/powerpoint/2010/main" val="26465651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Telesilla</a:t>
            </a:r>
            <a:endParaRPr lang="en-GB" dirty="0"/>
          </a:p>
        </p:txBody>
      </p:sp>
      <p:sp>
        <p:nvSpPr>
          <p:cNvPr id="3" name="Content Placeholder 2"/>
          <p:cNvSpPr>
            <a:spLocks noGrp="1"/>
          </p:cNvSpPr>
          <p:nvPr>
            <p:ph sz="quarter" idx="1"/>
          </p:nvPr>
        </p:nvSpPr>
        <p:spPr/>
        <p:txBody>
          <a:bodyPr>
            <a:normAutofit fontScale="85000" lnSpcReduction="10000"/>
          </a:bodyPr>
          <a:lstStyle/>
          <a:p>
            <a:pPr marL="0" indent="0">
              <a:buNone/>
            </a:pPr>
            <a:r>
              <a:rPr lang="en-GB" dirty="0" smtClean="0"/>
              <a:t>Above </a:t>
            </a:r>
            <a:r>
              <a:rPr lang="en-GB" dirty="0"/>
              <a:t>the </a:t>
            </a:r>
            <a:r>
              <a:rPr lang="en-GB" dirty="0" smtClean="0"/>
              <a:t>theatre </a:t>
            </a:r>
            <a:r>
              <a:rPr lang="en-GB" dirty="0"/>
              <a:t>is a sanctuary of Aphrodite, and before the image is a slab with a representation wrought on it in relief of Telesilla, the lyric poetess. Her books lie scattered at her feet, and she herself holds in her hand an helmet, which she is looking at and is about to place on her head. Telesilla was a distinguished woman who was especially renowned for her poetry. It happened that the Argives had suffered an awful defeat at the hands of </a:t>
            </a:r>
            <a:r>
              <a:rPr lang="en-GB" dirty="0" err="1"/>
              <a:t>Cleomenes</a:t>
            </a:r>
            <a:r>
              <a:rPr lang="en-GB" dirty="0"/>
              <a:t>, the son of </a:t>
            </a:r>
            <a:r>
              <a:rPr lang="en-GB" dirty="0" err="1"/>
              <a:t>Anaxandrides</a:t>
            </a:r>
            <a:r>
              <a:rPr lang="en-GB" dirty="0"/>
              <a:t>, and the Lacedaemonians. Some fell in the actual fighting; others, who had fled to the grove of Argus, also perished. At first they left sanctuary under an agreement, which was treacherously broken, and the survivors, when they realized this, were burnt to death in the grove. So when </a:t>
            </a:r>
            <a:r>
              <a:rPr lang="en-GB" dirty="0" err="1"/>
              <a:t>Cleomenes</a:t>
            </a:r>
            <a:r>
              <a:rPr lang="en-GB" dirty="0"/>
              <a:t> led his troops to Argos there were no men to defend it</a:t>
            </a:r>
            <a:r>
              <a:rPr lang="en-GB" dirty="0" smtClean="0"/>
              <a:t>. (2.20.8 Pausanias)</a:t>
            </a:r>
            <a:endParaRPr lang="en-GB" dirty="0"/>
          </a:p>
        </p:txBody>
      </p:sp>
    </p:spTree>
    <p:extLst>
      <p:ext uri="{BB962C8B-B14F-4D97-AF65-F5344CB8AC3E}">
        <p14:creationId xmlns:p14="http://schemas.microsoft.com/office/powerpoint/2010/main" val="18218014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p:txBody>
          <a:bodyPr/>
          <a:lstStyle/>
          <a:p>
            <a:endParaRPr lang="en-GB" dirty="0"/>
          </a:p>
        </p:txBody>
      </p:sp>
      <p:sp>
        <p:nvSpPr>
          <p:cNvPr id="3" name="Title 2"/>
          <p:cNvSpPr>
            <a:spLocks noGrp="1"/>
          </p:cNvSpPr>
          <p:nvPr>
            <p:ph type="ctrTitle"/>
          </p:nvPr>
        </p:nvSpPr>
        <p:spPr/>
        <p:txBody>
          <a:bodyPr/>
          <a:lstStyle/>
          <a:p>
            <a:r>
              <a:rPr lang="en-GB" dirty="0" smtClean="0"/>
              <a:t>Telesilla</a:t>
            </a:r>
            <a:br>
              <a:rPr lang="en-GB" dirty="0" smtClean="0"/>
            </a:br>
            <a:endParaRPr lang="en-GB" dirty="0"/>
          </a:p>
        </p:txBody>
      </p:sp>
    </p:spTree>
    <p:extLst>
      <p:ext uri="{BB962C8B-B14F-4D97-AF65-F5344CB8AC3E}">
        <p14:creationId xmlns:p14="http://schemas.microsoft.com/office/powerpoint/2010/main" val="21579816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Telesilla</a:t>
            </a:r>
            <a:endParaRPr lang="en-GB" dirty="0"/>
          </a:p>
        </p:txBody>
      </p:sp>
      <p:sp>
        <p:nvSpPr>
          <p:cNvPr id="3" name="Content Placeholder 2"/>
          <p:cNvSpPr>
            <a:spLocks noGrp="1"/>
          </p:cNvSpPr>
          <p:nvPr>
            <p:ph sz="quarter" idx="1"/>
          </p:nvPr>
        </p:nvSpPr>
        <p:spPr/>
        <p:txBody>
          <a:bodyPr>
            <a:normAutofit fontScale="92500" lnSpcReduction="10000"/>
          </a:bodyPr>
          <a:lstStyle/>
          <a:p>
            <a:pPr marL="0" indent="0">
              <a:buNone/>
            </a:pPr>
            <a:r>
              <a:rPr lang="en-GB" dirty="0" smtClean="0"/>
              <a:t>But </a:t>
            </a:r>
            <a:r>
              <a:rPr lang="en-GB" dirty="0"/>
              <a:t>Telesilla mounted on the wall all the slaves and such as were incapable of bearing arms through youth or old age, and she herself, collecting the arms in the sanctuaries and those that were left in the houses, armed the women of vigorous age, and then posted them where she knew the enemy would attack. When the Lacedaemonians came on, the women were not dismayed at their battle-cry, but stood their ground and fought valiantly. Then the Lacedaemonians, realizing that to destroy the women would be an invidious success while defeat would mean a shameful disaster, gave way before the women</a:t>
            </a:r>
            <a:r>
              <a:rPr lang="en-GB" dirty="0" smtClean="0"/>
              <a:t>. </a:t>
            </a:r>
            <a:r>
              <a:rPr lang="en-GB" dirty="0"/>
              <a:t>(</a:t>
            </a:r>
            <a:r>
              <a:rPr lang="en-GB" dirty="0" smtClean="0"/>
              <a:t>2.20.9 </a:t>
            </a:r>
            <a:r>
              <a:rPr lang="en-GB" dirty="0"/>
              <a:t>Pausanias)</a:t>
            </a:r>
          </a:p>
          <a:p>
            <a:pPr marL="0" indent="0">
              <a:buNone/>
            </a:pPr>
            <a:endParaRPr lang="en-GB" dirty="0"/>
          </a:p>
        </p:txBody>
      </p:sp>
    </p:spTree>
    <p:extLst>
      <p:ext uri="{BB962C8B-B14F-4D97-AF65-F5344CB8AC3E}">
        <p14:creationId xmlns:p14="http://schemas.microsoft.com/office/powerpoint/2010/main" val="29943178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Telesilla</a:t>
            </a:r>
            <a:endParaRPr lang="en-GB" dirty="0"/>
          </a:p>
        </p:txBody>
      </p:sp>
      <p:sp>
        <p:nvSpPr>
          <p:cNvPr id="3" name="Content Placeholder 2"/>
          <p:cNvSpPr>
            <a:spLocks noGrp="1"/>
          </p:cNvSpPr>
          <p:nvPr>
            <p:ph sz="quarter" idx="1"/>
          </p:nvPr>
        </p:nvSpPr>
        <p:spPr/>
        <p:txBody>
          <a:bodyPr>
            <a:normAutofit lnSpcReduction="10000"/>
          </a:bodyPr>
          <a:lstStyle/>
          <a:p>
            <a:pPr marL="0" indent="0">
              <a:buNone/>
            </a:pPr>
            <a:r>
              <a:rPr lang="en-GB" dirty="0"/>
              <a:t>These are the divine-voiced women that Helicon fed with song, Helicon and Macedonian Pieria's rock : </a:t>
            </a:r>
            <a:r>
              <a:rPr lang="en-GB" dirty="0" err="1"/>
              <a:t>Praxilla</a:t>
            </a:r>
            <a:r>
              <a:rPr lang="en-GB" dirty="0"/>
              <a:t> ; </a:t>
            </a:r>
            <a:r>
              <a:rPr lang="en-GB" dirty="0" err="1"/>
              <a:t>Moero</a:t>
            </a:r>
            <a:r>
              <a:rPr lang="en-GB" dirty="0"/>
              <a:t> ; </a:t>
            </a:r>
            <a:r>
              <a:rPr lang="en-GB" dirty="0" err="1"/>
              <a:t>Anyte</a:t>
            </a:r>
            <a:r>
              <a:rPr lang="en-GB" dirty="0"/>
              <a:t>, the female Homer ; Sappho, glory of the Lesbian women with lovely tresses ; </a:t>
            </a:r>
            <a:r>
              <a:rPr lang="en-GB" dirty="0" err="1"/>
              <a:t>Erinna</a:t>
            </a:r>
            <a:r>
              <a:rPr lang="en-GB" dirty="0"/>
              <a:t> ; renowned </a:t>
            </a:r>
            <a:r>
              <a:rPr lang="en-GB" dirty="0" smtClean="0"/>
              <a:t>Telesilla; </a:t>
            </a:r>
            <a:r>
              <a:rPr lang="en-GB" dirty="0"/>
              <a:t>and you, </a:t>
            </a:r>
            <a:r>
              <a:rPr lang="en-GB" dirty="0" err="1"/>
              <a:t>Corinna</a:t>
            </a:r>
            <a:r>
              <a:rPr lang="en-GB" dirty="0"/>
              <a:t>, who sang the martial shield of Athena; </a:t>
            </a:r>
            <a:r>
              <a:rPr lang="en-GB" dirty="0" err="1"/>
              <a:t>Nossis</a:t>
            </a:r>
            <a:r>
              <a:rPr lang="en-GB" dirty="0"/>
              <a:t>, the tender-voiced, and dulcet-toned </a:t>
            </a:r>
            <a:r>
              <a:rPr lang="en-GB" dirty="0" err="1"/>
              <a:t>Myrtis</a:t>
            </a:r>
            <a:r>
              <a:rPr lang="en-GB" dirty="0"/>
              <a:t> - all craftswomen of eternal pages. Great Heaven gave birth to nine Muses, and Earth to these nine, the deathless delight of men. </a:t>
            </a:r>
            <a:endParaRPr lang="en-GB" dirty="0" smtClean="0"/>
          </a:p>
          <a:p>
            <a:pPr marL="0" indent="0">
              <a:buNone/>
            </a:pPr>
            <a:r>
              <a:rPr lang="en-GB" dirty="0" smtClean="0"/>
              <a:t>- Antipater of Thessalonica </a:t>
            </a:r>
            <a:r>
              <a:rPr lang="en-GB" i="1" dirty="0" smtClean="0"/>
              <a:t>The Greek Anthology Vol. III: 9.26</a:t>
            </a:r>
            <a:endParaRPr lang="en-GB" dirty="0"/>
          </a:p>
        </p:txBody>
      </p:sp>
    </p:spTree>
    <p:extLst>
      <p:ext uri="{BB962C8B-B14F-4D97-AF65-F5344CB8AC3E}">
        <p14:creationId xmlns:p14="http://schemas.microsoft.com/office/powerpoint/2010/main" val="42061291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Telesilla </a:t>
            </a:r>
            <a:endParaRPr lang="en-GB" dirty="0"/>
          </a:p>
        </p:txBody>
      </p:sp>
      <p:sp>
        <p:nvSpPr>
          <p:cNvPr id="3" name="Content Placeholder 2"/>
          <p:cNvSpPr>
            <a:spLocks noGrp="1"/>
          </p:cNvSpPr>
          <p:nvPr>
            <p:ph sz="quarter" idx="1"/>
          </p:nvPr>
        </p:nvSpPr>
        <p:spPr/>
        <p:txBody>
          <a:bodyPr>
            <a:normAutofit lnSpcReduction="10000"/>
          </a:bodyPr>
          <a:lstStyle/>
          <a:p>
            <a:r>
              <a:rPr lang="en-GB" dirty="0" smtClean="0"/>
              <a:t>Supposedly noble birth but plagued by disease</a:t>
            </a:r>
          </a:p>
          <a:p>
            <a:r>
              <a:rPr lang="en-GB" dirty="0" smtClean="0"/>
              <a:t>Consults an oracle which tells her to serve the muses</a:t>
            </a:r>
          </a:p>
          <a:p>
            <a:r>
              <a:rPr lang="en-GB" dirty="0" smtClean="0"/>
              <a:t>Does so, recovers health</a:t>
            </a:r>
          </a:p>
          <a:p>
            <a:r>
              <a:rPr lang="en-GB" dirty="0" smtClean="0"/>
              <a:t>Helps fight back the Spartans</a:t>
            </a:r>
          </a:p>
          <a:p>
            <a:r>
              <a:rPr lang="en-GB" dirty="0" err="1" smtClean="0"/>
              <a:t>Tatian</a:t>
            </a:r>
            <a:r>
              <a:rPr lang="en-GB" dirty="0" smtClean="0"/>
              <a:t> records that a statue of her was erected at the temple of Aphrodite at Argos</a:t>
            </a:r>
          </a:p>
          <a:p>
            <a:r>
              <a:rPr lang="en-GB" dirty="0" smtClean="0"/>
              <a:t>Lucian claims that Ares was worshipped in Argos as a patron deity of women</a:t>
            </a:r>
          </a:p>
          <a:p>
            <a:r>
              <a:rPr lang="en-GB" dirty="0" err="1" smtClean="0"/>
              <a:t>Hubristica</a:t>
            </a:r>
            <a:r>
              <a:rPr lang="en-GB" dirty="0" smtClean="0"/>
              <a:t> – festival where women dress as men and vice versa </a:t>
            </a:r>
            <a:endParaRPr lang="en-GB" dirty="0"/>
          </a:p>
        </p:txBody>
      </p:sp>
    </p:spTree>
    <p:extLst>
      <p:ext uri="{BB962C8B-B14F-4D97-AF65-F5344CB8AC3E}">
        <p14:creationId xmlns:p14="http://schemas.microsoft.com/office/powerpoint/2010/main" val="3150222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Telesilla</a:t>
            </a:r>
            <a:endParaRPr lang="en-GB" dirty="0"/>
          </a:p>
        </p:txBody>
      </p:sp>
      <p:sp>
        <p:nvSpPr>
          <p:cNvPr id="3" name="Content Placeholder 2"/>
          <p:cNvSpPr>
            <a:spLocks noGrp="1"/>
          </p:cNvSpPr>
          <p:nvPr>
            <p:ph sz="quarter" idx="1"/>
          </p:nvPr>
        </p:nvSpPr>
        <p:spPr/>
        <p:txBody>
          <a:bodyPr/>
          <a:lstStyle/>
          <a:p>
            <a:r>
              <a:rPr lang="en-GB" dirty="0" smtClean="0"/>
              <a:t>She was more well-known at the time than she is now. </a:t>
            </a:r>
          </a:p>
          <a:p>
            <a:r>
              <a:rPr lang="en-GB" dirty="0" smtClean="0"/>
              <a:t>Eusebius considers her as famous as the comic poet Crates, and </a:t>
            </a:r>
            <a:r>
              <a:rPr lang="en-GB" dirty="0" err="1" smtClean="0"/>
              <a:t>Bacchylides</a:t>
            </a:r>
            <a:r>
              <a:rPr lang="en-GB" dirty="0" smtClean="0"/>
              <a:t>.</a:t>
            </a:r>
          </a:p>
          <a:p>
            <a:r>
              <a:rPr lang="en-GB" dirty="0" smtClean="0"/>
              <a:t>Yet we have more surviving work for </a:t>
            </a:r>
            <a:r>
              <a:rPr lang="en-GB" dirty="0" err="1" smtClean="0"/>
              <a:t>Bacchylides</a:t>
            </a:r>
            <a:r>
              <a:rPr lang="en-GB" dirty="0" smtClean="0"/>
              <a:t>.</a:t>
            </a:r>
          </a:p>
          <a:p>
            <a:r>
              <a:rPr lang="en-GB" dirty="0" smtClean="0"/>
              <a:t>Whose misogyny is on display here?</a:t>
            </a:r>
          </a:p>
          <a:p>
            <a:endParaRPr lang="en-GB" dirty="0"/>
          </a:p>
        </p:txBody>
      </p:sp>
    </p:spTree>
    <p:extLst>
      <p:ext uri="{BB962C8B-B14F-4D97-AF65-F5344CB8AC3E}">
        <p14:creationId xmlns:p14="http://schemas.microsoft.com/office/powerpoint/2010/main" val="6871373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Telesilla</a:t>
            </a:r>
            <a:endParaRPr lang="en-GB" dirty="0"/>
          </a:p>
        </p:txBody>
      </p:sp>
      <p:sp>
        <p:nvSpPr>
          <p:cNvPr id="3" name="Content Placeholder 2"/>
          <p:cNvSpPr>
            <a:spLocks noGrp="1"/>
          </p:cNvSpPr>
          <p:nvPr>
            <p:ph sz="quarter" idx="1"/>
          </p:nvPr>
        </p:nvSpPr>
        <p:spPr/>
        <p:txBody>
          <a:bodyPr>
            <a:normAutofit fontScale="92500" lnSpcReduction="20000"/>
          </a:bodyPr>
          <a:lstStyle/>
          <a:p>
            <a:r>
              <a:rPr lang="en-GB" dirty="0" smtClean="0"/>
              <a:t>Fragments of her work:</a:t>
            </a:r>
          </a:p>
          <a:p>
            <a:r>
              <a:rPr lang="en-GB" dirty="0" smtClean="0"/>
              <a:t>5 concern Apollo (most important God in Argos)</a:t>
            </a:r>
          </a:p>
          <a:p>
            <a:r>
              <a:rPr lang="en-GB" dirty="0" smtClean="0"/>
              <a:t>Or Artemis </a:t>
            </a:r>
          </a:p>
          <a:p>
            <a:r>
              <a:rPr lang="en-GB" dirty="0" smtClean="0"/>
              <a:t>Suggests religious themes were important? Perhaps?</a:t>
            </a:r>
          </a:p>
          <a:p>
            <a:r>
              <a:rPr lang="en-GB" dirty="0" smtClean="0"/>
              <a:t>1 fragment addresses ‘girls’. Might have been written for choral performance.</a:t>
            </a:r>
          </a:p>
          <a:p>
            <a:r>
              <a:rPr lang="en-GB" dirty="0" smtClean="0"/>
              <a:t>Metrical innovation in lyric poetry: the </a:t>
            </a:r>
            <a:r>
              <a:rPr lang="en-GB" dirty="0" err="1" smtClean="0"/>
              <a:t>Telesilliean</a:t>
            </a:r>
            <a:r>
              <a:rPr lang="en-GB" dirty="0" smtClean="0"/>
              <a:t> metre. </a:t>
            </a:r>
          </a:p>
          <a:p>
            <a:r>
              <a:rPr lang="en-GB" dirty="0" smtClean="0"/>
              <a:t>Many of the fragments we have are just a single word.</a:t>
            </a:r>
          </a:p>
          <a:p>
            <a:r>
              <a:rPr lang="en-GB" dirty="0" smtClean="0"/>
              <a:t>But might we find more in places like Herculaneum?</a:t>
            </a:r>
          </a:p>
          <a:p>
            <a:r>
              <a:rPr lang="en-GB" dirty="0" smtClean="0"/>
              <a:t>What does the fragmentary nature of the surviving work </a:t>
            </a:r>
            <a:r>
              <a:rPr lang="en-GB" i="1" dirty="0" smtClean="0"/>
              <a:t>actually </a:t>
            </a:r>
            <a:r>
              <a:rPr lang="en-GB" dirty="0" smtClean="0"/>
              <a:t>tell us, and how much are we assuming?</a:t>
            </a:r>
          </a:p>
          <a:p>
            <a:endParaRPr lang="en-GB" dirty="0"/>
          </a:p>
        </p:txBody>
      </p:sp>
    </p:spTree>
    <p:extLst>
      <p:ext uri="{BB962C8B-B14F-4D97-AF65-F5344CB8AC3E}">
        <p14:creationId xmlns:p14="http://schemas.microsoft.com/office/powerpoint/2010/main" val="37374568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Telesilla</a:t>
            </a:r>
            <a:endParaRPr lang="en-GB" dirty="0"/>
          </a:p>
        </p:txBody>
      </p:sp>
      <p:sp>
        <p:nvSpPr>
          <p:cNvPr id="3" name="Content Placeholder 2"/>
          <p:cNvSpPr>
            <a:spLocks noGrp="1"/>
          </p:cNvSpPr>
          <p:nvPr>
            <p:ph sz="quarter" idx="1"/>
          </p:nvPr>
        </p:nvSpPr>
        <p:spPr>
          <a:xfrm>
            <a:off x="301752" y="1527048"/>
            <a:ext cx="8503920" cy="4990454"/>
          </a:xfrm>
        </p:spPr>
        <p:txBody>
          <a:bodyPr>
            <a:normAutofit fontScale="92500" lnSpcReduction="20000"/>
          </a:bodyPr>
          <a:lstStyle/>
          <a:p>
            <a:r>
              <a:rPr lang="en-GB" dirty="0" smtClean="0"/>
              <a:t>Ancient </a:t>
            </a:r>
            <a:r>
              <a:rPr lang="en-GB" dirty="0"/>
              <a:t>attitudes to </a:t>
            </a:r>
            <a:r>
              <a:rPr lang="en-GB" dirty="0" smtClean="0"/>
              <a:t>women </a:t>
            </a:r>
            <a:r>
              <a:rPr lang="en-GB" dirty="0"/>
              <a:t>w</a:t>
            </a:r>
            <a:r>
              <a:rPr lang="en-GB" dirty="0" smtClean="0"/>
              <a:t>ill vary from place to place, culture to culture.</a:t>
            </a:r>
          </a:p>
          <a:p>
            <a:r>
              <a:rPr lang="en-GB" dirty="0" smtClean="0"/>
              <a:t>Primarily what we have for Greek material is the </a:t>
            </a:r>
            <a:r>
              <a:rPr lang="en-GB" i="1" dirty="0" smtClean="0"/>
              <a:t>Athenian</a:t>
            </a:r>
            <a:r>
              <a:rPr lang="en-GB" dirty="0" smtClean="0"/>
              <a:t> attitude to women. </a:t>
            </a:r>
          </a:p>
          <a:p>
            <a:r>
              <a:rPr lang="en-GB" dirty="0" smtClean="0"/>
              <a:t>It is clear that attitudes to women in other places could vary quite a lot from this – c.f. Sparta. </a:t>
            </a:r>
          </a:p>
          <a:p>
            <a:r>
              <a:rPr lang="en-GB" dirty="0" smtClean="0"/>
              <a:t>What is considered masculine/feminine will also change. </a:t>
            </a:r>
          </a:p>
          <a:p>
            <a:r>
              <a:rPr lang="en-GB" dirty="0" smtClean="0"/>
              <a:t>This is the context in which we have to consider a festival like the </a:t>
            </a:r>
            <a:r>
              <a:rPr lang="en-GB" dirty="0" err="1" smtClean="0"/>
              <a:t>Hubristica</a:t>
            </a:r>
            <a:r>
              <a:rPr lang="en-GB" dirty="0" smtClean="0"/>
              <a:t>. </a:t>
            </a:r>
          </a:p>
          <a:p>
            <a:r>
              <a:rPr lang="en-GB" dirty="0" smtClean="0"/>
              <a:t>Does it underline or undermine gender differences and roles? Does it acknowledge that they can change, can be fluid, and are </a:t>
            </a:r>
            <a:r>
              <a:rPr lang="en-GB" dirty="0" err="1" smtClean="0"/>
              <a:t>superceded</a:t>
            </a:r>
            <a:r>
              <a:rPr lang="en-GB" dirty="0" smtClean="0"/>
              <a:t> by a larger cultural identity?</a:t>
            </a:r>
          </a:p>
          <a:p>
            <a:r>
              <a:rPr lang="en-GB" dirty="0" smtClean="0"/>
              <a:t>Or does the transgression in this context just reinforce rigid gender roles for the rest of the year?</a:t>
            </a:r>
            <a:endParaRPr lang="en-GB" dirty="0"/>
          </a:p>
        </p:txBody>
      </p:sp>
    </p:spTree>
    <p:extLst>
      <p:ext uri="{BB962C8B-B14F-4D97-AF65-F5344CB8AC3E}">
        <p14:creationId xmlns:p14="http://schemas.microsoft.com/office/powerpoint/2010/main" val="159214914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Telesilla</a:t>
            </a:r>
            <a:endParaRPr lang="en-GB" dirty="0"/>
          </a:p>
        </p:txBody>
      </p:sp>
      <p:sp>
        <p:nvSpPr>
          <p:cNvPr id="3" name="Content Placeholder 2"/>
          <p:cNvSpPr>
            <a:spLocks noGrp="1"/>
          </p:cNvSpPr>
          <p:nvPr>
            <p:ph sz="quarter" idx="1"/>
          </p:nvPr>
        </p:nvSpPr>
        <p:spPr/>
        <p:txBody>
          <a:bodyPr/>
          <a:lstStyle/>
          <a:p>
            <a:pPr marL="0" indent="0">
              <a:buNone/>
            </a:pPr>
            <a:r>
              <a:rPr lang="en-GB" dirty="0" smtClean="0"/>
              <a:t>Fragment 1:</a:t>
            </a:r>
          </a:p>
          <a:p>
            <a:pPr marL="0" indent="0">
              <a:buNone/>
            </a:pPr>
            <a:endParaRPr lang="en-GB" dirty="0"/>
          </a:p>
          <a:p>
            <a:pPr marL="0" indent="0">
              <a:buNone/>
            </a:pPr>
            <a:r>
              <a:rPr lang="en-GB" dirty="0" smtClean="0"/>
              <a:t>Now, girls, when Artemis</a:t>
            </a:r>
          </a:p>
          <a:p>
            <a:pPr marL="0" indent="0">
              <a:buNone/>
            </a:pPr>
            <a:r>
              <a:rPr lang="en-GB" dirty="0" smtClean="0"/>
              <a:t>Was fleeing from Alpheus</a:t>
            </a:r>
            <a:r>
              <a:rPr lang="is-IS" dirty="0" smtClean="0"/>
              <a:t>…</a:t>
            </a:r>
          </a:p>
          <a:p>
            <a:pPr marL="0" indent="0">
              <a:buNone/>
            </a:pPr>
            <a:endParaRPr lang="en-GB" dirty="0" smtClean="0"/>
          </a:p>
          <a:p>
            <a:pPr marL="0" indent="0">
              <a:buNone/>
            </a:pPr>
            <a:endParaRPr lang="en-GB" dirty="0"/>
          </a:p>
          <a:p>
            <a:pPr marL="0" indent="0">
              <a:buNone/>
            </a:pPr>
            <a:r>
              <a:rPr lang="en-GB" dirty="0" smtClean="0"/>
              <a:t>Clearly Artemis is a virgin goddess so this pursuit was not successful.</a:t>
            </a:r>
          </a:p>
          <a:p>
            <a:pPr marL="0" indent="0">
              <a:buNone/>
            </a:pPr>
            <a:r>
              <a:rPr lang="en-GB" dirty="0" smtClean="0"/>
              <a:t>So how can we interpret this fragment?</a:t>
            </a:r>
            <a:endParaRPr lang="en-GB" dirty="0"/>
          </a:p>
        </p:txBody>
      </p:sp>
    </p:spTree>
    <p:extLst>
      <p:ext uri="{BB962C8B-B14F-4D97-AF65-F5344CB8AC3E}">
        <p14:creationId xmlns:p14="http://schemas.microsoft.com/office/powerpoint/2010/main" val="127881847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p:txBody>
          <a:bodyPr/>
          <a:lstStyle/>
          <a:p>
            <a:endParaRPr lang="en-GB"/>
          </a:p>
        </p:txBody>
      </p:sp>
      <p:sp>
        <p:nvSpPr>
          <p:cNvPr id="3" name="Title 2"/>
          <p:cNvSpPr>
            <a:spLocks noGrp="1"/>
          </p:cNvSpPr>
          <p:nvPr>
            <p:ph type="ctrTitle"/>
          </p:nvPr>
        </p:nvSpPr>
        <p:spPr/>
        <p:txBody>
          <a:bodyPr/>
          <a:lstStyle/>
          <a:p>
            <a:r>
              <a:rPr lang="en-GB" dirty="0" err="1" smtClean="0"/>
              <a:t>Hypatia</a:t>
            </a:r>
            <a:r>
              <a:rPr lang="en-GB" dirty="0" smtClean="0"/>
              <a:t/>
            </a:r>
            <a:br>
              <a:rPr lang="en-GB" dirty="0" smtClean="0"/>
            </a:br>
            <a:endParaRPr lang="en-GB" dirty="0"/>
          </a:p>
        </p:txBody>
      </p:sp>
    </p:spTree>
    <p:extLst>
      <p:ext uri="{BB962C8B-B14F-4D97-AF65-F5344CB8AC3E}">
        <p14:creationId xmlns:p14="http://schemas.microsoft.com/office/powerpoint/2010/main" val="80395180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Hypatia</a:t>
            </a:r>
            <a:endParaRPr lang="en-GB" dirty="0"/>
          </a:p>
        </p:txBody>
      </p:sp>
      <p:sp>
        <p:nvSpPr>
          <p:cNvPr id="3" name="Content Placeholder 2"/>
          <p:cNvSpPr>
            <a:spLocks noGrp="1"/>
          </p:cNvSpPr>
          <p:nvPr>
            <p:ph sz="quarter" idx="1"/>
          </p:nvPr>
        </p:nvSpPr>
        <p:spPr/>
        <p:txBody>
          <a:bodyPr>
            <a:normAutofit lnSpcReduction="10000"/>
          </a:bodyPr>
          <a:lstStyle/>
          <a:p>
            <a:r>
              <a:rPr lang="en-GB" dirty="0"/>
              <a:t> </a:t>
            </a:r>
            <a:r>
              <a:rPr lang="en-GB" dirty="0" err="1"/>
              <a:t>Neoplatonic</a:t>
            </a:r>
            <a:r>
              <a:rPr lang="en-GB" dirty="0"/>
              <a:t> philosopher at </a:t>
            </a:r>
            <a:r>
              <a:rPr lang="en-GB" dirty="0" smtClean="0"/>
              <a:t>Alexandria</a:t>
            </a:r>
          </a:p>
          <a:p>
            <a:r>
              <a:rPr lang="en-GB" dirty="0" smtClean="0"/>
              <a:t>died </a:t>
            </a:r>
            <a:r>
              <a:rPr lang="en-GB" dirty="0"/>
              <a:t>in AD </a:t>
            </a:r>
            <a:r>
              <a:rPr lang="en-GB" dirty="0" smtClean="0"/>
              <a:t>415</a:t>
            </a:r>
            <a:endParaRPr lang="en-GB" dirty="0"/>
          </a:p>
          <a:p>
            <a:r>
              <a:rPr lang="en-GB" dirty="0" smtClean="0"/>
              <a:t> </a:t>
            </a:r>
            <a:r>
              <a:rPr lang="en-GB" dirty="0"/>
              <a:t>daughter of the philosopher </a:t>
            </a:r>
            <a:r>
              <a:rPr lang="en-GB" dirty="0" err="1" smtClean="0"/>
              <a:t>Theon</a:t>
            </a:r>
            <a:r>
              <a:rPr lang="en-GB" dirty="0" smtClean="0"/>
              <a:t> </a:t>
            </a:r>
            <a:r>
              <a:rPr lang="en-GB" dirty="0"/>
              <a:t>of Alexandria</a:t>
            </a:r>
            <a:r>
              <a:rPr lang="en-GB" dirty="0" smtClean="0"/>
              <a:t>.</a:t>
            </a:r>
          </a:p>
          <a:p>
            <a:r>
              <a:rPr lang="en-GB" dirty="0" smtClean="0"/>
              <a:t>wrote </a:t>
            </a:r>
            <a:r>
              <a:rPr lang="en-GB" dirty="0"/>
              <a:t>commentaries (now lost) on  </a:t>
            </a:r>
            <a:r>
              <a:rPr lang="en-GB" dirty="0" err="1" smtClean="0"/>
              <a:t>Diophantus</a:t>
            </a:r>
            <a:r>
              <a:rPr lang="en-GB" dirty="0" smtClean="0"/>
              <a:t>, </a:t>
            </a:r>
            <a:r>
              <a:rPr lang="en-GB" dirty="0"/>
              <a:t>on the ‘Conics’ of  </a:t>
            </a:r>
            <a:r>
              <a:rPr lang="en-GB" dirty="0" smtClean="0"/>
              <a:t>Apollonius </a:t>
            </a:r>
            <a:r>
              <a:rPr lang="en-GB" dirty="0"/>
              <a:t>of </a:t>
            </a:r>
            <a:r>
              <a:rPr lang="en-GB" dirty="0" err="1"/>
              <a:t>Perge</a:t>
            </a:r>
            <a:r>
              <a:rPr lang="en-GB" dirty="0"/>
              <a:t> and on the ‘Handy Tables’ of </a:t>
            </a:r>
            <a:r>
              <a:rPr lang="en-GB" dirty="0" smtClean="0"/>
              <a:t>Ptolemy.</a:t>
            </a:r>
          </a:p>
          <a:p>
            <a:r>
              <a:rPr lang="en-GB" dirty="0" smtClean="0"/>
              <a:t>Gave lessons in maths and philosophy</a:t>
            </a:r>
          </a:p>
          <a:p>
            <a:r>
              <a:rPr lang="en-GB" dirty="0" smtClean="0"/>
              <a:t>usual </a:t>
            </a:r>
            <a:r>
              <a:rPr lang="en-GB" dirty="0"/>
              <a:t>commentaries on the works of Plato, Aristotle or other </a:t>
            </a:r>
            <a:r>
              <a:rPr lang="en-GB" dirty="0" smtClean="0"/>
              <a:t>philosophers</a:t>
            </a:r>
          </a:p>
          <a:p>
            <a:r>
              <a:rPr lang="en-GB" dirty="0" smtClean="0"/>
              <a:t>created </a:t>
            </a:r>
            <a:r>
              <a:rPr lang="en-GB" dirty="0"/>
              <a:t>a stir because a woman taught them</a:t>
            </a:r>
            <a:r>
              <a:rPr lang="en-GB" dirty="0" smtClean="0"/>
              <a:t>.</a:t>
            </a:r>
          </a:p>
        </p:txBody>
      </p:sp>
    </p:spTree>
    <p:extLst>
      <p:ext uri="{BB962C8B-B14F-4D97-AF65-F5344CB8AC3E}">
        <p14:creationId xmlns:p14="http://schemas.microsoft.com/office/powerpoint/2010/main" val="665966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Hypatia</a:t>
            </a:r>
            <a:endParaRPr lang="en-GB" dirty="0"/>
          </a:p>
        </p:txBody>
      </p:sp>
      <p:sp>
        <p:nvSpPr>
          <p:cNvPr id="3" name="Content Placeholder 2"/>
          <p:cNvSpPr>
            <a:spLocks noGrp="1"/>
          </p:cNvSpPr>
          <p:nvPr>
            <p:ph sz="quarter" idx="1"/>
          </p:nvPr>
        </p:nvSpPr>
        <p:spPr/>
        <p:txBody>
          <a:bodyPr>
            <a:normAutofit fontScale="92500" lnSpcReduction="20000"/>
          </a:bodyPr>
          <a:lstStyle/>
          <a:p>
            <a:r>
              <a:rPr lang="en-GB" dirty="0"/>
              <a:t> </a:t>
            </a:r>
            <a:r>
              <a:rPr lang="en-GB" dirty="0" smtClean="0"/>
              <a:t>known for moral strictness/fortitude;</a:t>
            </a:r>
          </a:p>
          <a:p>
            <a:r>
              <a:rPr lang="en-GB" dirty="0" smtClean="0"/>
              <a:t>Remained a virgin;</a:t>
            </a:r>
            <a:endParaRPr lang="en-GB" dirty="0"/>
          </a:p>
          <a:p>
            <a:r>
              <a:rPr lang="en-GB" dirty="0" smtClean="0"/>
              <a:t>Rejected a pupil who was in love with her by showing him a menstrual rag</a:t>
            </a:r>
          </a:p>
          <a:p>
            <a:r>
              <a:rPr lang="en-GB" dirty="0" smtClean="0"/>
              <a:t>Can be seen as a trait </a:t>
            </a:r>
            <a:r>
              <a:rPr lang="en-GB" dirty="0"/>
              <a:t>of Cynic </a:t>
            </a:r>
            <a:endParaRPr lang="en-GB" dirty="0" smtClean="0"/>
          </a:p>
          <a:p>
            <a:r>
              <a:rPr lang="en-GB" dirty="0" smtClean="0"/>
              <a:t>but </a:t>
            </a:r>
            <a:r>
              <a:rPr lang="en-GB" dirty="0"/>
              <a:t>this may equally be seen as an example of </a:t>
            </a:r>
            <a:r>
              <a:rPr lang="en-GB" dirty="0" err="1"/>
              <a:t>Plotinic</a:t>
            </a:r>
            <a:r>
              <a:rPr lang="en-GB" dirty="0"/>
              <a:t> influence </a:t>
            </a:r>
            <a:endParaRPr lang="en-GB" dirty="0" smtClean="0"/>
          </a:p>
          <a:p>
            <a:r>
              <a:rPr lang="en-GB" dirty="0" smtClean="0"/>
              <a:t>But </a:t>
            </a:r>
            <a:r>
              <a:rPr lang="en-GB" dirty="0"/>
              <a:t>this is also seen by some as proof of her virtuous nature (especially interpreted as such by Christian writers</a:t>
            </a:r>
            <a:r>
              <a:rPr lang="en-GB" dirty="0" smtClean="0"/>
              <a:t>) ‘nothing pleasant in carnal desires’</a:t>
            </a:r>
            <a:endParaRPr lang="en-GB" dirty="0"/>
          </a:p>
          <a:p>
            <a:r>
              <a:rPr lang="en-GB" dirty="0"/>
              <a:t>And it might also be a way of a woman getting a man she’s not interested in to back off?</a:t>
            </a:r>
          </a:p>
          <a:p>
            <a:endParaRPr lang="en-GB" dirty="0"/>
          </a:p>
        </p:txBody>
      </p:sp>
    </p:spTree>
    <p:extLst>
      <p:ext uri="{BB962C8B-B14F-4D97-AF65-F5344CB8AC3E}">
        <p14:creationId xmlns:p14="http://schemas.microsoft.com/office/powerpoint/2010/main" val="170975931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Hypatia</a:t>
            </a:r>
            <a:endParaRPr lang="en-GB" dirty="0"/>
          </a:p>
        </p:txBody>
      </p:sp>
      <p:sp>
        <p:nvSpPr>
          <p:cNvPr id="3" name="Content Placeholder 2"/>
          <p:cNvSpPr>
            <a:spLocks noGrp="1"/>
          </p:cNvSpPr>
          <p:nvPr>
            <p:ph sz="quarter" idx="1"/>
          </p:nvPr>
        </p:nvSpPr>
        <p:spPr/>
        <p:txBody>
          <a:bodyPr>
            <a:normAutofit fontScale="92500" lnSpcReduction="20000"/>
          </a:bodyPr>
          <a:lstStyle/>
          <a:p>
            <a:r>
              <a:rPr lang="en-GB" dirty="0" smtClean="0"/>
              <a:t>Had a pupil  </a:t>
            </a:r>
            <a:r>
              <a:rPr lang="en-GB" dirty="0" err="1" smtClean="0"/>
              <a:t>Synesius</a:t>
            </a:r>
            <a:endParaRPr lang="en-GB" dirty="0" smtClean="0"/>
          </a:p>
          <a:p>
            <a:r>
              <a:rPr lang="en-GB" dirty="0" smtClean="0"/>
              <a:t>Seven </a:t>
            </a:r>
            <a:r>
              <a:rPr lang="en-GB" dirty="0"/>
              <a:t>letters </a:t>
            </a:r>
            <a:r>
              <a:rPr lang="en-GB" dirty="0" smtClean="0"/>
              <a:t>from </a:t>
            </a:r>
            <a:r>
              <a:rPr lang="en-GB" dirty="0" err="1" smtClean="0"/>
              <a:t>Synesius</a:t>
            </a:r>
            <a:r>
              <a:rPr lang="en-GB" dirty="0" smtClean="0"/>
              <a:t> </a:t>
            </a:r>
            <a:r>
              <a:rPr lang="en-GB" dirty="0"/>
              <a:t>to </a:t>
            </a:r>
            <a:r>
              <a:rPr lang="en-GB" dirty="0" err="1" smtClean="0"/>
              <a:t>Hypatia</a:t>
            </a:r>
            <a:r>
              <a:rPr lang="en-GB" dirty="0" smtClean="0"/>
              <a:t> </a:t>
            </a:r>
            <a:r>
              <a:rPr lang="en-GB" dirty="0"/>
              <a:t>have </a:t>
            </a:r>
            <a:r>
              <a:rPr lang="en-GB" dirty="0" smtClean="0"/>
              <a:t>survived;</a:t>
            </a:r>
          </a:p>
          <a:p>
            <a:r>
              <a:rPr lang="en-GB" dirty="0" smtClean="0"/>
              <a:t>describes </a:t>
            </a:r>
            <a:r>
              <a:rPr lang="en-GB" dirty="0"/>
              <a:t>her as his mother, sister, teacher and benefactor. </a:t>
            </a:r>
            <a:endParaRPr lang="en-GB" dirty="0" smtClean="0"/>
          </a:p>
          <a:p>
            <a:r>
              <a:rPr lang="en-GB" dirty="0" err="1" smtClean="0"/>
              <a:t>Hypatia</a:t>
            </a:r>
            <a:r>
              <a:rPr lang="en-GB" dirty="0" smtClean="0"/>
              <a:t> </a:t>
            </a:r>
            <a:r>
              <a:rPr lang="en-GB" dirty="0"/>
              <a:t>was </a:t>
            </a:r>
            <a:r>
              <a:rPr lang="en-GB" dirty="0" smtClean="0"/>
              <a:t>killed </a:t>
            </a:r>
            <a:r>
              <a:rPr lang="en-GB" dirty="0"/>
              <a:t>by the Christian rabble of Alexandria. </a:t>
            </a:r>
            <a:endParaRPr lang="en-GB" dirty="0" smtClean="0"/>
          </a:p>
          <a:p>
            <a:r>
              <a:rPr lang="en-GB" dirty="0" smtClean="0"/>
              <a:t>People loyal to the city's </a:t>
            </a:r>
            <a:r>
              <a:rPr lang="en-GB" dirty="0"/>
              <a:t>bishop, </a:t>
            </a:r>
            <a:r>
              <a:rPr lang="en-GB" dirty="0" err="1"/>
              <a:t>Cyrillus</a:t>
            </a:r>
            <a:r>
              <a:rPr lang="en-GB" dirty="0"/>
              <a:t> I, </a:t>
            </a:r>
            <a:r>
              <a:rPr lang="en-GB" dirty="0" smtClean="0"/>
              <a:t>who had fallen out with the prefect Orestes may have been behind her murder. </a:t>
            </a:r>
          </a:p>
          <a:p>
            <a:r>
              <a:rPr lang="en-GB" dirty="0" smtClean="0"/>
              <a:t>The reports of her death say that she was stripped and either dragged through the city, or killed and dismembered</a:t>
            </a:r>
          </a:p>
          <a:p>
            <a:r>
              <a:rPr lang="en-GB" dirty="0" smtClean="0"/>
              <a:t>And then her body burned at </a:t>
            </a:r>
            <a:r>
              <a:rPr lang="en-GB" dirty="0" err="1" smtClean="0"/>
              <a:t>Cinaron</a:t>
            </a:r>
            <a:r>
              <a:rPr lang="en-GB" dirty="0" smtClean="0"/>
              <a:t>. </a:t>
            </a:r>
            <a:endParaRPr lang="en-GB" dirty="0"/>
          </a:p>
        </p:txBody>
      </p:sp>
    </p:spTree>
    <p:extLst>
      <p:ext uri="{BB962C8B-B14F-4D97-AF65-F5344CB8AC3E}">
        <p14:creationId xmlns:p14="http://schemas.microsoft.com/office/powerpoint/2010/main" val="265961014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Hypatia</a:t>
            </a:r>
            <a:endParaRPr lang="en-GB" dirty="0"/>
          </a:p>
        </p:txBody>
      </p:sp>
      <p:sp>
        <p:nvSpPr>
          <p:cNvPr id="3" name="Content Placeholder 2"/>
          <p:cNvSpPr>
            <a:spLocks noGrp="1"/>
          </p:cNvSpPr>
          <p:nvPr>
            <p:ph sz="quarter" idx="1"/>
          </p:nvPr>
        </p:nvSpPr>
        <p:spPr/>
        <p:txBody>
          <a:bodyPr/>
          <a:lstStyle/>
          <a:p>
            <a:r>
              <a:rPr lang="en-GB" dirty="0" smtClean="0"/>
              <a:t>Definite bias in the accounts of her death, depending on the loyalties (and religion) of the author. </a:t>
            </a:r>
          </a:p>
          <a:p>
            <a:r>
              <a:rPr lang="en-GB" dirty="0" smtClean="0"/>
              <a:t>Forged letters appear in her name after her death.</a:t>
            </a:r>
          </a:p>
          <a:p>
            <a:r>
              <a:rPr lang="en-GB" dirty="0" smtClean="0"/>
              <a:t>She’s an active and well-known figure in the city at the time, and elsewhere</a:t>
            </a:r>
          </a:p>
          <a:p>
            <a:r>
              <a:rPr lang="en-GB" dirty="0" smtClean="0"/>
              <a:t>And her death was politicised as fuel for </a:t>
            </a:r>
            <a:r>
              <a:rPr lang="en-GB" dirty="0" err="1" smtClean="0"/>
              <a:t>ongoing</a:t>
            </a:r>
            <a:r>
              <a:rPr lang="en-GB" dirty="0" smtClean="0"/>
              <a:t> disquiet between Christian factions, pagans and Jews in </a:t>
            </a:r>
            <a:r>
              <a:rPr lang="en-GB" smtClean="0"/>
              <a:t>the city. </a:t>
            </a:r>
            <a:endParaRPr lang="en-GB" dirty="0" smtClean="0"/>
          </a:p>
          <a:p>
            <a:endParaRPr lang="en-GB" dirty="0"/>
          </a:p>
        </p:txBody>
      </p:sp>
    </p:spTree>
    <p:extLst>
      <p:ext uri="{BB962C8B-B14F-4D97-AF65-F5344CB8AC3E}">
        <p14:creationId xmlns:p14="http://schemas.microsoft.com/office/powerpoint/2010/main" val="196008530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 Id="rId2" Type="http://schemas.openxmlformats.org/officeDocument/2006/relationships/image" Target="../media/image2.jpeg"/></Relationships>
</file>

<file path=ppt/theme/theme1.xml><?xml version="1.0" encoding="utf-8"?>
<a:theme xmlns:a="http://schemas.openxmlformats.org/drawingml/2006/main" name="Civic">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c">
      <a:majorFont>
        <a:latin typeface="Georgia"/>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华文新魏"/>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Civic.thmx</Template>
  <TotalTime>3573</TotalTime>
  <Words>1804</Words>
  <Application>Microsoft Macintosh PowerPoint</Application>
  <PresentationFormat>On-screen Show (4:3)</PresentationFormat>
  <Paragraphs>161</Paragraphs>
  <Slides>26</Slides>
  <Notes>1</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Civic</vt:lpstr>
      <vt:lpstr>Methods and Approaches: Women</vt:lpstr>
      <vt:lpstr>PowerPoint Presentation</vt:lpstr>
      <vt:lpstr>Terminology: sex vs gender</vt:lpstr>
      <vt:lpstr>Misogyny</vt:lpstr>
      <vt:lpstr>What do we want to know about?</vt:lpstr>
      <vt:lpstr>Sources?</vt:lpstr>
      <vt:lpstr>What could we talk about?</vt:lpstr>
      <vt:lpstr>Greek Women Poets</vt:lpstr>
      <vt:lpstr>Roman Women Poets</vt:lpstr>
      <vt:lpstr>Women Writers</vt:lpstr>
      <vt:lpstr>Owen Hodkinson:</vt:lpstr>
      <vt:lpstr>Me:</vt:lpstr>
      <vt:lpstr>Telesilla</vt:lpstr>
      <vt:lpstr>Telesilla </vt:lpstr>
      <vt:lpstr>Telesilla</vt:lpstr>
      <vt:lpstr>Telesilla</vt:lpstr>
      <vt:lpstr>Telesilla </vt:lpstr>
      <vt:lpstr>Telesilla</vt:lpstr>
      <vt:lpstr>Telesilla</vt:lpstr>
      <vt:lpstr>Telesilla</vt:lpstr>
      <vt:lpstr>Telesilla</vt:lpstr>
      <vt:lpstr>Hypatia </vt:lpstr>
      <vt:lpstr>Hypatia</vt:lpstr>
      <vt:lpstr>Hypatia</vt:lpstr>
      <vt:lpstr>Hypatia</vt:lpstr>
      <vt:lpstr>Hypatia</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Methods and Approaches: Women</dc:title>
  <dc:creator>Silvie</dc:creator>
  <cp:lastModifiedBy>Silvie</cp:lastModifiedBy>
  <cp:revision>22</cp:revision>
  <dcterms:created xsi:type="dcterms:W3CDTF">2017-11-21T20:52:59Z</dcterms:created>
  <dcterms:modified xsi:type="dcterms:W3CDTF">2017-11-24T08:26:23Z</dcterms:modified>
</cp:coreProperties>
</file>