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  <p:sldMasterId id="2147483670" r:id="rId3"/>
  </p:sldMasterIdLst>
  <p:sldIdLst>
    <p:sldId id="256" r:id="rId4"/>
    <p:sldId id="258" r:id="rId5"/>
    <p:sldId id="259" r:id="rId6"/>
    <p:sldId id="260" r:id="rId7"/>
    <p:sldId id="264" r:id="rId8"/>
    <p:sldId id="265" r:id="rId9"/>
    <p:sldId id="263" r:id="rId10"/>
    <p:sldId id="261" r:id="rId11"/>
    <p:sldId id="262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A300"/>
    <a:srgbClr val="FCEA00"/>
    <a:srgbClr val="FCF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>
      <p:cViewPr varScale="1">
        <p:scale>
          <a:sx n="77" d="100"/>
          <a:sy n="77" d="100"/>
        </p:scale>
        <p:origin x="81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0" y="1905000"/>
            <a:ext cx="7681913" cy="152349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249" y="4344988"/>
            <a:ext cx="7681913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 hasCustomPrompt="1"/>
          </p:nvPr>
        </p:nvSpPr>
        <p:spPr>
          <a:xfrm>
            <a:off x="722049" y="2355850"/>
            <a:ext cx="7690114" cy="1384994"/>
          </a:xfrm>
        </p:spPr>
        <p:txBody>
          <a:bodyPr anchor="t" anchorCtr="0"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to…</a:t>
            </a:r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12875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11553"/>
            <a:ext cx="4114800" cy="2129814"/>
          </a:xfrm>
        </p:spPr>
        <p:txBody>
          <a:bodyPr/>
          <a:lstStyle>
            <a:lvl1pPr marL="339976" indent="-339976">
              <a:lnSpc>
                <a:spcPct val="90000"/>
              </a:lnSpc>
              <a:defRPr sz="2800"/>
            </a:lvl1pPr>
            <a:lvl2pPr marL="673338" indent="-325424">
              <a:lnSpc>
                <a:spcPct val="90000"/>
              </a:lnSpc>
              <a:defRPr sz="2400"/>
            </a:lvl2pPr>
            <a:lvl3pPr marL="953785" indent="-288384">
              <a:lnSpc>
                <a:spcPct val="90000"/>
              </a:lnSpc>
              <a:defRPr sz="2000"/>
            </a:lvl3pPr>
            <a:lvl4pPr marL="1227618" indent="-273833">
              <a:lnSpc>
                <a:spcPct val="90000"/>
              </a:lnSpc>
              <a:defRPr sz="1800"/>
            </a:lvl4pPr>
            <a:lvl5pPr marL="1516002" indent="-280447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1553"/>
            <a:ext cx="4114800" cy="2129814"/>
          </a:xfrm>
        </p:spPr>
        <p:txBody>
          <a:bodyPr/>
          <a:lstStyle>
            <a:lvl1pPr marL="347914" indent="-347914">
              <a:lnSpc>
                <a:spcPct val="90000"/>
              </a:lnSpc>
              <a:defRPr sz="2800"/>
            </a:lvl1pPr>
            <a:lvl2pPr marL="673338" indent="-339976">
              <a:lnSpc>
                <a:spcPct val="90000"/>
              </a:lnSpc>
              <a:defRPr sz="2400"/>
            </a:lvl2pPr>
            <a:lvl3pPr marL="961722" indent="-302936">
              <a:lnSpc>
                <a:spcPct val="90000"/>
              </a:lnSpc>
              <a:defRPr sz="2000"/>
            </a:lvl3pPr>
            <a:lvl4pPr marL="1227618" indent="-265896">
              <a:lnSpc>
                <a:spcPct val="90000"/>
              </a:lnSpc>
              <a:defRPr sz="1800"/>
            </a:lvl4pPr>
            <a:lvl5pPr marL="1516002" indent="-273833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11553"/>
            <a:ext cx="4114800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0999" y="2174875"/>
            <a:ext cx="4114800" cy="1537344"/>
          </a:xfrm>
        </p:spPr>
        <p:txBody>
          <a:bodyPr/>
          <a:lstStyle>
            <a:lvl1pPr marL="281770" indent="-281770">
              <a:defRPr sz="2300"/>
            </a:lvl1pPr>
            <a:lvl2pPr marL="562218" indent="-265896">
              <a:defRPr sz="2000"/>
            </a:lvl2pPr>
            <a:lvl3pPr marL="813562" indent="-243407">
              <a:defRPr sz="1800"/>
            </a:lvl3pPr>
            <a:lvl4pPr marL="1050354" indent="-228856">
              <a:defRPr sz="1700"/>
            </a:lvl4pPr>
            <a:lvl5pPr marL="1279210" indent="-206367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981" y="1411553"/>
            <a:ext cx="4117019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117974" cy="1537344"/>
          </a:xfrm>
        </p:spPr>
        <p:txBody>
          <a:bodyPr/>
          <a:lstStyle>
            <a:lvl1pPr marL="296321" indent="-296321">
              <a:defRPr sz="2300"/>
            </a:lvl1pPr>
            <a:lvl2pPr marL="570155" indent="-273833">
              <a:defRPr sz="2000"/>
            </a:lvl2pPr>
            <a:lvl3pPr marL="821499" indent="-244730">
              <a:defRPr sz="1800"/>
            </a:lvl3pPr>
            <a:lvl4pPr marL="1050354" indent="-236793">
              <a:defRPr sz="1700"/>
            </a:lvl4pPr>
            <a:lvl5pPr marL="1279210" indent="-220919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WALKIN - Prints in GRAYS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se for slides with Software Co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722313" y="1905000"/>
            <a:ext cx="8040688" cy="2209800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1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47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12875"/>
            <a:ext cx="8382000" cy="2135969"/>
          </a:xfrm>
          <a:prstGeom prst="rect">
            <a:avLst/>
          </a:prstGeom>
        </p:spPr>
        <p:txBody>
          <a:bodyPr vert="horz" lIns="0" tIns="0" rIns="0" bIns="0" rtlCol="0">
            <a:sp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transition>
    <p:fade/>
  </p:transition>
  <p:txStyles>
    <p:titleStyle>
      <a:lvl1pPr algn="l" defTabSz="914363" rtl="0" eaLnBrk="1" latinLnBrk="0" hangingPunct="1">
        <a:lnSpc>
          <a:spcPct val="90000"/>
        </a:lnSpc>
        <a:spcBef>
          <a:spcPct val="0"/>
        </a:spcBef>
        <a:buNone/>
        <a:defRPr lang="en-US" sz="4800" b="0" kern="1200" cap="none" spc="-150" dirty="0" smtClean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+mn-ea"/>
          <a:cs typeface="Arial" charset="0"/>
        </a:defRPr>
      </a:lvl1pPr>
    </p:titleStyle>
    <p:bodyStyle>
      <a:lvl1pPr marL="396875" indent="-396875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2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396875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344488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4963" indent="-346075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941513" indent="-336550" algn="l" defTabSz="914363" rtl="0" eaLnBrk="1" latinLnBrk="0" hangingPunct="1">
        <a:lnSpc>
          <a:spcPct val="90000"/>
        </a:lnSpc>
        <a:spcBef>
          <a:spcPct val="20000"/>
        </a:spcBef>
        <a:buFontTx/>
        <a:buBlip>
          <a:blip r:embed="rId13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ite rectangle.png"/>
          <p:cNvPicPr>
            <a:picLocks noChangeAspect="1"/>
          </p:cNvPicPr>
          <p:nvPr/>
        </p:nvPicPr>
        <p:blipFill>
          <a:blip r:embed="rId4"/>
          <a:srcRect b="10453"/>
          <a:stretch>
            <a:fillRect/>
          </a:stretch>
        </p:blipFill>
        <p:spPr>
          <a:xfrm>
            <a:off x="0" y="1299706"/>
            <a:ext cx="9144000" cy="55582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47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2" y="1905000"/>
            <a:ext cx="8040688" cy="21082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</p:sldLayoutIdLst>
  <p:transition>
    <p:fade/>
  </p:transition>
  <p:txStyles>
    <p:titleStyle>
      <a:lvl1pPr algn="l" defTabSz="914363" rtl="0" eaLnBrk="1" latinLnBrk="0" hangingPunct="1">
        <a:lnSpc>
          <a:spcPct val="90000"/>
        </a:lnSpc>
        <a:spcBef>
          <a:spcPct val="0"/>
        </a:spcBef>
        <a:buNone/>
        <a:defRPr lang="en-US" sz="4800" b="0" kern="1200" cap="none" spc="-125" dirty="0" smtClean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+mn-ea"/>
          <a:cs typeface="Arial" charset="0"/>
        </a:defRPr>
      </a:lvl1pPr>
    </p:titleStyle>
    <p:bodyStyle>
      <a:lvl1pPr marL="0" indent="0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30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1pPr>
      <a:lvl2pPr marL="384954" indent="-7937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8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2pPr>
      <a:lvl3pPr marL="761970" indent="-7937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4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3pPr>
      <a:lvl4pPr marL="1094009" indent="7937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4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4pPr>
      <a:lvl5pPr marL="1426047" indent="0" algn="l" defTabSz="914363" rtl="0" eaLnBrk="1" latinLnBrk="0" hangingPunct="1">
        <a:lnSpc>
          <a:spcPct val="90000"/>
        </a:lnSpc>
        <a:spcBef>
          <a:spcPct val="20000"/>
        </a:spcBef>
        <a:buFont typeface="Arial" pitchFamily="34" charset="0"/>
        <a:buNone/>
        <a:defRPr sz="2400" b="1" kern="1200">
          <a:solidFill>
            <a:schemeClr val="tx1"/>
          </a:solidFill>
          <a:latin typeface="+mn-lt"/>
          <a:ea typeface="+mn-ea"/>
          <a:cs typeface="Courier New" pitchFamily="49" charset="0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0" y="1905000"/>
            <a:ext cx="7681913" cy="3048000"/>
          </a:xfrm>
        </p:spPr>
        <p:txBody>
          <a:bodyPr/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Dissertation Presentation</a:t>
            </a:r>
            <a:b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AHSK6002</a:t>
            </a:r>
            <a:br>
              <a:rPr lang="en-US" dirty="0"/>
            </a:br>
            <a:br>
              <a:rPr lang="en-US" dirty="0"/>
            </a:br>
            <a:r>
              <a:rPr lang="en-US" sz="3600" b="1" dirty="0"/>
              <a:t>Victoria Maria Genn   1501999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1D4D-E3C5-4023-AA3C-AE6E021AB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524000"/>
            <a:ext cx="8382000" cy="3931086"/>
          </a:xfrm>
        </p:spPr>
        <p:txBody>
          <a:bodyPr/>
          <a:lstStyle/>
          <a:p>
            <a:pPr algn="ctr"/>
            <a:r>
              <a:rPr lang="en-GB" sz="5400" b="1" dirty="0"/>
              <a:t>AR, VR, Serious Games and video for submerged archaeological sites:</a:t>
            </a:r>
            <a:br>
              <a:rPr lang="en-GB" sz="5400" dirty="0"/>
            </a:br>
            <a:r>
              <a:rPr lang="en-GB" sz="5400" b="1" dirty="0"/>
              <a:t>A legacy record for researchers &amp; safe tourism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542312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093F2-BD01-4C9A-9727-BA487C525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371601"/>
            <a:ext cx="8382000" cy="4114800"/>
          </a:xfrm>
        </p:spPr>
        <p:txBody>
          <a:bodyPr/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5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Legacy video footage to VR:</a:t>
            </a:r>
            <a:br>
              <a:rPr lang="en-GB" sz="5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5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Immersive environments for previously recorded submerged archaeological sites</a:t>
            </a:r>
            <a:b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480510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Diss presentation vid">
            <a:hlinkClick r:id="" action="ppaction://media"/>
            <a:extLst>
              <a:ext uri="{FF2B5EF4-FFF2-40B4-BE49-F238E27FC236}">
                <a16:creationId xmlns:a16="http://schemas.microsoft.com/office/drawing/2014/main" id="{61B0986B-86C6-460E-8339-6E132A3EAB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57200"/>
            <a:ext cx="9144000" cy="5257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A24271-2428-4C00-8A7E-06E1C63B6526}"/>
              </a:ext>
            </a:extLst>
          </p:cNvPr>
          <p:cNvSpPr txBox="1"/>
          <p:nvPr/>
        </p:nvSpPr>
        <p:spPr>
          <a:xfrm>
            <a:off x="4343400" y="6400800"/>
            <a:ext cx="464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35675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25F9414-2008-48C5-8784-5AD8B3BB9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337" y="628650"/>
            <a:ext cx="7553325" cy="5600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1BF910-4EBB-4860-A904-D8F77B641C4E}"/>
              </a:ext>
            </a:extLst>
          </p:cNvPr>
          <p:cNvSpPr txBox="1"/>
          <p:nvPr/>
        </p:nvSpPr>
        <p:spPr>
          <a:xfrm>
            <a:off x="6400800" y="6254402"/>
            <a:ext cx="2252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(Molitch-Hou,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863766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0AEF11C-33F9-4CAA-B6B0-B3CCC95B28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212" y="500062"/>
            <a:ext cx="6505575" cy="58578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60934F-9D40-4A9B-834B-2FAC1FF9AA1E}"/>
              </a:ext>
            </a:extLst>
          </p:cNvPr>
          <p:cNvSpPr txBox="1"/>
          <p:nvPr/>
        </p:nvSpPr>
        <p:spPr>
          <a:xfrm>
            <a:off x="6477000" y="6373595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(Ream, 2018)</a:t>
            </a:r>
          </a:p>
        </p:txBody>
      </p:sp>
    </p:spTree>
    <p:extLst>
      <p:ext uri="{BB962C8B-B14F-4D97-AF65-F5344CB8AC3E}">
        <p14:creationId xmlns:p14="http://schemas.microsoft.com/office/powerpoint/2010/main" val="3071398909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7BFDB-C1EB-436E-B585-358D9A9A1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250" y="457200"/>
            <a:ext cx="7681913" cy="5943600"/>
          </a:xfrm>
        </p:spPr>
        <p:txBody>
          <a:bodyPr/>
          <a:lstStyle/>
          <a:p>
            <a:r>
              <a:rPr lang="en-GB" dirty="0"/>
              <a:t>Why?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Awareness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Funding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Safe tourism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Decrease in initial cost</a:t>
            </a:r>
          </a:p>
        </p:txBody>
      </p:sp>
    </p:spTree>
    <p:extLst>
      <p:ext uri="{BB962C8B-B14F-4D97-AF65-F5344CB8AC3E}">
        <p14:creationId xmlns:p14="http://schemas.microsoft.com/office/powerpoint/2010/main" val="3949080357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E08FD-3935-4A91-9164-00BE579D06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250" y="304800"/>
            <a:ext cx="7681913" cy="6324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5000" dirty="0"/>
              <a:t>Difficulties for completion</a:t>
            </a:r>
            <a:br>
              <a:rPr lang="en-GB" sz="5000" dirty="0"/>
            </a:br>
            <a:r>
              <a:rPr lang="en-GB" sz="4000" dirty="0"/>
              <a:t>Time</a:t>
            </a:r>
            <a:br>
              <a:rPr lang="en-GB" sz="4000" dirty="0"/>
            </a:br>
            <a:r>
              <a:rPr lang="en-GB" sz="4000" dirty="0"/>
              <a:t>Hardware</a:t>
            </a:r>
            <a:br>
              <a:rPr lang="en-GB" sz="4000" dirty="0"/>
            </a:br>
            <a:r>
              <a:rPr lang="en-GB" sz="4000" dirty="0"/>
              <a:t>Software</a:t>
            </a:r>
            <a:br>
              <a:rPr lang="en-GB" sz="4000" dirty="0"/>
            </a:br>
            <a:r>
              <a:rPr lang="en-GB" sz="4000" dirty="0"/>
              <a:t>Cost</a:t>
            </a:r>
            <a:br>
              <a:rPr lang="en-GB" sz="4000" dirty="0"/>
            </a:br>
            <a:br>
              <a:rPr lang="en-GB" sz="4000" dirty="0"/>
            </a:br>
            <a:br>
              <a:rPr lang="en-GB" sz="4400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643800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6674A-9ED6-4F01-9B8A-E46707E167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250" y="457200"/>
            <a:ext cx="7681913" cy="6019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5000" dirty="0"/>
              <a:t>Difficulties with footage</a:t>
            </a:r>
            <a:br>
              <a:rPr lang="en-GB" sz="5000" dirty="0"/>
            </a:br>
            <a:r>
              <a:rPr lang="en-GB" sz="4000" dirty="0"/>
              <a:t>Acquisition</a:t>
            </a:r>
            <a:br>
              <a:rPr lang="en-GB" sz="4000" dirty="0"/>
            </a:br>
            <a:r>
              <a:rPr lang="en-GB" sz="4000" dirty="0"/>
              <a:t>Editing decisions</a:t>
            </a:r>
            <a:br>
              <a:rPr lang="en-GB" sz="4000" dirty="0"/>
            </a:br>
            <a:r>
              <a:rPr lang="en-GB" sz="4000" dirty="0"/>
              <a:t>Clarity</a:t>
            </a:r>
            <a:br>
              <a:rPr lang="en-GB" sz="4000" dirty="0"/>
            </a:br>
            <a:r>
              <a:rPr lang="en-GB" sz="4000" dirty="0"/>
              <a:t>Coverage</a:t>
            </a:r>
            <a:br>
              <a:rPr lang="en-GB" sz="4000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5E593-3B61-4357-9D66-EEC6ED287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2480" y="1905000"/>
            <a:ext cx="4210802" cy="3553326"/>
          </a:xfrm>
          <a:prstGeom prst="rect">
            <a:avLst/>
          </a:prstGeom>
          <a:ln w="76200">
            <a:solidFill>
              <a:srgbClr val="D6A30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5CF312-00EF-40EA-B6A2-5D4AC7BD87D9}"/>
              </a:ext>
            </a:extLst>
          </p:cNvPr>
          <p:cNvSpPr txBox="1"/>
          <p:nvPr/>
        </p:nvSpPr>
        <p:spPr>
          <a:xfrm>
            <a:off x="6395021" y="5598331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i-MareCulture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1035859614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BA846-7DA4-40AF-880E-01ED6CF96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533400"/>
            <a:ext cx="8382000" cy="6012363"/>
          </a:xfrm>
        </p:spPr>
        <p:txBody>
          <a:bodyPr/>
          <a:lstStyle/>
          <a:p>
            <a:r>
              <a:rPr lang="en-GB" dirty="0"/>
              <a:t>Summary</a:t>
            </a:r>
            <a:br>
              <a:rPr lang="en-GB" dirty="0"/>
            </a:br>
            <a:br>
              <a:rPr lang="en-GB" sz="4000" dirty="0"/>
            </a:br>
            <a:r>
              <a:rPr lang="en-GB" sz="4000" dirty="0"/>
              <a:t>First step of a much larger project</a:t>
            </a:r>
            <a:br>
              <a:rPr lang="en-GB" sz="4000" dirty="0"/>
            </a:br>
            <a:br>
              <a:rPr lang="en-GB" dirty="0"/>
            </a:br>
            <a:r>
              <a:rPr lang="en-GB" sz="4000" dirty="0"/>
              <a:t>Testing of theories 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Theoretical proposal </a:t>
            </a:r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13541859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CEEBA8-B815-4B00-AE8F-3D08D829C3A3}"/>
              </a:ext>
            </a:extLst>
          </p:cNvPr>
          <p:cNvSpPr txBox="1"/>
          <p:nvPr/>
        </p:nvSpPr>
        <p:spPr>
          <a:xfrm>
            <a:off x="533400" y="381000"/>
            <a:ext cx="8229600" cy="6209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50" b="1" dirty="0"/>
              <a:t>References</a:t>
            </a:r>
          </a:p>
          <a:p>
            <a:r>
              <a:rPr lang="en-GB" sz="750" b="1" dirty="0"/>
              <a:t>Adobe.com. (2018). Adobe Creative Cloud for students and teachers | Adobe Creative Cloud. [online] Available at: https://www.adobe.com/uk/creativecloud/buy/students.html [Accessed 23 Jan. 2018].</a:t>
            </a:r>
          </a:p>
          <a:p>
            <a:endParaRPr lang="en-GB" sz="750" b="1" dirty="0"/>
          </a:p>
          <a:p>
            <a:r>
              <a:rPr lang="en-GB" sz="750" b="1" dirty="0"/>
              <a:t>Bianco, G., </a:t>
            </a:r>
            <a:r>
              <a:rPr lang="en-GB" sz="750" b="1" dirty="0" err="1"/>
              <a:t>Muzzupappa</a:t>
            </a:r>
            <a:r>
              <a:rPr lang="en-GB" sz="750" b="1" dirty="0"/>
              <a:t>, M., Bruno, F., Garcia, R. and Neumann, L. (2015). A NEW COLOR CORRECTION METHOD FOR UNDERWATER IMAGING. ISPRS - International Archives of the Photogrammetry, Remote Sensing and Spatial Information Sciences, XL-5/</a:t>
            </a:r>
            <a:r>
              <a:rPr lang="en-GB" sz="750" b="1" dirty="0" err="1"/>
              <a:t>W5</a:t>
            </a:r>
            <a:r>
              <a:rPr lang="en-GB" sz="750" b="1" dirty="0"/>
              <a:t>, </a:t>
            </a:r>
            <a:r>
              <a:rPr lang="en-GB" sz="750" b="1" dirty="0" err="1"/>
              <a:t>pp.25</a:t>
            </a:r>
            <a:r>
              <a:rPr lang="en-GB" sz="750" b="1" dirty="0"/>
              <a:t>-32.</a:t>
            </a:r>
          </a:p>
          <a:p>
            <a:endParaRPr lang="en-GB" sz="750" b="1" dirty="0"/>
          </a:p>
          <a:p>
            <a:r>
              <a:rPr lang="en-GB" sz="750" b="1" dirty="0"/>
              <a:t>Bruno, F., Barbieri, L., </a:t>
            </a:r>
            <a:r>
              <a:rPr lang="en-GB" sz="750" b="1" dirty="0" err="1"/>
              <a:t>Lagudi</a:t>
            </a:r>
            <a:r>
              <a:rPr lang="en-GB" sz="750" b="1" dirty="0"/>
              <a:t>, A., </a:t>
            </a:r>
            <a:r>
              <a:rPr lang="en-GB" sz="750" b="1" dirty="0" err="1"/>
              <a:t>Cozza</a:t>
            </a:r>
            <a:r>
              <a:rPr lang="en-GB" sz="750" b="1" dirty="0"/>
              <a:t>, M., </a:t>
            </a:r>
            <a:r>
              <a:rPr lang="en-GB" sz="750" b="1" dirty="0" err="1"/>
              <a:t>Cozza</a:t>
            </a:r>
            <a:r>
              <a:rPr lang="en-GB" sz="750" b="1" dirty="0"/>
              <a:t>, A., Peluso, R. and </a:t>
            </a:r>
            <a:r>
              <a:rPr lang="en-GB" sz="750" b="1" dirty="0" err="1"/>
              <a:t>Muzzupappa</a:t>
            </a:r>
            <a:r>
              <a:rPr lang="en-GB" sz="750" b="1" dirty="0"/>
              <a:t>, M. (2017). Virtual dives into the underwater archaeological treasures of South Italy. Virtual Reality.</a:t>
            </a:r>
          </a:p>
          <a:p>
            <a:endParaRPr lang="en-GB" sz="750" b="1" dirty="0"/>
          </a:p>
          <a:p>
            <a:r>
              <a:rPr lang="en-GB" sz="750" b="1" dirty="0" err="1"/>
              <a:t>Ch’ng</a:t>
            </a:r>
            <a:r>
              <a:rPr lang="en-GB" sz="750" b="1" dirty="0"/>
              <a:t>, E. (2009). Experiential archaeology: Is virtual time travel possible?. Journal of Cultural Heritage, 10(4), </a:t>
            </a:r>
            <a:r>
              <a:rPr lang="en-GB" sz="750" b="1" dirty="0" err="1"/>
              <a:t>pp.458</a:t>
            </a:r>
            <a:r>
              <a:rPr lang="en-GB" sz="750" b="1" dirty="0"/>
              <a:t>-470.</a:t>
            </a:r>
          </a:p>
          <a:p>
            <a:endParaRPr lang="en-GB" sz="750" b="1" dirty="0"/>
          </a:p>
          <a:p>
            <a:r>
              <a:rPr lang="en-GB" sz="750" b="1" dirty="0" err="1"/>
              <a:t>Colleton</a:t>
            </a:r>
            <a:r>
              <a:rPr lang="en-GB" sz="750" b="1" dirty="0"/>
              <a:t>, N., Lakshman, V., Flood, K., Birnbaum, M., </a:t>
            </a:r>
            <a:r>
              <a:rPr lang="en-GB" sz="750" b="1" dirty="0" err="1"/>
              <a:t>Mcmillan</a:t>
            </a:r>
            <a:r>
              <a:rPr lang="en-GB" sz="750" b="1" dirty="0"/>
              <a:t>, K. and Lin, A. (2016). Concepts and practice in the emerging use of games for marine education and conservation. Aquatic Conservation: Marine and Freshwater Ecosystems, 26, </a:t>
            </a:r>
            <a:r>
              <a:rPr lang="en-GB" sz="750" b="1" dirty="0" err="1"/>
              <a:t>pp.213</a:t>
            </a:r>
            <a:r>
              <a:rPr lang="en-GB" sz="750" b="1" dirty="0"/>
              <a:t>-224.</a:t>
            </a:r>
          </a:p>
          <a:p>
            <a:endParaRPr lang="en-GB" sz="750" b="1" dirty="0"/>
          </a:p>
          <a:p>
            <a:r>
              <a:rPr lang="en-GB" sz="750" b="1" dirty="0"/>
              <a:t>Fleming, C. (</a:t>
            </a:r>
            <a:r>
              <a:rPr lang="en-GB" sz="750" b="1" dirty="0" err="1"/>
              <a:t>n.d.</a:t>
            </a:r>
            <a:r>
              <a:rPr lang="en-GB" sz="750" b="1" dirty="0"/>
              <a:t>). Legacy Footage and VR Environment. [email].</a:t>
            </a:r>
          </a:p>
          <a:p>
            <a:endParaRPr lang="en-GB" sz="750" b="1" dirty="0"/>
          </a:p>
          <a:p>
            <a:r>
              <a:rPr lang="en-GB" sz="750" b="1" dirty="0"/>
              <a:t>Genn, V. (</a:t>
            </a:r>
            <a:r>
              <a:rPr lang="en-GB" sz="750" b="1" dirty="0" err="1"/>
              <a:t>n.d.</a:t>
            </a:r>
            <a:r>
              <a:rPr lang="en-GB" sz="750" b="1" dirty="0"/>
              <a:t>). Help with Dissertation Research. [email].</a:t>
            </a:r>
          </a:p>
          <a:p>
            <a:endParaRPr lang="en-GB" sz="750" b="1" dirty="0"/>
          </a:p>
          <a:p>
            <a:r>
              <a:rPr lang="en-GB" sz="750" b="1" dirty="0" err="1"/>
              <a:t>Haydar</a:t>
            </a:r>
            <a:r>
              <a:rPr lang="en-GB" sz="750" b="1" dirty="0"/>
              <a:t>, M., Roussel, D., </a:t>
            </a:r>
            <a:r>
              <a:rPr lang="en-GB" sz="750" b="1" dirty="0" err="1"/>
              <a:t>Maïdi</a:t>
            </a:r>
            <a:r>
              <a:rPr lang="en-GB" sz="750" b="1" dirty="0"/>
              <a:t>, M., </a:t>
            </a:r>
            <a:r>
              <a:rPr lang="en-GB" sz="750" b="1" dirty="0" err="1"/>
              <a:t>Otmane</a:t>
            </a:r>
            <a:r>
              <a:rPr lang="en-GB" sz="750" b="1" dirty="0"/>
              <a:t>, S. and </a:t>
            </a:r>
            <a:r>
              <a:rPr lang="en-GB" sz="750" b="1" dirty="0" err="1"/>
              <a:t>Mallem</a:t>
            </a:r>
            <a:r>
              <a:rPr lang="en-GB" sz="750" b="1" dirty="0"/>
              <a:t>, M. (2010). Virtual and augmented reality for cultural computing and heritage: a case study of virtual exploration of underwater archaeological sites (preprint). Virtual Reality, 15(4), </a:t>
            </a:r>
            <a:r>
              <a:rPr lang="en-GB" sz="750" b="1" dirty="0" err="1"/>
              <a:t>pp.311</a:t>
            </a:r>
            <a:r>
              <a:rPr lang="en-GB" sz="750" b="1" dirty="0"/>
              <a:t>-327.</a:t>
            </a:r>
          </a:p>
          <a:p>
            <a:endParaRPr lang="en-GB" sz="750" b="1" dirty="0"/>
          </a:p>
          <a:p>
            <a:r>
              <a:rPr lang="en-GB" sz="750" b="1" dirty="0" err="1"/>
              <a:t>i-MareCulture</a:t>
            </a:r>
            <a:r>
              <a:rPr lang="en-GB" sz="750" b="1" dirty="0"/>
              <a:t>. (2018). </a:t>
            </a:r>
            <a:r>
              <a:rPr lang="en-GB" sz="750" b="1" dirty="0" err="1"/>
              <a:t>i-MareCulture</a:t>
            </a:r>
            <a:r>
              <a:rPr lang="en-GB" sz="750" b="1" dirty="0"/>
              <a:t>. [online] Available at: http://imareculture.weebly.com/ [Accessed 17 Jan. 2018].</a:t>
            </a:r>
          </a:p>
          <a:p>
            <a:endParaRPr lang="en-GB" sz="750" b="1" dirty="0"/>
          </a:p>
          <a:p>
            <a:r>
              <a:rPr lang="en-GB" sz="750" b="1" dirty="0" err="1"/>
              <a:t>i-MareCulture</a:t>
            </a:r>
            <a:r>
              <a:rPr lang="en-GB" sz="750" b="1" dirty="0"/>
              <a:t>. (2018). Project Tools. [online] Available at: http://imareculture.weebly.com/project-tools.html [Accessed 17 Jan. 2018].</a:t>
            </a:r>
          </a:p>
          <a:p>
            <a:endParaRPr lang="en-GB" sz="750" b="1" dirty="0"/>
          </a:p>
          <a:p>
            <a:r>
              <a:rPr lang="en-GB" sz="750" b="1" dirty="0"/>
              <a:t>Infinitescuba.com. (2018). Latest News &amp; Announcements. [online] Available at: https://www.infinitescuba.com/ [Accessed 20 Jan. 2018].</a:t>
            </a:r>
          </a:p>
          <a:p>
            <a:endParaRPr lang="en-GB" sz="750" b="1" dirty="0"/>
          </a:p>
          <a:p>
            <a:r>
              <a:rPr lang="en-GB" sz="750" b="1" dirty="0"/>
              <a:t>Institute of Fundraising. (2018). INTERACTION THROUGH GAMES - TAKING FUNDRAISING TO THE NEXT LEVEL. [online] Available at: https://www.institute-of-fundraising.org.uk/blog/interaction-through-games/ [Accessed 25 Jan. 2018].</a:t>
            </a:r>
          </a:p>
          <a:p>
            <a:endParaRPr lang="en-GB" sz="750" b="1" dirty="0"/>
          </a:p>
          <a:p>
            <a:r>
              <a:rPr lang="en-GB" sz="750" b="1" dirty="0" err="1"/>
              <a:t>Liarokapis</a:t>
            </a:r>
            <a:r>
              <a:rPr lang="en-GB" sz="750" b="1" dirty="0"/>
              <a:t>, F., </a:t>
            </a:r>
            <a:r>
              <a:rPr lang="en-GB" sz="750" b="1" dirty="0" err="1"/>
              <a:t>Kouřil</a:t>
            </a:r>
            <a:r>
              <a:rPr lang="en-GB" sz="750" b="1" dirty="0"/>
              <a:t>, P., </a:t>
            </a:r>
            <a:r>
              <a:rPr lang="en-GB" sz="750" b="1" dirty="0" err="1"/>
              <a:t>Agrafiotis</a:t>
            </a:r>
            <a:r>
              <a:rPr lang="en-GB" sz="750" b="1" dirty="0"/>
              <a:t>, P., </a:t>
            </a:r>
            <a:r>
              <a:rPr lang="en-GB" sz="750" b="1" dirty="0" err="1"/>
              <a:t>Demesticha</a:t>
            </a:r>
            <a:r>
              <a:rPr lang="en-GB" sz="750" b="1" dirty="0"/>
              <a:t>, S., </a:t>
            </a:r>
            <a:r>
              <a:rPr lang="en-GB" sz="750" b="1" dirty="0" err="1"/>
              <a:t>Chmelík</a:t>
            </a:r>
            <a:r>
              <a:rPr lang="en-GB" sz="750" b="1" dirty="0"/>
              <a:t>, J. and </a:t>
            </a:r>
            <a:r>
              <a:rPr lang="en-GB" sz="750" b="1" dirty="0" err="1"/>
              <a:t>Skarlatos</a:t>
            </a:r>
            <a:r>
              <a:rPr lang="en-GB" sz="750" b="1" dirty="0"/>
              <a:t>, D. (2017). 3D MODELLING AND MAPPING FOR VIRTUAL EXPLORATION OF UNDERWATER ARCHAEOLOGY ASSETS. ISPRS - International Archives of the Photogrammetry, Remote Sensing and Spatial Information Sciences, XLII-2/</a:t>
            </a:r>
            <a:r>
              <a:rPr lang="en-GB" sz="750" b="1" dirty="0" err="1"/>
              <a:t>W3</a:t>
            </a:r>
            <a:r>
              <a:rPr lang="en-GB" sz="750" b="1" dirty="0"/>
              <a:t>, </a:t>
            </a:r>
            <a:r>
              <a:rPr lang="en-GB" sz="750" b="1" dirty="0" err="1"/>
              <a:t>pp.425</a:t>
            </a:r>
            <a:r>
              <a:rPr lang="en-GB" sz="750" b="1" dirty="0"/>
              <a:t>-431.</a:t>
            </a:r>
          </a:p>
          <a:p>
            <a:endParaRPr lang="en-GB" sz="750" b="1" dirty="0"/>
          </a:p>
          <a:p>
            <a:r>
              <a:rPr lang="en-GB" sz="750" b="1" dirty="0" err="1"/>
              <a:t>Lithodomos</a:t>
            </a:r>
            <a:r>
              <a:rPr lang="en-GB" sz="750" b="1" dirty="0"/>
              <a:t> VR. (2018). Home - </a:t>
            </a:r>
            <a:r>
              <a:rPr lang="en-GB" sz="750" b="1" dirty="0" err="1"/>
              <a:t>Lithodomos</a:t>
            </a:r>
            <a:r>
              <a:rPr lang="en-GB" sz="750" b="1" dirty="0"/>
              <a:t> VR. [online] Available at: https://lithodomosvr.com/ [Accessed 17 Jan. 2018].</a:t>
            </a:r>
          </a:p>
          <a:p>
            <a:endParaRPr lang="en-GB" sz="750" b="1" dirty="0"/>
          </a:p>
          <a:p>
            <a:r>
              <a:rPr lang="en-GB" sz="750" b="1" dirty="0"/>
              <a:t>McMillan, K., Flood, K. and </a:t>
            </a:r>
            <a:r>
              <a:rPr lang="en-GB" sz="750" b="1" dirty="0" err="1"/>
              <a:t>Glaeser</a:t>
            </a:r>
            <a:r>
              <a:rPr lang="en-GB" sz="750" b="1" dirty="0"/>
              <a:t>, R. (2017). Virtual reality, augmented reality, mixed reality, and the marine conservation movement. Aquatic Conservation: Marine and Freshwater Ecosystems, 27, </a:t>
            </a:r>
            <a:r>
              <a:rPr lang="en-GB" sz="750" b="1" dirty="0" err="1"/>
              <a:t>pp.162</a:t>
            </a:r>
            <a:r>
              <a:rPr lang="en-GB" sz="750" b="1" dirty="0"/>
              <a:t>-168.</a:t>
            </a:r>
          </a:p>
          <a:p>
            <a:endParaRPr lang="en-GB" sz="750" b="1" dirty="0"/>
          </a:p>
          <a:p>
            <a:r>
              <a:rPr lang="en-GB" sz="750" b="1" dirty="0" err="1"/>
              <a:t>Molitch-Hou</a:t>
            </a:r>
            <a:r>
              <a:rPr lang="en-GB" sz="750" b="1" dirty="0"/>
              <a:t>, M. (2018). 3D Systems Medical Goes Virtual with VR OR Surgical Training. [online] engineering.com. Available at: https://www.engineering.com/3DPrinting/3DPrintingArticles/ArticleID/14190/3D-Systems-Medical-Goes-Virtual-with-VR-OR-Surgical-Training.aspx [Accessed 20 Jan. 2018].</a:t>
            </a:r>
          </a:p>
          <a:p>
            <a:endParaRPr lang="en-GB" sz="750" b="1" dirty="0"/>
          </a:p>
          <a:p>
            <a:r>
              <a:rPr lang="en-GB" sz="750" b="1" dirty="0"/>
              <a:t>Nicoll, R., Vick, C., </a:t>
            </a:r>
            <a:r>
              <a:rPr lang="en-GB" sz="750" b="1" dirty="0" err="1"/>
              <a:t>Laffoley</a:t>
            </a:r>
            <a:r>
              <a:rPr lang="en-GB" sz="750" b="1" dirty="0"/>
              <a:t>, D., Hajduk, T., </a:t>
            </a:r>
            <a:r>
              <a:rPr lang="en-GB" sz="750" b="1" dirty="0" err="1"/>
              <a:t>Zuccarino</a:t>
            </a:r>
            <a:r>
              <a:rPr lang="en-GB" sz="750" b="1" dirty="0"/>
              <a:t>-Crowe, C., Bianco, M., Russell, S., Flood, K., Parry, L. and Keenleyside, K. (2016). MPAs, aquatic conservation and connecting people to nature. Aquatic Conservation: Marine and Freshwater Ecosystems, 26, </a:t>
            </a:r>
            <a:r>
              <a:rPr lang="en-GB" sz="750" b="1" dirty="0" err="1"/>
              <a:t>pp.142</a:t>
            </a:r>
            <a:r>
              <a:rPr lang="en-GB" sz="750" b="1" dirty="0"/>
              <a:t>-164.</a:t>
            </a:r>
          </a:p>
          <a:p>
            <a:endParaRPr lang="en-GB" sz="750" b="1" dirty="0"/>
          </a:p>
          <a:p>
            <a:r>
              <a:rPr lang="en-GB" sz="750" b="1" dirty="0"/>
              <a:t>Ream, S. (2018). </a:t>
            </a:r>
            <a:r>
              <a:rPr lang="en-GB" sz="750" b="1" dirty="0" err="1"/>
              <a:t>GlobalXplorer</a:t>
            </a:r>
            <a:r>
              <a:rPr lang="en-GB" sz="750" b="1" dirty="0"/>
              <a:t> blog series, part 1: monitoring and preventing.... [online] </a:t>
            </a:r>
            <a:r>
              <a:rPr lang="en-GB" sz="750" b="1" dirty="0" err="1"/>
              <a:t>DigitalGlobe</a:t>
            </a:r>
            <a:r>
              <a:rPr lang="en-GB" sz="750" b="1" dirty="0"/>
              <a:t> Blog. Available at: http://blog.digitalglobe.com/crowd/globalxplorer-blog-series-part-1-monitoring-and-preventing-looting-in-peru/ [Accessed 22 Jan. 2018].</a:t>
            </a:r>
          </a:p>
          <a:p>
            <a:endParaRPr lang="en-GB" sz="750" b="1" dirty="0"/>
          </a:p>
          <a:p>
            <a:r>
              <a:rPr lang="en-GB" sz="750" b="1" dirty="0"/>
              <a:t>Store.steampowered.com. (2018). ABZU on Steam. [online] Available at: http://store.steampowered.com/app/384190/ABZU/ [Accessed 24 Jan. 2018].</a:t>
            </a:r>
          </a:p>
          <a:p>
            <a:endParaRPr lang="en-GB" sz="750" b="1" dirty="0"/>
          </a:p>
          <a:p>
            <a:r>
              <a:rPr lang="en-GB" sz="750" b="1" dirty="0"/>
              <a:t>Store.steampowered.com. (2018). Save 10% on </a:t>
            </a:r>
            <a:r>
              <a:rPr lang="en-GB" sz="750" b="1" dirty="0" err="1"/>
              <a:t>Subnautica</a:t>
            </a:r>
            <a:r>
              <a:rPr lang="en-GB" sz="750" b="1" dirty="0"/>
              <a:t> on Steam. [online] Available at: http://store.steampowered.com/app/264710/Subnautica/ [Accessed 24 Jan. 2018].</a:t>
            </a:r>
          </a:p>
          <a:p>
            <a:endParaRPr lang="en-GB" sz="750" b="1" dirty="0"/>
          </a:p>
          <a:p>
            <a:r>
              <a:rPr lang="en-GB" sz="750" b="1" dirty="0"/>
              <a:t>Store.steampowered.com. (2018). Steam Search. [online] Available at: http://store.steampowered.com/search/?term=lithodomos+vr [Accessed 24 Jan. 2018].</a:t>
            </a:r>
          </a:p>
          <a:p>
            <a:endParaRPr lang="en-GB" sz="750" b="1" dirty="0"/>
          </a:p>
          <a:p>
            <a:r>
              <a:rPr lang="en-GB" sz="750" b="1" dirty="0"/>
              <a:t>Unity. (2018). Unity. [online] Available at: https://unity3d.com/ [Accessed 17 Jan. 2018].</a:t>
            </a:r>
            <a:endParaRPr lang="en-GB" sz="750" dirty="0"/>
          </a:p>
        </p:txBody>
      </p:sp>
    </p:spTree>
    <p:extLst>
      <p:ext uri="{BB962C8B-B14F-4D97-AF65-F5344CB8AC3E}">
        <p14:creationId xmlns:p14="http://schemas.microsoft.com/office/powerpoint/2010/main" val="3091813930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1_Brushed metal and curves - Green Blue Segoe_TP10286724">
  <a:themeElements>
    <a:clrScheme name="Green Template-Template">
      <a:dk1>
        <a:srgbClr val="000000"/>
      </a:dk1>
      <a:lt1>
        <a:srgbClr val="FFFFFF"/>
      </a:lt1>
      <a:dk2>
        <a:srgbClr val="1F7335"/>
      </a:dk2>
      <a:lt2>
        <a:srgbClr val="C4FF89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0ED7B"/>
      </a:hlink>
      <a:folHlink>
        <a:srgbClr val="F3EB4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91436" tIns="45718" rIns="91436" bIns="45718" numCol="1" rtlCol="0" anchor="ctr" anchorCtr="0" compatLnSpc="1">
        <a:prstTxWarp prst="textNoShape">
          <a:avLst/>
        </a:prstTxWarp>
      </a:bodyPr>
      <a:lstStyle>
        <a:defPPr algn="ctr" defTabSz="914099" fontAlgn="base">
          <a:spcBef>
            <a:spcPct val="0"/>
          </a:spcBef>
          <a:spcAft>
            <a:spcPct val="0"/>
          </a:spcAft>
          <a:defRPr sz="2300" dirty="0" smtClean="0">
            <a:solidFill>
              <a:srgbClr val="FFFFFF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White with Courier font for code slides">
  <a:themeElements>
    <a:clrScheme name="Blue Template-Template">
      <a:dk1>
        <a:srgbClr val="000000"/>
      </a:dk1>
      <a:lt1>
        <a:srgbClr val="FFFFFF"/>
      </a:lt1>
      <a:dk2>
        <a:srgbClr val="050595"/>
      </a:dk2>
      <a:lt2>
        <a:srgbClr val="FFFFFF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3EB4F"/>
      </a:hlink>
      <a:folHlink>
        <a:srgbClr val="7DDD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109728" tIns="54864" rIns="109728" bIns="54864" numCol="1" rtlCol="0" anchor="ctr" anchorCtr="0" compatLnSpc="1">
        <a:prstTxWarp prst="textNoShape">
          <a:avLst/>
        </a:prstTxWarp>
      </a:bodyPr>
      <a:lstStyle>
        <a:defPPr marL="0" marR="0" indent="0" algn="ctr" defTabSz="10969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800" b="0" i="0" u="none" strike="noStrike" cap="none" normalizeH="0" baseline="0" dirty="0" smtClean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F65518A-9930-4861-9944-85DDBBED179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Green-blue brushed metal and curves design template</Template>
  <TotalTime>4035</TotalTime>
  <Words>964</Words>
  <Application>Microsoft Office PowerPoint</Application>
  <PresentationFormat>On-screen Show (4:3)</PresentationFormat>
  <Paragraphs>54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Courier New</vt:lpstr>
      <vt:lpstr>Times New Roman</vt:lpstr>
      <vt:lpstr>1_Brushed metal and curves - Green Blue Segoe_TP10286724</vt:lpstr>
      <vt:lpstr>White with Courier font for code slides</vt:lpstr>
      <vt:lpstr>Dissertation Presentation AHSK6002  Victoria Maria Genn   1501999</vt:lpstr>
      <vt:lpstr>AR, VR, Serious Games and video for submerged archaeological sites: A legacy record for researchers &amp; safe tourism  </vt:lpstr>
      <vt:lpstr>Legacy video footage to VR: Immersive environments for previously recorded submerged archaeological sites </vt:lpstr>
      <vt:lpstr>PowerPoint Presentation</vt:lpstr>
      <vt:lpstr>PowerPoint Presentation</vt:lpstr>
      <vt:lpstr>PowerPoint Presentation</vt:lpstr>
      <vt:lpstr>Why?  Awareness  Funding  Safe tourism  Decrease in initial cost</vt:lpstr>
      <vt:lpstr>Difficulties for completion Time Hardware Software Cost    </vt:lpstr>
      <vt:lpstr>Difficulties with footage Acquisition Editing decisions Clarity Coverage </vt:lpstr>
      <vt:lpstr>Summary  First step of a much larger project  Testing of theories   Theoretical proposal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 AHSK6002  Victoria Maria Genn   1501999</dc:title>
  <dc:creator>Toria Genn</dc:creator>
  <cp:keywords/>
  <cp:lastModifiedBy>Toria Genn</cp:lastModifiedBy>
  <cp:revision>35</cp:revision>
  <dcterms:created xsi:type="dcterms:W3CDTF">2018-01-23T15:15:34Z</dcterms:created>
  <dcterms:modified xsi:type="dcterms:W3CDTF">2018-02-02T11:58:28Z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TC102867249990</vt:lpwstr>
  </property>
</Properties>
</file>