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26" r:id="rId2"/>
    <p:sldId id="328" r:id="rId3"/>
    <p:sldId id="329" r:id="rId4"/>
    <p:sldId id="330" r:id="rId5"/>
    <p:sldId id="332" r:id="rId6"/>
    <p:sldId id="331" r:id="rId7"/>
    <p:sldId id="334" r:id="rId8"/>
    <p:sldId id="327" r:id="rId9"/>
    <p:sldId id="256" r:id="rId10"/>
    <p:sldId id="33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sorterViewPr>
    <p:cViewPr>
      <p:scale>
        <a:sx n="100" d="100"/>
        <a:sy n="100" d="100"/>
      </p:scale>
      <p:origin x="0" y="-13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73A01-55AA-4B78-A22F-4A86DA11CD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6E1E9E-83C6-4148-AC92-8A76073999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79D825-4970-4F32-9599-F98642CD98BF}"/>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5" name="Footer Placeholder 4">
            <a:extLst>
              <a:ext uri="{FF2B5EF4-FFF2-40B4-BE49-F238E27FC236}">
                <a16:creationId xmlns:a16="http://schemas.microsoft.com/office/drawing/2014/main" id="{EBB94A4C-CEE3-4F50-9E6A-445E21BDDC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D33C4-A23D-4F32-856C-64D90B81F87E}"/>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4265356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D07F-51F4-4CA5-9131-AB7DE4CA8A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636541-17C0-4376-A668-E68D9860AB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53DD22-7FA0-4142-890D-22D250416DA0}"/>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5" name="Footer Placeholder 4">
            <a:extLst>
              <a:ext uri="{FF2B5EF4-FFF2-40B4-BE49-F238E27FC236}">
                <a16:creationId xmlns:a16="http://schemas.microsoft.com/office/drawing/2014/main" id="{0E1EE994-35A5-44FB-BBDB-BC2C2A01BC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65C89-BFA7-4F3B-B6C2-85F07B38E144}"/>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201856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6066-5286-45B7-A675-9CDB529FD7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2DC3C6-3CDB-42EA-A6D0-052E2E36A8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DA262D-8700-4FE8-B8E5-1F81BB1A0BDE}"/>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5" name="Footer Placeholder 4">
            <a:extLst>
              <a:ext uri="{FF2B5EF4-FFF2-40B4-BE49-F238E27FC236}">
                <a16:creationId xmlns:a16="http://schemas.microsoft.com/office/drawing/2014/main" id="{D855F4CD-575E-4634-BC64-64FBC644EB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151BAE-BE8F-4255-9A97-B3851BB772C6}"/>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645087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006F-14D4-4BFB-B987-718FB3E57B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ED8BB9-52C3-47DC-84EA-E1E3A575E5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C51BC0-6932-40FE-A855-7E6E3D6A42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99F835-925D-4FE5-BFE5-AFF0349BAC23}"/>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6" name="Footer Placeholder 5">
            <a:extLst>
              <a:ext uri="{FF2B5EF4-FFF2-40B4-BE49-F238E27FC236}">
                <a16:creationId xmlns:a16="http://schemas.microsoft.com/office/drawing/2014/main" id="{77A62C8B-E6F9-462D-932D-D27C4D3231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37138F-B5FE-4FCC-B86C-50DCE0B309B0}"/>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3580004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70E9-CFEF-4394-A8E0-5CB6EA1A5D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CB19AE-4F45-48E6-8111-27BF593322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812F2C-DF5F-44A6-9501-2B06AC0070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A32E13-5510-4F49-AB18-DF5866FA8F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7A1FDF-C647-4850-99C6-A83EE50CC1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32418F-B758-41E7-85CA-A71EC2277A19}"/>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8" name="Footer Placeholder 7">
            <a:extLst>
              <a:ext uri="{FF2B5EF4-FFF2-40B4-BE49-F238E27FC236}">
                <a16:creationId xmlns:a16="http://schemas.microsoft.com/office/drawing/2014/main" id="{9AF30580-69C5-4A51-B172-5862F26C6C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595FD2-16C9-4CC7-8060-4FD5C8B2D22E}"/>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61436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CEB10-4F0C-487F-9E6E-8468DFDF3E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EB120F-55C2-4A4A-A8F6-1C3AE3C178F9}"/>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4" name="Footer Placeholder 3">
            <a:extLst>
              <a:ext uri="{FF2B5EF4-FFF2-40B4-BE49-F238E27FC236}">
                <a16:creationId xmlns:a16="http://schemas.microsoft.com/office/drawing/2014/main" id="{0577D0C5-E5FD-4EEB-B44F-5FE1268F67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AF97A3-20DB-4B24-AAD9-23EE249FE9A6}"/>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3062567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424F12-5F70-4AB7-8285-554D761B9E57}"/>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3" name="Footer Placeholder 2">
            <a:extLst>
              <a:ext uri="{FF2B5EF4-FFF2-40B4-BE49-F238E27FC236}">
                <a16:creationId xmlns:a16="http://schemas.microsoft.com/office/drawing/2014/main" id="{E9C76C0E-922F-43B6-9690-96328098AD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B91A03-D577-4011-B4B5-E35F80EC8D6D}"/>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1120721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E9941-D531-4C64-BBF7-CDB8A60C9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50DEB4-D765-4454-9956-DD060C3A01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8DE9EF-1542-4153-815D-6834203A8B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311434-3C70-49AE-A459-9E6C7F35DCC6}"/>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6" name="Footer Placeholder 5">
            <a:extLst>
              <a:ext uri="{FF2B5EF4-FFF2-40B4-BE49-F238E27FC236}">
                <a16:creationId xmlns:a16="http://schemas.microsoft.com/office/drawing/2014/main" id="{B35709B8-572C-4408-9F32-D0DA3E7673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EBCC8D-49F1-443E-970A-5DA7B4D56093}"/>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189152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FE629-991D-4149-8B31-6017DDBA10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5FA8E8-5A1B-4BEB-ADEC-A211095AAB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E4D312-E95C-47F1-ABBE-2075926F5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5DB3B1-47BC-4C36-AFBA-EA8627870919}"/>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6" name="Footer Placeholder 5">
            <a:extLst>
              <a:ext uri="{FF2B5EF4-FFF2-40B4-BE49-F238E27FC236}">
                <a16:creationId xmlns:a16="http://schemas.microsoft.com/office/drawing/2014/main" id="{FC63D432-9341-469A-9180-0A9E3A8CFB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51772C-58AC-44D2-8416-C6638EF541CF}"/>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4231731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B03C-0E6E-474E-BF4B-9404E443C4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948693-136B-4168-A052-656F04AC06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1FB87E-6A7C-41A6-88CA-0B9137C5B7DC}"/>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5" name="Footer Placeholder 4">
            <a:extLst>
              <a:ext uri="{FF2B5EF4-FFF2-40B4-BE49-F238E27FC236}">
                <a16:creationId xmlns:a16="http://schemas.microsoft.com/office/drawing/2014/main" id="{4EE31B50-F74B-42BF-9BFD-A81B7415BC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F6D90-1197-4621-B995-389601581534}"/>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4008986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1F509D-3A32-4B52-8F9A-3C224A1DA2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137921-FE4F-463E-9216-36D8DE493F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DEE33C-2221-43C1-834F-AB4294B2C28E}"/>
              </a:ext>
            </a:extLst>
          </p:cNvPr>
          <p:cNvSpPr>
            <a:spLocks noGrp="1"/>
          </p:cNvSpPr>
          <p:nvPr>
            <p:ph type="dt" sz="half" idx="10"/>
          </p:nvPr>
        </p:nvSpPr>
        <p:spPr/>
        <p:txBody>
          <a:bodyPr/>
          <a:lstStyle/>
          <a:p>
            <a:fld id="{6B0E7745-6BE2-47B8-8839-1C276315F33F}" type="datetimeFigureOut">
              <a:rPr lang="en-GB" smtClean="0"/>
              <a:t>19/10/2021</a:t>
            </a:fld>
            <a:endParaRPr lang="en-GB"/>
          </a:p>
        </p:txBody>
      </p:sp>
      <p:sp>
        <p:nvSpPr>
          <p:cNvPr id="5" name="Footer Placeholder 4">
            <a:extLst>
              <a:ext uri="{FF2B5EF4-FFF2-40B4-BE49-F238E27FC236}">
                <a16:creationId xmlns:a16="http://schemas.microsoft.com/office/drawing/2014/main" id="{4AB76EFB-60BF-44B5-AB90-1EE46549FE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AA6D2-5547-4216-8ABC-008F507B9889}"/>
              </a:ext>
            </a:extLst>
          </p:cNvPr>
          <p:cNvSpPr>
            <a:spLocks noGrp="1"/>
          </p:cNvSpPr>
          <p:nvPr>
            <p:ph type="sldNum" sz="quarter" idx="12"/>
          </p:nvPr>
        </p:nvSpPr>
        <p:spPr/>
        <p:txBody>
          <a:bodyPr/>
          <a:lstStyle/>
          <a:p>
            <a:fld id="{A7F41DE8-F89E-4AB0-8694-667FB43C2646}" type="slidenum">
              <a:rPr lang="en-GB" smtClean="0"/>
              <a:t>‹#›</a:t>
            </a:fld>
            <a:endParaRPr lang="en-GB"/>
          </a:p>
        </p:txBody>
      </p:sp>
    </p:spTree>
    <p:extLst>
      <p:ext uri="{BB962C8B-B14F-4D97-AF65-F5344CB8AC3E}">
        <p14:creationId xmlns:p14="http://schemas.microsoft.com/office/powerpoint/2010/main" val="133919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E4CA0A-BFDA-41D2-B629-0A7377F80C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C03265-EB9C-4516-89B8-E39D370F56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EBE81E-D496-456E-8AD0-C025480DB6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0E7745-6BE2-47B8-8839-1C276315F33F}" type="datetimeFigureOut">
              <a:rPr lang="en-GB" smtClean="0"/>
              <a:t>19/10/2021</a:t>
            </a:fld>
            <a:endParaRPr lang="en-GB"/>
          </a:p>
        </p:txBody>
      </p:sp>
      <p:sp>
        <p:nvSpPr>
          <p:cNvPr id="5" name="Footer Placeholder 4">
            <a:extLst>
              <a:ext uri="{FF2B5EF4-FFF2-40B4-BE49-F238E27FC236}">
                <a16:creationId xmlns:a16="http://schemas.microsoft.com/office/drawing/2014/main" id="{C8A92225-39F6-418F-8F3B-C8F46B92F7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A944AD6-CFD9-4E9C-B2CD-226D7B8B5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F41DE8-F89E-4AB0-8694-667FB43C2646}" type="slidenum">
              <a:rPr lang="en-GB" smtClean="0"/>
              <a:t>‹#›</a:t>
            </a:fld>
            <a:endParaRPr lang="en-GB"/>
          </a:p>
        </p:txBody>
      </p:sp>
    </p:spTree>
    <p:extLst>
      <p:ext uri="{BB962C8B-B14F-4D97-AF65-F5344CB8AC3E}">
        <p14:creationId xmlns:p14="http://schemas.microsoft.com/office/powerpoint/2010/main" val="2524005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eXdzKBWDraM" TargetMode="External"/><Relationship Id="rId2" Type="http://schemas.openxmlformats.org/officeDocument/2006/relationships/hyperlink" Target="https://www.youtube.com/watch?v=1L1c-EKOY-w"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20157376-D0AD-49AC-99D6-39A189116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41376"/>
            <a:ext cx="12173309" cy="561662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861D75F9-4EBC-4CC5-8D99-EE7EC72190AE}"/>
              </a:ext>
            </a:extLst>
          </p:cNvPr>
          <p:cNvSpPr txBox="1">
            <a:spLocks noChangeArrowheads="1"/>
          </p:cNvSpPr>
          <p:nvPr/>
        </p:nvSpPr>
        <p:spPr>
          <a:xfrm>
            <a:off x="0" y="0"/>
            <a:ext cx="12192000" cy="1916832"/>
          </a:xfrm>
          <a:prstGeom prst="rect">
            <a:avLst/>
          </a:prstGeom>
          <a:solidFill>
            <a:schemeClr val="tx2"/>
          </a:solidFill>
        </p:spPr>
        <p:txBody>
          <a:bodyP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4000" dirty="0">
              <a:solidFill>
                <a:schemeClr val="bg1"/>
              </a:solidFill>
            </a:endParaRPr>
          </a:p>
          <a:p>
            <a:r>
              <a:rPr lang="en-GB" sz="4000" dirty="0">
                <a:solidFill>
                  <a:schemeClr val="bg1"/>
                </a:solidFill>
              </a:rPr>
              <a:t>Investigating the work of major theorists, the influences on their thinking and their legacy today</a:t>
            </a:r>
          </a:p>
        </p:txBody>
      </p:sp>
    </p:spTree>
    <p:extLst>
      <p:ext uri="{BB962C8B-B14F-4D97-AF65-F5344CB8AC3E}">
        <p14:creationId xmlns:p14="http://schemas.microsoft.com/office/powerpoint/2010/main" val="224015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14A41C3-76BC-427F-99FB-9A26F04084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8500" y="0"/>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6227A18-9BB7-4271-831D-5F2349BF4D8D}"/>
              </a:ext>
            </a:extLst>
          </p:cNvPr>
          <p:cNvSpPr>
            <a:spLocks noGrp="1"/>
          </p:cNvSpPr>
          <p:nvPr>
            <p:ph type="title"/>
          </p:nvPr>
        </p:nvSpPr>
        <p:spPr>
          <a:xfrm>
            <a:off x="638827" y="365126"/>
            <a:ext cx="6276324" cy="2530474"/>
          </a:xfrm>
        </p:spPr>
        <p:txBody>
          <a:bodyPr>
            <a:normAutofit/>
          </a:bodyPr>
          <a:lstStyle/>
          <a:p>
            <a:r>
              <a:rPr lang="en-US" dirty="0"/>
              <a:t>The Management theory jungle!</a:t>
            </a:r>
            <a:br>
              <a:rPr lang="en-US" dirty="0"/>
            </a:br>
            <a:r>
              <a:rPr lang="en-US" sz="3600" dirty="0"/>
              <a:t>Finding a simple path? </a:t>
            </a:r>
            <a:br>
              <a:rPr lang="en-US" sz="3600" dirty="0"/>
            </a:br>
            <a:r>
              <a:rPr lang="en-US" sz="3600" dirty="0"/>
              <a:t>(Too simple?)</a:t>
            </a:r>
            <a:endParaRPr lang="en-GB" dirty="0"/>
          </a:p>
        </p:txBody>
      </p:sp>
      <p:sp>
        <p:nvSpPr>
          <p:cNvPr id="3" name="Oval 2">
            <a:extLst>
              <a:ext uri="{FF2B5EF4-FFF2-40B4-BE49-F238E27FC236}">
                <a16:creationId xmlns:a16="http://schemas.microsoft.com/office/drawing/2014/main" id="{7E22AD98-B6FD-40F0-B7CF-EBBD7CDF62E5}"/>
              </a:ext>
            </a:extLst>
          </p:cNvPr>
          <p:cNvSpPr/>
          <p:nvPr/>
        </p:nvSpPr>
        <p:spPr>
          <a:xfrm>
            <a:off x="9715501" y="3609974"/>
            <a:ext cx="2343150" cy="13049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Koontz finds many different ‘schools of thought’</a:t>
            </a:r>
            <a:endParaRPr lang="en-GB" dirty="0"/>
          </a:p>
        </p:txBody>
      </p:sp>
      <p:sp>
        <p:nvSpPr>
          <p:cNvPr id="4" name="TextBox 3">
            <a:extLst>
              <a:ext uri="{FF2B5EF4-FFF2-40B4-BE49-F238E27FC236}">
                <a16:creationId xmlns:a16="http://schemas.microsoft.com/office/drawing/2014/main" id="{6C48021E-4DE0-429E-90BE-0C39793BECFE}"/>
              </a:ext>
            </a:extLst>
          </p:cNvPr>
          <p:cNvSpPr txBox="1"/>
          <p:nvPr/>
        </p:nvSpPr>
        <p:spPr>
          <a:xfrm>
            <a:off x="638827" y="2977634"/>
            <a:ext cx="6409673" cy="3724096"/>
          </a:xfrm>
          <a:prstGeom prst="rect">
            <a:avLst/>
          </a:prstGeom>
          <a:solidFill>
            <a:schemeClr val="accent1">
              <a:lumMod val="20000"/>
              <a:lumOff val="80000"/>
            </a:schemeClr>
          </a:solidFill>
        </p:spPr>
        <p:txBody>
          <a:bodyPr wrap="square" rtlCol="0">
            <a:spAutoFit/>
          </a:bodyPr>
          <a:lstStyle/>
          <a:p>
            <a:r>
              <a:rPr lang="en-US" dirty="0"/>
              <a:t>Lemak simplifies this to three approaches-</a:t>
            </a:r>
          </a:p>
          <a:p>
            <a:endParaRPr lang="en-US" dirty="0"/>
          </a:p>
          <a:p>
            <a:pPr marL="571500" indent="-571500">
              <a:buFont typeface="Arial" panose="020B0604020202020204" pitchFamily="34" charset="0"/>
              <a:buChar char="•"/>
            </a:pPr>
            <a:r>
              <a:rPr lang="en-US" sz="3200" dirty="0"/>
              <a:t>Classical</a:t>
            </a:r>
          </a:p>
          <a:p>
            <a:pPr marL="571500" indent="-571500">
              <a:buFont typeface="Arial" panose="020B0604020202020204" pitchFamily="34" charset="0"/>
              <a:buChar char="•"/>
            </a:pPr>
            <a:r>
              <a:rPr lang="en-US" sz="3200" dirty="0" err="1"/>
              <a:t>Behavioural</a:t>
            </a:r>
            <a:endParaRPr lang="en-US" sz="3200" dirty="0"/>
          </a:p>
          <a:p>
            <a:pPr marL="571500" indent="-571500">
              <a:buFont typeface="Arial" panose="020B0604020202020204" pitchFamily="34" charset="0"/>
              <a:buChar char="•"/>
            </a:pPr>
            <a:r>
              <a:rPr lang="en-US" sz="3200" dirty="0"/>
              <a:t>Systems</a:t>
            </a:r>
          </a:p>
          <a:p>
            <a:endParaRPr lang="en-US" sz="3200" dirty="0">
              <a:solidFill>
                <a:srgbClr val="000000"/>
              </a:solidFill>
              <a:latin typeface="Arial" panose="020B0604020202020204" pitchFamily="34" charset="0"/>
            </a:endParaRPr>
          </a:p>
          <a:p>
            <a:r>
              <a:rPr lang="en-US" sz="1200" dirty="0">
                <a:solidFill>
                  <a:srgbClr val="000000"/>
                </a:solidFill>
                <a:latin typeface="Arial" panose="020B0604020202020204" pitchFamily="34" charset="0"/>
              </a:rPr>
              <a:t>Lemak, D. J. (2004). Leading students through the management theory jungle by following the path of the seminal theorists: A paradigmatic approach. Management </a:t>
            </a:r>
            <a:br>
              <a:rPr lang="en-US" sz="1200" dirty="0">
                <a:solidFill>
                  <a:srgbClr val="000000"/>
                </a:solidFill>
                <a:latin typeface="Arial" panose="020B0604020202020204" pitchFamily="34" charset="0"/>
              </a:rPr>
            </a:br>
            <a:r>
              <a:rPr lang="en-US" sz="1200" dirty="0">
                <a:solidFill>
                  <a:srgbClr val="000000"/>
                </a:solidFill>
                <a:latin typeface="Arial" panose="020B0604020202020204" pitchFamily="34" charset="0"/>
              </a:rPr>
              <a:t>Decision, 42(10), 1309-1325.</a:t>
            </a:r>
            <a:br>
              <a:rPr lang="en-US" sz="1200" dirty="0">
                <a:solidFill>
                  <a:srgbClr val="000000"/>
                </a:solidFill>
                <a:latin typeface="Arial" panose="020B0604020202020204" pitchFamily="34" charset="0"/>
              </a:rPr>
            </a:br>
            <a:br>
              <a:rPr lang="en-US" sz="1200" dirty="0">
                <a:solidFill>
                  <a:srgbClr val="000000"/>
                </a:solidFill>
                <a:highlight>
                  <a:srgbClr val="FFFF00"/>
                </a:highlight>
                <a:latin typeface="Arial" panose="020B0604020202020204" pitchFamily="34" charset="0"/>
              </a:rPr>
            </a:br>
            <a:r>
              <a:rPr lang="en-US" sz="1200" dirty="0">
                <a:solidFill>
                  <a:srgbClr val="000000"/>
                </a:solidFill>
                <a:highlight>
                  <a:srgbClr val="FFFF00"/>
                </a:highlight>
                <a:latin typeface="Arial" panose="020B0604020202020204" pitchFamily="34" charset="0"/>
              </a:rPr>
              <a:t>PDF attached on Moodle</a:t>
            </a:r>
            <a:br>
              <a:rPr lang="en-GB" sz="1200" dirty="0">
                <a:solidFill>
                  <a:srgbClr val="000000"/>
                </a:solidFill>
                <a:latin typeface="Arial" panose="020B0604020202020204" pitchFamily="34" charset="0"/>
              </a:rPr>
            </a:br>
            <a:r>
              <a:rPr lang="en-US" sz="1200" dirty="0"/>
              <a:t> </a:t>
            </a:r>
            <a:endParaRPr lang="en-GB" dirty="0"/>
          </a:p>
        </p:txBody>
      </p:sp>
    </p:spTree>
    <p:extLst>
      <p:ext uri="{BB962C8B-B14F-4D97-AF65-F5344CB8AC3E}">
        <p14:creationId xmlns:p14="http://schemas.microsoft.com/office/powerpoint/2010/main" val="3148891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C0DD1-AA2F-4F91-BFF4-806A15649758}"/>
              </a:ext>
            </a:extLst>
          </p:cNvPr>
          <p:cNvSpPr>
            <a:spLocks noGrp="1"/>
          </p:cNvSpPr>
          <p:nvPr>
            <p:ph type="title"/>
          </p:nvPr>
        </p:nvSpPr>
        <p:spPr/>
        <p:txBody>
          <a:bodyPr/>
          <a:lstStyle/>
          <a:p>
            <a:r>
              <a:rPr lang="en-US" dirty="0"/>
              <a:t>Systems Theory</a:t>
            </a:r>
            <a:endParaRPr lang="en-GB" dirty="0"/>
          </a:p>
        </p:txBody>
      </p:sp>
      <p:sp>
        <p:nvSpPr>
          <p:cNvPr id="3" name="Content Placeholder 2">
            <a:extLst>
              <a:ext uri="{FF2B5EF4-FFF2-40B4-BE49-F238E27FC236}">
                <a16:creationId xmlns:a16="http://schemas.microsoft.com/office/drawing/2014/main" id="{17C0C4E5-C0F2-4CEB-9741-24FDC673A9C0}"/>
              </a:ext>
            </a:extLst>
          </p:cNvPr>
          <p:cNvSpPr>
            <a:spLocks noGrp="1"/>
          </p:cNvSpPr>
          <p:nvPr>
            <p:ph idx="1"/>
          </p:nvPr>
        </p:nvSpPr>
        <p:spPr>
          <a:xfrm>
            <a:off x="838200" y="1825625"/>
            <a:ext cx="4936299" cy="4274550"/>
          </a:xfrm>
        </p:spPr>
        <p:txBody>
          <a:bodyPr>
            <a:normAutofit lnSpcReduction="10000"/>
          </a:bodyPr>
          <a:lstStyle/>
          <a:p>
            <a:r>
              <a:rPr lang="en-US" dirty="0">
                <a:hlinkClick r:id="rId2"/>
              </a:rPr>
              <a:t>Systems Theory of Organizations – YouTube</a:t>
            </a:r>
            <a:endParaRPr lang="en-US" dirty="0"/>
          </a:p>
          <a:p>
            <a:r>
              <a:rPr lang="en-US" dirty="0">
                <a:hlinkClick r:id="rId3"/>
              </a:rPr>
              <a:t>Peter Senge introduces Systems Thinking</a:t>
            </a:r>
            <a:endParaRPr lang="en-US" dirty="0"/>
          </a:p>
          <a:p>
            <a:endParaRPr lang="en-US" dirty="0"/>
          </a:p>
          <a:p>
            <a:r>
              <a:rPr lang="en-GB" dirty="0"/>
              <a:t>A paradigm shift, rethinking organisations as an Open System much like an organism, rather than a machine which needs controlling.</a:t>
            </a:r>
          </a:p>
        </p:txBody>
      </p:sp>
      <p:pic>
        <p:nvPicPr>
          <p:cNvPr id="2050" name="Picture 2" descr="See the source image">
            <a:extLst>
              <a:ext uri="{FF2B5EF4-FFF2-40B4-BE49-F238E27FC236}">
                <a16:creationId xmlns:a16="http://schemas.microsoft.com/office/drawing/2014/main" id="{2C842C63-47A0-4C69-B3D0-56E16F93E0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225681"/>
            <a:ext cx="5386190" cy="4039643"/>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6845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30D1F-895B-47AD-861A-14F539AD2F8A}"/>
              </a:ext>
            </a:extLst>
          </p:cNvPr>
          <p:cNvSpPr>
            <a:spLocks noGrp="1"/>
          </p:cNvSpPr>
          <p:nvPr>
            <p:ph type="title"/>
          </p:nvPr>
        </p:nvSpPr>
        <p:spPr>
          <a:xfrm>
            <a:off x="344204" y="152181"/>
            <a:ext cx="6795631" cy="1764300"/>
          </a:xfrm>
        </p:spPr>
        <p:txBody>
          <a:bodyPr/>
          <a:lstStyle/>
          <a:p>
            <a:r>
              <a:rPr lang="en-US" dirty="0"/>
              <a:t>Learning Organization (1990) Peter Senge</a:t>
            </a:r>
            <a:endParaRPr lang="en-GB" dirty="0"/>
          </a:p>
        </p:txBody>
      </p:sp>
      <p:sp>
        <p:nvSpPr>
          <p:cNvPr id="3" name="Content Placeholder 2">
            <a:extLst>
              <a:ext uri="{FF2B5EF4-FFF2-40B4-BE49-F238E27FC236}">
                <a16:creationId xmlns:a16="http://schemas.microsoft.com/office/drawing/2014/main" id="{85B6D25E-7AAB-4C8B-9B05-AD71E7C47CBF}"/>
              </a:ext>
            </a:extLst>
          </p:cNvPr>
          <p:cNvSpPr>
            <a:spLocks noGrp="1"/>
          </p:cNvSpPr>
          <p:nvPr>
            <p:ph idx="1"/>
          </p:nvPr>
        </p:nvSpPr>
        <p:spPr>
          <a:xfrm>
            <a:off x="838200" y="2217107"/>
            <a:ext cx="6138797" cy="2724413"/>
          </a:xfrm>
        </p:spPr>
        <p:txBody>
          <a:bodyPr>
            <a:normAutofit fontScale="92500" lnSpcReduction="10000"/>
          </a:bodyPr>
          <a:lstStyle/>
          <a:p>
            <a:pPr marL="0" indent="0">
              <a:buNone/>
            </a:pPr>
            <a:r>
              <a:rPr lang="en-US" sz="3000" b="1" dirty="0"/>
              <a:t>The Five Disciplines</a:t>
            </a:r>
          </a:p>
          <a:p>
            <a:pPr marL="514350" indent="-514350">
              <a:buFont typeface="+mj-lt"/>
              <a:buAutoNum type="arabicPeriod"/>
            </a:pPr>
            <a:r>
              <a:rPr lang="en-US" dirty="0"/>
              <a:t>Shared Vision</a:t>
            </a:r>
          </a:p>
          <a:p>
            <a:pPr marL="514350" indent="-514350">
              <a:buFont typeface="+mj-lt"/>
              <a:buAutoNum type="arabicPeriod"/>
            </a:pPr>
            <a:r>
              <a:rPr lang="en-US" dirty="0"/>
              <a:t>Systems Thinking</a:t>
            </a:r>
          </a:p>
          <a:p>
            <a:pPr marL="514350" indent="-514350">
              <a:buFont typeface="+mj-lt"/>
              <a:buAutoNum type="arabicPeriod"/>
            </a:pPr>
            <a:r>
              <a:rPr lang="en-US" dirty="0"/>
              <a:t>Team learning</a:t>
            </a:r>
          </a:p>
          <a:p>
            <a:pPr marL="514350" indent="-514350">
              <a:buFont typeface="+mj-lt"/>
              <a:buAutoNum type="arabicPeriod"/>
            </a:pPr>
            <a:r>
              <a:rPr lang="en-US" dirty="0"/>
              <a:t>Personal Mastery</a:t>
            </a:r>
          </a:p>
          <a:p>
            <a:pPr marL="514350" indent="-514350">
              <a:buFont typeface="+mj-lt"/>
              <a:buAutoNum type="arabicPeriod"/>
            </a:pPr>
            <a:r>
              <a:rPr lang="en-US" dirty="0"/>
              <a:t>Mental Models</a:t>
            </a:r>
            <a:endParaRPr lang="en-GB" dirty="0"/>
          </a:p>
        </p:txBody>
      </p:sp>
      <p:pic>
        <p:nvPicPr>
          <p:cNvPr id="1026" name="Picture 2" descr="See the source image">
            <a:extLst>
              <a:ext uri="{FF2B5EF4-FFF2-40B4-BE49-F238E27FC236}">
                <a16:creationId xmlns:a16="http://schemas.microsoft.com/office/drawing/2014/main" id="{ED64E00A-48A2-40B1-BAC0-8AA57E011D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4013" y="1916481"/>
            <a:ext cx="4514850"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7294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4D78-307A-4557-92AC-F11D13F54375}"/>
              </a:ext>
            </a:extLst>
          </p:cNvPr>
          <p:cNvSpPr>
            <a:spLocks noGrp="1"/>
          </p:cNvSpPr>
          <p:nvPr>
            <p:ph type="title"/>
          </p:nvPr>
        </p:nvSpPr>
        <p:spPr>
          <a:xfrm>
            <a:off x="455113" y="150921"/>
            <a:ext cx="11281774" cy="976422"/>
          </a:xfrm>
        </p:spPr>
        <p:txBody>
          <a:bodyPr>
            <a:normAutofit fontScale="90000"/>
          </a:bodyPr>
          <a:lstStyle/>
          <a:p>
            <a:r>
              <a:rPr lang="en-US" dirty="0"/>
              <a:t>What theory is useful for Management Consultants?</a:t>
            </a:r>
            <a:endParaRPr lang="en-GB" dirty="0"/>
          </a:p>
        </p:txBody>
      </p:sp>
      <p:sp>
        <p:nvSpPr>
          <p:cNvPr id="3" name="Content Placeholder 2">
            <a:extLst>
              <a:ext uri="{FF2B5EF4-FFF2-40B4-BE49-F238E27FC236}">
                <a16:creationId xmlns:a16="http://schemas.microsoft.com/office/drawing/2014/main" id="{5011F291-154E-4806-AC3B-5CA175029E88}"/>
              </a:ext>
            </a:extLst>
          </p:cNvPr>
          <p:cNvSpPr>
            <a:spLocks noGrp="1"/>
          </p:cNvSpPr>
          <p:nvPr>
            <p:ph idx="1"/>
          </p:nvPr>
        </p:nvSpPr>
        <p:spPr>
          <a:xfrm>
            <a:off x="455113" y="1512474"/>
            <a:ext cx="3215013" cy="4750540"/>
          </a:xfrm>
        </p:spPr>
        <p:txBody>
          <a:bodyPr/>
          <a:lstStyle/>
          <a:p>
            <a:r>
              <a:rPr lang="en-US" dirty="0"/>
              <a:t>Some approaches are theoretically challenged and heavily critiqued by academics even though they are used a lot in management consultants advice.</a:t>
            </a:r>
            <a:endParaRPr lang="en-GB" dirty="0"/>
          </a:p>
        </p:txBody>
      </p:sp>
      <p:pic>
        <p:nvPicPr>
          <p:cNvPr id="5" name="Picture 4">
            <a:extLst>
              <a:ext uri="{FF2B5EF4-FFF2-40B4-BE49-F238E27FC236}">
                <a16:creationId xmlns:a16="http://schemas.microsoft.com/office/drawing/2014/main" id="{04926938-84AB-4730-B76B-B795A624B6B3}"/>
              </a:ext>
            </a:extLst>
          </p:cNvPr>
          <p:cNvPicPr>
            <a:picLocks noChangeAspect="1"/>
          </p:cNvPicPr>
          <p:nvPr/>
        </p:nvPicPr>
        <p:blipFill rotWithShape="1">
          <a:blip r:embed="rId2"/>
          <a:srcRect l="2363" t="13333" r="34144" b="9930"/>
          <a:stretch/>
        </p:blipFill>
        <p:spPr>
          <a:xfrm>
            <a:off x="3995802" y="1127342"/>
            <a:ext cx="7741085" cy="5262563"/>
          </a:xfrm>
          <a:prstGeom prst="rect">
            <a:avLst/>
          </a:prstGeom>
          <a:ln>
            <a:solidFill>
              <a:schemeClr val="accent1"/>
            </a:solidFill>
          </a:ln>
        </p:spPr>
      </p:pic>
    </p:spTree>
    <p:extLst>
      <p:ext uri="{BB962C8B-B14F-4D97-AF65-F5344CB8AC3E}">
        <p14:creationId xmlns:p14="http://schemas.microsoft.com/office/powerpoint/2010/main" val="1725218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C2474-C69A-4B91-A8CA-01F71F36C290}"/>
              </a:ext>
            </a:extLst>
          </p:cNvPr>
          <p:cNvSpPr>
            <a:spLocks noGrp="1"/>
          </p:cNvSpPr>
          <p:nvPr>
            <p:ph type="title"/>
          </p:nvPr>
        </p:nvSpPr>
        <p:spPr>
          <a:xfrm>
            <a:off x="1143000" y="5446713"/>
            <a:ext cx="11049000" cy="1460500"/>
          </a:xfrm>
        </p:spPr>
        <p:txBody>
          <a:bodyPr>
            <a:noAutofit/>
          </a:bodyPr>
          <a:lstStyle/>
          <a:p>
            <a:r>
              <a:rPr lang="en-US" sz="2000" b="1" i="0" dirty="0" err="1">
                <a:solidFill>
                  <a:srgbClr val="3A3A3A"/>
                </a:solidFill>
                <a:effectLst/>
                <a:latin typeface="Source Sans Pro" panose="020B0503030403020204" pitchFamily="34" charset="0"/>
              </a:rPr>
              <a:t>Easterby</a:t>
            </a:r>
            <a:r>
              <a:rPr lang="en-US" sz="2000" b="1" i="0" dirty="0">
                <a:solidFill>
                  <a:srgbClr val="3A3A3A"/>
                </a:solidFill>
                <a:effectLst/>
                <a:latin typeface="Source Sans Pro" panose="020B0503030403020204" pitchFamily="34" charset="0"/>
              </a:rPr>
              <a:t>-Smith, M., Araujo, L., &amp; Burgoyne, J. G. (1999). </a:t>
            </a:r>
            <a:r>
              <a:rPr lang="en-US" sz="2000" b="1" i="1" dirty="0">
                <a:solidFill>
                  <a:srgbClr val="3A3A3A"/>
                </a:solidFill>
                <a:effectLst/>
                <a:latin typeface="Source Sans Pro" panose="020B0503030403020204" pitchFamily="34" charset="0"/>
              </a:rPr>
              <a:t>Organizational learning and the learning organization developments in theory and practice</a:t>
            </a:r>
            <a:r>
              <a:rPr lang="en-US" sz="2000" b="1" i="0" dirty="0">
                <a:solidFill>
                  <a:srgbClr val="3A3A3A"/>
                </a:solidFill>
                <a:effectLst/>
                <a:latin typeface="Source Sans Pro" panose="020B0503030403020204" pitchFamily="34" charset="0"/>
              </a:rPr>
              <a:t>. SAGE.</a:t>
            </a:r>
            <a:br>
              <a:rPr lang="en-GB" sz="2000" b="1" dirty="0"/>
            </a:br>
            <a:endParaRPr lang="en-GB" sz="2000" dirty="0"/>
          </a:p>
        </p:txBody>
      </p:sp>
      <p:sp>
        <p:nvSpPr>
          <p:cNvPr id="3" name="Content Placeholder 2">
            <a:extLst>
              <a:ext uri="{FF2B5EF4-FFF2-40B4-BE49-F238E27FC236}">
                <a16:creationId xmlns:a16="http://schemas.microsoft.com/office/drawing/2014/main" id="{39176BE4-B58C-4F5D-A019-6EDC0ED987ED}"/>
              </a:ext>
            </a:extLst>
          </p:cNvPr>
          <p:cNvSpPr>
            <a:spLocks noGrp="1"/>
          </p:cNvSpPr>
          <p:nvPr>
            <p:ph idx="1"/>
          </p:nvPr>
        </p:nvSpPr>
        <p:spPr>
          <a:xfrm>
            <a:off x="533400" y="1253331"/>
            <a:ext cx="11291170" cy="4351338"/>
          </a:xfrm>
        </p:spPr>
        <p:txBody>
          <a:bodyPr>
            <a:normAutofit lnSpcReduction="10000"/>
          </a:bodyPr>
          <a:lstStyle/>
          <a:p>
            <a:r>
              <a:rPr lang="en-US" sz="2400" b="0" i="0" dirty="0">
                <a:solidFill>
                  <a:srgbClr val="2E2E2E"/>
                </a:solidFill>
                <a:effectLst/>
                <a:latin typeface="Open Sans" panose="020B0606030504020204" pitchFamily="34" charset="0"/>
              </a:rPr>
              <a:t>“dominance of North American theories of management and organization, which is reinforced by US control of key resources such as top journals and information databases. In this climate it is difficult for ‘international’, non-US views to become recognized as valuable (</a:t>
            </a:r>
            <a:r>
              <a:rPr lang="en-US" sz="2400" b="0" i="0" dirty="0" err="1">
                <a:solidFill>
                  <a:srgbClr val="2E2E2E"/>
                </a:solidFill>
                <a:effectLst/>
                <a:latin typeface="Open Sans" panose="020B0606030504020204" pitchFamily="34" charset="0"/>
              </a:rPr>
              <a:t>Boyacigiller</a:t>
            </a:r>
            <a:r>
              <a:rPr lang="en-US" sz="2400" b="0" i="0" dirty="0">
                <a:solidFill>
                  <a:srgbClr val="2E2E2E"/>
                </a:solidFill>
                <a:effectLst/>
                <a:latin typeface="Open Sans" panose="020B0606030504020204" pitchFamily="34" charset="0"/>
              </a:rPr>
              <a:t> and Adler, 1991). ”</a:t>
            </a:r>
          </a:p>
          <a:p>
            <a:r>
              <a:rPr lang="en-US" sz="2400" b="0" i="0" dirty="0">
                <a:solidFill>
                  <a:srgbClr val="2E2E2E"/>
                </a:solidFill>
                <a:effectLst/>
                <a:latin typeface="Open Sans" panose="020B0606030504020204" pitchFamily="34" charset="0"/>
              </a:rPr>
              <a:t>“there is an increasing amount of work taking place outside the USA, such as the philosophical, critical and multicultural perspectives in Europe which are hardly recognized by US academics. </a:t>
            </a:r>
          </a:p>
          <a:p>
            <a:r>
              <a:rPr lang="en-US" sz="2400" b="0" i="0" dirty="0">
                <a:solidFill>
                  <a:srgbClr val="2E2E2E"/>
                </a:solidFill>
                <a:effectLst/>
                <a:latin typeface="Open Sans" panose="020B0606030504020204" pitchFamily="34" charset="0"/>
              </a:rPr>
              <a:t>The same can be said for the field of organizational learning where US models and literature still dominate internationally, and which contain a </a:t>
            </a:r>
            <a:r>
              <a:rPr lang="en-US" sz="2400" b="0" i="0" dirty="0">
                <a:solidFill>
                  <a:srgbClr val="2E2E2E"/>
                </a:solidFill>
                <a:effectLst/>
                <a:highlight>
                  <a:srgbClr val="FFFF00"/>
                </a:highlight>
                <a:latin typeface="Open Sans" panose="020B0606030504020204" pitchFamily="34" charset="0"/>
              </a:rPr>
              <a:t>hidden bias towards North American cultural and institutional features such as: abundant economic resources; individualism in cultural values and career patterns; an emphasis on rationality and the importance of explicit information; and the application of scientific methods</a:t>
            </a:r>
            <a:r>
              <a:rPr lang="en-US" sz="2400" b="0" i="0" dirty="0">
                <a:solidFill>
                  <a:srgbClr val="2E2E2E"/>
                </a:solidFill>
                <a:effectLst/>
                <a:latin typeface="Open Sans" panose="020B0606030504020204" pitchFamily="34" charset="0"/>
              </a:rPr>
              <a:t>.”</a:t>
            </a:r>
            <a:endParaRPr lang="en-GB" sz="2400" dirty="0"/>
          </a:p>
        </p:txBody>
      </p:sp>
      <p:sp>
        <p:nvSpPr>
          <p:cNvPr id="4" name="Title 1">
            <a:extLst>
              <a:ext uri="{FF2B5EF4-FFF2-40B4-BE49-F238E27FC236}">
                <a16:creationId xmlns:a16="http://schemas.microsoft.com/office/drawing/2014/main" id="{C19C8ED4-0EFC-4671-A2AD-DBBD3F02B2D5}"/>
              </a:ext>
            </a:extLst>
          </p:cNvPr>
          <p:cNvSpPr txBox="1">
            <a:spLocks/>
          </p:cNvSpPr>
          <p:nvPr/>
        </p:nvSpPr>
        <p:spPr>
          <a:xfrm>
            <a:off x="344204" y="152181"/>
            <a:ext cx="11480366" cy="111294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err="1"/>
              <a:t>Theorising</a:t>
            </a:r>
            <a:r>
              <a:rPr lang="en-US" dirty="0"/>
              <a:t> and critiquing…</a:t>
            </a:r>
            <a:endParaRPr lang="en-GB" dirty="0"/>
          </a:p>
        </p:txBody>
      </p:sp>
    </p:spTree>
    <p:extLst>
      <p:ext uri="{BB962C8B-B14F-4D97-AF65-F5344CB8AC3E}">
        <p14:creationId xmlns:p14="http://schemas.microsoft.com/office/powerpoint/2010/main" val="2891600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59B7-F15D-470D-BB15-A6C6507FBBE2}"/>
              </a:ext>
            </a:extLst>
          </p:cNvPr>
          <p:cNvSpPr>
            <a:spLocks noGrp="1"/>
          </p:cNvSpPr>
          <p:nvPr>
            <p:ph type="title"/>
          </p:nvPr>
        </p:nvSpPr>
        <p:spPr>
          <a:xfrm>
            <a:off x="838200" y="365126"/>
            <a:ext cx="10515600" cy="901700"/>
          </a:xfrm>
        </p:spPr>
        <p:txBody>
          <a:bodyPr/>
          <a:lstStyle/>
          <a:p>
            <a:r>
              <a:rPr lang="en-US" dirty="0"/>
              <a:t>Questions</a:t>
            </a:r>
            <a:endParaRPr lang="en-GB" dirty="0"/>
          </a:p>
        </p:txBody>
      </p:sp>
      <p:sp>
        <p:nvSpPr>
          <p:cNvPr id="3" name="Content Placeholder 2">
            <a:extLst>
              <a:ext uri="{FF2B5EF4-FFF2-40B4-BE49-F238E27FC236}">
                <a16:creationId xmlns:a16="http://schemas.microsoft.com/office/drawing/2014/main" id="{7313E0BB-B9FE-4263-8A81-110DFD4A8856}"/>
              </a:ext>
            </a:extLst>
          </p:cNvPr>
          <p:cNvSpPr>
            <a:spLocks noGrp="1"/>
          </p:cNvSpPr>
          <p:nvPr>
            <p:ph idx="1"/>
          </p:nvPr>
        </p:nvSpPr>
        <p:spPr>
          <a:xfrm>
            <a:off x="933450" y="1400969"/>
            <a:ext cx="10515600" cy="2136775"/>
          </a:xfrm>
        </p:spPr>
        <p:txBody>
          <a:bodyPr/>
          <a:lstStyle/>
          <a:p>
            <a:r>
              <a:rPr lang="en-US" dirty="0"/>
              <a:t>How does management differ from leadership?</a:t>
            </a:r>
          </a:p>
          <a:p>
            <a:endParaRPr lang="en-US" dirty="0"/>
          </a:p>
          <a:p>
            <a:r>
              <a:rPr lang="en-US" dirty="0"/>
              <a:t>How does management depend on the industry, context and geopolitical location?</a:t>
            </a:r>
          </a:p>
          <a:p>
            <a:endParaRPr lang="en-US" dirty="0"/>
          </a:p>
          <a:p>
            <a:endParaRPr lang="en-GB" dirty="0"/>
          </a:p>
        </p:txBody>
      </p:sp>
      <p:pic>
        <p:nvPicPr>
          <p:cNvPr id="4" name="Picture 2" descr="See the source image">
            <a:extLst>
              <a:ext uri="{FF2B5EF4-FFF2-40B4-BE49-F238E27FC236}">
                <a16:creationId xmlns:a16="http://schemas.microsoft.com/office/drawing/2014/main" id="{57817EBD-3453-4291-92A3-435AA1B7FC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0897" y="3671888"/>
            <a:ext cx="10112903" cy="3138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1035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6C3A3-B04F-4C16-A7D5-0A86809855DA}"/>
              </a:ext>
            </a:extLst>
          </p:cNvPr>
          <p:cNvSpPr>
            <a:spLocks noGrp="1"/>
          </p:cNvSpPr>
          <p:nvPr>
            <p:ph type="title"/>
          </p:nvPr>
        </p:nvSpPr>
        <p:spPr/>
        <p:txBody>
          <a:bodyPr>
            <a:noAutofit/>
          </a:bodyPr>
          <a:lstStyle/>
          <a:p>
            <a:pPr marL="0" indent="0" fontAlgn="base">
              <a:buNone/>
            </a:pPr>
            <a:r>
              <a:rPr lang="en-GB" sz="2800" b="1" dirty="0">
                <a:solidFill>
                  <a:srgbClr val="000000"/>
                </a:solidFill>
                <a:effectLst/>
                <a:latin typeface="inherit"/>
                <a:ea typeface="Times New Roman" panose="02020603050405020304" pitchFamily="18" charset="0"/>
                <a:cs typeface="Calibri" panose="020F0502020204030204" pitchFamily="34" charset="0"/>
              </a:rPr>
              <a:t>Part 1: 2,500 words</a:t>
            </a:r>
            <a:br>
              <a:rPr lang="en-GB" sz="2800" b="1" dirty="0">
                <a:effectLst/>
                <a:latin typeface="Calibri" panose="020F0502020204030204" pitchFamily="34" charset="0"/>
                <a:ea typeface="Times New Roman" panose="02020603050405020304" pitchFamily="18" charset="0"/>
                <a:cs typeface="Times New Roman" panose="02020603050405020304" pitchFamily="18" charset="0"/>
              </a:rPr>
            </a:br>
            <a:r>
              <a:rPr lang="en-GB" sz="2800" b="1" dirty="0">
                <a:solidFill>
                  <a:srgbClr val="000000"/>
                </a:solidFill>
                <a:effectLst/>
                <a:latin typeface="inherit"/>
                <a:ea typeface="Times New Roman" panose="02020603050405020304" pitchFamily="18" charset="0"/>
                <a:cs typeface="Calibri" panose="020F0502020204030204" pitchFamily="34" charset="0"/>
              </a:rPr>
              <a:t>Critically analyse the relative influence of </a:t>
            </a:r>
            <a:r>
              <a:rPr lang="en-GB" sz="2800" b="1" u="sng" dirty="0">
                <a:solidFill>
                  <a:srgbClr val="000000"/>
                </a:solidFill>
                <a:effectLst/>
                <a:latin typeface="inherit"/>
                <a:ea typeface="Times New Roman" panose="02020603050405020304" pitchFamily="18" charset="0"/>
                <a:cs typeface="Calibri" panose="020F0502020204030204" pitchFamily="34" charset="0"/>
              </a:rPr>
              <a:t>THREE varying perspectives or theorists</a:t>
            </a:r>
            <a:r>
              <a:rPr lang="en-GB" sz="2800" b="1" dirty="0">
                <a:solidFill>
                  <a:srgbClr val="000000"/>
                </a:solidFill>
                <a:effectLst/>
                <a:latin typeface="inherit"/>
                <a:ea typeface="Times New Roman" panose="02020603050405020304" pitchFamily="18" charset="0"/>
                <a:cs typeface="Calibri" panose="020F0502020204030204" pitchFamily="34" charset="0"/>
              </a:rPr>
              <a:t> on contemporary management practice. </a:t>
            </a:r>
            <a:endParaRPr lang="en-GB" sz="2800" b="1"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14D503C-8EFB-4068-B422-9BD1CDFF3E50}"/>
              </a:ext>
            </a:extLst>
          </p:cNvPr>
          <p:cNvSpPr>
            <a:spLocks noGrp="1"/>
          </p:cNvSpPr>
          <p:nvPr>
            <p:ph idx="1"/>
          </p:nvPr>
        </p:nvSpPr>
        <p:spPr>
          <a:xfrm>
            <a:off x="703580" y="1564797"/>
            <a:ext cx="11082020" cy="4928077"/>
          </a:xfrm>
        </p:spPr>
        <p:txBody>
          <a:bodyPr>
            <a:normAutofit fontScale="92500"/>
          </a:bodyPr>
          <a:lstStyle/>
          <a:p>
            <a:endParaRPr lang="en-GB" dirty="0"/>
          </a:p>
          <a:p>
            <a:pPr marL="0" indent="0">
              <a:buNone/>
            </a:pPr>
            <a:r>
              <a:rPr lang="en-GB" dirty="0"/>
              <a:t>Think about:</a:t>
            </a:r>
          </a:p>
          <a:p>
            <a:r>
              <a:rPr lang="en-GB" dirty="0"/>
              <a:t>Briefly exploring their main contributions </a:t>
            </a:r>
            <a:r>
              <a:rPr lang="en-GB" u="sng" dirty="0"/>
              <a:t>without</a:t>
            </a:r>
            <a:r>
              <a:rPr lang="en-GB" dirty="0"/>
              <a:t> remaining too descriptive, try to provide critique and evaluation throughout.</a:t>
            </a:r>
          </a:p>
          <a:p>
            <a:r>
              <a:rPr lang="en-GB" dirty="0"/>
              <a:t>How are your chosen theorists building on similar traditions? Or from alternative/competing traditions? Are they from the same time period?</a:t>
            </a:r>
          </a:p>
          <a:p>
            <a:r>
              <a:rPr lang="en-GB" dirty="0">
                <a:highlight>
                  <a:srgbClr val="FFFF00"/>
                </a:highlight>
              </a:rPr>
              <a:t>What is your rationale for choosing these three? Can you find three that will be useful in your future thesis?</a:t>
            </a:r>
          </a:p>
          <a:p>
            <a:r>
              <a:rPr lang="en-GB" dirty="0"/>
              <a:t>How influential have they been in different cultures/ geographies/ industries?</a:t>
            </a:r>
          </a:p>
          <a:p>
            <a:r>
              <a:rPr lang="en-GB" dirty="0"/>
              <a:t>How do these ideas look in contemporary organisations? Can you refer to well-known case study organisations as you discuss this?</a:t>
            </a:r>
          </a:p>
        </p:txBody>
      </p:sp>
    </p:spTree>
    <p:extLst>
      <p:ext uri="{BB962C8B-B14F-4D97-AF65-F5344CB8AC3E}">
        <p14:creationId xmlns:p14="http://schemas.microsoft.com/office/powerpoint/2010/main" val="399773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2AFC89-F5DB-445E-B64B-24B1533179D4}"/>
              </a:ext>
            </a:extLst>
          </p:cNvPr>
          <p:cNvSpPr>
            <a:spLocks noGrp="1"/>
          </p:cNvSpPr>
          <p:nvPr>
            <p:ph type="title"/>
          </p:nvPr>
        </p:nvSpPr>
        <p:spPr/>
        <p:txBody>
          <a:bodyPr/>
          <a:lstStyle/>
          <a:p>
            <a:r>
              <a:rPr lang="en-US" dirty="0"/>
              <a:t>Further reading</a:t>
            </a:r>
            <a:endParaRPr lang="en-GB" dirty="0"/>
          </a:p>
        </p:txBody>
      </p:sp>
      <p:sp>
        <p:nvSpPr>
          <p:cNvPr id="5" name="Content Placeholder 4">
            <a:extLst>
              <a:ext uri="{FF2B5EF4-FFF2-40B4-BE49-F238E27FC236}">
                <a16:creationId xmlns:a16="http://schemas.microsoft.com/office/drawing/2014/main" id="{811E6422-5EC3-4122-BA0A-E0CF8D227A34}"/>
              </a:ext>
            </a:extLst>
          </p:cNvPr>
          <p:cNvSpPr>
            <a:spLocks noGrp="1"/>
          </p:cNvSpPr>
          <p:nvPr>
            <p:ph idx="1"/>
          </p:nvPr>
        </p:nvSpPr>
        <p:spPr/>
        <p:txBody>
          <a:bodyPr>
            <a:normAutofit/>
          </a:bodyPr>
          <a:lstStyle/>
          <a:p>
            <a:r>
              <a:rPr lang="en-GB" sz="1800" dirty="0">
                <a:solidFill>
                  <a:srgbClr val="000000"/>
                </a:solidFill>
                <a:latin typeface="Arial" panose="020B0604020202020204" pitchFamily="34" charset="0"/>
              </a:rPr>
              <a:t>Caldwell, R. (2012). Systems Thinking, Organizational Change and Agency: A Practice Theory Critique of Senge’s Learning Organization. Journal of Change Management, 12(2), 145–164</a:t>
            </a:r>
          </a:p>
          <a:p>
            <a:r>
              <a:rPr lang="en-GB" sz="1800" dirty="0">
                <a:solidFill>
                  <a:srgbClr val="000000"/>
                </a:solidFill>
                <a:latin typeface="Arial" panose="020B0604020202020204" pitchFamily="34" charset="0"/>
              </a:rPr>
              <a:t>Gratton, L., 2016. Rethinking the Manager's Role. MIT Sloan Management Review, 58(1), pp. 8-9.</a:t>
            </a:r>
          </a:p>
          <a:p>
            <a:r>
              <a:rPr lang="en-US" sz="1800" dirty="0">
                <a:solidFill>
                  <a:srgbClr val="000000"/>
                </a:solidFill>
                <a:latin typeface="Arial" panose="020B0604020202020204" pitchFamily="34" charset="0"/>
              </a:rPr>
              <a:t>Koontz, H. 1961. The management theory jungle. The Journal of the Academy of Management 4 (3): 174-188</a:t>
            </a:r>
            <a:endParaRPr lang="en-GB" sz="1800" dirty="0">
              <a:solidFill>
                <a:srgbClr val="000000"/>
              </a:solidFill>
              <a:latin typeface="Arial" panose="020B0604020202020204" pitchFamily="34" charset="0"/>
            </a:endParaRPr>
          </a:p>
          <a:p>
            <a:r>
              <a:rPr lang="en-GB" sz="1800" dirty="0" err="1">
                <a:solidFill>
                  <a:srgbClr val="000000"/>
                </a:solidFill>
                <a:latin typeface="Arial" panose="020B0604020202020204" pitchFamily="34" charset="0"/>
              </a:rPr>
              <a:t>Kraaijenbrink</a:t>
            </a:r>
            <a:r>
              <a:rPr lang="en-GB" sz="1800" dirty="0">
                <a:solidFill>
                  <a:srgbClr val="000000"/>
                </a:solidFill>
                <a:latin typeface="Arial" panose="020B0604020202020204" pitchFamily="34" charset="0"/>
              </a:rPr>
              <a:t>, J., Spender, J.-C., &amp; Groen, A. J. (2010). The Resource-Based View: A Review and Assessment of Its Critiques. Journal of Management, 36(1), 349–372.</a:t>
            </a:r>
          </a:p>
          <a:p>
            <a:r>
              <a:rPr lang="en-US" sz="1800" dirty="0">
                <a:solidFill>
                  <a:srgbClr val="000000"/>
                </a:solidFill>
                <a:latin typeface="Arial" panose="020B0604020202020204" pitchFamily="34" charset="0"/>
              </a:rPr>
              <a:t>Lemak, D. J. (2004). Leading students through the management theory jungle by following the path of the seminal theorists: A paradigmatic approach. Management Decision, 42(10), 1309-1325.</a:t>
            </a:r>
            <a:endParaRPr lang="en-GB" sz="1800" dirty="0">
              <a:solidFill>
                <a:srgbClr val="000000"/>
              </a:solidFill>
              <a:latin typeface="Arial" panose="020B0604020202020204" pitchFamily="34" charset="0"/>
            </a:endParaRPr>
          </a:p>
          <a:p>
            <a:r>
              <a:rPr lang="en-GB" sz="1800" dirty="0">
                <a:solidFill>
                  <a:srgbClr val="000000"/>
                </a:solidFill>
                <a:latin typeface="Arial" panose="020B0604020202020204" pitchFamily="34" charset="0"/>
              </a:rPr>
              <a:t>Samuel, D., Found, P. and Williams, S.J., 2015. How did the publication of the book The Machine That Changed The World change management thinking? Exploring 25 years of lean literature. International Journal of Operations &amp; Production Management, 35(10), pp. 1386-1407</a:t>
            </a:r>
          </a:p>
        </p:txBody>
      </p:sp>
    </p:spTree>
    <p:extLst>
      <p:ext uri="{BB962C8B-B14F-4D97-AF65-F5344CB8AC3E}">
        <p14:creationId xmlns:p14="http://schemas.microsoft.com/office/powerpoint/2010/main" val="2960390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4B2A8-8AEA-47E5-A190-F86AF77DC000}"/>
              </a:ext>
            </a:extLst>
          </p:cNvPr>
          <p:cNvSpPr>
            <a:spLocks noGrp="1"/>
          </p:cNvSpPr>
          <p:nvPr>
            <p:ph type="title"/>
          </p:nvPr>
        </p:nvSpPr>
        <p:spPr>
          <a:xfrm>
            <a:off x="838200" y="365125"/>
            <a:ext cx="10515600" cy="2597150"/>
          </a:xfrm>
        </p:spPr>
        <p:txBody>
          <a:bodyPr>
            <a:normAutofit/>
          </a:bodyPr>
          <a:lstStyle/>
          <a:p>
            <a:r>
              <a:rPr lang="en-GB" dirty="0"/>
              <a:t>What is your rationale for choosing these three? Can you find three that will be useful in your future thesis?</a:t>
            </a:r>
            <a:br>
              <a:rPr lang="en-GB" dirty="0"/>
            </a:br>
            <a:endParaRPr lang="en-GB" dirty="0"/>
          </a:p>
        </p:txBody>
      </p:sp>
      <p:sp>
        <p:nvSpPr>
          <p:cNvPr id="3" name="Content Placeholder 2">
            <a:extLst>
              <a:ext uri="{FF2B5EF4-FFF2-40B4-BE49-F238E27FC236}">
                <a16:creationId xmlns:a16="http://schemas.microsoft.com/office/drawing/2014/main" id="{D3ECB0D3-9B31-4B69-BCC8-E64444474765}"/>
              </a:ext>
            </a:extLst>
          </p:cNvPr>
          <p:cNvSpPr>
            <a:spLocks noGrp="1"/>
          </p:cNvSpPr>
          <p:nvPr>
            <p:ph idx="1"/>
          </p:nvPr>
        </p:nvSpPr>
        <p:spPr>
          <a:xfrm>
            <a:off x="838200" y="3038475"/>
            <a:ext cx="10515600" cy="3138488"/>
          </a:xfrm>
        </p:spPr>
        <p:txBody>
          <a:bodyPr/>
          <a:lstStyle/>
          <a:p>
            <a:r>
              <a:rPr lang="en-US" dirty="0"/>
              <a:t>Let’s hear from everyone briefly, about which three you might choose for your assignment.</a:t>
            </a:r>
            <a:endParaRPr lang="en-GB" dirty="0"/>
          </a:p>
        </p:txBody>
      </p:sp>
    </p:spTree>
    <p:extLst>
      <p:ext uri="{BB962C8B-B14F-4D97-AF65-F5344CB8AC3E}">
        <p14:creationId xmlns:p14="http://schemas.microsoft.com/office/powerpoint/2010/main" val="3656710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335</TotalTime>
  <Words>764</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inherit</vt:lpstr>
      <vt:lpstr>Open Sans</vt:lpstr>
      <vt:lpstr>Source Sans Pro</vt:lpstr>
      <vt:lpstr>Office Theme</vt:lpstr>
      <vt:lpstr>PowerPoint Presentation</vt:lpstr>
      <vt:lpstr>The Management theory jungle! Finding a simple path?  (Too simple?)</vt:lpstr>
      <vt:lpstr>Systems Theory</vt:lpstr>
      <vt:lpstr>Learning Organization (1990) Peter Senge</vt:lpstr>
      <vt:lpstr>What theory is useful for Management Consultants?</vt:lpstr>
      <vt:lpstr>Easterby-Smith, M., Araujo, L., &amp; Burgoyne, J. G. (1999). Organizational learning and the learning organization developments in theory and practice. SAGE. </vt:lpstr>
      <vt:lpstr>Questions</vt:lpstr>
      <vt:lpstr>Part 1: 2,500 words Critically analyse the relative influence of THREE varying perspectives or theorists on contemporary management practice. </vt:lpstr>
      <vt:lpstr>Further reading</vt:lpstr>
      <vt:lpstr>What is your rationale for choosing these three? Can you find three that will be useful in your future thesis?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 (IMH)</dc:creator>
  <cp:lastModifiedBy>Emma Roberts (IMH)</cp:lastModifiedBy>
  <cp:revision>19</cp:revision>
  <dcterms:created xsi:type="dcterms:W3CDTF">2021-10-12T13:26:53Z</dcterms:created>
  <dcterms:modified xsi:type="dcterms:W3CDTF">2021-10-19T12:16:16Z</dcterms:modified>
</cp:coreProperties>
</file>