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9"/>
  </p:notesMasterIdLst>
  <p:sldIdLst>
    <p:sldId id="261" r:id="rId5"/>
    <p:sldId id="256" r:id="rId6"/>
    <p:sldId id="267" r:id="rId7"/>
    <p:sldId id="268" r:id="rId8"/>
    <p:sldId id="269" r:id="rId9"/>
    <p:sldId id="285" r:id="rId10"/>
    <p:sldId id="270" r:id="rId11"/>
    <p:sldId id="271" r:id="rId12"/>
    <p:sldId id="263" r:id="rId13"/>
    <p:sldId id="272" r:id="rId14"/>
    <p:sldId id="275" r:id="rId15"/>
    <p:sldId id="276" r:id="rId16"/>
    <p:sldId id="277" r:id="rId17"/>
    <p:sldId id="278" r:id="rId18"/>
    <p:sldId id="280" r:id="rId19"/>
    <p:sldId id="282" r:id="rId20"/>
    <p:sldId id="257" r:id="rId21"/>
    <p:sldId id="258" r:id="rId22"/>
    <p:sldId id="259" r:id="rId23"/>
    <p:sldId id="260" r:id="rId24"/>
    <p:sldId id="262" r:id="rId25"/>
    <p:sldId id="264" r:id="rId26"/>
    <p:sldId id="287" r:id="rId27"/>
    <p:sldId id="28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5C51BA-B569-441B-AB0D-38AA39C596D0}" type="doc">
      <dgm:prSet loTypeId="urn:microsoft.com/office/officeart/2005/8/layout/hProcess9" loCatId="process" qsTypeId="urn:microsoft.com/office/officeart/2005/8/quickstyle/simple1" qsCatId="simple" csTypeId="urn:microsoft.com/office/officeart/2005/8/colors/colorful1" csCatId="colorful" phldr="1"/>
      <dgm:spPr/>
    </dgm:pt>
    <dgm:pt modelId="{34374BCB-DD2A-4482-B9CB-88524F519EB7}">
      <dgm:prSet phldrT="[Text]"/>
      <dgm:spPr/>
      <dgm:t>
        <a:bodyPr/>
        <a:lstStyle/>
        <a:p>
          <a:r>
            <a:rPr lang="en-GB" b="0" i="0"/>
            <a:t>Listening Skills</a:t>
          </a:r>
          <a:endParaRPr lang="en-GB"/>
        </a:p>
      </dgm:t>
    </dgm:pt>
    <dgm:pt modelId="{79DFF459-6C11-4F22-B034-6BDD2CDAE519}" type="parTrans" cxnId="{B85EF0BC-14C6-4DAB-BA7D-5DF63C1A4AAA}">
      <dgm:prSet/>
      <dgm:spPr/>
      <dgm:t>
        <a:bodyPr/>
        <a:lstStyle/>
        <a:p>
          <a:endParaRPr lang="en-GB"/>
        </a:p>
      </dgm:t>
    </dgm:pt>
    <dgm:pt modelId="{4CDBDAC9-D4D4-4FE3-A886-35F06D122F2E}" type="sibTrans" cxnId="{B85EF0BC-14C6-4DAB-BA7D-5DF63C1A4AAA}">
      <dgm:prSet/>
      <dgm:spPr/>
      <dgm:t>
        <a:bodyPr/>
        <a:lstStyle/>
        <a:p>
          <a:endParaRPr lang="en-GB"/>
        </a:p>
      </dgm:t>
    </dgm:pt>
    <dgm:pt modelId="{6B3FF866-8C87-4BA6-9B24-4ACCB2260B51}">
      <dgm:prSet phldrT="[Text]"/>
      <dgm:spPr/>
      <dgm:t>
        <a:bodyPr/>
        <a:lstStyle/>
        <a:p>
          <a:r>
            <a:rPr lang="en-GB"/>
            <a:t>Communication</a:t>
          </a:r>
        </a:p>
      </dgm:t>
    </dgm:pt>
    <dgm:pt modelId="{2EA99FCB-84DE-4C77-86C9-12BDB8A0CC4F}" type="parTrans" cxnId="{B866CC3E-EC7B-4B2D-AFC1-3DAC19B51B28}">
      <dgm:prSet/>
      <dgm:spPr/>
      <dgm:t>
        <a:bodyPr/>
        <a:lstStyle/>
        <a:p>
          <a:endParaRPr lang="en-GB"/>
        </a:p>
      </dgm:t>
    </dgm:pt>
    <dgm:pt modelId="{FC1F1282-F369-4E00-A517-45FB73F8A396}" type="sibTrans" cxnId="{B866CC3E-EC7B-4B2D-AFC1-3DAC19B51B28}">
      <dgm:prSet/>
      <dgm:spPr/>
      <dgm:t>
        <a:bodyPr/>
        <a:lstStyle/>
        <a:p>
          <a:endParaRPr lang="en-GB"/>
        </a:p>
      </dgm:t>
    </dgm:pt>
    <dgm:pt modelId="{1F03577C-1069-4846-A55F-A3BBF648D4E9}">
      <dgm:prSet phldrT="[Text]"/>
      <dgm:spPr/>
      <dgm:t>
        <a:bodyPr/>
        <a:lstStyle/>
        <a:p>
          <a:r>
            <a:rPr lang="en-GB"/>
            <a:t>Teamwork</a:t>
          </a:r>
        </a:p>
      </dgm:t>
    </dgm:pt>
    <dgm:pt modelId="{FCAB7A92-3062-4922-8129-DB0739D2311F}" type="parTrans" cxnId="{19C8D613-2FE0-4D33-BFE4-89F079E8FBAC}">
      <dgm:prSet/>
      <dgm:spPr/>
      <dgm:t>
        <a:bodyPr/>
        <a:lstStyle/>
        <a:p>
          <a:endParaRPr lang="en-GB"/>
        </a:p>
      </dgm:t>
    </dgm:pt>
    <dgm:pt modelId="{3274E204-2E62-4548-B6FB-D6F13AEC97F1}" type="sibTrans" cxnId="{19C8D613-2FE0-4D33-BFE4-89F079E8FBAC}">
      <dgm:prSet/>
      <dgm:spPr/>
      <dgm:t>
        <a:bodyPr/>
        <a:lstStyle/>
        <a:p>
          <a:endParaRPr lang="en-GB"/>
        </a:p>
      </dgm:t>
    </dgm:pt>
    <dgm:pt modelId="{0E050BC4-6121-47CD-885D-462EF86585CC}" type="pres">
      <dgm:prSet presAssocID="{CE5C51BA-B569-441B-AB0D-38AA39C596D0}" presName="CompostProcess" presStyleCnt="0">
        <dgm:presLayoutVars>
          <dgm:dir/>
          <dgm:resizeHandles val="exact"/>
        </dgm:presLayoutVars>
      </dgm:prSet>
      <dgm:spPr/>
    </dgm:pt>
    <dgm:pt modelId="{0745FDE6-F191-4EC0-BBC9-70E6893CF8CA}" type="pres">
      <dgm:prSet presAssocID="{CE5C51BA-B569-441B-AB0D-38AA39C596D0}" presName="arrow" presStyleLbl="bgShp" presStyleIdx="0" presStyleCnt="1" custLinFactNeighborX="4634" custLinFactNeighborY="2957"/>
      <dgm:spPr/>
    </dgm:pt>
    <dgm:pt modelId="{EF1EE558-0933-4345-A91F-82940602ABE2}" type="pres">
      <dgm:prSet presAssocID="{CE5C51BA-B569-441B-AB0D-38AA39C596D0}" presName="linearProcess" presStyleCnt="0"/>
      <dgm:spPr/>
    </dgm:pt>
    <dgm:pt modelId="{A0812A07-0020-4AA8-B517-43931C07A5B8}" type="pres">
      <dgm:prSet presAssocID="{34374BCB-DD2A-4482-B9CB-88524F519EB7}" presName="textNode" presStyleLbl="node1" presStyleIdx="0" presStyleCnt="3" custScaleX="52996" custScaleY="24593" custLinFactX="59001" custLinFactNeighborX="100000" custLinFactNeighborY="181">
        <dgm:presLayoutVars>
          <dgm:bulletEnabled val="1"/>
        </dgm:presLayoutVars>
      </dgm:prSet>
      <dgm:spPr/>
    </dgm:pt>
    <dgm:pt modelId="{7497A0EA-3D87-4A7E-BCEF-800A1A9560EF}" type="pres">
      <dgm:prSet presAssocID="{4CDBDAC9-D4D4-4FE3-A886-35F06D122F2E}" presName="sibTrans" presStyleCnt="0"/>
      <dgm:spPr/>
    </dgm:pt>
    <dgm:pt modelId="{23377B74-D846-42A1-A3ED-853432530ED9}" type="pres">
      <dgm:prSet presAssocID="{6B3FF866-8C87-4BA6-9B24-4ACCB2260B51}" presName="textNode" presStyleLbl="node1" presStyleIdx="1" presStyleCnt="3" custScaleX="47871" custScaleY="25418" custLinFactX="47278" custLinFactNeighborX="100000" custLinFactNeighborY="-1498">
        <dgm:presLayoutVars>
          <dgm:bulletEnabled val="1"/>
        </dgm:presLayoutVars>
      </dgm:prSet>
      <dgm:spPr/>
    </dgm:pt>
    <dgm:pt modelId="{17E37A7B-266F-4390-9A07-2D5E0CEE1D2F}" type="pres">
      <dgm:prSet presAssocID="{FC1F1282-F369-4E00-A517-45FB73F8A396}" presName="sibTrans" presStyleCnt="0"/>
      <dgm:spPr/>
    </dgm:pt>
    <dgm:pt modelId="{2B3DBCA9-3838-4D55-A1F9-DDFB877B8A28}" type="pres">
      <dgm:prSet presAssocID="{1F03577C-1069-4846-A55F-A3BBF648D4E9}" presName="textNode" presStyleLbl="node1" presStyleIdx="2" presStyleCnt="3" custScaleX="35451" custScaleY="28234" custLinFactX="34044" custLinFactNeighborX="100000" custLinFactNeighborY="-1639">
        <dgm:presLayoutVars>
          <dgm:bulletEnabled val="1"/>
        </dgm:presLayoutVars>
      </dgm:prSet>
      <dgm:spPr/>
    </dgm:pt>
  </dgm:ptLst>
  <dgm:cxnLst>
    <dgm:cxn modelId="{D2B80906-BBC0-49B4-A40A-CF5F592D7C5F}" type="presOf" srcId="{CE5C51BA-B569-441B-AB0D-38AA39C596D0}" destId="{0E050BC4-6121-47CD-885D-462EF86585CC}" srcOrd="0" destOrd="0" presId="urn:microsoft.com/office/officeart/2005/8/layout/hProcess9"/>
    <dgm:cxn modelId="{D19AB20C-1EB7-46B3-B516-5AB016C17A8F}" type="presOf" srcId="{6B3FF866-8C87-4BA6-9B24-4ACCB2260B51}" destId="{23377B74-D846-42A1-A3ED-853432530ED9}" srcOrd="0" destOrd="0" presId="urn:microsoft.com/office/officeart/2005/8/layout/hProcess9"/>
    <dgm:cxn modelId="{19C8D613-2FE0-4D33-BFE4-89F079E8FBAC}" srcId="{CE5C51BA-B569-441B-AB0D-38AA39C596D0}" destId="{1F03577C-1069-4846-A55F-A3BBF648D4E9}" srcOrd="2" destOrd="0" parTransId="{FCAB7A92-3062-4922-8129-DB0739D2311F}" sibTransId="{3274E204-2E62-4548-B6FB-D6F13AEC97F1}"/>
    <dgm:cxn modelId="{A83AB63C-DBD6-433E-895E-012D38305D97}" type="presOf" srcId="{1F03577C-1069-4846-A55F-A3BBF648D4E9}" destId="{2B3DBCA9-3838-4D55-A1F9-DDFB877B8A28}" srcOrd="0" destOrd="0" presId="urn:microsoft.com/office/officeart/2005/8/layout/hProcess9"/>
    <dgm:cxn modelId="{B866CC3E-EC7B-4B2D-AFC1-3DAC19B51B28}" srcId="{CE5C51BA-B569-441B-AB0D-38AA39C596D0}" destId="{6B3FF866-8C87-4BA6-9B24-4ACCB2260B51}" srcOrd="1" destOrd="0" parTransId="{2EA99FCB-84DE-4C77-86C9-12BDB8A0CC4F}" sibTransId="{FC1F1282-F369-4E00-A517-45FB73F8A396}"/>
    <dgm:cxn modelId="{B85EF0BC-14C6-4DAB-BA7D-5DF63C1A4AAA}" srcId="{CE5C51BA-B569-441B-AB0D-38AA39C596D0}" destId="{34374BCB-DD2A-4482-B9CB-88524F519EB7}" srcOrd="0" destOrd="0" parTransId="{79DFF459-6C11-4F22-B034-6BDD2CDAE519}" sibTransId="{4CDBDAC9-D4D4-4FE3-A886-35F06D122F2E}"/>
    <dgm:cxn modelId="{4D7235DD-6762-4A8C-ADF4-02A7508A8DC6}" type="presOf" srcId="{34374BCB-DD2A-4482-B9CB-88524F519EB7}" destId="{A0812A07-0020-4AA8-B517-43931C07A5B8}" srcOrd="0" destOrd="0" presId="urn:microsoft.com/office/officeart/2005/8/layout/hProcess9"/>
    <dgm:cxn modelId="{2C561DF6-8CDC-4BB6-ABBC-E4FDFEDB84F9}" type="presParOf" srcId="{0E050BC4-6121-47CD-885D-462EF86585CC}" destId="{0745FDE6-F191-4EC0-BBC9-70E6893CF8CA}" srcOrd="0" destOrd="0" presId="urn:microsoft.com/office/officeart/2005/8/layout/hProcess9"/>
    <dgm:cxn modelId="{7C110358-0CF5-4135-BE06-B5D8BB9A54E1}" type="presParOf" srcId="{0E050BC4-6121-47CD-885D-462EF86585CC}" destId="{EF1EE558-0933-4345-A91F-82940602ABE2}" srcOrd="1" destOrd="0" presId="urn:microsoft.com/office/officeart/2005/8/layout/hProcess9"/>
    <dgm:cxn modelId="{653219E8-60C6-4B96-AE20-C921497B50F6}" type="presParOf" srcId="{EF1EE558-0933-4345-A91F-82940602ABE2}" destId="{A0812A07-0020-4AA8-B517-43931C07A5B8}" srcOrd="0" destOrd="0" presId="urn:microsoft.com/office/officeart/2005/8/layout/hProcess9"/>
    <dgm:cxn modelId="{C5DC1F2B-2420-4854-B7BB-592A987CD2CC}" type="presParOf" srcId="{EF1EE558-0933-4345-A91F-82940602ABE2}" destId="{7497A0EA-3D87-4A7E-BCEF-800A1A9560EF}" srcOrd="1" destOrd="0" presId="urn:microsoft.com/office/officeart/2005/8/layout/hProcess9"/>
    <dgm:cxn modelId="{A3D903AA-FE0E-4750-8B2E-29EBB0D688AA}" type="presParOf" srcId="{EF1EE558-0933-4345-A91F-82940602ABE2}" destId="{23377B74-D846-42A1-A3ED-853432530ED9}" srcOrd="2" destOrd="0" presId="urn:microsoft.com/office/officeart/2005/8/layout/hProcess9"/>
    <dgm:cxn modelId="{82012209-5F25-45C8-9104-0F2C5ADC1D30}" type="presParOf" srcId="{EF1EE558-0933-4345-A91F-82940602ABE2}" destId="{17E37A7B-266F-4390-9A07-2D5E0CEE1D2F}" srcOrd="3" destOrd="0" presId="urn:microsoft.com/office/officeart/2005/8/layout/hProcess9"/>
    <dgm:cxn modelId="{751E86A4-30F9-4279-B117-9202C32E78F0}" type="presParOf" srcId="{EF1EE558-0933-4345-A91F-82940602ABE2}" destId="{2B3DBCA9-3838-4D55-A1F9-DDFB877B8A28}"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5F8561-C3D3-4318-872C-1C46CF84C09E}"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5FB9883D-9033-4453-8010-73486B773494}">
      <dgm:prSet phldrT="[Text]"/>
      <dgm:spPr/>
      <dgm:t>
        <a:bodyPr/>
        <a:lstStyle/>
        <a:p>
          <a:r>
            <a:rPr lang="en-GB"/>
            <a:t>Covid19 </a:t>
          </a:r>
        </a:p>
      </dgm:t>
    </dgm:pt>
    <dgm:pt modelId="{4F059F71-C9B1-482B-9DA0-B64E6449CDCB}" type="parTrans" cxnId="{1AE9D5CB-EF2B-44E8-860C-DD5926CE0EB5}">
      <dgm:prSet/>
      <dgm:spPr/>
      <dgm:t>
        <a:bodyPr/>
        <a:lstStyle/>
        <a:p>
          <a:endParaRPr lang="en-GB"/>
        </a:p>
      </dgm:t>
    </dgm:pt>
    <dgm:pt modelId="{F0E8C104-48AE-4D10-9718-7C7F4BBA0D21}" type="sibTrans" cxnId="{1AE9D5CB-EF2B-44E8-860C-DD5926CE0EB5}">
      <dgm:prSet/>
      <dgm:spPr/>
      <dgm:t>
        <a:bodyPr/>
        <a:lstStyle/>
        <a:p>
          <a:endParaRPr lang="en-GB"/>
        </a:p>
      </dgm:t>
    </dgm:pt>
    <dgm:pt modelId="{723A4199-67BC-435F-88E2-5C32462A5D2F}">
      <dgm:prSet phldrT="[Text]"/>
      <dgm:spPr/>
      <dgm:t>
        <a:bodyPr/>
        <a:lstStyle/>
        <a:p>
          <a:r>
            <a:rPr lang="en-GB"/>
            <a:t>Foreigner staff	</a:t>
          </a:r>
        </a:p>
      </dgm:t>
    </dgm:pt>
    <dgm:pt modelId="{37B4146B-ABA1-4384-8C90-78B46F2D9EE0}" type="parTrans" cxnId="{D7F5E173-FE14-42D4-9DB5-24B3B5E54439}">
      <dgm:prSet/>
      <dgm:spPr/>
      <dgm:t>
        <a:bodyPr/>
        <a:lstStyle/>
        <a:p>
          <a:endParaRPr lang="en-GB"/>
        </a:p>
      </dgm:t>
    </dgm:pt>
    <dgm:pt modelId="{EB97E514-23DC-4460-A9DD-55B486A9C7B5}" type="sibTrans" cxnId="{D7F5E173-FE14-42D4-9DB5-24B3B5E54439}">
      <dgm:prSet/>
      <dgm:spPr/>
      <dgm:t>
        <a:bodyPr/>
        <a:lstStyle/>
        <a:p>
          <a:endParaRPr lang="en-GB"/>
        </a:p>
      </dgm:t>
    </dgm:pt>
    <dgm:pt modelId="{BD678B7A-4838-4429-812D-08CDD2E46560}">
      <dgm:prSet phldrT="[Text]" phldr="1"/>
      <dgm:spPr/>
      <dgm:t>
        <a:bodyPr/>
        <a:lstStyle/>
        <a:p>
          <a:endParaRPr lang="en-GB"/>
        </a:p>
      </dgm:t>
    </dgm:pt>
    <dgm:pt modelId="{5882D6EB-C84A-4A46-8968-5AE869F6C5DB}" type="parTrans" cxnId="{AC22F3F9-4AA9-4A63-89BB-D5BE98285D7C}">
      <dgm:prSet/>
      <dgm:spPr/>
      <dgm:t>
        <a:bodyPr/>
        <a:lstStyle/>
        <a:p>
          <a:endParaRPr lang="en-GB"/>
        </a:p>
      </dgm:t>
    </dgm:pt>
    <dgm:pt modelId="{255BCD6A-6146-453C-BC54-49E0004D5684}" type="sibTrans" cxnId="{AC22F3F9-4AA9-4A63-89BB-D5BE98285D7C}">
      <dgm:prSet/>
      <dgm:spPr/>
      <dgm:t>
        <a:bodyPr/>
        <a:lstStyle/>
        <a:p>
          <a:endParaRPr lang="en-GB"/>
        </a:p>
      </dgm:t>
    </dgm:pt>
    <dgm:pt modelId="{299F498F-BC3F-4087-8085-325968D8BCC3}">
      <dgm:prSet/>
      <dgm:spPr/>
      <dgm:t>
        <a:bodyPr/>
        <a:lstStyle/>
        <a:p>
          <a:r>
            <a:rPr lang="en-GB"/>
            <a:t>Short staff</a:t>
          </a:r>
        </a:p>
      </dgm:t>
    </dgm:pt>
    <dgm:pt modelId="{6609FBFD-CED7-4D6E-AF13-BFAEC607926D}" type="parTrans" cxnId="{E7FF3296-941A-45AF-B75D-2085447695B9}">
      <dgm:prSet/>
      <dgm:spPr/>
      <dgm:t>
        <a:bodyPr/>
        <a:lstStyle/>
        <a:p>
          <a:endParaRPr lang="en-GB"/>
        </a:p>
      </dgm:t>
    </dgm:pt>
    <dgm:pt modelId="{82F86FA2-3B74-46FD-BDEF-29020166516F}" type="sibTrans" cxnId="{E7FF3296-941A-45AF-B75D-2085447695B9}">
      <dgm:prSet/>
      <dgm:spPr/>
      <dgm:t>
        <a:bodyPr/>
        <a:lstStyle/>
        <a:p>
          <a:endParaRPr lang="en-GB"/>
        </a:p>
      </dgm:t>
    </dgm:pt>
    <dgm:pt modelId="{A0E757CC-8C66-4444-A09C-2F74864B620B}">
      <dgm:prSet/>
      <dgm:spPr/>
      <dgm:t>
        <a:bodyPr/>
        <a:lstStyle/>
        <a:p>
          <a:r>
            <a:rPr lang="en-GB"/>
            <a:t>Undertrained Staff</a:t>
          </a:r>
        </a:p>
      </dgm:t>
    </dgm:pt>
    <dgm:pt modelId="{9980BD7D-8C43-430D-9FF0-F74A845CD356}" type="parTrans" cxnId="{CA2E8BE5-686A-41C2-A630-17C358F330EA}">
      <dgm:prSet/>
      <dgm:spPr/>
      <dgm:t>
        <a:bodyPr/>
        <a:lstStyle/>
        <a:p>
          <a:endParaRPr lang="en-GB"/>
        </a:p>
      </dgm:t>
    </dgm:pt>
    <dgm:pt modelId="{B84F4771-7D9D-4637-9F8B-B647EF0CCE76}" type="sibTrans" cxnId="{CA2E8BE5-686A-41C2-A630-17C358F330EA}">
      <dgm:prSet/>
      <dgm:spPr/>
      <dgm:t>
        <a:bodyPr/>
        <a:lstStyle/>
        <a:p>
          <a:endParaRPr lang="en-GB"/>
        </a:p>
      </dgm:t>
    </dgm:pt>
    <dgm:pt modelId="{125CD3DF-3058-46B6-84F2-8EEA5D578817}" type="pres">
      <dgm:prSet presAssocID="{CE5F8561-C3D3-4318-872C-1C46CF84C09E}" presName="linear" presStyleCnt="0">
        <dgm:presLayoutVars>
          <dgm:animLvl val="lvl"/>
          <dgm:resizeHandles val="exact"/>
        </dgm:presLayoutVars>
      </dgm:prSet>
      <dgm:spPr/>
    </dgm:pt>
    <dgm:pt modelId="{D6A6B3FE-067C-44AC-B1A4-4A93ECC5D1E3}" type="pres">
      <dgm:prSet presAssocID="{5FB9883D-9033-4453-8010-73486B773494}" presName="parentText" presStyleLbl="node1" presStyleIdx="0" presStyleCnt="4">
        <dgm:presLayoutVars>
          <dgm:chMax val="0"/>
          <dgm:bulletEnabled val="1"/>
        </dgm:presLayoutVars>
      </dgm:prSet>
      <dgm:spPr/>
    </dgm:pt>
    <dgm:pt modelId="{837543C1-CE0A-4D80-B9D5-C8A1C11D742F}" type="pres">
      <dgm:prSet presAssocID="{F0E8C104-48AE-4D10-9718-7C7F4BBA0D21}" presName="spacer" presStyleCnt="0"/>
      <dgm:spPr/>
    </dgm:pt>
    <dgm:pt modelId="{AB2FC473-9613-4C8B-81FB-A498BCB28032}" type="pres">
      <dgm:prSet presAssocID="{A0E757CC-8C66-4444-A09C-2F74864B620B}" presName="parentText" presStyleLbl="node1" presStyleIdx="1" presStyleCnt="4" custLinFactNeighborX="213" custLinFactNeighborY="-20919">
        <dgm:presLayoutVars>
          <dgm:chMax val="0"/>
          <dgm:bulletEnabled val="1"/>
        </dgm:presLayoutVars>
      </dgm:prSet>
      <dgm:spPr/>
    </dgm:pt>
    <dgm:pt modelId="{67F107AB-26C4-49A1-9F64-1B16F759BA7F}" type="pres">
      <dgm:prSet presAssocID="{B84F4771-7D9D-4637-9F8B-B647EF0CCE76}" presName="spacer" presStyleCnt="0"/>
      <dgm:spPr/>
    </dgm:pt>
    <dgm:pt modelId="{EFDDE1E5-702D-48E0-823C-26524A950B02}" type="pres">
      <dgm:prSet presAssocID="{299F498F-BC3F-4087-8085-325968D8BCC3}" presName="parentText" presStyleLbl="node1" presStyleIdx="2" presStyleCnt="4">
        <dgm:presLayoutVars>
          <dgm:chMax val="0"/>
          <dgm:bulletEnabled val="1"/>
        </dgm:presLayoutVars>
      </dgm:prSet>
      <dgm:spPr/>
    </dgm:pt>
    <dgm:pt modelId="{ED94C1FC-52FF-4BBC-91AB-7754ECD9392A}" type="pres">
      <dgm:prSet presAssocID="{82F86FA2-3B74-46FD-BDEF-29020166516F}" presName="spacer" presStyleCnt="0"/>
      <dgm:spPr/>
    </dgm:pt>
    <dgm:pt modelId="{89F320B8-A1CD-4D39-90A1-45B0FE15CAF1}" type="pres">
      <dgm:prSet presAssocID="{723A4199-67BC-435F-88E2-5C32462A5D2F}" presName="parentText" presStyleLbl="node1" presStyleIdx="3" presStyleCnt="4" custLinFactNeighborX="213" custLinFactNeighborY="3999">
        <dgm:presLayoutVars>
          <dgm:chMax val="0"/>
          <dgm:bulletEnabled val="1"/>
        </dgm:presLayoutVars>
      </dgm:prSet>
      <dgm:spPr/>
    </dgm:pt>
    <dgm:pt modelId="{2A1AD525-C53C-4583-BA6C-743A5D6CFCBB}" type="pres">
      <dgm:prSet presAssocID="{723A4199-67BC-435F-88E2-5C32462A5D2F}" presName="childText" presStyleLbl="revTx" presStyleIdx="0" presStyleCnt="1">
        <dgm:presLayoutVars>
          <dgm:bulletEnabled val="1"/>
        </dgm:presLayoutVars>
      </dgm:prSet>
      <dgm:spPr/>
    </dgm:pt>
  </dgm:ptLst>
  <dgm:cxnLst>
    <dgm:cxn modelId="{C6A02810-49B1-4544-BB73-2C9EADD93CA6}" type="presOf" srcId="{CE5F8561-C3D3-4318-872C-1C46CF84C09E}" destId="{125CD3DF-3058-46B6-84F2-8EEA5D578817}" srcOrd="0" destOrd="0" presId="urn:microsoft.com/office/officeart/2005/8/layout/vList2"/>
    <dgm:cxn modelId="{D7F5E173-FE14-42D4-9DB5-24B3B5E54439}" srcId="{CE5F8561-C3D3-4318-872C-1C46CF84C09E}" destId="{723A4199-67BC-435F-88E2-5C32462A5D2F}" srcOrd="3" destOrd="0" parTransId="{37B4146B-ABA1-4384-8C90-78B46F2D9EE0}" sibTransId="{EB97E514-23DC-4460-A9DD-55B486A9C7B5}"/>
    <dgm:cxn modelId="{D4609B55-157D-48CE-93AC-7599E4A66BD2}" type="presOf" srcId="{5FB9883D-9033-4453-8010-73486B773494}" destId="{D6A6B3FE-067C-44AC-B1A4-4A93ECC5D1E3}" srcOrd="0" destOrd="0" presId="urn:microsoft.com/office/officeart/2005/8/layout/vList2"/>
    <dgm:cxn modelId="{647D207B-8A0F-4025-8055-055D86A5A3E2}" type="presOf" srcId="{723A4199-67BC-435F-88E2-5C32462A5D2F}" destId="{89F320B8-A1CD-4D39-90A1-45B0FE15CAF1}" srcOrd="0" destOrd="0" presId="urn:microsoft.com/office/officeart/2005/8/layout/vList2"/>
    <dgm:cxn modelId="{E7FF3296-941A-45AF-B75D-2085447695B9}" srcId="{CE5F8561-C3D3-4318-872C-1C46CF84C09E}" destId="{299F498F-BC3F-4087-8085-325968D8BCC3}" srcOrd="2" destOrd="0" parTransId="{6609FBFD-CED7-4D6E-AF13-BFAEC607926D}" sibTransId="{82F86FA2-3B74-46FD-BDEF-29020166516F}"/>
    <dgm:cxn modelId="{F15767A1-BB89-4711-8A0F-D13691AE7A43}" type="presOf" srcId="{BD678B7A-4838-4429-812D-08CDD2E46560}" destId="{2A1AD525-C53C-4583-BA6C-743A5D6CFCBB}" srcOrd="0" destOrd="0" presId="urn:microsoft.com/office/officeart/2005/8/layout/vList2"/>
    <dgm:cxn modelId="{102FFDAA-FB21-464A-A6D4-ECF8AFA70EF9}" type="presOf" srcId="{A0E757CC-8C66-4444-A09C-2F74864B620B}" destId="{AB2FC473-9613-4C8B-81FB-A498BCB28032}" srcOrd="0" destOrd="0" presId="urn:microsoft.com/office/officeart/2005/8/layout/vList2"/>
    <dgm:cxn modelId="{8E1478C4-21BC-48DF-837F-E704740D3629}" type="presOf" srcId="{299F498F-BC3F-4087-8085-325968D8BCC3}" destId="{EFDDE1E5-702D-48E0-823C-26524A950B02}" srcOrd="0" destOrd="0" presId="urn:microsoft.com/office/officeart/2005/8/layout/vList2"/>
    <dgm:cxn modelId="{1AE9D5CB-EF2B-44E8-860C-DD5926CE0EB5}" srcId="{CE5F8561-C3D3-4318-872C-1C46CF84C09E}" destId="{5FB9883D-9033-4453-8010-73486B773494}" srcOrd="0" destOrd="0" parTransId="{4F059F71-C9B1-482B-9DA0-B64E6449CDCB}" sibTransId="{F0E8C104-48AE-4D10-9718-7C7F4BBA0D21}"/>
    <dgm:cxn modelId="{CA2E8BE5-686A-41C2-A630-17C358F330EA}" srcId="{CE5F8561-C3D3-4318-872C-1C46CF84C09E}" destId="{A0E757CC-8C66-4444-A09C-2F74864B620B}" srcOrd="1" destOrd="0" parTransId="{9980BD7D-8C43-430D-9FF0-F74A845CD356}" sibTransId="{B84F4771-7D9D-4637-9F8B-B647EF0CCE76}"/>
    <dgm:cxn modelId="{AC22F3F9-4AA9-4A63-89BB-D5BE98285D7C}" srcId="{723A4199-67BC-435F-88E2-5C32462A5D2F}" destId="{BD678B7A-4838-4429-812D-08CDD2E46560}" srcOrd="0" destOrd="0" parTransId="{5882D6EB-C84A-4A46-8968-5AE869F6C5DB}" sibTransId="{255BCD6A-6146-453C-BC54-49E0004D5684}"/>
    <dgm:cxn modelId="{360A0361-1EA0-4504-BF61-E8F62DC48B08}" type="presParOf" srcId="{125CD3DF-3058-46B6-84F2-8EEA5D578817}" destId="{D6A6B3FE-067C-44AC-B1A4-4A93ECC5D1E3}" srcOrd="0" destOrd="0" presId="urn:microsoft.com/office/officeart/2005/8/layout/vList2"/>
    <dgm:cxn modelId="{0070D0B9-246E-4CC2-91B6-FF3A926AA715}" type="presParOf" srcId="{125CD3DF-3058-46B6-84F2-8EEA5D578817}" destId="{837543C1-CE0A-4D80-B9D5-C8A1C11D742F}" srcOrd="1" destOrd="0" presId="urn:microsoft.com/office/officeart/2005/8/layout/vList2"/>
    <dgm:cxn modelId="{CDB9FBBA-8DA7-4D08-B780-ABDDE20D944D}" type="presParOf" srcId="{125CD3DF-3058-46B6-84F2-8EEA5D578817}" destId="{AB2FC473-9613-4C8B-81FB-A498BCB28032}" srcOrd="2" destOrd="0" presId="urn:microsoft.com/office/officeart/2005/8/layout/vList2"/>
    <dgm:cxn modelId="{33A2D4C3-5BE0-4EB7-94F3-39144131BCEC}" type="presParOf" srcId="{125CD3DF-3058-46B6-84F2-8EEA5D578817}" destId="{67F107AB-26C4-49A1-9F64-1B16F759BA7F}" srcOrd="3" destOrd="0" presId="urn:microsoft.com/office/officeart/2005/8/layout/vList2"/>
    <dgm:cxn modelId="{ED642056-F801-4C88-B33C-5043EFC23D3E}" type="presParOf" srcId="{125CD3DF-3058-46B6-84F2-8EEA5D578817}" destId="{EFDDE1E5-702D-48E0-823C-26524A950B02}" srcOrd="4" destOrd="0" presId="urn:microsoft.com/office/officeart/2005/8/layout/vList2"/>
    <dgm:cxn modelId="{C5423FAE-9CBC-4CB0-9EFA-138D6819D359}" type="presParOf" srcId="{125CD3DF-3058-46B6-84F2-8EEA5D578817}" destId="{ED94C1FC-52FF-4BBC-91AB-7754ECD9392A}" srcOrd="5" destOrd="0" presId="urn:microsoft.com/office/officeart/2005/8/layout/vList2"/>
    <dgm:cxn modelId="{9C95320E-37A5-4F0D-B31F-27A45047E63B}" type="presParOf" srcId="{125CD3DF-3058-46B6-84F2-8EEA5D578817}" destId="{89F320B8-A1CD-4D39-90A1-45B0FE15CAF1}" srcOrd="6" destOrd="0" presId="urn:microsoft.com/office/officeart/2005/8/layout/vList2"/>
    <dgm:cxn modelId="{C6C4BC20-72FB-4A3D-AA35-012927449242}" type="presParOf" srcId="{125CD3DF-3058-46B6-84F2-8EEA5D578817}" destId="{2A1AD525-C53C-4583-BA6C-743A5D6CFCBB}"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C3C08B-141C-4309-B6CC-1AC4EC12C5A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A0ABA75D-8B15-4528-9FFC-574982A1FF64}">
      <dgm:prSet phldrT="[Text]"/>
      <dgm:spPr/>
      <dgm:t>
        <a:bodyPr/>
        <a:lstStyle/>
        <a:p>
          <a:pPr rtl="0"/>
          <a:r>
            <a:rPr lang="en-GB">
              <a:latin typeface="Century Gothic" panose="020B0502020202020204"/>
            </a:rPr>
            <a:t>Covid 19</a:t>
          </a:r>
          <a:endParaRPr lang="en-GB"/>
        </a:p>
      </dgm:t>
    </dgm:pt>
    <dgm:pt modelId="{D0A33BEF-40CA-4843-A5DC-5CFD12A2C173}" type="parTrans" cxnId="{35F5B8C4-133B-4FD3-9DFE-D921B973B80B}">
      <dgm:prSet/>
      <dgm:spPr/>
      <dgm:t>
        <a:bodyPr/>
        <a:lstStyle/>
        <a:p>
          <a:endParaRPr lang="en-GB"/>
        </a:p>
      </dgm:t>
    </dgm:pt>
    <dgm:pt modelId="{50B06515-FE55-4D53-8EB5-34F02141E697}" type="sibTrans" cxnId="{35F5B8C4-133B-4FD3-9DFE-D921B973B80B}">
      <dgm:prSet/>
      <dgm:spPr/>
      <dgm:t>
        <a:bodyPr/>
        <a:lstStyle/>
        <a:p>
          <a:endParaRPr lang="en-GB"/>
        </a:p>
      </dgm:t>
    </dgm:pt>
    <dgm:pt modelId="{F8811650-30E3-44FA-A734-FD9D31EF3026}">
      <dgm:prSet phldrT="[Text]" phldr="0"/>
      <dgm:spPr/>
      <dgm:t>
        <a:bodyPr/>
        <a:lstStyle/>
        <a:p>
          <a:pPr rtl="0"/>
          <a:r>
            <a:rPr lang="en-GB"/>
            <a:t>opportunity to have a vaccine</a:t>
          </a:r>
          <a:r>
            <a:rPr lang="en-GB">
              <a:latin typeface="Century Gothic" panose="020B0502020202020204"/>
            </a:rPr>
            <a:t> .</a:t>
          </a:r>
          <a:endParaRPr lang="en-GB"/>
        </a:p>
      </dgm:t>
    </dgm:pt>
    <dgm:pt modelId="{320168E1-7241-4BEF-86A9-1B3CB7726241}" type="parTrans" cxnId="{D51FA024-E754-4ADD-95D2-5596463BC813}">
      <dgm:prSet/>
      <dgm:spPr/>
      <dgm:t>
        <a:bodyPr/>
        <a:lstStyle/>
        <a:p>
          <a:endParaRPr lang="en-GB"/>
        </a:p>
      </dgm:t>
    </dgm:pt>
    <dgm:pt modelId="{80383F3C-740E-4DC9-9979-2ECFFE421A9C}" type="sibTrans" cxnId="{D51FA024-E754-4ADD-95D2-5596463BC813}">
      <dgm:prSet/>
      <dgm:spPr/>
      <dgm:t>
        <a:bodyPr/>
        <a:lstStyle/>
        <a:p>
          <a:endParaRPr lang="en-GB"/>
        </a:p>
      </dgm:t>
    </dgm:pt>
    <dgm:pt modelId="{E7FD2E0C-6266-4650-88A3-765AC88994D1}">
      <dgm:prSet phldrT="[Text]"/>
      <dgm:spPr/>
      <dgm:t>
        <a:bodyPr/>
        <a:lstStyle/>
        <a:p>
          <a:pPr rtl="0"/>
          <a:r>
            <a:rPr lang="en-GB"/>
            <a:t>Opportunity for weekly tests</a:t>
          </a:r>
          <a:r>
            <a:rPr lang="en-GB">
              <a:latin typeface="Century Gothic" panose="020B0502020202020204"/>
            </a:rPr>
            <a:t> .</a:t>
          </a:r>
        </a:p>
      </dgm:t>
    </dgm:pt>
    <dgm:pt modelId="{849CAD09-EA21-4185-B869-4419397FB637}" type="parTrans" cxnId="{FD3B6706-CC0F-4753-B4B6-FDC9FD687971}">
      <dgm:prSet/>
      <dgm:spPr/>
      <dgm:t>
        <a:bodyPr/>
        <a:lstStyle/>
        <a:p>
          <a:endParaRPr lang="en-GB"/>
        </a:p>
      </dgm:t>
    </dgm:pt>
    <dgm:pt modelId="{EBE557AE-3C93-41A1-A080-C858645E0515}" type="sibTrans" cxnId="{FD3B6706-CC0F-4753-B4B6-FDC9FD687971}">
      <dgm:prSet/>
      <dgm:spPr/>
      <dgm:t>
        <a:bodyPr/>
        <a:lstStyle/>
        <a:p>
          <a:endParaRPr lang="en-GB"/>
        </a:p>
      </dgm:t>
    </dgm:pt>
    <dgm:pt modelId="{65146F3F-38A8-4BE5-93F0-E5B862D3258C}">
      <dgm:prSet phldrT="[Text]" phldr="0"/>
      <dgm:spPr/>
      <dgm:t>
        <a:bodyPr/>
        <a:lstStyle/>
        <a:p>
          <a:pPr rtl="0"/>
          <a:r>
            <a:rPr lang="en-GB">
              <a:latin typeface="Century Gothic" panose="020B0502020202020204"/>
            </a:rPr>
            <a:t>Undertraining</a:t>
          </a:r>
          <a:endParaRPr lang="en-GB"/>
        </a:p>
      </dgm:t>
    </dgm:pt>
    <dgm:pt modelId="{7DC75485-48C7-4B34-955D-16B47CE60114}" type="parTrans" cxnId="{76212E56-964D-4A0B-AA65-6A61ED105CFC}">
      <dgm:prSet/>
      <dgm:spPr/>
      <dgm:t>
        <a:bodyPr/>
        <a:lstStyle/>
        <a:p>
          <a:endParaRPr lang="en-GB"/>
        </a:p>
      </dgm:t>
    </dgm:pt>
    <dgm:pt modelId="{87EC0D00-C6A8-43BA-B8EB-3B913306BED1}" type="sibTrans" cxnId="{76212E56-964D-4A0B-AA65-6A61ED105CFC}">
      <dgm:prSet/>
      <dgm:spPr/>
      <dgm:t>
        <a:bodyPr/>
        <a:lstStyle/>
        <a:p>
          <a:endParaRPr lang="en-GB"/>
        </a:p>
      </dgm:t>
    </dgm:pt>
    <dgm:pt modelId="{E9C95936-52BD-4787-B8B9-35FBD67BB085}">
      <dgm:prSet phldrT="[Text]" phldr="0"/>
      <dgm:spPr/>
      <dgm:t>
        <a:bodyPr/>
        <a:lstStyle/>
        <a:p>
          <a:pPr rtl="0"/>
          <a:r>
            <a:rPr lang="en-GB">
              <a:latin typeface="Century Gothic" panose="020B0502020202020204"/>
            </a:rPr>
            <a:t>Short Staff</a:t>
          </a:r>
          <a:endParaRPr lang="en-GB"/>
        </a:p>
      </dgm:t>
    </dgm:pt>
    <dgm:pt modelId="{AC2B52CB-DE72-4C48-B408-5CBAD1BE8EC0}" type="parTrans" cxnId="{1680AC02-5959-4774-8951-E674998141DB}">
      <dgm:prSet/>
      <dgm:spPr/>
      <dgm:t>
        <a:bodyPr/>
        <a:lstStyle/>
        <a:p>
          <a:endParaRPr lang="en-GB"/>
        </a:p>
      </dgm:t>
    </dgm:pt>
    <dgm:pt modelId="{DA56B0FE-3BDA-4983-82AC-ADD989963726}" type="sibTrans" cxnId="{1680AC02-5959-4774-8951-E674998141DB}">
      <dgm:prSet/>
      <dgm:spPr/>
      <dgm:t>
        <a:bodyPr/>
        <a:lstStyle/>
        <a:p>
          <a:endParaRPr lang="en-GB"/>
        </a:p>
      </dgm:t>
    </dgm:pt>
    <dgm:pt modelId="{57BC3469-4714-4743-97A6-A5F504FB7F7C}">
      <dgm:prSet phldrT="[Text]"/>
      <dgm:spPr/>
      <dgm:t>
        <a:bodyPr/>
        <a:lstStyle/>
        <a:p>
          <a:r>
            <a:rPr lang="en-GB"/>
            <a:t>Increase the salary</a:t>
          </a:r>
        </a:p>
      </dgm:t>
    </dgm:pt>
    <dgm:pt modelId="{8278CFCD-5B3E-4624-AE96-4E606270293A}" type="parTrans" cxnId="{68703C70-C7FA-4A28-8BE5-7E8717833E71}">
      <dgm:prSet/>
      <dgm:spPr/>
      <dgm:t>
        <a:bodyPr/>
        <a:lstStyle/>
        <a:p>
          <a:endParaRPr lang="en-GB"/>
        </a:p>
      </dgm:t>
    </dgm:pt>
    <dgm:pt modelId="{CED8A9FD-DEA0-4F82-84DA-6302AA84BED4}" type="sibTrans" cxnId="{68703C70-C7FA-4A28-8BE5-7E8717833E71}">
      <dgm:prSet/>
      <dgm:spPr/>
      <dgm:t>
        <a:bodyPr/>
        <a:lstStyle/>
        <a:p>
          <a:endParaRPr lang="en-GB"/>
        </a:p>
      </dgm:t>
    </dgm:pt>
    <dgm:pt modelId="{77C706C5-5D86-4066-9B77-0848101BA798}">
      <dgm:prSet phldrT="[Text]"/>
      <dgm:spPr/>
      <dgm:t>
        <a:bodyPr/>
        <a:lstStyle/>
        <a:p>
          <a:pPr rtl="0"/>
          <a:r>
            <a:rPr lang="en-GB"/>
            <a:t>Dementia care</a:t>
          </a:r>
          <a:r>
            <a:rPr lang="en-GB">
              <a:latin typeface="Century Gothic" panose="020B0502020202020204"/>
            </a:rPr>
            <a:t> to become</a:t>
          </a:r>
          <a:r>
            <a:rPr lang="en-GB"/>
            <a:t> a government priority</a:t>
          </a:r>
          <a:r>
            <a:rPr lang="en-GB">
              <a:latin typeface="Century Gothic" panose="020B0502020202020204"/>
            </a:rPr>
            <a:t>.</a:t>
          </a:r>
          <a:endParaRPr lang="en-GB"/>
        </a:p>
      </dgm:t>
    </dgm:pt>
    <dgm:pt modelId="{55D3A7F1-41BE-4D9C-8D21-EE9371689D40}" type="parTrans" cxnId="{F2CC867D-E3F8-4271-8B91-E22B2AE98F34}">
      <dgm:prSet/>
      <dgm:spPr/>
      <dgm:t>
        <a:bodyPr/>
        <a:lstStyle/>
        <a:p>
          <a:endParaRPr lang="en-GB"/>
        </a:p>
      </dgm:t>
    </dgm:pt>
    <dgm:pt modelId="{9F85CBAF-DC90-4FD4-8C9F-06098EC311C5}" type="sibTrans" cxnId="{F2CC867D-E3F8-4271-8B91-E22B2AE98F34}">
      <dgm:prSet/>
      <dgm:spPr/>
      <dgm:t>
        <a:bodyPr/>
        <a:lstStyle/>
        <a:p>
          <a:endParaRPr lang="en-GB"/>
        </a:p>
      </dgm:t>
    </dgm:pt>
    <dgm:pt modelId="{137CD978-E7FC-4D21-9DC6-720A0A6EFB8D}">
      <dgm:prSet phldrT="[Text]"/>
      <dgm:spPr/>
      <dgm:t>
        <a:bodyPr/>
        <a:lstStyle/>
        <a:p>
          <a:pPr rtl="0"/>
          <a:r>
            <a:rPr lang="en-GB"/>
            <a:t>Mandatory Training for Care Home </a:t>
          </a:r>
          <a:r>
            <a:rPr lang="en-GB">
              <a:latin typeface="Century Gothic" panose="020B0502020202020204"/>
            </a:rPr>
            <a:t>Staff.</a:t>
          </a:r>
          <a:endParaRPr lang="en-GB"/>
        </a:p>
      </dgm:t>
    </dgm:pt>
    <dgm:pt modelId="{047F6AC4-6523-4D84-96C4-52C4510DE676}" type="parTrans" cxnId="{E126625E-BF8D-4DAD-AFDE-9B211B769F6F}">
      <dgm:prSet/>
      <dgm:spPr/>
      <dgm:t>
        <a:bodyPr/>
        <a:lstStyle/>
        <a:p>
          <a:endParaRPr lang="en-GB"/>
        </a:p>
      </dgm:t>
    </dgm:pt>
    <dgm:pt modelId="{2570F6D6-C821-4CD5-8B63-7EDBB468E0DC}" type="sibTrans" cxnId="{E126625E-BF8D-4DAD-AFDE-9B211B769F6F}">
      <dgm:prSet/>
      <dgm:spPr/>
      <dgm:t>
        <a:bodyPr/>
        <a:lstStyle/>
        <a:p>
          <a:endParaRPr lang="en-GB"/>
        </a:p>
      </dgm:t>
    </dgm:pt>
    <dgm:pt modelId="{757261A5-DB77-47A3-9756-EADEAA3DC18F}">
      <dgm:prSet phldrT="[Text]"/>
      <dgm:spPr/>
      <dgm:t>
        <a:bodyPr/>
        <a:lstStyle/>
        <a:p>
          <a:r>
            <a:rPr lang="en-GB"/>
            <a:t>Solving rota issues</a:t>
          </a:r>
        </a:p>
      </dgm:t>
    </dgm:pt>
    <dgm:pt modelId="{2D373499-5290-45DA-8042-35C8BDB5B5D2}" type="parTrans" cxnId="{E5552C60-6210-4949-BB08-F3E30D8C4B31}">
      <dgm:prSet/>
      <dgm:spPr/>
      <dgm:t>
        <a:bodyPr/>
        <a:lstStyle/>
        <a:p>
          <a:endParaRPr lang="en-GB"/>
        </a:p>
      </dgm:t>
    </dgm:pt>
    <dgm:pt modelId="{8C98DD59-4F60-47C2-9B81-FCF2A15FE437}" type="sibTrans" cxnId="{E5552C60-6210-4949-BB08-F3E30D8C4B31}">
      <dgm:prSet/>
      <dgm:spPr/>
      <dgm:t>
        <a:bodyPr/>
        <a:lstStyle/>
        <a:p>
          <a:endParaRPr lang="en-GB"/>
        </a:p>
      </dgm:t>
    </dgm:pt>
    <dgm:pt modelId="{8A5FDCA6-527C-4AA4-8A50-FC828890082B}">
      <dgm:prSet phldr="0"/>
      <dgm:spPr/>
      <dgm:t>
        <a:bodyPr/>
        <a:lstStyle/>
        <a:p>
          <a:pPr rtl="0"/>
          <a:r>
            <a:rPr lang="en-GB"/>
            <a:t>Restricting visits to a named single visitor</a:t>
          </a:r>
          <a:r>
            <a:rPr lang="en-GB">
              <a:latin typeface="Century Gothic" panose="020B0502020202020204"/>
            </a:rPr>
            <a:t>.</a:t>
          </a:r>
        </a:p>
      </dgm:t>
    </dgm:pt>
    <dgm:pt modelId="{FFD745C8-C995-4ED2-8325-96898BEFD9C8}" type="parTrans" cxnId="{74064B10-3CF6-4E5A-841F-0EF17BFE108F}">
      <dgm:prSet/>
      <dgm:spPr/>
      <dgm:t>
        <a:bodyPr/>
        <a:lstStyle/>
        <a:p>
          <a:endParaRPr lang="en-GB"/>
        </a:p>
      </dgm:t>
    </dgm:pt>
    <dgm:pt modelId="{73C68814-7326-4E6A-9FF4-776B35F501F9}" type="sibTrans" cxnId="{74064B10-3CF6-4E5A-841F-0EF17BFE108F}">
      <dgm:prSet/>
      <dgm:spPr/>
      <dgm:t>
        <a:bodyPr/>
        <a:lstStyle/>
        <a:p>
          <a:endParaRPr lang="en-GB"/>
        </a:p>
      </dgm:t>
    </dgm:pt>
    <dgm:pt modelId="{091CC0A3-4CC3-42D6-8AB9-D4D6FEAD29B3}">
      <dgm:prSet phldrT="[Text]"/>
      <dgm:spPr/>
      <dgm:t>
        <a:bodyPr/>
        <a:lstStyle/>
        <a:p>
          <a:pPr rtl="0"/>
          <a:r>
            <a:rPr lang="en-GB">
              <a:latin typeface="Century Gothic" panose="020B0502020202020204"/>
            </a:rPr>
            <a:t>Offering</a:t>
          </a:r>
          <a:r>
            <a:rPr lang="en-GB"/>
            <a:t> signing bonuses</a:t>
          </a:r>
          <a:r>
            <a:rPr lang="en-GB">
              <a:latin typeface="Century Gothic" panose="020B0502020202020204"/>
            </a:rPr>
            <a:t> </a:t>
          </a:r>
          <a:endParaRPr lang="en-GB"/>
        </a:p>
      </dgm:t>
    </dgm:pt>
    <dgm:pt modelId="{53636A59-DBA5-403B-BA61-FBBB0EA7FE28}" type="parTrans" cxnId="{53F1814B-EB62-4540-9002-57D4A20507D0}">
      <dgm:prSet/>
      <dgm:spPr/>
    </dgm:pt>
    <dgm:pt modelId="{5FFA8690-4B2E-4F6B-823C-73A474893A36}" type="sibTrans" cxnId="{53F1814B-EB62-4540-9002-57D4A20507D0}">
      <dgm:prSet/>
      <dgm:spPr/>
    </dgm:pt>
    <dgm:pt modelId="{27FB41F1-B9AD-4C1E-B47C-2E7887413766}">
      <dgm:prSet phldr="0"/>
      <dgm:spPr/>
      <dgm:t>
        <a:bodyPr/>
        <a:lstStyle/>
        <a:p>
          <a:pPr rtl="0"/>
          <a:r>
            <a:rPr lang="en-GB"/>
            <a:t>Carers to preserve and maintain the dignity, individuality and privacy of all residents</a:t>
          </a:r>
          <a:r>
            <a:rPr lang="en-GB">
              <a:latin typeface="Century Gothic" panose="020B0502020202020204"/>
            </a:rPr>
            <a:t>.</a:t>
          </a:r>
        </a:p>
      </dgm:t>
    </dgm:pt>
    <dgm:pt modelId="{09727690-0596-472F-A8B3-10E39520D909}" type="parTrans" cxnId="{68317DE7-131F-41EE-BD03-707589250073}">
      <dgm:prSet/>
      <dgm:spPr/>
    </dgm:pt>
    <dgm:pt modelId="{377174BF-D7BE-47C9-9EFA-11887CF12CE6}" type="sibTrans" cxnId="{68317DE7-131F-41EE-BD03-707589250073}">
      <dgm:prSet/>
      <dgm:spPr/>
    </dgm:pt>
    <dgm:pt modelId="{288CDCBA-86D8-424F-9E48-020ECF4A02FC}">
      <dgm:prSet phldr="0"/>
      <dgm:spPr/>
      <dgm:t>
        <a:bodyPr/>
        <a:lstStyle/>
        <a:p>
          <a:pPr rtl="0"/>
          <a:r>
            <a:rPr lang="en-GB"/>
            <a:t>care workers to be recognised properly as trained professionals.</a:t>
          </a:r>
          <a:endParaRPr lang="en-GB">
            <a:latin typeface="Century Gothic" panose="020B0502020202020204"/>
          </a:endParaRPr>
        </a:p>
      </dgm:t>
    </dgm:pt>
    <dgm:pt modelId="{FB00B4A1-5EA5-4370-8F53-FA4444958528}" type="parTrans" cxnId="{263BB224-9E33-45EF-A6FD-308E1D32C5E8}">
      <dgm:prSet/>
      <dgm:spPr/>
    </dgm:pt>
    <dgm:pt modelId="{70B0529A-1480-45FF-9013-DEECC167AA69}" type="sibTrans" cxnId="{263BB224-9E33-45EF-A6FD-308E1D32C5E8}">
      <dgm:prSet/>
      <dgm:spPr/>
    </dgm:pt>
    <dgm:pt modelId="{7D638A98-205B-44CD-A4FA-52BDDCE05A17}" type="pres">
      <dgm:prSet presAssocID="{3BC3C08B-141C-4309-B6CC-1AC4EC12C5AE}" presName="Name0" presStyleCnt="0">
        <dgm:presLayoutVars>
          <dgm:dir/>
          <dgm:animLvl val="lvl"/>
          <dgm:resizeHandles val="exact"/>
        </dgm:presLayoutVars>
      </dgm:prSet>
      <dgm:spPr/>
    </dgm:pt>
    <dgm:pt modelId="{4B808AB7-6376-42AF-AA83-944BAE206054}" type="pres">
      <dgm:prSet presAssocID="{A0ABA75D-8B15-4528-9FFC-574982A1FF64}" presName="composite" presStyleCnt="0"/>
      <dgm:spPr/>
    </dgm:pt>
    <dgm:pt modelId="{769B9CE1-9DBE-4DB5-9C05-228EDE340E1A}" type="pres">
      <dgm:prSet presAssocID="{A0ABA75D-8B15-4528-9FFC-574982A1FF64}" presName="parTx" presStyleLbl="alignNode1" presStyleIdx="0" presStyleCnt="3">
        <dgm:presLayoutVars>
          <dgm:chMax val="0"/>
          <dgm:chPref val="0"/>
          <dgm:bulletEnabled val="1"/>
        </dgm:presLayoutVars>
      </dgm:prSet>
      <dgm:spPr/>
    </dgm:pt>
    <dgm:pt modelId="{42B24F26-83C9-4694-B58F-82E73B3CBD4F}" type="pres">
      <dgm:prSet presAssocID="{A0ABA75D-8B15-4528-9FFC-574982A1FF64}" presName="desTx" presStyleLbl="alignAccFollowNode1" presStyleIdx="0" presStyleCnt="3">
        <dgm:presLayoutVars>
          <dgm:bulletEnabled val="1"/>
        </dgm:presLayoutVars>
      </dgm:prSet>
      <dgm:spPr/>
    </dgm:pt>
    <dgm:pt modelId="{E1D9E473-FE47-440A-8BB5-215C1F9181AD}" type="pres">
      <dgm:prSet presAssocID="{50B06515-FE55-4D53-8EB5-34F02141E697}" presName="space" presStyleCnt="0"/>
      <dgm:spPr/>
    </dgm:pt>
    <dgm:pt modelId="{B5509755-C16B-4CA8-AC09-D9A9245C6C5F}" type="pres">
      <dgm:prSet presAssocID="{65146F3F-38A8-4BE5-93F0-E5B862D3258C}" presName="composite" presStyleCnt="0"/>
      <dgm:spPr/>
    </dgm:pt>
    <dgm:pt modelId="{19BC6559-BCD6-4B19-8A06-645B43A02041}" type="pres">
      <dgm:prSet presAssocID="{65146F3F-38A8-4BE5-93F0-E5B862D3258C}" presName="parTx" presStyleLbl="alignNode1" presStyleIdx="1" presStyleCnt="3">
        <dgm:presLayoutVars>
          <dgm:chMax val="0"/>
          <dgm:chPref val="0"/>
          <dgm:bulletEnabled val="1"/>
        </dgm:presLayoutVars>
      </dgm:prSet>
      <dgm:spPr/>
    </dgm:pt>
    <dgm:pt modelId="{141E01CE-70C7-46E4-8342-9B0FE21AF7C9}" type="pres">
      <dgm:prSet presAssocID="{65146F3F-38A8-4BE5-93F0-E5B862D3258C}" presName="desTx" presStyleLbl="alignAccFollowNode1" presStyleIdx="1" presStyleCnt="3">
        <dgm:presLayoutVars>
          <dgm:bulletEnabled val="1"/>
        </dgm:presLayoutVars>
      </dgm:prSet>
      <dgm:spPr/>
    </dgm:pt>
    <dgm:pt modelId="{A7DB0C37-A541-45DE-8B3E-58ED0EEFD8BA}" type="pres">
      <dgm:prSet presAssocID="{87EC0D00-C6A8-43BA-B8EB-3B913306BED1}" presName="space" presStyleCnt="0"/>
      <dgm:spPr/>
    </dgm:pt>
    <dgm:pt modelId="{7993DBC5-8E89-4D64-96F9-2B8C06025E96}" type="pres">
      <dgm:prSet presAssocID="{E9C95936-52BD-4787-B8B9-35FBD67BB085}" presName="composite" presStyleCnt="0"/>
      <dgm:spPr/>
    </dgm:pt>
    <dgm:pt modelId="{6C8AD697-5758-4263-950A-F91F9A17DACA}" type="pres">
      <dgm:prSet presAssocID="{E9C95936-52BD-4787-B8B9-35FBD67BB085}" presName="parTx" presStyleLbl="alignNode1" presStyleIdx="2" presStyleCnt="3">
        <dgm:presLayoutVars>
          <dgm:chMax val="0"/>
          <dgm:chPref val="0"/>
          <dgm:bulletEnabled val="1"/>
        </dgm:presLayoutVars>
      </dgm:prSet>
      <dgm:spPr/>
    </dgm:pt>
    <dgm:pt modelId="{BB25E500-5FE8-45A6-9A9E-0F8AD2D05CEA}" type="pres">
      <dgm:prSet presAssocID="{E9C95936-52BD-4787-B8B9-35FBD67BB085}" presName="desTx" presStyleLbl="alignAccFollowNode1" presStyleIdx="2" presStyleCnt="3">
        <dgm:presLayoutVars>
          <dgm:bulletEnabled val="1"/>
        </dgm:presLayoutVars>
      </dgm:prSet>
      <dgm:spPr/>
    </dgm:pt>
  </dgm:ptLst>
  <dgm:cxnLst>
    <dgm:cxn modelId="{1680AC02-5959-4774-8951-E674998141DB}" srcId="{3BC3C08B-141C-4309-B6CC-1AC4EC12C5AE}" destId="{E9C95936-52BD-4787-B8B9-35FBD67BB085}" srcOrd="2" destOrd="0" parTransId="{AC2B52CB-DE72-4C48-B408-5CBAD1BE8EC0}" sibTransId="{DA56B0FE-3BDA-4983-82AC-ADD989963726}"/>
    <dgm:cxn modelId="{FD3B6706-CC0F-4753-B4B6-FDC9FD687971}" srcId="{A0ABA75D-8B15-4528-9FFC-574982A1FF64}" destId="{E7FD2E0C-6266-4650-88A3-765AC88994D1}" srcOrd="1" destOrd="0" parTransId="{849CAD09-EA21-4185-B869-4419397FB637}" sibTransId="{EBE557AE-3C93-41A1-A080-C858645E0515}"/>
    <dgm:cxn modelId="{06E1AD0C-8402-49DA-A3D9-0E339FF5F5EF}" type="presOf" srcId="{137CD978-E7FC-4D21-9DC6-720A0A6EFB8D}" destId="{141E01CE-70C7-46E4-8342-9B0FE21AF7C9}" srcOrd="0" destOrd="0" presId="urn:microsoft.com/office/officeart/2005/8/layout/hList1"/>
    <dgm:cxn modelId="{74064B10-3CF6-4E5A-841F-0EF17BFE108F}" srcId="{A0ABA75D-8B15-4528-9FFC-574982A1FF64}" destId="{8A5FDCA6-527C-4AA4-8A50-FC828890082B}" srcOrd="2" destOrd="0" parTransId="{FFD745C8-C995-4ED2-8325-96898BEFD9C8}" sibTransId="{73C68814-7326-4E6A-9FF4-776B35F501F9}"/>
    <dgm:cxn modelId="{53C9EF1B-E0D1-40D5-9F7A-09C9BDC2918D}" type="presOf" srcId="{091CC0A3-4CC3-42D6-8AB9-D4D6FEAD29B3}" destId="{BB25E500-5FE8-45A6-9A9E-0F8AD2D05CEA}" srcOrd="0" destOrd="2" presId="urn:microsoft.com/office/officeart/2005/8/layout/hList1"/>
    <dgm:cxn modelId="{D51FA024-E754-4ADD-95D2-5596463BC813}" srcId="{A0ABA75D-8B15-4528-9FFC-574982A1FF64}" destId="{F8811650-30E3-44FA-A734-FD9D31EF3026}" srcOrd="0" destOrd="0" parTransId="{320168E1-7241-4BEF-86A9-1B3CB7726241}" sibTransId="{80383F3C-740E-4DC9-9979-2ECFFE421A9C}"/>
    <dgm:cxn modelId="{263BB224-9E33-45EF-A6FD-308E1D32C5E8}" srcId="{E9C95936-52BD-4787-B8B9-35FBD67BB085}" destId="{288CDCBA-86D8-424F-9E48-020ECF4A02FC}" srcOrd="3" destOrd="0" parTransId="{FB00B4A1-5EA5-4370-8F53-FA4444958528}" sibTransId="{70B0529A-1480-45FF-9013-DEECC167AA69}"/>
    <dgm:cxn modelId="{0C87862D-F8A1-46BC-849C-9BEC280D2A3A}" type="presOf" srcId="{3BC3C08B-141C-4309-B6CC-1AC4EC12C5AE}" destId="{7D638A98-205B-44CD-A4FA-52BDDCE05A17}" srcOrd="0" destOrd="0" presId="urn:microsoft.com/office/officeart/2005/8/layout/hList1"/>
    <dgm:cxn modelId="{15D1D12D-2DD5-497F-BF6B-BACC66A3F26A}" type="presOf" srcId="{A0ABA75D-8B15-4528-9FFC-574982A1FF64}" destId="{769B9CE1-9DBE-4DB5-9C05-228EDE340E1A}" srcOrd="0" destOrd="0" presId="urn:microsoft.com/office/officeart/2005/8/layout/hList1"/>
    <dgm:cxn modelId="{1879B22F-6D4C-4FE3-95BB-B12BED3C1AF0}" type="presOf" srcId="{F8811650-30E3-44FA-A734-FD9D31EF3026}" destId="{42B24F26-83C9-4694-B58F-82E73B3CBD4F}" srcOrd="0" destOrd="0" presId="urn:microsoft.com/office/officeart/2005/8/layout/hList1"/>
    <dgm:cxn modelId="{E126625E-BF8D-4DAD-AFDE-9B211B769F6F}" srcId="{65146F3F-38A8-4BE5-93F0-E5B862D3258C}" destId="{137CD978-E7FC-4D21-9DC6-720A0A6EFB8D}" srcOrd="0" destOrd="0" parTransId="{047F6AC4-6523-4D84-96C4-52C4510DE676}" sibTransId="{2570F6D6-C821-4CD5-8B63-7EDBB468E0DC}"/>
    <dgm:cxn modelId="{E5552C60-6210-4949-BB08-F3E30D8C4B31}" srcId="{E9C95936-52BD-4787-B8B9-35FBD67BB085}" destId="{757261A5-DB77-47A3-9756-EADEAA3DC18F}" srcOrd="1" destOrd="0" parTransId="{2D373499-5290-45DA-8042-35C8BDB5B5D2}" sibTransId="{8C98DD59-4F60-47C2-9B81-FCF2A15FE437}"/>
    <dgm:cxn modelId="{53F1814B-EB62-4540-9002-57D4A20507D0}" srcId="{E9C95936-52BD-4787-B8B9-35FBD67BB085}" destId="{091CC0A3-4CC3-42D6-8AB9-D4D6FEAD29B3}" srcOrd="2" destOrd="0" parTransId="{53636A59-DBA5-403B-BA61-FBBB0EA7FE28}" sibTransId="{5FFA8690-4B2E-4F6B-823C-73A474893A36}"/>
    <dgm:cxn modelId="{C579064E-B211-4B15-86E3-E6904E8354AB}" type="presOf" srcId="{288CDCBA-86D8-424F-9E48-020ECF4A02FC}" destId="{BB25E500-5FE8-45A6-9A9E-0F8AD2D05CEA}" srcOrd="0" destOrd="3" presId="urn:microsoft.com/office/officeart/2005/8/layout/hList1"/>
    <dgm:cxn modelId="{9AA26B6F-6CF5-4B2C-9172-AD4B3765FEAB}" type="presOf" srcId="{27FB41F1-B9AD-4C1E-B47C-2E7887413766}" destId="{141E01CE-70C7-46E4-8342-9B0FE21AF7C9}" srcOrd="0" destOrd="2" presId="urn:microsoft.com/office/officeart/2005/8/layout/hList1"/>
    <dgm:cxn modelId="{68703C70-C7FA-4A28-8BE5-7E8717833E71}" srcId="{E9C95936-52BD-4787-B8B9-35FBD67BB085}" destId="{57BC3469-4714-4743-97A6-A5F504FB7F7C}" srcOrd="0" destOrd="0" parTransId="{8278CFCD-5B3E-4624-AE96-4E606270293A}" sibTransId="{CED8A9FD-DEA0-4F82-84DA-6302AA84BED4}"/>
    <dgm:cxn modelId="{76212E56-964D-4A0B-AA65-6A61ED105CFC}" srcId="{3BC3C08B-141C-4309-B6CC-1AC4EC12C5AE}" destId="{65146F3F-38A8-4BE5-93F0-E5B862D3258C}" srcOrd="1" destOrd="0" parTransId="{7DC75485-48C7-4B34-955D-16B47CE60114}" sibTransId="{87EC0D00-C6A8-43BA-B8EB-3B913306BED1}"/>
    <dgm:cxn modelId="{D7065857-CABA-4064-9DE8-30044BA91E06}" type="presOf" srcId="{E7FD2E0C-6266-4650-88A3-765AC88994D1}" destId="{42B24F26-83C9-4694-B58F-82E73B3CBD4F}" srcOrd="0" destOrd="1" presId="urn:microsoft.com/office/officeart/2005/8/layout/hList1"/>
    <dgm:cxn modelId="{D2909657-9BA2-4998-99B9-7C1F6CA227C2}" type="presOf" srcId="{77C706C5-5D86-4066-9B77-0848101BA798}" destId="{141E01CE-70C7-46E4-8342-9B0FE21AF7C9}" srcOrd="0" destOrd="1" presId="urn:microsoft.com/office/officeart/2005/8/layout/hList1"/>
    <dgm:cxn modelId="{F2CC867D-E3F8-4271-8B91-E22B2AE98F34}" srcId="{65146F3F-38A8-4BE5-93F0-E5B862D3258C}" destId="{77C706C5-5D86-4066-9B77-0848101BA798}" srcOrd="1" destOrd="0" parTransId="{55D3A7F1-41BE-4D9C-8D21-EE9371689D40}" sibTransId="{9F85CBAF-DC90-4FD4-8C9F-06098EC311C5}"/>
    <dgm:cxn modelId="{3FE0C882-C72B-4493-AACC-35519B774021}" type="presOf" srcId="{57BC3469-4714-4743-97A6-A5F504FB7F7C}" destId="{BB25E500-5FE8-45A6-9A9E-0F8AD2D05CEA}" srcOrd="0" destOrd="0" presId="urn:microsoft.com/office/officeart/2005/8/layout/hList1"/>
    <dgm:cxn modelId="{7C881093-5CD1-418E-84F0-A5325495DA83}" type="presOf" srcId="{E9C95936-52BD-4787-B8B9-35FBD67BB085}" destId="{6C8AD697-5758-4263-950A-F91F9A17DACA}" srcOrd="0" destOrd="0" presId="urn:microsoft.com/office/officeart/2005/8/layout/hList1"/>
    <dgm:cxn modelId="{9922BA96-6816-49CC-ACD0-73887677AA83}" type="presOf" srcId="{757261A5-DB77-47A3-9756-EADEAA3DC18F}" destId="{BB25E500-5FE8-45A6-9A9E-0F8AD2D05CEA}" srcOrd="0" destOrd="1" presId="urn:microsoft.com/office/officeart/2005/8/layout/hList1"/>
    <dgm:cxn modelId="{A518949F-EAA1-4CB0-9FC7-1473E2F4F038}" type="presOf" srcId="{65146F3F-38A8-4BE5-93F0-E5B862D3258C}" destId="{19BC6559-BCD6-4B19-8A06-645B43A02041}" srcOrd="0" destOrd="0" presId="urn:microsoft.com/office/officeart/2005/8/layout/hList1"/>
    <dgm:cxn modelId="{35F5B8C4-133B-4FD3-9DFE-D921B973B80B}" srcId="{3BC3C08B-141C-4309-B6CC-1AC4EC12C5AE}" destId="{A0ABA75D-8B15-4528-9FFC-574982A1FF64}" srcOrd="0" destOrd="0" parTransId="{D0A33BEF-40CA-4843-A5DC-5CFD12A2C173}" sibTransId="{50B06515-FE55-4D53-8EB5-34F02141E697}"/>
    <dgm:cxn modelId="{68317DE7-131F-41EE-BD03-707589250073}" srcId="{65146F3F-38A8-4BE5-93F0-E5B862D3258C}" destId="{27FB41F1-B9AD-4C1E-B47C-2E7887413766}" srcOrd="2" destOrd="0" parTransId="{09727690-0596-472F-A8B3-10E39520D909}" sibTransId="{377174BF-D7BE-47C9-9EFA-11887CF12CE6}"/>
    <dgm:cxn modelId="{560BC3EA-A22C-437A-AFB9-03D1B6BF1732}" type="presOf" srcId="{8A5FDCA6-527C-4AA4-8A50-FC828890082B}" destId="{42B24F26-83C9-4694-B58F-82E73B3CBD4F}" srcOrd="0" destOrd="2" presId="urn:microsoft.com/office/officeart/2005/8/layout/hList1"/>
    <dgm:cxn modelId="{579B1FD4-8B12-40EF-8B68-084AEC64FC26}" type="presParOf" srcId="{7D638A98-205B-44CD-A4FA-52BDDCE05A17}" destId="{4B808AB7-6376-42AF-AA83-944BAE206054}" srcOrd="0" destOrd="0" presId="urn:microsoft.com/office/officeart/2005/8/layout/hList1"/>
    <dgm:cxn modelId="{863D21C3-B4AC-4652-9706-FCD5D0919D85}" type="presParOf" srcId="{4B808AB7-6376-42AF-AA83-944BAE206054}" destId="{769B9CE1-9DBE-4DB5-9C05-228EDE340E1A}" srcOrd="0" destOrd="0" presId="urn:microsoft.com/office/officeart/2005/8/layout/hList1"/>
    <dgm:cxn modelId="{D7B770E4-5069-4491-A78E-AB7A62248BD3}" type="presParOf" srcId="{4B808AB7-6376-42AF-AA83-944BAE206054}" destId="{42B24F26-83C9-4694-B58F-82E73B3CBD4F}" srcOrd="1" destOrd="0" presId="urn:microsoft.com/office/officeart/2005/8/layout/hList1"/>
    <dgm:cxn modelId="{13D7FDD7-A2DC-434F-A71E-4D6390A8BCD7}" type="presParOf" srcId="{7D638A98-205B-44CD-A4FA-52BDDCE05A17}" destId="{E1D9E473-FE47-440A-8BB5-215C1F9181AD}" srcOrd="1" destOrd="0" presId="urn:microsoft.com/office/officeart/2005/8/layout/hList1"/>
    <dgm:cxn modelId="{24919544-59BE-4152-918E-3EAF0D036FFC}" type="presParOf" srcId="{7D638A98-205B-44CD-A4FA-52BDDCE05A17}" destId="{B5509755-C16B-4CA8-AC09-D9A9245C6C5F}" srcOrd="2" destOrd="0" presId="urn:microsoft.com/office/officeart/2005/8/layout/hList1"/>
    <dgm:cxn modelId="{7924F08D-BE01-4AD2-A45B-43D8C7EBE1B5}" type="presParOf" srcId="{B5509755-C16B-4CA8-AC09-D9A9245C6C5F}" destId="{19BC6559-BCD6-4B19-8A06-645B43A02041}" srcOrd="0" destOrd="0" presId="urn:microsoft.com/office/officeart/2005/8/layout/hList1"/>
    <dgm:cxn modelId="{15434935-8A9C-42D9-A5D6-8C1562B79DEA}" type="presParOf" srcId="{B5509755-C16B-4CA8-AC09-D9A9245C6C5F}" destId="{141E01CE-70C7-46E4-8342-9B0FE21AF7C9}" srcOrd="1" destOrd="0" presId="urn:microsoft.com/office/officeart/2005/8/layout/hList1"/>
    <dgm:cxn modelId="{34B517D8-E978-4619-9DCC-B130D8752E38}" type="presParOf" srcId="{7D638A98-205B-44CD-A4FA-52BDDCE05A17}" destId="{A7DB0C37-A541-45DE-8B3E-58ED0EEFD8BA}" srcOrd="3" destOrd="0" presId="urn:microsoft.com/office/officeart/2005/8/layout/hList1"/>
    <dgm:cxn modelId="{251A21F9-B4DF-40DB-AA65-573713219384}" type="presParOf" srcId="{7D638A98-205B-44CD-A4FA-52BDDCE05A17}" destId="{7993DBC5-8E89-4D64-96F9-2B8C06025E96}" srcOrd="4" destOrd="0" presId="urn:microsoft.com/office/officeart/2005/8/layout/hList1"/>
    <dgm:cxn modelId="{4C35DD26-BB14-43CC-8493-396C2332B07E}" type="presParOf" srcId="{7993DBC5-8E89-4D64-96F9-2B8C06025E96}" destId="{6C8AD697-5758-4263-950A-F91F9A17DACA}" srcOrd="0" destOrd="0" presId="urn:microsoft.com/office/officeart/2005/8/layout/hList1"/>
    <dgm:cxn modelId="{22579431-6ED6-4FE7-8FB9-498A43B43B76}" type="presParOf" srcId="{7993DBC5-8E89-4D64-96F9-2B8C06025E96}" destId="{BB25E500-5FE8-45A6-9A9E-0F8AD2D05CEA}"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5D8D59-3E62-46DD-962F-AED83602F258}"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62132060-F8EF-47C2-B9C0-D348C9741AFB}">
      <dgm:prSet phldrT="[Text]"/>
      <dgm:spPr/>
      <dgm:t>
        <a:bodyPr/>
        <a:lstStyle/>
        <a:p>
          <a:pPr rtl="0"/>
          <a:r>
            <a:rPr lang="en-GB">
              <a:latin typeface="Century Gothic" panose="020B0502020202020204"/>
            </a:rPr>
            <a:t>Foreign staff</a:t>
          </a:r>
          <a:endParaRPr lang="en-GB"/>
        </a:p>
      </dgm:t>
    </dgm:pt>
    <dgm:pt modelId="{4E1C2A90-C489-4D8F-AFB5-FE9D50CF6D9A}" type="parTrans" cxnId="{54C59D92-4E68-4920-8DB9-9A36018D8F02}">
      <dgm:prSet/>
      <dgm:spPr/>
      <dgm:t>
        <a:bodyPr/>
        <a:lstStyle/>
        <a:p>
          <a:endParaRPr lang="en-GB"/>
        </a:p>
      </dgm:t>
    </dgm:pt>
    <dgm:pt modelId="{696B5501-FFCE-4FEB-8876-BE656B41BF6C}" type="sibTrans" cxnId="{54C59D92-4E68-4920-8DB9-9A36018D8F02}">
      <dgm:prSet/>
      <dgm:spPr/>
      <dgm:t>
        <a:bodyPr/>
        <a:lstStyle/>
        <a:p>
          <a:endParaRPr lang="en-GB"/>
        </a:p>
      </dgm:t>
    </dgm:pt>
    <dgm:pt modelId="{B268AF2D-E009-40D0-93CD-5BA1E2A5AA7E}">
      <dgm:prSet phldrT="[Text]" phldr="0"/>
      <dgm:spPr/>
      <dgm:t>
        <a:bodyPr/>
        <a:lstStyle/>
        <a:p>
          <a:pPr rtl="0"/>
          <a:r>
            <a:rPr lang="en-GB"/>
            <a:t>English language classes </a:t>
          </a:r>
        </a:p>
      </dgm:t>
    </dgm:pt>
    <dgm:pt modelId="{11A81F9B-0DBC-47B7-9809-E7007DB8FBD5}" type="parTrans" cxnId="{DB2BF21A-4AEA-46A4-87C3-A50587CB660B}">
      <dgm:prSet/>
      <dgm:spPr/>
      <dgm:t>
        <a:bodyPr/>
        <a:lstStyle/>
        <a:p>
          <a:endParaRPr lang="en-GB"/>
        </a:p>
      </dgm:t>
    </dgm:pt>
    <dgm:pt modelId="{DBCD244E-0D5A-45F5-B861-4A929E98D22D}" type="sibTrans" cxnId="{DB2BF21A-4AEA-46A4-87C3-A50587CB660B}">
      <dgm:prSet/>
      <dgm:spPr/>
      <dgm:t>
        <a:bodyPr/>
        <a:lstStyle/>
        <a:p>
          <a:endParaRPr lang="en-GB"/>
        </a:p>
      </dgm:t>
    </dgm:pt>
    <dgm:pt modelId="{103343CA-F180-42B0-BB56-4069528219AE}">
      <dgm:prSet phldrT="[Text]" phldr="0"/>
      <dgm:spPr/>
      <dgm:t>
        <a:bodyPr/>
        <a:lstStyle/>
        <a:p>
          <a:pPr rtl="0"/>
          <a:r>
            <a:rPr lang="en-GB">
              <a:latin typeface="Century Gothic" panose="020B0502020202020204"/>
            </a:rPr>
            <a:t>Discrimination</a:t>
          </a:r>
          <a:r>
            <a:rPr lang="en-GB"/>
            <a:t> awareness training</a:t>
          </a:r>
        </a:p>
      </dgm:t>
    </dgm:pt>
    <dgm:pt modelId="{4F1D806C-3267-46EE-824D-36112E11BA16}" type="parTrans" cxnId="{30330A34-D5A9-40C0-ACA7-2183F6687AA6}">
      <dgm:prSet/>
      <dgm:spPr/>
      <dgm:t>
        <a:bodyPr/>
        <a:lstStyle/>
        <a:p>
          <a:endParaRPr lang="en-GB"/>
        </a:p>
      </dgm:t>
    </dgm:pt>
    <dgm:pt modelId="{6E2D63D0-B972-47B2-BC6E-B5B56F11EFB2}" type="sibTrans" cxnId="{30330A34-D5A9-40C0-ACA7-2183F6687AA6}">
      <dgm:prSet/>
      <dgm:spPr/>
      <dgm:t>
        <a:bodyPr/>
        <a:lstStyle/>
        <a:p>
          <a:endParaRPr lang="en-GB"/>
        </a:p>
      </dgm:t>
    </dgm:pt>
    <dgm:pt modelId="{7D9C6E7A-CA58-4EAB-AFAE-085D2571BB7E}">
      <dgm:prSet phldrT="[Text]" phldr="0"/>
      <dgm:spPr/>
      <dgm:t>
        <a:bodyPr/>
        <a:lstStyle/>
        <a:p>
          <a:pPr rtl="0"/>
          <a:r>
            <a:rPr lang="en-GB">
              <a:latin typeface="Century Gothic" panose="020B0502020202020204"/>
            </a:rPr>
            <a:t>Old equipment </a:t>
          </a:r>
          <a:endParaRPr lang="en-GB"/>
        </a:p>
      </dgm:t>
    </dgm:pt>
    <dgm:pt modelId="{CFF14A55-B6E4-4E07-AF59-2E3A0EB94C97}" type="parTrans" cxnId="{7C112F72-566C-4090-8741-A798D6072319}">
      <dgm:prSet/>
      <dgm:spPr/>
      <dgm:t>
        <a:bodyPr/>
        <a:lstStyle/>
        <a:p>
          <a:endParaRPr lang="en-GB"/>
        </a:p>
      </dgm:t>
    </dgm:pt>
    <dgm:pt modelId="{C72910C5-E5B1-409A-9478-0E8DA181AC7D}" type="sibTrans" cxnId="{7C112F72-566C-4090-8741-A798D6072319}">
      <dgm:prSet/>
      <dgm:spPr/>
      <dgm:t>
        <a:bodyPr/>
        <a:lstStyle/>
        <a:p>
          <a:endParaRPr lang="en-GB"/>
        </a:p>
      </dgm:t>
    </dgm:pt>
    <dgm:pt modelId="{FB0D70A4-E683-479C-A98A-E6081C5F19A2}">
      <dgm:prSet phldrT="[Text]" phldr="0"/>
      <dgm:spPr/>
      <dgm:t>
        <a:bodyPr/>
        <a:lstStyle/>
        <a:p>
          <a:pPr rtl="0"/>
          <a:r>
            <a:rPr lang="en-GB">
              <a:latin typeface="Century Gothic" panose="020B0502020202020204"/>
            </a:rPr>
            <a:t>Mobile Hoists investment </a:t>
          </a:r>
          <a:endParaRPr lang="en-GB"/>
        </a:p>
      </dgm:t>
    </dgm:pt>
    <dgm:pt modelId="{54D4D2D8-2592-41C8-B7A4-A3D3DB1AD0DA}" type="parTrans" cxnId="{CB257866-EC7A-4440-95A6-E2613EBF9A85}">
      <dgm:prSet/>
      <dgm:spPr/>
      <dgm:t>
        <a:bodyPr/>
        <a:lstStyle/>
        <a:p>
          <a:endParaRPr lang="en-GB"/>
        </a:p>
      </dgm:t>
    </dgm:pt>
    <dgm:pt modelId="{C951C46D-D66E-467F-8F71-3B68318EEB6F}" type="sibTrans" cxnId="{CB257866-EC7A-4440-95A6-E2613EBF9A85}">
      <dgm:prSet/>
      <dgm:spPr/>
      <dgm:t>
        <a:bodyPr/>
        <a:lstStyle/>
        <a:p>
          <a:endParaRPr lang="en-GB"/>
        </a:p>
      </dgm:t>
    </dgm:pt>
    <dgm:pt modelId="{05607D26-729E-437B-AC0B-28B418DB3462}">
      <dgm:prSet phldrT="[Text]" phldr="0"/>
      <dgm:spPr/>
      <dgm:t>
        <a:bodyPr/>
        <a:lstStyle/>
        <a:p>
          <a:pPr rtl="0"/>
          <a:r>
            <a:rPr lang="en-GB">
              <a:latin typeface="Century Gothic" panose="020B0502020202020204"/>
            </a:rPr>
            <a:t>Maintenance department to be organised </a:t>
          </a:r>
          <a:endParaRPr lang="en-GB"/>
        </a:p>
      </dgm:t>
    </dgm:pt>
    <dgm:pt modelId="{9B2E8F5D-42C6-4F23-858D-EFFC9E564D5B}" type="parTrans" cxnId="{EB41C7D1-C76D-4BC1-BAE2-CEAA18518645}">
      <dgm:prSet/>
      <dgm:spPr/>
      <dgm:t>
        <a:bodyPr/>
        <a:lstStyle/>
        <a:p>
          <a:endParaRPr lang="en-GB"/>
        </a:p>
      </dgm:t>
    </dgm:pt>
    <dgm:pt modelId="{287A7390-5D73-4BA8-84E5-3FF79F1E82E7}" type="sibTrans" cxnId="{EB41C7D1-C76D-4BC1-BAE2-CEAA18518645}">
      <dgm:prSet/>
      <dgm:spPr/>
      <dgm:t>
        <a:bodyPr/>
        <a:lstStyle/>
        <a:p>
          <a:endParaRPr lang="en-GB"/>
        </a:p>
      </dgm:t>
    </dgm:pt>
    <dgm:pt modelId="{E685BF03-83D6-46C0-9C0B-EE74C32D641F}" type="pres">
      <dgm:prSet presAssocID="{D65D8D59-3E62-46DD-962F-AED83602F258}" presName="Name0" presStyleCnt="0">
        <dgm:presLayoutVars>
          <dgm:dir/>
          <dgm:animLvl val="lvl"/>
          <dgm:resizeHandles val="exact"/>
        </dgm:presLayoutVars>
      </dgm:prSet>
      <dgm:spPr/>
    </dgm:pt>
    <dgm:pt modelId="{F87746CC-3F5C-4ACA-AA35-86241BEB7935}" type="pres">
      <dgm:prSet presAssocID="{62132060-F8EF-47C2-B9C0-D348C9741AFB}" presName="composite" presStyleCnt="0"/>
      <dgm:spPr/>
    </dgm:pt>
    <dgm:pt modelId="{5754C92C-1FB2-4EAF-A2E7-306B2EC16499}" type="pres">
      <dgm:prSet presAssocID="{62132060-F8EF-47C2-B9C0-D348C9741AFB}" presName="parTx" presStyleLbl="alignNode1" presStyleIdx="0" presStyleCnt="2">
        <dgm:presLayoutVars>
          <dgm:chMax val="0"/>
          <dgm:chPref val="0"/>
          <dgm:bulletEnabled val="1"/>
        </dgm:presLayoutVars>
      </dgm:prSet>
      <dgm:spPr/>
    </dgm:pt>
    <dgm:pt modelId="{935A4523-BB4B-4DA0-9744-FDDA376B658B}" type="pres">
      <dgm:prSet presAssocID="{62132060-F8EF-47C2-B9C0-D348C9741AFB}" presName="desTx" presStyleLbl="alignAccFollowNode1" presStyleIdx="0" presStyleCnt="2">
        <dgm:presLayoutVars>
          <dgm:bulletEnabled val="1"/>
        </dgm:presLayoutVars>
      </dgm:prSet>
      <dgm:spPr/>
    </dgm:pt>
    <dgm:pt modelId="{B74EDDD4-F4AB-45E6-9338-68289873E346}" type="pres">
      <dgm:prSet presAssocID="{696B5501-FFCE-4FEB-8876-BE656B41BF6C}" presName="space" presStyleCnt="0"/>
      <dgm:spPr/>
    </dgm:pt>
    <dgm:pt modelId="{02EA03DC-4C06-4732-B858-0997EBBECC70}" type="pres">
      <dgm:prSet presAssocID="{7D9C6E7A-CA58-4EAB-AFAE-085D2571BB7E}" presName="composite" presStyleCnt="0"/>
      <dgm:spPr/>
    </dgm:pt>
    <dgm:pt modelId="{47087D4E-2202-47E0-A876-14718B61B187}" type="pres">
      <dgm:prSet presAssocID="{7D9C6E7A-CA58-4EAB-AFAE-085D2571BB7E}" presName="parTx" presStyleLbl="alignNode1" presStyleIdx="1" presStyleCnt="2">
        <dgm:presLayoutVars>
          <dgm:chMax val="0"/>
          <dgm:chPref val="0"/>
          <dgm:bulletEnabled val="1"/>
        </dgm:presLayoutVars>
      </dgm:prSet>
      <dgm:spPr/>
    </dgm:pt>
    <dgm:pt modelId="{A4683C43-B3E0-4F4A-BBE8-5C9CD56D7745}" type="pres">
      <dgm:prSet presAssocID="{7D9C6E7A-CA58-4EAB-AFAE-085D2571BB7E}" presName="desTx" presStyleLbl="alignAccFollowNode1" presStyleIdx="1" presStyleCnt="2">
        <dgm:presLayoutVars>
          <dgm:bulletEnabled val="1"/>
        </dgm:presLayoutVars>
      </dgm:prSet>
      <dgm:spPr/>
    </dgm:pt>
  </dgm:ptLst>
  <dgm:cxnLst>
    <dgm:cxn modelId="{21070610-3DBA-49BE-BE87-38D2AA24D794}" type="presOf" srcId="{103343CA-F180-42B0-BB56-4069528219AE}" destId="{935A4523-BB4B-4DA0-9744-FDDA376B658B}" srcOrd="0" destOrd="1" presId="urn:microsoft.com/office/officeart/2005/8/layout/hList1"/>
    <dgm:cxn modelId="{DB2BF21A-4AEA-46A4-87C3-A50587CB660B}" srcId="{62132060-F8EF-47C2-B9C0-D348C9741AFB}" destId="{B268AF2D-E009-40D0-93CD-5BA1E2A5AA7E}" srcOrd="0" destOrd="0" parTransId="{11A81F9B-0DBC-47B7-9809-E7007DB8FBD5}" sibTransId="{DBCD244E-0D5A-45F5-B861-4A929E98D22D}"/>
    <dgm:cxn modelId="{2F87D51C-7A46-4127-9124-A325AD28B9BE}" type="presOf" srcId="{FB0D70A4-E683-479C-A98A-E6081C5F19A2}" destId="{A4683C43-B3E0-4F4A-BBE8-5C9CD56D7745}" srcOrd="0" destOrd="0" presId="urn:microsoft.com/office/officeart/2005/8/layout/hList1"/>
    <dgm:cxn modelId="{30330A34-D5A9-40C0-ACA7-2183F6687AA6}" srcId="{62132060-F8EF-47C2-B9C0-D348C9741AFB}" destId="{103343CA-F180-42B0-BB56-4069528219AE}" srcOrd="1" destOrd="0" parTransId="{4F1D806C-3267-46EE-824D-36112E11BA16}" sibTransId="{6E2D63D0-B972-47B2-BC6E-B5B56F11EFB2}"/>
    <dgm:cxn modelId="{DEDB8C5F-99BB-4540-8E60-2C9603F4964B}" type="presOf" srcId="{D65D8D59-3E62-46DD-962F-AED83602F258}" destId="{E685BF03-83D6-46C0-9C0B-EE74C32D641F}" srcOrd="0" destOrd="0" presId="urn:microsoft.com/office/officeart/2005/8/layout/hList1"/>
    <dgm:cxn modelId="{CB257866-EC7A-4440-95A6-E2613EBF9A85}" srcId="{7D9C6E7A-CA58-4EAB-AFAE-085D2571BB7E}" destId="{FB0D70A4-E683-479C-A98A-E6081C5F19A2}" srcOrd="0" destOrd="0" parTransId="{54D4D2D8-2592-41C8-B7A4-A3D3DB1AD0DA}" sibTransId="{C951C46D-D66E-467F-8F71-3B68318EEB6F}"/>
    <dgm:cxn modelId="{7C112F72-566C-4090-8741-A798D6072319}" srcId="{D65D8D59-3E62-46DD-962F-AED83602F258}" destId="{7D9C6E7A-CA58-4EAB-AFAE-085D2571BB7E}" srcOrd="1" destOrd="0" parTransId="{CFF14A55-B6E4-4E07-AF59-2E3A0EB94C97}" sibTransId="{C72910C5-E5B1-409A-9478-0E8DA181AC7D}"/>
    <dgm:cxn modelId="{1F931F81-E6D7-4122-BD02-B1D74807539D}" type="presOf" srcId="{7D9C6E7A-CA58-4EAB-AFAE-085D2571BB7E}" destId="{47087D4E-2202-47E0-A876-14718B61B187}" srcOrd="0" destOrd="0" presId="urn:microsoft.com/office/officeart/2005/8/layout/hList1"/>
    <dgm:cxn modelId="{54C59D92-4E68-4920-8DB9-9A36018D8F02}" srcId="{D65D8D59-3E62-46DD-962F-AED83602F258}" destId="{62132060-F8EF-47C2-B9C0-D348C9741AFB}" srcOrd="0" destOrd="0" parTransId="{4E1C2A90-C489-4D8F-AFB5-FE9D50CF6D9A}" sibTransId="{696B5501-FFCE-4FEB-8876-BE656B41BF6C}"/>
    <dgm:cxn modelId="{4E9EE1AB-0CB8-4F2C-9DED-1E603781F11E}" type="presOf" srcId="{B268AF2D-E009-40D0-93CD-5BA1E2A5AA7E}" destId="{935A4523-BB4B-4DA0-9744-FDDA376B658B}" srcOrd="0" destOrd="0" presId="urn:microsoft.com/office/officeart/2005/8/layout/hList1"/>
    <dgm:cxn modelId="{EB41C7D1-C76D-4BC1-BAE2-CEAA18518645}" srcId="{7D9C6E7A-CA58-4EAB-AFAE-085D2571BB7E}" destId="{05607D26-729E-437B-AC0B-28B418DB3462}" srcOrd="1" destOrd="0" parTransId="{9B2E8F5D-42C6-4F23-858D-EFFC9E564D5B}" sibTransId="{287A7390-5D73-4BA8-84E5-3FF79F1E82E7}"/>
    <dgm:cxn modelId="{4DD16AF6-F052-45A0-A542-EAE1BF9E1219}" type="presOf" srcId="{62132060-F8EF-47C2-B9C0-D348C9741AFB}" destId="{5754C92C-1FB2-4EAF-A2E7-306B2EC16499}" srcOrd="0" destOrd="0" presId="urn:microsoft.com/office/officeart/2005/8/layout/hList1"/>
    <dgm:cxn modelId="{D89635F7-9D71-4CDA-B9F7-10008EAAFD81}" type="presOf" srcId="{05607D26-729E-437B-AC0B-28B418DB3462}" destId="{A4683C43-B3E0-4F4A-BBE8-5C9CD56D7745}" srcOrd="0" destOrd="1" presId="urn:microsoft.com/office/officeart/2005/8/layout/hList1"/>
    <dgm:cxn modelId="{A7F9222A-90D4-4E4F-BD8A-9685D1574B4D}" type="presParOf" srcId="{E685BF03-83D6-46C0-9C0B-EE74C32D641F}" destId="{F87746CC-3F5C-4ACA-AA35-86241BEB7935}" srcOrd="0" destOrd="0" presId="urn:microsoft.com/office/officeart/2005/8/layout/hList1"/>
    <dgm:cxn modelId="{9E243174-C29A-44FE-A071-F0336C4748B4}" type="presParOf" srcId="{F87746CC-3F5C-4ACA-AA35-86241BEB7935}" destId="{5754C92C-1FB2-4EAF-A2E7-306B2EC16499}" srcOrd="0" destOrd="0" presId="urn:microsoft.com/office/officeart/2005/8/layout/hList1"/>
    <dgm:cxn modelId="{B65E7145-C5D9-49FF-9C8F-82CB44FD5A38}" type="presParOf" srcId="{F87746CC-3F5C-4ACA-AA35-86241BEB7935}" destId="{935A4523-BB4B-4DA0-9744-FDDA376B658B}" srcOrd="1" destOrd="0" presId="urn:microsoft.com/office/officeart/2005/8/layout/hList1"/>
    <dgm:cxn modelId="{C20083B6-6586-4D08-A974-DD61C901011C}" type="presParOf" srcId="{E685BF03-83D6-46C0-9C0B-EE74C32D641F}" destId="{B74EDDD4-F4AB-45E6-9338-68289873E346}" srcOrd="1" destOrd="0" presId="urn:microsoft.com/office/officeart/2005/8/layout/hList1"/>
    <dgm:cxn modelId="{5E701677-6106-4BFA-B7E3-C74ABD0FA154}" type="presParOf" srcId="{E685BF03-83D6-46C0-9C0B-EE74C32D641F}" destId="{02EA03DC-4C06-4732-B858-0997EBBECC70}" srcOrd="2" destOrd="0" presId="urn:microsoft.com/office/officeart/2005/8/layout/hList1"/>
    <dgm:cxn modelId="{31B6E1EE-9B6C-4F60-B535-83D7F496DF5F}" type="presParOf" srcId="{02EA03DC-4C06-4732-B858-0997EBBECC70}" destId="{47087D4E-2202-47E0-A876-14718B61B187}" srcOrd="0" destOrd="0" presId="urn:microsoft.com/office/officeart/2005/8/layout/hList1"/>
    <dgm:cxn modelId="{7931A3AF-3C70-42D1-97AD-AAA228FC9DBD}" type="presParOf" srcId="{02EA03DC-4C06-4732-B858-0997EBBECC70}" destId="{A4683C43-B3E0-4F4A-BBE8-5C9CD56D774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48D9A4-172C-4989-92A4-FA31CCE81511}"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1EA25190-80EB-49A6-BC76-CCF6336B8117}">
      <dgm:prSet/>
      <dgm:spPr/>
      <dgm:t>
        <a:bodyPr/>
        <a:lstStyle/>
        <a:p>
          <a:r>
            <a:rPr lang="en-GB"/>
            <a:t>Misunderstanding/Miscommunications</a:t>
          </a:r>
          <a:endParaRPr lang="en-US"/>
        </a:p>
      </dgm:t>
    </dgm:pt>
    <dgm:pt modelId="{A80CFBC5-9DA1-4816-97ED-F71A2544B8B4}" type="parTrans" cxnId="{B8DEF509-8018-4882-B0E4-B203511A288A}">
      <dgm:prSet/>
      <dgm:spPr/>
      <dgm:t>
        <a:bodyPr/>
        <a:lstStyle/>
        <a:p>
          <a:endParaRPr lang="en-US"/>
        </a:p>
      </dgm:t>
    </dgm:pt>
    <dgm:pt modelId="{CDBB5AA6-E02E-49C7-A6BA-DB845FA3C3F8}" type="sibTrans" cxnId="{B8DEF509-8018-4882-B0E4-B203511A288A}">
      <dgm:prSet/>
      <dgm:spPr/>
      <dgm:t>
        <a:bodyPr/>
        <a:lstStyle/>
        <a:p>
          <a:endParaRPr lang="en-US"/>
        </a:p>
      </dgm:t>
    </dgm:pt>
    <dgm:pt modelId="{405AB6C0-4D4D-45EE-8D45-AEED345E8CED}">
      <dgm:prSet/>
      <dgm:spPr/>
      <dgm:t>
        <a:bodyPr/>
        <a:lstStyle/>
        <a:p>
          <a:r>
            <a:rPr lang="en-GB"/>
            <a:t>Difference in personality </a:t>
          </a:r>
          <a:endParaRPr lang="en-US"/>
        </a:p>
      </dgm:t>
    </dgm:pt>
    <dgm:pt modelId="{90313FCC-6D46-4867-9B77-EB9CA81722B0}" type="parTrans" cxnId="{89B08433-13E5-4373-9A71-F14E9DDBFCA2}">
      <dgm:prSet/>
      <dgm:spPr/>
      <dgm:t>
        <a:bodyPr/>
        <a:lstStyle/>
        <a:p>
          <a:endParaRPr lang="en-US"/>
        </a:p>
      </dgm:t>
    </dgm:pt>
    <dgm:pt modelId="{A61840FA-A57F-4DF2-BDF8-2F387585F8C5}" type="sibTrans" cxnId="{89B08433-13E5-4373-9A71-F14E9DDBFCA2}">
      <dgm:prSet/>
      <dgm:spPr/>
      <dgm:t>
        <a:bodyPr/>
        <a:lstStyle/>
        <a:p>
          <a:endParaRPr lang="en-US"/>
        </a:p>
      </dgm:t>
    </dgm:pt>
    <dgm:pt modelId="{747ECDC2-621F-499F-AC88-EC60D647C1F8}">
      <dgm:prSet/>
      <dgm:spPr/>
      <dgm:t>
        <a:bodyPr/>
        <a:lstStyle/>
        <a:p>
          <a:r>
            <a:rPr lang="en-GB"/>
            <a:t>Previous experiences</a:t>
          </a:r>
          <a:endParaRPr lang="en-US"/>
        </a:p>
      </dgm:t>
    </dgm:pt>
    <dgm:pt modelId="{F804FA3E-0F00-44DB-9B58-9E02986E1EFA}" type="parTrans" cxnId="{6512E5FD-D1BB-4C3E-BADC-354429F332A2}">
      <dgm:prSet/>
      <dgm:spPr/>
      <dgm:t>
        <a:bodyPr/>
        <a:lstStyle/>
        <a:p>
          <a:endParaRPr lang="en-US"/>
        </a:p>
      </dgm:t>
    </dgm:pt>
    <dgm:pt modelId="{8519BE50-BCFC-4C5C-9337-E80452345359}" type="sibTrans" cxnId="{6512E5FD-D1BB-4C3E-BADC-354429F332A2}">
      <dgm:prSet/>
      <dgm:spPr/>
      <dgm:t>
        <a:bodyPr/>
        <a:lstStyle/>
        <a:p>
          <a:endParaRPr lang="en-US"/>
        </a:p>
      </dgm:t>
    </dgm:pt>
    <dgm:pt modelId="{3A245C98-0AAA-47A4-8C02-F8BC62B7866B}">
      <dgm:prSet/>
      <dgm:spPr/>
      <dgm:t>
        <a:bodyPr/>
        <a:lstStyle/>
        <a:p>
          <a:r>
            <a:rPr lang="en-US"/>
            <a:t>Poor time keeping</a:t>
          </a:r>
        </a:p>
      </dgm:t>
    </dgm:pt>
    <dgm:pt modelId="{69CBD141-FC80-4598-9592-95541EE68912}" type="parTrans" cxnId="{A263ED57-D1D7-44EC-802D-6DE2F33EF729}">
      <dgm:prSet/>
      <dgm:spPr/>
    </dgm:pt>
    <dgm:pt modelId="{985FD68E-E1E4-40FE-88C4-A1ECDB09B404}" type="sibTrans" cxnId="{A263ED57-D1D7-44EC-802D-6DE2F33EF729}">
      <dgm:prSet/>
      <dgm:spPr/>
    </dgm:pt>
    <dgm:pt modelId="{742F4018-34AB-4C65-87BC-D29B58C0C1BE}">
      <dgm:prSet/>
      <dgm:spPr/>
      <dgm:t>
        <a:bodyPr/>
        <a:lstStyle/>
        <a:p>
          <a:r>
            <a:rPr lang="en-US"/>
            <a:t>Poor critical thinking skills </a:t>
          </a:r>
        </a:p>
      </dgm:t>
    </dgm:pt>
    <dgm:pt modelId="{3FDA72E0-8A38-4A25-B953-0CE0469E6CD0}" type="parTrans" cxnId="{E6041079-7AAE-4B5D-9F13-610BDC51EAB0}">
      <dgm:prSet/>
      <dgm:spPr/>
    </dgm:pt>
    <dgm:pt modelId="{DCC7AD42-0E46-4BEC-BBDF-B5B69BF5D9F0}" type="sibTrans" cxnId="{E6041079-7AAE-4B5D-9F13-610BDC51EAB0}">
      <dgm:prSet/>
      <dgm:spPr/>
    </dgm:pt>
    <dgm:pt modelId="{A6FDCCDC-A6EB-45FC-B4AA-65EBBB6A67D7}">
      <dgm:prSet/>
      <dgm:spPr/>
      <dgm:t>
        <a:bodyPr/>
        <a:lstStyle/>
        <a:p>
          <a:r>
            <a:rPr lang="en-US"/>
            <a:t>Poor judgment and decision making</a:t>
          </a:r>
        </a:p>
      </dgm:t>
    </dgm:pt>
    <dgm:pt modelId="{EA8BA63E-001A-4256-97D3-E9446A22627D}" type="parTrans" cxnId="{9E11F3FD-EA2B-47A5-B5A9-D03185494031}">
      <dgm:prSet/>
      <dgm:spPr/>
    </dgm:pt>
    <dgm:pt modelId="{D67FC1DE-03D1-4579-A6F1-8BC527F7F202}" type="sibTrans" cxnId="{9E11F3FD-EA2B-47A5-B5A9-D03185494031}">
      <dgm:prSet/>
      <dgm:spPr/>
    </dgm:pt>
    <dgm:pt modelId="{EEFC5480-49B5-4999-9406-CED9AC91F88D}" type="pres">
      <dgm:prSet presAssocID="{8848D9A4-172C-4989-92A4-FA31CCE81511}" presName="linear" presStyleCnt="0">
        <dgm:presLayoutVars>
          <dgm:animLvl val="lvl"/>
          <dgm:resizeHandles val="exact"/>
        </dgm:presLayoutVars>
      </dgm:prSet>
      <dgm:spPr/>
    </dgm:pt>
    <dgm:pt modelId="{9A0E24CD-F6EB-410A-ACE7-E9D104C2870D}" type="pres">
      <dgm:prSet presAssocID="{1EA25190-80EB-49A6-BC76-CCF6336B8117}" presName="parentText" presStyleLbl="node1" presStyleIdx="0" presStyleCnt="6">
        <dgm:presLayoutVars>
          <dgm:chMax val="0"/>
          <dgm:bulletEnabled val="1"/>
        </dgm:presLayoutVars>
      </dgm:prSet>
      <dgm:spPr/>
    </dgm:pt>
    <dgm:pt modelId="{BA82874C-7328-4437-911F-6870945BF0F3}" type="pres">
      <dgm:prSet presAssocID="{CDBB5AA6-E02E-49C7-A6BA-DB845FA3C3F8}" presName="spacer" presStyleCnt="0"/>
      <dgm:spPr/>
    </dgm:pt>
    <dgm:pt modelId="{E111F3F9-E766-40B8-AF5C-333276106AA0}" type="pres">
      <dgm:prSet presAssocID="{405AB6C0-4D4D-45EE-8D45-AEED345E8CED}" presName="parentText" presStyleLbl="node1" presStyleIdx="1" presStyleCnt="6">
        <dgm:presLayoutVars>
          <dgm:chMax val="0"/>
          <dgm:bulletEnabled val="1"/>
        </dgm:presLayoutVars>
      </dgm:prSet>
      <dgm:spPr/>
    </dgm:pt>
    <dgm:pt modelId="{29411E8D-6263-4EF7-8D9C-DE00C224C586}" type="pres">
      <dgm:prSet presAssocID="{A61840FA-A57F-4DF2-BDF8-2F387585F8C5}" presName="spacer" presStyleCnt="0"/>
      <dgm:spPr/>
    </dgm:pt>
    <dgm:pt modelId="{EA8BFDDF-64B8-4C80-949D-A0F349402ECC}" type="pres">
      <dgm:prSet presAssocID="{747ECDC2-621F-499F-AC88-EC60D647C1F8}" presName="parentText" presStyleLbl="node1" presStyleIdx="2" presStyleCnt="6">
        <dgm:presLayoutVars>
          <dgm:chMax val="0"/>
          <dgm:bulletEnabled val="1"/>
        </dgm:presLayoutVars>
      </dgm:prSet>
      <dgm:spPr/>
    </dgm:pt>
    <dgm:pt modelId="{E0F361B2-3B44-4143-B26A-4009BA2FBAA7}" type="pres">
      <dgm:prSet presAssocID="{8519BE50-BCFC-4C5C-9337-E80452345359}" presName="spacer" presStyleCnt="0"/>
      <dgm:spPr/>
    </dgm:pt>
    <dgm:pt modelId="{0DF3E9CE-F9FE-4670-85C0-2E540AD59036}" type="pres">
      <dgm:prSet presAssocID="{3A245C98-0AAA-47A4-8C02-F8BC62B7866B}" presName="parentText" presStyleLbl="node1" presStyleIdx="3" presStyleCnt="6">
        <dgm:presLayoutVars>
          <dgm:chMax val="0"/>
          <dgm:bulletEnabled val="1"/>
        </dgm:presLayoutVars>
      </dgm:prSet>
      <dgm:spPr/>
    </dgm:pt>
    <dgm:pt modelId="{78E90513-6115-463B-8AF1-E7720074977F}" type="pres">
      <dgm:prSet presAssocID="{985FD68E-E1E4-40FE-88C4-A1ECDB09B404}" presName="spacer" presStyleCnt="0"/>
      <dgm:spPr/>
    </dgm:pt>
    <dgm:pt modelId="{EE259511-5F65-4510-B1F0-1341B8B5D05C}" type="pres">
      <dgm:prSet presAssocID="{742F4018-34AB-4C65-87BC-D29B58C0C1BE}" presName="parentText" presStyleLbl="node1" presStyleIdx="4" presStyleCnt="6">
        <dgm:presLayoutVars>
          <dgm:chMax val="0"/>
          <dgm:bulletEnabled val="1"/>
        </dgm:presLayoutVars>
      </dgm:prSet>
      <dgm:spPr/>
    </dgm:pt>
    <dgm:pt modelId="{3CDB5220-4E21-46AE-BE5F-2D17F8AB3ABF}" type="pres">
      <dgm:prSet presAssocID="{DCC7AD42-0E46-4BEC-BBDF-B5B69BF5D9F0}" presName="spacer" presStyleCnt="0"/>
      <dgm:spPr/>
    </dgm:pt>
    <dgm:pt modelId="{2D5CF8A2-4CBF-4B3A-B8C2-5A3E665518F4}" type="pres">
      <dgm:prSet presAssocID="{A6FDCCDC-A6EB-45FC-B4AA-65EBBB6A67D7}" presName="parentText" presStyleLbl="node1" presStyleIdx="5" presStyleCnt="6">
        <dgm:presLayoutVars>
          <dgm:chMax val="0"/>
          <dgm:bulletEnabled val="1"/>
        </dgm:presLayoutVars>
      </dgm:prSet>
      <dgm:spPr/>
    </dgm:pt>
  </dgm:ptLst>
  <dgm:cxnLst>
    <dgm:cxn modelId="{4CE35108-5242-441A-8F2C-929C3C8D7746}" type="presOf" srcId="{3A245C98-0AAA-47A4-8C02-F8BC62B7866B}" destId="{0DF3E9CE-F9FE-4670-85C0-2E540AD59036}" srcOrd="0" destOrd="0" presId="urn:microsoft.com/office/officeart/2005/8/layout/vList2"/>
    <dgm:cxn modelId="{B8DEF509-8018-4882-B0E4-B203511A288A}" srcId="{8848D9A4-172C-4989-92A4-FA31CCE81511}" destId="{1EA25190-80EB-49A6-BC76-CCF6336B8117}" srcOrd="0" destOrd="0" parTransId="{A80CFBC5-9DA1-4816-97ED-F71A2544B8B4}" sibTransId="{CDBB5AA6-E02E-49C7-A6BA-DB845FA3C3F8}"/>
    <dgm:cxn modelId="{89B08433-13E5-4373-9A71-F14E9DDBFCA2}" srcId="{8848D9A4-172C-4989-92A4-FA31CCE81511}" destId="{405AB6C0-4D4D-45EE-8D45-AEED345E8CED}" srcOrd="1" destOrd="0" parTransId="{90313FCC-6D46-4867-9B77-EB9CA81722B0}" sibTransId="{A61840FA-A57F-4DF2-BDF8-2F387585F8C5}"/>
    <dgm:cxn modelId="{895CAA38-F6FF-4031-B5A6-C885D941F2A4}" type="presOf" srcId="{1EA25190-80EB-49A6-BC76-CCF6336B8117}" destId="{9A0E24CD-F6EB-410A-ACE7-E9D104C2870D}" srcOrd="0" destOrd="0" presId="urn:microsoft.com/office/officeart/2005/8/layout/vList2"/>
    <dgm:cxn modelId="{BE02AF3C-0569-4E85-A3EB-C6CD7B5C82A4}" type="presOf" srcId="{742F4018-34AB-4C65-87BC-D29B58C0C1BE}" destId="{EE259511-5F65-4510-B1F0-1341B8B5D05C}" srcOrd="0" destOrd="0" presId="urn:microsoft.com/office/officeart/2005/8/layout/vList2"/>
    <dgm:cxn modelId="{7F6FC23C-DB55-4004-86E1-B798F137E6F3}" type="presOf" srcId="{8848D9A4-172C-4989-92A4-FA31CCE81511}" destId="{EEFC5480-49B5-4999-9406-CED9AC91F88D}" srcOrd="0" destOrd="0" presId="urn:microsoft.com/office/officeart/2005/8/layout/vList2"/>
    <dgm:cxn modelId="{FAB9ED63-006D-4F86-B5ED-078CC35F9DF7}" type="presOf" srcId="{A6FDCCDC-A6EB-45FC-B4AA-65EBBB6A67D7}" destId="{2D5CF8A2-4CBF-4B3A-B8C2-5A3E665518F4}" srcOrd="0" destOrd="0" presId="urn:microsoft.com/office/officeart/2005/8/layout/vList2"/>
    <dgm:cxn modelId="{A263ED57-D1D7-44EC-802D-6DE2F33EF729}" srcId="{8848D9A4-172C-4989-92A4-FA31CCE81511}" destId="{3A245C98-0AAA-47A4-8C02-F8BC62B7866B}" srcOrd="3" destOrd="0" parTransId="{69CBD141-FC80-4598-9592-95541EE68912}" sibTransId="{985FD68E-E1E4-40FE-88C4-A1ECDB09B404}"/>
    <dgm:cxn modelId="{EA11FB78-E75F-4152-99D5-20B94B2CBEBD}" type="presOf" srcId="{405AB6C0-4D4D-45EE-8D45-AEED345E8CED}" destId="{E111F3F9-E766-40B8-AF5C-333276106AA0}" srcOrd="0" destOrd="0" presId="urn:microsoft.com/office/officeart/2005/8/layout/vList2"/>
    <dgm:cxn modelId="{E6041079-7AAE-4B5D-9F13-610BDC51EAB0}" srcId="{8848D9A4-172C-4989-92A4-FA31CCE81511}" destId="{742F4018-34AB-4C65-87BC-D29B58C0C1BE}" srcOrd="4" destOrd="0" parTransId="{3FDA72E0-8A38-4A25-B953-0CE0469E6CD0}" sibTransId="{DCC7AD42-0E46-4BEC-BBDF-B5B69BF5D9F0}"/>
    <dgm:cxn modelId="{8935418B-03D1-4287-9C55-818DE9EE65F4}" type="presOf" srcId="{747ECDC2-621F-499F-AC88-EC60D647C1F8}" destId="{EA8BFDDF-64B8-4C80-949D-A0F349402ECC}" srcOrd="0" destOrd="0" presId="urn:microsoft.com/office/officeart/2005/8/layout/vList2"/>
    <dgm:cxn modelId="{6512E5FD-D1BB-4C3E-BADC-354429F332A2}" srcId="{8848D9A4-172C-4989-92A4-FA31CCE81511}" destId="{747ECDC2-621F-499F-AC88-EC60D647C1F8}" srcOrd="2" destOrd="0" parTransId="{F804FA3E-0F00-44DB-9B58-9E02986E1EFA}" sibTransId="{8519BE50-BCFC-4C5C-9337-E80452345359}"/>
    <dgm:cxn modelId="{9E11F3FD-EA2B-47A5-B5A9-D03185494031}" srcId="{8848D9A4-172C-4989-92A4-FA31CCE81511}" destId="{A6FDCCDC-A6EB-45FC-B4AA-65EBBB6A67D7}" srcOrd="5" destOrd="0" parTransId="{EA8BA63E-001A-4256-97D3-E9446A22627D}" sibTransId="{D67FC1DE-03D1-4579-A6F1-8BC527F7F202}"/>
    <dgm:cxn modelId="{6F7809A8-2037-4FCC-825C-078EF4846021}" type="presParOf" srcId="{EEFC5480-49B5-4999-9406-CED9AC91F88D}" destId="{9A0E24CD-F6EB-410A-ACE7-E9D104C2870D}" srcOrd="0" destOrd="0" presId="urn:microsoft.com/office/officeart/2005/8/layout/vList2"/>
    <dgm:cxn modelId="{22C06807-FAA2-4278-B4FD-5E4CE59712FC}" type="presParOf" srcId="{EEFC5480-49B5-4999-9406-CED9AC91F88D}" destId="{BA82874C-7328-4437-911F-6870945BF0F3}" srcOrd="1" destOrd="0" presId="urn:microsoft.com/office/officeart/2005/8/layout/vList2"/>
    <dgm:cxn modelId="{1C4C9399-1225-4C5A-A106-35FA11C65B0A}" type="presParOf" srcId="{EEFC5480-49B5-4999-9406-CED9AC91F88D}" destId="{E111F3F9-E766-40B8-AF5C-333276106AA0}" srcOrd="2" destOrd="0" presId="urn:microsoft.com/office/officeart/2005/8/layout/vList2"/>
    <dgm:cxn modelId="{8B8BC9C6-DB82-4B5D-9E98-1F71091AC683}" type="presParOf" srcId="{EEFC5480-49B5-4999-9406-CED9AC91F88D}" destId="{29411E8D-6263-4EF7-8D9C-DE00C224C586}" srcOrd="3" destOrd="0" presId="urn:microsoft.com/office/officeart/2005/8/layout/vList2"/>
    <dgm:cxn modelId="{D786B48B-6DF9-4666-9538-9640BAFE2128}" type="presParOf" srcId="{EEFC5480-49B5-4999-9406-CED9AC91F88D}" destId="{EA8BFDDF-64B8-4C80-949D-A0F349402ECC}" srcOrd="4" destOrd="0" presId="urn:microsoft.com/office/officeart/2005/8/layout/vList2"/>
    <dgm:cxn modelId="{68B2EE42-215B-44BC-9BBA-C2355915E070}" type="presParOf" srcId="{EEFC5480-49B5-4999-9406-CED9AC91F88D}" destId="{E0F361B2-3B44-4143-B26A-4009BA2FBAA7}" srcOrd="5" destOrd="0" presId="urn:microsoft.com/office/officeart/2005/8/layout/vList2"/>
    <dgm:cxn modelId="{467AD2EA-C860-4144-B153-DC425B557286}" type="presParOf" srcId="{EEFC5480-49B5-4999-9406-CED9AC91F88D}" destId="{0DF3E9CE-F9FE-4670-85C0-2E540AD59036}" srcOrd="6" destOrd="0" presId="urn:microsoft.com/office/officeart/2005/8/layout/vList2"/>
    <dgm:cxn modelId="{5719D0FF-EC08-4CCC-8023-DF6530EE3C61}" type="presParOf" srcId="{EEFC5480-49B5-4999-9406-CED9AC91F88D}" destId="{78E90513-6115-463B-8AF1-E7720074977F}" srcOrd="7" destOrd="0" presId="urn:microsoft.com/office/officeart/2005/8/layout/vList2"/>
    <dgm:cxn modelId="{4359402D-990C-415D-AFD6-C674070C8FB1}" type="presParOf" srcId="{EEFC5480-49B5-4999-9406-CED9AC91F88D}" destId="{EE259511-5F65-4510-B1F0-1341B8B5D05C}" srcOrd="8" destOrd="0" presId="urn:microsoft.com/office/officeart/2005/8/layout/vList2"/>
    <dgm:cxn modelId="{61ACCA70-3C12-466D-8A89-9586EDF0C4FB}" type="presParOf" srcId="{EEFC5480-49B5-4999-9406-CED9AC91F88D}" destId="{3CDB5220-4E21-46AE-BE5F-2D17F8AB3ABF}" srcOrd="9" destOrd="0" presId="urn:microsoft.com/office/officeart/2005/8/layout/vList2"/>
    <dgm:cxn modelId="{34DD6EF9-EED0-4225-BA8B-8CED00818E6F}" type="presParOf" srcId="{EEFC5480-49B5-4999-9406-CED9AC91F88D}" destId="{2D5CF8A2-4CBF-4B3A-B8C2-5A3E665518F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A1F986-946E-4EDD-B246-F7A7B3ED27E9}"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DE9EB176-C6C2-435B-A47F-B6C5BC6ADC98}">
      <dgm:prSet/>
      <dgm:spPr/>
      <dgm:t>
        <a:bodyPr/>
        <a:lstStyle/>
        <a:p>
          <a:r>
            <a:rPr lang="en-GB"/>
            <a:t>Define the conflict issues </a:t>
          </a:r>
          <a:endParaRPr lang="en-US"/>
        </a:p>
      </dgm:t>
    </dgm:pt>
    <dgm:pt modelId="{B5C8F9C8-6625-49BF-9265-FAD11A098BD4}" type="parTrans" cxnId="{080FA62E-B827-41E6-A97B-73F143775664}">
      <dgm:prSet/>
      <dgm:spPr/>
      <dgm:t>
        <a:bodyPr/>
        <a:lstStyle/>
        <a:p>
          <a:endParaRPr lang="en-US"/>
        </a:p>
      </dgm:t>
    </dgm:pt>
    <dgm:pt modelId="{45F08042-D900-492B-A120-FAB85E80FA33}" type="sibTrans" cxnId="{080FA62E-B827-41E6-A97B-73F143775664}">
      <dgm:prSet/>
      <dgm:spPr/>
      <dgm:t>
        <a:bodyPr/>
        <a:lstStyle/>
        <a:p>
          <a:endParaRPr lang="en-US"/>
        </a:p>
      </dgm:t>
    </dgm:pt>
    <dgm:pt modelId="{23546B06-4E33-4B51-9FEB-AD303EBD0849}">
      <dgm:prSet/>
      <dgm:spPr/>
      <dgm:t>
        <a:bodyPr/>
        <a:lstStyle/>
        <a:p>
          <a:r>
            <a:rPr lang="en-GB"/>
            <a:t>Understand each others view </a:t>
          </a:r>
          <a:endParaRPr lang="en-US"/>
        </a:p>
      </dgm:t>
    </dgm:pt>
    <dgm:pt modelId="{5B663AE0-6327-403B-A7B5-29EB4E84D880}" type="parTrans" cxnId="{B4623C40-E48F-49E7-85A1-83D41C124AAB}">
      <dgm:prSet/>
      <dgm:spPr/>
      <dgm:t>
        <a:bodyPr/>
        <a:lstStyle/>
        <a:p>
          <a:endParaRPr lang="en-US"/>
        </a:p>
      </dgm:t>
    </dgm:pt>
    <dgm:pt modelId="{EFF2D98D-3D37-441D-97AE-5081C7ADE990}" type="sibTrans" cxnId="{B4623C40-E48F-49E7-85A1-83D41C124AAB}">
      <dgm:prSet/>
      <dgm:spPr/>
      <dgm:t>
        <a:bodyPr/>
        <a:lstStyle/>
        <a:p>
          <a:endParaRPr lang="en-US"/>
        </a:p>
      </dgm:t>
    </dgm:pt>
    <dgm:pt modelId="{7ED52F1B-82E4-41CA-9E06-256893C6613E}">
      <dgm:prSet/>
      <dgm:spPr/>
      <dgm:t>
        <a:bodyPr/>
        <a:lstStyle/>
        <a:p>
          <a:r>
            <a:rPr lang="en-GB"/>
            <a:t>Evaluate a solution</a:t>
          </a:r>
          <a:endParaRPr lang="en-US"/>
        </a:p>
      </dgm:t>
    </dgm:pt>
    <dgm:pt modelId="{19C11B0F-7EA7-4DC7-A49E-FDF42802594F}" type="parTrans" cxnId="{33A20662-9B56-4889-9A6D-32CAB42EAD28}">
      <dgm:prSet/>
      <dgm:spPr/>
      <dgm:t>
        <a:bodyPr/>
        <a:lstStyle/>
        <a:p>
          <a:endParaRPr lang="en-US"/>
        </a:p>
      </dgm:t>
    </dgm:pt>
    <dgm:pt modelId="{95B8D605-9681-4121-A80C-0107502D1D36}" type="sibTrans" cxnId="{33A20662-9B56-4889-9A6D-32CAB42EAD28}">
      <dgm:prSet/>
      <dgm:spPr/>
      <dgm:t>
        <a:bodyPr/>
        <a:lstStyle/>
        <a:p>
          <a:endParaRPr lang="en-US"/>
        </a:p>
      </dgm:t>
    </dgm:pt>
    <dgm:pt modelId="{E9760CBA-3D6F-47BE-8D3B-F2DAB6E94B1D}">
      <dgm:prSet/>
      <dgm:spPr/>
      <dgm:t>
        <a:bodyPr/>
        <a:lstStyle/>
        <a:p>
          <a:r>
            <a:rPr lang="en-GB"/>
            <a:t>Decide a mutually agreed  solution</a:t>
          </a:r>
          <a:endParaRPr lang="en-US"/>
        </a:p>
      </dgm:t>
    </dgm:pt>
    <dgm:pt modelId="{F1DB3E65-96F8-4F8D-81DD-163EB8BF8D22}" type="parTrans" cxnId="{CF2F6DA3-998D-44A3-873B-3759B0E66FE8}">
      <dgm:prSet/>
      <dgm:spPr/>
      <dgm:t>
        <a:bodyPr/>
        <a:lstStyle/>
        <a:p>
          <a:endParaRPr lang="en-US"/>
        </a:p>
      </dgm:t>
    </dgm:pt>
    <dgm:pt modelId="{9030AE23-A0BE-499F-AF44-15D4D8985FCF}" type="sibTrans" cxnId="{CF2F6DA3-998D-44A3-873B-3759B0E66FE8}">
      <dgm:prSet/>
      <dgm:spPr/>
      <dgm:t>
        <a:bodyPr/>
        <a:lstStyle/>
        <a:p>
          <a:endParaRPr lang="en-US"/>
        </a:p>
      </dgm:t>
    </dgm:pt>
    <dgm:pt modelId="{417C04AF-E47E-4995-A628-E55ACB2447C2}" type="pres">
      <dgm:prSet presAssocID="{13A1F986-946E-4EDD-B246-F7A7B3ED27E9}" presName="Name0" presStyleCnt="0">
        <dgm:presLayoutVars>
          <dgm:dir/>
          <dgm:resizeHandles val="exact"/>
        </dgm:presLayoutVars>
      </dgm:prSet>
      <dgm:spPr/>
    </dgm:pt>
    <dgm:pt modelId="{130F3476-4E35-4D41-85B7-E9C29A51914F}" type="pres">
      <dgm:prSet presAssocID="{DE9EB176-C6C2-435B-A47F-B6C5BC6ADC98}" presName="node" presStyleLbl="node1" presStyleIdx="0" presStyleCnt="4">
        <dgm:presLayoutVars>
          <dgm:bulletEnabled val="1"/>
        </dgm:presLayoutVars>
      </dgm:prSet>
      <dgm:spPr/>
    </dgm:pt>
    <dgm:pt modelId="{5B8A73C7-0649-43BC-BB6B-78347CE06A83}" type="pres">
      <dgm:prSet presAssocID="{45F08042-D900-492B-A120-FAB85E80FA33}" presName="sibTrans" presStyleLbl="sibTrans1D1" presStyleIdx="0" presStyleCnt="3"/>
      <dgm:spPr/>
    </dgm:pt>
    <dgm:pt modelId="{06BB31E8-0378-4DE0-8096-3456E8847F91}" type="pres">
      <dgm:prSet presAssocID="{45F08042-D900-492B-A120-FAB85E80FA33}" presName="connectorText" presStyleLbl="sibTrans1D1" presStyleIdx="0" presStyleCnt="3"/>
      <dgm:spPr/>
    </dgm:pt>
    <dgm:pt modelId="{123BF18C-B5EB-4B40-8ED7-809E89E2C674}" type="pres">
      <dgm:prSet presAssocID="{23546B06-4E33-4B51-9FEB-AD303EBD0849}" presName="node" presStyleLbl="node1" presStyleIdx="1" presStyleCnt="4">
        <dgm:presLayoutVars>
          <dgm:bulletEnabled val="1"/>
        </dgm:presLayoutVars>
      </dgm:prSet>
      <dgm:spPr/>
    </dgm:pt>
    <dgm:pt modelId="{133765B5-E6C5-46F8-B824-07BE105CF5AA}" type="pres">
      <dgm:prSet presAssocID="{EFF2D98D-3D37-441D-97AE-5081C7ADE990}" presName="sibTrans" presStyleLbl="sibTrans1D1" presStyleIdx="1" presStyleCnt="3"/>
      <dgm:spPr/>
    </dgm:pt>
    <dgm:pt modelId="{F84FE4D5-02D1-4BDD-9B83-DFB537EB158E}" type="pres">
      <dgm:prSet presAssocID="{EFF2D98D-3D37-441D-97AE-5081C7ADE990}" presName="connectorText" presStyleLbl="sibTrans1D1" presStyleIdx="1" presStyleCnt="3"/>
      <dgm:spPr/>
    </dgm:pt>
    <dgm:pt modelId="{F0D26390-7CAF-4C9A-8C4C-083F32B00B33}" type="pres">
      <dgm:prSet presAssocID="{7ED52F1B-82E4-41CA-9E06-256893C6613E}" presName="node" presStyleLbl="node1" presStyleIdx="2" presStyleCnt="4">
        <dgm:presLayoutVars>
          <dgm:bulletEnabled val="1"/>
        </dgm:presLayoutVars>
      </dgm:prSet>
      <dgm:spPr/>
    </dgm:pt>
    <dgm:pt modelId="{E34B30FB-FCC1-492A-99D2-C92EE752B30B}" type="pres">
      <dgm:prSet presAssocID="{95B8D605-9681-4121-A80C-0107502D1D36}" presName="sibTrans" presStyleLbl="sibTrans1D1" presStyleIdx="2" presStyleCnt="3"/>
      <dgm:spPr/>
    </dgm:pt>
    <dgm:pt modelId="{D692FB8A-AF9B-4935-A8A5-F80530AA1AC8}" type="pres">
      <dgm:prSet presAssocID="{95B8D605-9681-4121-A80C-0107502D1D36}" presName="connectorText" presStyleLbl="sibTrans1D1" presStyleIdx="2" presStyleCnt="3"/>
      <dgm:spPr/>
    </dgm:pt>
    <dgm:pt modelId="{991B1C8D-9028-4B7F-BA98-111DFB3F1A79}" type="pres">
      <dgm:prSet presAssocID="{E9760CBA-3D6F-47BE-8D3B-F2DAB6E94B1D}" presName="node" presStyleLbl="node1" presStyleIdx="3" presStyleCnt="4">
        <dgm:presLayoutVars>
          <dgm:bulletEnabled val="1"/>
        </dgm:presLayoutVars>
      </dgm:prSet>
      <dgm:spPr/>
    </dgm:pt>
  </dgm:ptLst>
  <dgm:cxnLst>
    <dgm:cxn modelId="{EA006E26-5664-49D6-88DD-95D2A9E6C87E}" type="presOf" srcId="{95B8D605-9681-4121-A80C-0107502D1D36}" destId="{D692FB8A-AF9B-4935-A8A5-F80530AA1AC8}" srcOrd="1" destOrd="0" presId="urn:microsoft.com/office/officeart/2016/7/layout/RepeatingBendingProcessNew"/>
    <dgm:cxn modelId="{BA1E622B-C802-439A-A441-7F8B3F9BB473}" type="presOf" srcId="{23546B06-4E33-4B51-9FEB-AD303EBD0849}" destId="{123BF18C-B5EB-4B40-8ED7-809E89E2C674}" srcOrd="0" destOrd="0" presId="urn:microsoft.com/office/officeart/2016/7/layout/RepeatingBendingProcessNew"/>
    <dgm:cxn modelId="{080FA62E-B827-41E6-A97B-73F143775664}" srcId="{13A1F986-946E-4EDD-B246-F7A7B3ED27E9}" destId="{DE9EB176-C6C2-435B-A47F-B6C5BC6ADC98}" srcOrd="0" destOrd="0" parTransId="{B5C8F9C8-6625-49BF-9265-FAD11A098BD4}" sibTransId="{45F08042-D900-492B-A120-FAB85E80FA33}"/>
    <dgm:cxn modelId="{B4623C40-E48F-49E7-85A1-83D41C124AAB}" srcId="{13A1F986-946E-4EDD-B246-F7A7B3ED27E9}" destId="{23546B06-4E33-4B51-9FEB-AD303EBD0849}" srcOrd="1" destOrd="0" parTransId="{5B663AE0-6327-403B-A7B5-29EB4E84D880}" sibTransId="{EFF2D98D-3D37-441D-97AE-5081C7ADE990}"/>
    <dgm:cxn modelId="{73B9335D-66C1-434F-BE1E-7557535CAF21}" type="presOf" srcId="{E9760CBA-3D6F-47BE-8D3B-F2DAB6E94B1D}" destId="{991B1C8D-9028-4B7F-BA98-111DFB3F1A79}" srcOrd="0" destOrd="0" presId="urn:microsoft.com/office/officeart/2016/7/layout/RepeatingBendingProcessNew"/>
    <dgm:cxn modelId="{33A20662-9B56-4889-9A6D-32CAB42EAD28}" srcId="{13A1F986-946E-4EDD-B246-F7A7B3ED27E9}" destId="{7ED52F1B-82E4-41CA-9E06-256893C6613E}" srcOrd="2" destOrd="0" parTransId="{19C11B0F-7EA7-4DC7-A49E-FDF42802594F}" sibTransId="{95B8D605-9681-4121-A80C-0107502D1D36}"/>
    <dgm:cxn modelId="{5F385766-E828-4678-932D-8C60DB81A8B0}" type="presOf" srcId="{DE9EB176-C6C2-435B-A47F-B6C5BC6ADC98}" destId="{130F3476-4E35-4D41-85B7-E9C29A51914F}" srcOrd="0" destOrd="0" presId="urn:microsoft.com/office/officeart/2016/7/layout/RepeatingBendingProcessNew"/>
    <dgm:cxn modelId="{3BB08F4B-4B34-4983-A906-F39566AB2452}" type="presOf" srcId="{45F08042-D900-492B-A120-FAB85E80FA33}" destId="{06BB31E8-0378-4DE0-8096-3456E8847F91}" srcOrd="1" destOrd="0" presId="urn:microsoft.com/office/officeart/2016/7/layout/RepeatingBendingProcessNew"/>
    <dgm:cxn modelId="{216E407E-303B-4BF9-8113-CF112462A67E}" type="presOf" srcId="{7ED52F1B-82E4-41CA-9E06-256893C6613E}" destId="{F0D26390-7CAF-4C9A-8C4C-083F32B00B33}" srcOrd="0" destOrd="0" presId="urn:microsoft.com/office/officeart/2016/7/layout/RepeatingBendingProcessNew"/>
    <dgm:cxn modelId="{63EB038D-97C0-4933-A2CD-331795A414E7}" type="presOf" srcId="{45F08042-D900-492B-A120-FAB85E80FA33}" destId="{5B8A73C7-0649-43BC-BB6B-78347CE06A83}" srcOrd="0" destOrd="0" presId="urn:microsoft.com/office/officeart/2016/7/layout/RepeatingBendingProcessNew"/>
    <dgm:cxn modelId="{754A5E92-153E-4313-8731-63FE3E9A1D9B}" type="presOf" srcId="{EFF2D98D-3D37-441D-97AE-5081C7ADE990}" destId="{133765B5-E6C5-46F8-B824-07BE105CF5AA}" srcOrd="0" destOrd="0" presId="urn:microsoft.com/office/officeart/2016/7/layout/RepeatingBendingProcessNew"/>
    <dgm:cxn modelId="{CF2F6DA3-998D-44A3-873B-3759B0E66FE8}" srcId="{13A1F986-946E-4EDD-B246-F7A7B3ED27E9}" destId="{E9760CBA-3D6F-47BE-8D3B-F2DAB6E94B1D}" srcOrd="3" destOrd="0" parTransId="{F1DB3E65-96F8-4F8D-81DD-163EB8BF8D22}" sibTransId="{9030AE23-A0BE-499F-AF44-15D4D8985FCF}"/>
    <dgm:cxn modelId="{FD6FBFB5-9A86-43D8-842D-4B0DBD0A3166}" type="presOf" srcId="{95B8D605-9681-4121-A80C-0107502D1D36}" destId="{E34B30FB-FCC1-492A-99D2-C92EE752B30B}" srcOrd="0" destOrd="0" presId="urn:microsoft.com/office/officeart/2016/7/layout/RepeatingBendingProcessNew"/>
    <dgm:cxn modelId="{E8307FC1-2BBE-4A2D-85AA-05E2F1A03943}" type="presOf" srcId="{13A1F986-946E-4EDD-B246-F7A7B3ED27E9}" destId="{417C04AF-E47E-4995-A628-E55ACB2447C2}" srcOrd="0" destOrd="0" presId="urn:microsoft.com/office/officeart/2016/7/layout/RepeatingBendingProcessNew"/>
    <dgm:cxn modelId="{54E119D2-10C9-4EEE-9A83-524743646B5B}" type="presOf" srcId="{EFF2D98D-3D37-441D-97AE-5081C7ADE990}" destId="{F84FE4D5-02D1-4BDD-9B83-DFB537EB158E}" srcOrd="1" destOrd="0" presId="urn:microsoft.com/office/officeart/2016/7/layout/RepeatingBendingProcessNew"/>
    <dgm:cxn modelId="{4E5539A5-DB2C-42D0-8FD7-D42EFCA97492}" type="presParOf" srcId="{417C04AF-E47E-4995-A628-E55ACB2447C2}" destId="{130F3476-4E35-4D41-85B7-E9C29A51914F}" srcOrd="0" destOrd="0" presId="urn:microsoft.com/office/officeart/2016/7/layout/RepeatingBendingProcessNew"/>
    <dgm:cxn modelId="{9811C886-344A-498B-9585-9CC0437B9085}" type="presParOf" srcId="{417C04AF-E47E-4995-A628-E55ACB2447C2}" destId="{5B8A73C7-0649-43BC-BB6B-78347CE06A83}" srcOrd="1" destOrd="0" presId="urn:microsoft.com/office/officeart/2016/7/layout/RepeatingBendingProcessNew"/>
    <dgm:cxn modelId="{1E557237-4817-4EDE-922B-A136C405749A}" type="presParOf" srcId="{5B8A73C7-0649-43BC-BB6B-78347CE06A83}" destId="{06BB31E8-0378-4DE0-8096-3456E8847F91}" srcOrd="0" destOrd="0" presId="urn:microsoft.com/office/officeart/2016/7/layout/RepeatingBendingProcessNew"/>
    <dgm:cxn modelId="{2454F523-26BC-4A23-B61F-23C1E40F8CD4}" type="presParOf" srcId="{417C04AF-E47E-4995-A628-E55ACB2447C2}" destId="{123BF18C-B5EB-4B40-8ED7-809E89E2C674}" srcOrd="2" destOrd="0" presId="urn:microsoft.com/office/officeart/2016/7/layout/RepeatingBendingProcessNew"/>
    <dgm:cxn modelId="{F9EBC503-3175-490B-9043-2EEF5549B35C}" type="presParOf" srcId="{417C04AF-E47E-4995-A628-E55ACB2447C2}" destId="{133765B5-E6C5-46F8-B824-07BE105CF5AA}" srcOrd="3" destOrd="0" presId="urn:microsoft.com/office/officeart/2016/7/layout/RepeatingBendingProcessNew"/>
    <dgm:cxn modelId="{63F25E11-D2E5-40C9-9DF4-BD3C3D15625D}" type="presParOf" srcId="{133765B5-E6C5-46F8-B824-07BE105CF5AA}" destId="{F84FE4D5-02D1-4BDD-9B83-DFB537EB158E}" srcOrd="0" destOrd="0" presId="urn:microsoft.com/office/officeart/2016/7/layout/RepeatingBendingProcessNew"/>
    <dgm:cxn modelId="{60AA8761-B1C1-4509-8538-1AC7BABE593F}" type="presParOf" srcId="{417C04AF-E47E-4995-A628-E55ACB2447C2}" destId="{F0D26390-7CAF-4C9A-8C4C-083F32B00B33}" srcOrd="4" destOrd="0" presId="urn:microsoft.com/office/officeart/2016/7/layout/RepeatingBendingProcessNew"/>
    <dgm:cxn modelId="{68A7CCDC-3AA5-4D57-873A-2873B6FA80DF}" type="presParOf" srcId="{417C04AF-E47E-4995-A628-E55ACB2447C2}" destId="{E34B30FB-FCC1-492A-99D2-C92EE752B30B}" srcOrd="5" destOrd="0" presId="urn:microsoft.com/office/officeart/2016/7/layout/RepeatingBendingProcessNew"/>
    <dgm:cxn modelId="{0AED37AE-B2A2-49E9-9F52-86D652AEC5D9}" type="presParOf" srcId="{E34B30FB-FCC1-492A-99D2-C92EE752B30B}" destId="{D692FB8A-AF9B-4935-A8A5-F80530AA1AC8}" srcOrd="0" destOrd="0" presId="urn:microsoft.com/office/officeart/2016/7/layout/RepeatingBendingProcessNew"/>
    <dgm:cxn modelId="{2588F7E3-2466-4209-AE2D-25293DECFBB6}" type="presParOf" srcId="{417C04AF-E47E-4995-A628-E55ACB2447C2}" destId="{991B1C8D-9028-4B7F-BA98-111DFB3F1A79}"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EE1CFB-9B43-4679-84D2-FB793865BBF4}"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0DC8ED37-BED1-4A80-86CC-46557FB6CFC7}">
      <dgm:prSet phldrT="[Text]" phldr="0"/>
      <dgm:spPr/>
      <dgm:t>
        <a:bodyPr/>
        <a:lstStyle/>
        <a:p>
          <a:pPr rtl="0"/>
          <a:r>
            <a:rPr lang="en-GB" dirty="0"/>
            <a:t>Team working </a:t>
          </a:r>
        </a:p>
      </dgm:t>
    </dgm:pt>
    <dgm:pt modelId="{A4DB3CC7-E2B4-48E9-A8AF-3A53D7E34604}" type="parTrans" cxnId="{FA47FB5F-5C1F-4E51-BD1D-329E35342313}">
      <dgm:prSet/>
      <dgm:spPr/>
      <dgm:t>
        <a:bodyPr/>
        <a:lstStyle/>
        <a:p>
          <a:endParaRPr lang="en-GB"/>
        </a:p>
      </dgm:t>
    </dgm:pt>
    <dgm:pt modelId="{A511B7C8-75FB-4EFE-860D-EF8C279E8A39}" type="sibTrans" cxnId="{FA47FB5F-5C1F-4E51-BD1D-329E35342313}">
      <dgm:prSet/>
      <dgm:spPr/>
      <dgm:t>
        <a:bodyPr/>
        <a:lstStyle/>
        <a:p>
          <a:endParaRPr lang="en-GB"/>
        </a:p>
      </dgm:t>
    </dgm:pt>
    <dgm:pt modelId="{F192A006-A001-4182-B7BF-D6878596A5EB}">
      <dgm:prSet phldrT="[Text]" phldr="0"/>
      <dgm:spPr/>
      <dgm:t>
        <a:bodyPr/>
        <a:lstStyle/>
        <a:p>
          <a:endParaRPr lang="en-GB" dirty="0"/>
        </a:p>
      </dgm:t>
    </dgm:pt>
    <dgm:pt modelId="{FC45810E-E020-4FFF-87C7-2561B908A471}" type="parTrans" cxnId="{34C1D5ED-E53E-49EB-864B-9DC767A5CA4D}">
      <dgm:prSet/>
      <dgm:spPr/>
      <dgm:t>
        <a:bodyPr/>
        <a:lstStyle/>
        <a:p>
          <a:endParaRPr lang="en-GB"/>
        </a:p>
      </dgm:t>
    </dgm:pt>
    <dgm:pt modelId="{032E218D-F79C-4AC9-BC4F-E9735A954CE2}" type="sibTrans" cxnId="{34C1D5ED-E53E-49EB-864B-9DC767A5CA4D}">
      <dgm:prSet/>
      <dgm:spPr/>
      <dgm:t>
        <a:bodyPr/>
        <a:lstStyle/>
        <a:p>
          <a:endParaRPr lang="en-GB"/>
        </a:p>
      </dgm:t>
    </dgm:pt>
    <dgm:pt modelId="{0377FA4E-2520-4EE3-84F1-B810B70A3184}">
      <dgm:prSet phldrT="[Text]" phldr="0"/>
      <dgm:spPr/>
      <dgm:t>
        <a:bodyPr/>
        <a:lstStyle/>
        <a:p>
          <a:pPr rtl="0"/>
          <a:r>
            <a:rPr lang="en-GB" dirty="0"/>
            <a:t>Delegation Effective/Poor</a:t>
          </a:r>
          <a:r>
            <a:rPr lang="en-GB" dirty="0">
              <a:latin typeface="Century Gothic" panose="020B0502020202020204"/>
            </a:rPr>
            <a:t> </a:t>
          </a:r>
        </a:p>
      </dgm:t>
    </dgm:pt>
    <dgm:pt modelId="{2AA0DBFA-9E00-434F-84FF-3FC1BAF61E18}" type="parTrans" cxnId="{1FBFE696-0C21-4F5F-B22F-BB2A423324D5}">
      <dgm:prSet/>
      <dgm:spPr/>
      <dgm:t>
        <a:bodyPr/>
        <a:lstStyle/>
        <a:p>
          <a:endParaRPr lang="en-GB"/>
        </a:p>
      </dgm:t>
    </dgm:pt>
    <dgm:pt modelId="{FADD13D0-C44A-466A-9150-3BFCAD05213E}" type="sibTrans" cxnId="{1FBFE696-0C21-4F5F-B22F-BB2A423324D5}">
      <dgm:prSet/>
      <dgm:spPr/>
      <dgm:t>
        <a:bodyPr/>
        <a:lstStyle/>
        <a:p>
          <a:endParaRPr lang="en-GB"/>
        </a:p>
      </dgm:t>
    </dgm:pt>
    <dgm:pt modelId="{EA1CBE8B-CC70-4277-8780-A76CB7E2E9F2}">
      <dgm:prSet phldrT="[Text]" phldr="1"/>
      <dgm:spPr/>
      <dgm:t>
        <a:bodyPr/>
        <a:lstStyle/>
        <a:p>
          <a:endParaRPr lang="en-GB"/>
        </a:p>
      </dgm:t>
    </dgm:pt>
    <dgm:pt modelId="{D9B282FE-CF95-42B3-8D09-259687F84D8C}" type="parTrans" cxnId="{15A581E1-DC08-4DE3-94FE-E05AA5D6BA9B}">
      <dgm:prSet/>
      <dgm:spPr/>
      <dgm:t>
        <a:bodyPr/>
        <a:lstStyle/>
        <a:p>
          <a:endParaRPr lang="en-GB"/>
        </a:p>
      </dgm:t>
    </dgm:pt>
    <dgm:pt modelId="{FDFC30F4-B980-49B0-B59C-DF168B89903F}" type="sibTrans" cxnId="{15A581E1-DC08-4DE3-94FE-E05AA5D6BA9B}">
      <dgm:prSet/>
      <dgm:spPr/>
      <dgm:t>
        <a:bodyPr/>
        <a:lstStyle/>
        <a:p>
          <a:endParaRPr lang="en-GB"/>
        </a:p>
      </dgm:t>
    </dgm:pt>
    <dgm:pt modelId="{BA018526-E532-4449-AE3C-24520D7AD766}">
      <dgm:prSet phldrT="[Text]" phldr="0"/>
      <dgm:spPr/>
      <dgm:t>
        <a:bodyPr/>
        <a:lstStyle/>
        <a:p>
          <a:pPr rtl="0"/>
          <a:r>
            <a:rPr lang="en-GB" dirty="0"/>
            <a:t>Contemporary challenges faced by care home</a:t>
          </a:r>
          <a:r>
            <a:rPr lang="en-GB" dirty="0">
              <a:latin typeface="Century Gothic" panose="020B0502020202020204"/>
            </a:rPr>
            <a:t> </a:t>
          </a:r>
        </a:p>
      </dgm:t>
    </dgm:pt>
    <dgm:pt modelId="{81D2F539-DDDE-4D4B-BC29-E34631CDF38C}" type="parTrans" cxnId="{7EA0115C-8A2A-4BEE-959C-FB6621A932CA}">
      <dgm:prSet/>
      <dgm:spPr/>
      <dgm:t>
        <a:bodyPr/>
        <a:lstStyle/>
        <a:p>
          <a:endParaRPr lang="en-GB"/>
        </a:p>
      </dgm:t>
    </dgm:pt>
    <dgm:pt modelId="{E030C315-5E80-4102-AEE0-AC078BFFE92B}" type="sibTrans" cxnId="{7EA0115C-8A2A-4BEE-959C-FB6621A932CA}">
      <dgm:prSet/>
      <dgm:spPr/>
      <dgm:t>
        <a:bodyPr/>
        <a:lstStyle/>
        <a:p>
          <a:endParaRPr lang="en-GB"/>
        </a:p>
      </dgm:t>
    </dgm:pt>
    <dgm:pt modelId="{9A8AF615-E94E-4B6C-971E-8BC5FF182690}">
      <dgm:prSet phldrT="[Text]" phldr="0"/>
      <dgm:spPr/>
      <dgm:t>
        <a:bodyPr/>
        <a:lstStyle/>
        <a:p>
          <a:pPr rtl="0"/>
          <a:r>
            <a:rPr lang="en-GB" dirty="0"/>
            <a:t>Overcoming Identified Challenges</a:t>
          </a:r>
          <a:r>
            <a:rPr lang="en-GB" dirty="0">
              <a:latin typeface="Century Gothic" panose="020B0502020202020204"/>
            </a:rPr>
            <a:t> </a:t>
          </a:r>
          <a:endParaRPr lang="en-GB" dirty="0"/>
        </a:p>
      </dgm:t>
    </dgm:pt>
    <dgm:pt modelId="{80B6FA9F-F945-4BF1-A03D-98EE8008D258}" type="parTrans" cxnId="{FDBFF3F2-834A-407C-96A8-898D638746CC}">
      <dgm:prSet/>
      <dgm:spPr/>
      <dgm:t>
        <a:bodyPr/>
        <a:lstStyle/>
        <a:p>
          <a:endParaRPr lang="en-GB"/>
        </a:p>
      </dgm:t>
    </dgm:pt>
    <dgm:pt modelId="{B216C13B-205E-440D-82ED-DE392D16635E}" type="sibTrans" cxnId="{FDBFF3F2-834A-407C-96A8-898D638746CC}">
      <dgm:prSet/>
      <dgm:spPr/>
      <dgm:t>
        <a:bodyPr/>
        <a:lstStyle/>
        <a:p>
          <a:endParaRPr lang="en-GB"/>
        </a:p>
      </dgm:t>
    </dgm:pt>
    <dgm:pt modelId="{D315CC43-8667-47E5-BBB6-AFE078860731}">
      <dgm:prSet phldr="0"/>
      <dgm:spPr/>
      <dgm:t>
        <a:bodyPr/>
        <a:lstStyle/>
        <a:p>
          <a:pPr rtl="0"/>
          <a:r>
            <a:rPr lang="en-GB" dirty="0"/>
            <a:t>Importance of effective team working </a:t>
          </a:r>
        </a:p>
      </dgm:t>
    </dgm:pt>
    <dgm:pt modelId="{A590174D-5108-4F1A-93B2-DF77CD07333B}" type="parTrans" cxnId="{0C6631B4-FB08-470A-B136-73863C7806A7}">
      <dgm:prSet/>
      <dgm:spPr/>
    </dgm:pt>
    <dgm:pt modelId="{54D7684B-D235-46D1-A3C6-982533E66211}" type="sibTrans" cxnId="{0C6631B4-FB08-470A-B136-73863C7806A7}">
      <dgm:prSet/>
      <dgm:spPr/>
    </dgm:pt>
    <dgm:pt modelId="{59CA5749-FFB5-429D-B16F-6FAEE47801C7}">
      <dgm:prSet phldr="0"/>
      <dgm:spPr/>
      <dgm:t>
        <a:bodyPr/>
        <a:lstStyle/>
        <a:p>
          <a:pPr rtl="0"/>
          <a:r>
            <a:rPr lang="en-GB" dirty="0"/>
            <a:t>Reasons of conflict and how to sort out using Thomas-Kilmann model </a:t>
          </a:r>
          <a:endParaRPr lang="en-GB" dirty="0">
            <a:latin typeface="Century Gothic" panose="020B0502020202020204"/>
          </a:endParaRPr>
        </a:p>
      </dgm:t>
    </dgm:pt>
    <dgm:pt modelId="{D8AFC9CE-52BE-4280-A962-E7D8FA86C0EE}" type="parTrans" cxnId="{3202BAFF-6CBE-4D74-B1F1-E7B35CF6B28D}">
      <dgm:prSet/>
      <dgm:spPr/>
    </dgm:pt>
    <dgm:pt modelId="{036F3BB9-B711-448B-8695-7290E6E3E820}" type="sibTrans" cxnId="{3202BAFF-6CBE-4D74-B1F1-E7B35CF6B28D}">
      <dgm:prSet/>
      <dgm:spPr/>
    </dgm:pt>
    <dgm:pt modelId="{73664BB8-4608-476E-A69B-3B093388F56A}">
      <dgm:prSet phldr="0"/>
      <dgm:spPr/>
      <dgm:t>
        <a:bodyPr/>
        <a:lstStyle/>
        <a:p>
          <a:pPr rtl="0"/>
          <a:r>
            <a:rPr lang="en-GB" dirty="0"/>
            <a:t>Communication within a team </a:t>
          </a:r>
          <a:endParaRPr lang="en-US" dirty="0"/>
        </a:p>
      </dgm:t>
    </dgm:pt>
    <dgm:pt modelId="{0CAFECEA-ED2A-4850-AA0A-248154533CDF}" type="parTrans" cxnId="{15AE50BD-F939-418C-89AF-31B5FB82DBFC}">
      <dgm:prSet/>
      <dgm:spPr/>
    </dgm:pt>
    <dgm:pt modelId="{9889604D-8188-481C-9381-9F3648F6CB8E}" type="sibTrans" cxnId="{15AE50BD-F939-418C-89AF-31B5FB82DBFC}">
      <dgm:prSet/>
      <dgm:spPr/>
    </dgm:pt>
    <dgm:pt modelId="{07EE3DC8-C18A-45A1-B4BB-4DBB67718DCD}">
      <dgm:prSet phldr="0"/>
      <dgm:spPr/>
      <dgm:t>
        <a:bodyPr/>
        <a:lstStyle/>
        <a:p>
          <a:pPr rtl="0"/>
          <a:r>
            <a:rPr lang="en-GB" dirty="0"/>
            <a:t>Team and group differences </a:t>
          </a:r>
          <a:endParaRPr lang="en-US" dirty="0"/>
        </a:p>
      </dgm:t>
    </dgm:pt>
    <dgm:pt modelId="{E9455D52-A8EC-482D-94B8-9176235E25BE}" type="parTrans" cxnId="{89987287-6193-44AA-B7C3-8C0C720744AC}">
      <dgm:prSet/>
      <dgm:spPr/>
    </dgm:pt>
    <dgm:pt modelId="{C1DCDF84-AB94-452A-8864-1EEA3BBBAE42}" type="sibTrans" cxnId="{89987287-6193-44AA-B7C3-8C0C720744AC}">
      <dgm:prSet/>
      <dgm:spPr/>
    </dgm:pt>
    <dgm:pt modelId="{7B4112CA-EE8B-42B2-AF2E-77416B7AC409}">
      <dgm:prSet phldr="0"/>
      <dgm:spPr/>
      <dgm:t>
        <a:bodyPr/>
        <a:lstStyle/>
        <a:p>
          <a:pPr rtl="0"/>
          <a:endParaRPr lang="en-GB" dirty="0">
            <a:latin typeface="Century Gothic" panose="020B0502020202020204"/>
          </a:endParaRPr>
        </a:p>
      </dgm:t>
    </dgm:pt>
    <dgm:pt modelId="{41EE73D7-4A05-4B31-8FA8-D0A509D5A1C9}" type="parTrans" cxnId="{C3034E0F-2385-45E4-BD54-ECE34B560F06}">
      <dgm:prSet/>
      <dgm:spPr/>
    </dgm:pt>
    <dgm:pt modelId="{6B72A989-8D16-4F50-BE70-EE6EEEAAE7F3}" type="sibTrans" cxnId="{C3034E0F-2385-45E4-BD54-ECE34B560F06}">
      <dgm:prSet/>
      <dgm:spPr/>
    </dgm:pt>
    <dgm:pt modelId="{D41AB8BD-3199-4B12-9BF1-FD26E81074FF}" type="pres">
      <dgm:prSet presAssocID="{0FEE1CFB-9B43-4679-84D2-FB793865BBF4}" presName="Name0" presStyleCnt="0">
        <dgm:presLayoutVars>
          <dgm:dir/>
          <dgm:resizeHandles val="exact"/>
        </dgm:presLayoutVars>
      </dgm:prSet>
      <dgm:spPr/>
    </dgm:pt>
    <dgm:pt modelId="{FD441CAE-0FD9-485B-B6F7-D0A729236617}" type="pres">
      <dgm:prSet presAssocID="{0DC8ED37-BED1-4A80-86CC-46557FB6CFC7}" presName="node" presStyleLbl="node1" presStyleIdx="0" presStyleCnt="3">
        <dgm:presLayoutVars>
          <dgm:bulletEnabled val="1"/>
        </dgm:presLayoutVars>
      </dgm:prSet>
      <dgm:spPr/>
    </dgm:pt>
    <dgm:pt modelId="{625EF486-C610-44AA-87D7-0F86EE02D1A8}" type="pres">
      <dgm:prSet presAssocID="{A511B7C8-75FB-4EFE-860D-EF8C279E8A39}" presName="sibTrans" presStyleCnt="0"/>
      <dgm:spPr/>
    </dgm:pt>
    <dgm:pt modelId="{0477CCB6-37F2-48AC-A554-19E1E5D19686}" type="pres">
      <dgm:prSet presAssocID="{7B4112CA-EE8B-42B2-AF2E-77416B7AC409}" presName="node" presStyleLbl="node1" presStyleIdx="1" presStyleCnt="3">
        <dgm:presLayoutVars>
          <dgm:bulletEnabled val="1"/>
        </dgm:presLayoutVars>
      </dgm:prSet>
      <dgm:spPr/>
    </dgm:pt>
    <dgm:pt modelId="{0C9E3736-D9E2-4793-B6B4-37EEB6A998CF}" type="pres">
      <dgm:prSet presAssocID="{6B72A989-8D16-4F50-BE70-EE6EEEAAE7F3}" presName="sibTrans" presStyleCnt="0"/>
      <dgm:spPr/>
    </dgm:pt>
    <dgm:pt modelId="{A8EB7B9D-3C0D-4ED4-9B02-D7B22498566F}" type="pres">
      <dgm:prSet presAssocID="{EA1CBE8B-CC70-4277-8780-A76CB7E2E9F2}" presName="node" presStyleLbl="node1" presStyleIdx="2" presStyleCnt="3">
        <dgm:presLayoutVars>
          <dgm:bulletEnabled val="1"/>
        </dgm:presLayoutVars>
      </dgm:prSet>
      <dgm:spPr/>
    </dgm:pt>
  </dgm:ptLst>
  <dgm:cxnLst>
    <dgm:cxn modelId="{A203670A-D6EF-458C-9DA9-15AEB0E079D8}" type="presOf" srcId="{EA1CBE8B-CC70-4277-8780-A76CB7E2E9F2}" destId="{A8EB7B9D-3C0D-4ED4-9B02-D7B22498566F}" srcOrd="0" destOrd="0" presId="urn:microsoft.com/office/officeart/2005/8/layout/hList6"/>
    <dgm:cxn modelId="{C3034E0F-2385-45E4-BD54-ECE34B560F06}" srcId="{0FEE1CFB-9B43-4679-84D2-FB793865BBF4}" destId="{7B4112CA-EE8B-42B2-AF2E-77416B7AC409}" srcOrd="1" destOrd="0" parTransId="{41EE73D7-4A05-4B31-8FA8-D0A509D5A1C9}" sibTransId="{6B72A989-8D16-4F50-BE70-EE6EEEAAE7F3}"/>
    <dgm:cxn modelId="{4E2FE524-CAA5-42AE-98FE-A5796598A229}" type="presOf" srcId="{0377FA4E-2520-4EE3-84F1-B810B70A3184}" destId="{0477CCB6-37F2-48AC-A554-19E1E5D19686}" srcOrd="0" destOrd="1" presId="urn:microsoft.com/office/officeart/2005/8/layout/hList6"/>
    <dgm:cxn modelId="{C000A325-B310-44B3-B390-114A02E7B9E0}" type="presOf" srcId="{F192A006-A001-4182-B7BF-D6878596A5EB}" destId="{FD441CAE-0FD9-485B-B6F7-D0A729236617}" srcOrd="0" destOrd="3" presId="urn:microsoft.com/office/officeart/2005/8/layout/hList6"/>
    <dgm:cxn modelId="{A2EB422B-4C03-408D-A20B-86E5556A25B4}" type="presOf" srcId="{9A8AF615-E94E-4B6C-971E-8BC5FF182690}" destId="{A8EB7B9D-3C0D-4ED4-9B02-D7B22498566F}" srcOrd="0" destOrd="2" presId="urn:microsoft.com/office/officeart/2005/8/layout/hList6"/>
    <dgm:cxn modelId="{7CEB9738-DF7F-42B3-A56F-E427E09823F8}" type="presOf" srcId="{0DC8ED37-BED1-4A80-86CC-46557FB6CFC7}" destId="{FD441CAE-0FD9-485B-B6F7-D0A729236617}" srcOrd="0" destOrd="0" presId="urn:microsoft.com/office/officeart/2005/8/layout/hList6"/>
    <dgm:cxn modelId="{7EA0115C-8A2A-4BEE-959C-FB6621A932CA}" srcId="{EA1CBE8B-CC70-4277-8780-A76CB7E2E9F2}" destId="{BA018526-E532-4449-AE3C-24520D7AD766}" srcOrd="0" destOrd="0" parTransId="{81D2F539-DDDE-4D4B-BC29-E34631CDF38C}" sibTransId="{E030C315-5E80-4102-AEE0-AC078BFFE92B}"/>
    <dgm:cxn modelId="{FA47FB5F-5C1F-4E51-BD1D-329E35342313}" srcId="{0FEE1CFB-9B43-4679-84D2-FB793865BBF4}" destId="{0DC8ED37-BED1-4A80-86CC-46557FB6CFC7}" srcOrd="0" destOrd="0" parTransId="{A4DB3CC7-E2B4-48E9-A8AF-3A53D7E34604}" sibTransId="{A511B7C8-75FB-4EFE-860D-EF8C279E8A39}"/>
    <dgm:cxn modelId="{A5B1EC72-2EFD-41F1-BF42-55F589C83E1C}" type="presOf" srcId="{07EE3DC8-C18A-45A1-B4BB-4DBB67718DCD}" destId="{FD441CAE-0FD9-485B-B6F7-D0A729236617}" srcOrd="0" destOrd="2" presId="urn:microsoft.com/office/officeart/2005/8/layout/hList6"/>
    <dgm:cxn modelId="{978E3E7A-DC5E-4DD3-8FB5-3B0405B194E4}" type="presOf" srcId="{0FEE1CFB-9B43-4679-84D2-FB793865BBF4}" destId="{D41AB8BD-3199-4B12-9BF1-FD26E81074FF}" srcOrd="0" destOrd="0" presId="urn:microsoft.com/office/officeart/2005/8/layout/hList6"/>
    <dgm:cxn modelId="{89987287-6193-44AA-B7C3-8C0C720744AC}" srcId="{0DC8ED37-BED1-4A80-86CC-46557FB6CFC7}" destId="{07EE3DC8-C18A-45A1-B4BB-4DBB67718DCD}" srcOrd="1" destOrd="0" parTransId="{E9455D52-A8EC-482D-94B8-9176235E25BE}" sibTransId="{C1DCDF84-AB94-452A-8864-1EEA3BBBAE42}"/>
    <dgm:cxn modelId="{8F899D8F-FDF0-4046-B723-8BF96FC6AB45}" type="presOf" srcId="{D315CC43-8667-47E5-BBB6-AFE078860731}" destId="{0477CCB6-37F2-48AC-A554-19E1E5D19686}" srcOrd="0" destOrd="2" presId="urn:microsoft.com/office/officeart/2005/8/layout/hList6"/>
    <dgm:cxn modelId="{1FBFE696-0C21-4F5F-B22F-BB2A423324D5}" srcId="{7B4112CA-EE8B-42B2-AF2E-77416B7AC409}" destId="{0377FA4E-2520-4EE3-84F1-B810B70A3184}" srcOrd="0" destOrd="0" parTransId="{2AA0DBFA-9E00-434F-84FF-3FC1BAF61E18}" sibTransId="{FADD13D0-C44A-466A-9150-3BFCAD05213E}"/>
    <dgm:cxn modelId="{95DDBFAB-4760-4E71-B29A-6344BB191756}" type="presOf" srcId="{7B4112CA-EE8B-42B2-AF2E-77416B7AC409}" destId="{0477CCB6-37F2-48AC-A554-19E1E5D19686}" srcOrd="0" destOrd="0" presId="urn:microsoft.com/office/officeart/2005/8/layout/hList6"/>
    <dgm:cxn modelId="{0C6631B4-FB08-470A-B136-73863C7806A7}" srcId="{7B4112CA-EE8B-42B2-AF2E-77416B7AC409}" destId="{D315CC43-8667-47E5-BBB6-AFE078860731}" srcOrd="1" destOrd="0" parTransId="{A590174D-5108-4F1A-93B2-DF77CD07333B}" sibTransId="{54D7684B-D235-46D1-A3C6-982533E66211}"/>
    <dgm:cxn modelId="{15AE50BD-F939-418C-89AF-31B5FB82DBFC}" srcId="{0DC8ED37-BED1-4A80-86CC-46557FB6CFC7}" destId="{73664BB8-4608-476E-A69B-3B093388F56A}" srcOrd="0" destOrd="0" parTransId="{0CAFECEA-ED2A-4850-AA0A-248154533CDF}" sibTransId="{9889604D-8188-481C-9381-9F3648F6CB8E}"/>
    <dgm:cxn modelId="{9A32F6C1-FAE7-4848-97DF-A31C0E5AFEF2}" type="presOf" srcId="{BA018526-E532-4449-AE3C-24520D7AD766}" destId="{A8EB7B9D-3C0D-4ED4-9B02-D7B22498566F}" srcOrd="0" destOrd="1" presId="urn:microsoft.com/office/officeart/2005/8/layout/hList6"/>
    <dgm:cxn modelId="{15A581E1-DC08-4DE3-94FE-E05AA5D6BA9B}" srcId="{0FEE1CFB-9B43-4679-84D2-FB793865BBF4}" destId="{EA1CBE8B-CC70-4277-8780-A76CB7E2E9F2}" srcOrd="2" destOrd="0" parTransId="{D9B282FE-CF95-42B3-8D09-259687F84D8C}" sibTransId="{FDFC30F4-B980-49B0-B59C-DF168B89903F}"/>
    <dgm:cxn modelId="{0A3F8FED-F7CC-4041-B7C7-85D6623CEA63}" type="presOf" srcId="{73664BB8-4608-476E-A69B-3B093388F56A}" destId="{FD441CAE-0FD9-485B-B6F7-D0A729236617}" srcOrd="0" destOrd="1" presId="urn:microsoft.com/office/officeart/2005/8/layout/hList6"/>
    <dgm:cxn modelId="{34C1D5ED-E53E-49EB-864B-9DC767A5CA4D}" srcId="{0DC8ED37-BED1-4A80-86CC-46557FB6CFC7}" destId="{F192A006-A001-4182-B7BF-D6878596A5EB}" srcOrd="2" destOrd="0" parTransId="{FC45810E-E020-4FFF-87C7-2561B908A471}" sibTransId="{032E218D-F79C-4AC9-BC4F-E9735A954CE2}"/>
    <dgm:cxn modelId="{FDBFF3F2-834A-407C-96A8-898D638746CC}" srcId="{EA1CBE8B-CC70-4277-8780-A76CB7E2E9F2}" destId="{9A8AF615-E94E-4B6C-971E-8BC5FF182690}" srcOrd="1" destOrd="0" parTransId="{80B6FA9F-F945-4BF1-A03D-98EE8008D258}" sibTransId="{B216C13B-205E-440D-82ED-DE392D16635E}"/>
    <dgm:cxn modelId="{85A75DFF-657F-484C-843F-EDD9C1FD906D}" type="presOf" srcId="{59CA5749-FFB5-429D-B16F-6FAEE47801C7}" destId="{A8EB7B9D-3C0D-4ED4-9B02-D7B22498566F}" srcOrd="0" destOrd="3" presId="urn:microsoft.com/office/officeart/2005/8/layout/hList6"/>
    <dgm:cxn modelId="{3202BAFF-6CBE-4D74-B1F1-E7B35CF6B28D}" srcId="{EA1CBE8B-CC70-4277-8780-A76CB7E2E9F2}" destId="{59CA5749-FFB5-429D-B16F-6FAEE47801C7}" srcOrd="2" destOrd="0" parTransId="{D8AFC9CE-52BE-4280-A962-E7D8FA86C0EE}" sibTransId="{036F3BB9-B711-448B-8695-7290E6E3E820}"/>
    <dgm:cxn modelId="{35AA35C2-9673-4863-AB8C-57860A39F472}" type="presParOf" srcId="{D41AB8BD-3199-4B12-9BF1-FD26E81074FF}" destId="{FD441CAE-0FD9-485B-B6F7-D0A729236617}" srcOrd="0" destOrd="0" presId="urn:microsoft.com/office/officeart/2005/8/layout/hList6"/>
    <dgm:cxn modelId="{DA924B0F-4514-4E09-89F9-9EC0D4AD8C1A}" type="presParOf" srcId="{D41AB8BD-3199-4B12-9BF1-FD26E81074FF}" destId="{625EF486-C610-44AA-87D7-0F86EE02D1A8}" srcOrd="1" destOrd="0" presId="urn:microsoft.com/office/officeart/2005/8/layout/hList6"/>
    <dgm:cxn modelId="{967C0E87-C7D4-4BC7-84AE-6AF48F89DC33}" type="presParOf" srcId="{D41AB8BD-3199-4B12-9BF1-FD26E81074FF}" destId="{0477CCB6-37F2-48AC-A554-19E1E5D19686}" srcOrd="2" destOrd="0" presId="urn:microsoft.com/office/officeart/2005/8/layout/hList6"/>
    <dgm:cxn modelId="{099DBA4F-175D-49F1-90E5-0682613D3119}" type="presParOf" srcId="{D41AB8BD-3199-4B12-9BF1-FD26E81074FF}" destId="{0C9E3736-D9E2-4793-B6B4-37EEB6A998CF}" srcOrd="3" destOrd="0" presId="urn:microsoft.com/office/officeart/2005/8/layout/hList6"/>
    <dgm:cxn modelId="{095C9AA2-B7D7-4546-B874-656CC90E6D6B}" type="presParOf" srcId="{D41AB8BD-3199-4B12-9BF1-FD26E81074FF}" destId="{A8EB7B9D-3C0D-4ED4-9B02-D7B22498566F}"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5FDE6-F191-4EC0-BBC9-70E6893CF8CA}">
      <dsp:nvSpPr>
        <dsp:cNvPr id="0" name=""/>
        <dsp:cNvSpPr/>
      </dsp:nvSpPr>
      <dsp:spPr>
        <a:xfrm>
          <a:off x="1070551" y="0"/>
          <a:ext cx="7955038" cy="329013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12A07-0020-4AA8-B517-43931C07A5B8}">
      <dsp:nvSpPr>
        <dsp:cNvPr id="0" name=""/>
        <dsp:cNvSpPr/>
      </dsp:nvSpPr>
      <dsp:spPr>
        <a:xfrm>
          <a:off x="4403560" y="1485619"/>
          <a:ext cx="1596444" cy="323656"/>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Listening Skills</a:t>
          </a:r>
          <a:endParaRPr lang="en-GB" sz="1300" kern="1200"/>
        </a:p>
      </dsp:txBody>
      <dsp:txXfrm>
        <a:off x="4419360" y="1501419"/>
        <a:ext cx="1564844" cy="292056"/>
      </dsp:txXfrm>
    </dsp:sp>
    <dsp:sp modelId="{23377B74-D846-42A1-A3ED-853432530ED9}">
      <dsp:nvSpPr>
        <dsp:cNvPr id="0" name=""/>
        <dsp:cNvSpPr/>
      </dsp:nvSpPr>
      <dsp:spPr>
        <a:xfrm>
          <a:off x="6114805" y="1458093"/>
          <a:ext cx="1442059" cy="334514"/>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Communication</a:t>
          </a:r>
        </a:p>
      </dsp:txBody>
      <dsp:txXfrm>
        <a:off x="6131135" y="1474423"/>
        <a:ext cx="1409399" cy="301854"/>
      </dsp:txXfrm>
    </dsp:sp>
    <dsp:sp modelId="{2B3DBCA9-3838-4D55-A1F9-DDFB877B8A28}">
      <dsp:nvSpPr>
        <dsp:cNvPr id="0" name=""/>
        <dsp:cNvSpPr/>
      </dsp:nvSpPr>
      <dsp:spPr>
        <a:xfrm>
          <a:off x="7626149" y="1437708"/>
          <a:ext cx="1067920" cy="371574"/>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Teamwork</a:t>
          </a:r>
        </a:p>
      </dsp:txBody>
      <dsp:txXfrm>
        <a:off x="7644288" y="1455847"/>
        <a:ext cx="1031642" cy="3352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6B3FE-067C-44AC-B1A4-4A93ECC5D1E3}">
      <dsp:nvSpPr>
        <dsp:cNvPr id="0" name=""/>
        <dsp:cNvSpPr/>
      </dsp:nvSpPr>
      <dsp:spPr>
        <a:xfrm>
          <a:off x="0" y="37664"/>
          <a:ext cx="8093512" cy="91143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Covid19 </a:t>
          </a:r>
        </a:p>
      </dsp:txBody>
      <dsp:txXfrm>
        <a:off x="44492" y="82156"/>
        <a:ext cx="8004528" cy="822446"/>
      </dsp:txXfrm>
    </dsp:sp>
    <dsp:sp modelId="{AB2FC473-9613-4C8B-81FB-A498BCB28032}">
      <dsp:nvSpPr>
        <dsp:cNvPr id="0" name=""/>
        <dsp:cNvSpPr/>
      </dsp:nvSpPr>
      <dsp:spPr>
        <a:xfrm>
          <a:off x="0" y="1035640"/>
          <a:ext cx="8093512" cy="91143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Undertrained Staff</a:t>
          </a:r>
        </a:p>
      </dsp:txBody>
      <dsp:txXfrm>
        <a:off x="44492" y="1080132"/>
        <a:ext cx="8004528" cy="822446"/>
      </dsp:txXfrm>
    </dsp:sp>
    <dsp:sp modelId="{EFDDE1E5-702D-48E0-823C-26524A950B02}">
      <dsp:nvSpPr>
        <dsp:cNvPr id="0" name=""/>
        <dsp:cNvSpPr/>
      </dsp:nvSpPr>
      <dsp:spPr>
        <a:xfrm>
          <a:off x="0" y="2079404"/>
          <a:ext cx="8093512" cy="91143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Short staff</a:t>
          </a:r>
        </a:p>
      </dsp:txBody>
      <dsp:txXfrm>
        <a:off x="44492" y="2123896"/>
        <a:ext cx="8004528" cy="822446"/>
      </dsp:txXfrm>
    </dsp:sp>
    <dsp:sp modelId="{89F320B8-A1CD-4D39-90A1-45B0FE15CAF1}">
      <dsp:nvSpPr>
        <dsp:cNvPr id="0" name=""/>
        <dsp:cNvSpPr/>
      </dsp:nvSpPr>
      <dsp:spPr>
        <a:xfrm>
          <a:off x="0" y="3125439"/>
          <a:ext cx="8093512" cy="91143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Foreigner staff	</a:t>
          </a:r>
        </a:p>
      </dsp:txBody>
      <dsp:txXfrm>
        <a:off x="44492" y="3169931"/>
        <a:ext cx="8004528" cy="822446"/>
      </dsp:txXfrm>
    </dsp:sp>
    <dsp:sp modelId="{2A1AD525-C53C-4583-BA6C-743A5D6CFCBB}">
      <dsp:nvSpPr>
        <dsp:cNvPr id="0" name=""/>
        <dsp:cNvSpPr/>
      </dsp:nvSpPr>
      <dsp:spPr>
        <a:xfrm>
          <a:off x="0" y="4011704"/>
          <a:ext cx="8093512" cy="62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969" tIns="48260" rIns="270256" bIns="48260" numCol="1" spcCol="1270" anchor="t" anchorCtr="0">
          <a:noAutofit/>
        </a:bodyPr>
        <a:lstStyle/>
        <a:p>
          <a:pPr marL="285750" lvl="1" indent="-285750" algn="l" defTabSz="1333500">
            <a:lnSpc>
              <a:spcPct val="90000"/>
            </a:lnSpc>
            <a:spcBef>
              <a:spcPct val="0"/>
            </a:spcBef>
            <a:spcAft>
              <a:spcPct val="20000"/>
            </a:spcAft>
            <a:buChar char="•"/>
          </a:pPr>
          <a:endParaRPr lang="en-GB" sz="3000" kern="1200"/>
        </a:p>
      </dsp:txBody>
      <dsp:txXfrm>
        <a:off x="0" y="4011704"/>
        <a:ext cx="8093512" cy="629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B9CE1-9DBE-4DB5-9C05-228EDE340E1A}">
      <dsp:nvSpPr>
        <dsp:cNvPr id="0" name=""/>
        <dsp:cNvSpPr/>
      </dsp:nvSpPr>
      <dsp:spPr>
        <a:xfrm>
          <a:off x="2390" y="10543"/>
          <a:ext cx="2330479" cy="489600"/>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entury Gothic" panose="020B0502020202020204"/>
            </a:rPr>
            <a:t>Covid 19</a:t>
          </a:r>
          <a:endParaRPr lang="en-GB" sz="1700" kern="1200"/>
        </a:p>
      </dsp:txBody>
      <dsp:txXfrm>
        <a:off x="2390" y="10543"/>
        <a:ext cx="2330479" cy="489600"/>
      </dsp:txXfrm>
    </dsp:sp>
    <dsp:sp modelId="{42B24F26-83C9-4694-B58F-82E73B3CBD4F}">
      <dsp:nvSpPr>
        <dsp:cNvPr id="0" name=""/>
        <dsp:cNvSpPr/>
      </dsp:nvSpPr>
      <dsp:spPr>
        <a:xfrm>
          <a:off x="2390" y="500143"/>
          <a:ext cx="2330479" cy="3448835"/>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rtl="0">
            <a:lnSpc>
              <a:spcPct val="90000"/>
            </a:lnSpc>
            <a:spcBef>
              <a:spcPct val="0"/>
            </a:spcBef>
            <a:spcAft>
              <a:spcPct val="15000"/>
            </a:spcAft>
            <a:buChar char="•"/>
          </a:pPr>
          <a:r>
            <a:rPr lang="en-GB" sz="1700" kern="1200"/>
            <a:t>opportunity to have a vaccine</a:t>
          </a:r>
          <a:r>
            <a:rPr lang="en-GB" sz="1700" kern="1200">
              <a:latin typeface="Century Gothic" panose="020B0502020202020204"/>
            </a:rPr>
            <a:t> .</a:t>
          </a:r>
          <a:endParaRPr lang="en-GB" sz="1700" kern="1200"/>
        </a:p>
        <a:p>
          <a:pPr marL="171450" lvl="1" indent="-171450" algn="l" defTabSz="755650" rtl="0">
            <a:lnSpc>
              <a:spcPct val="90000"/>
            </a:lnSpc>
            <a:spcBef>
              <a:spcPct val="0"/>
            </a:spcBef>
            <a:spcAft>
              <a:spcPct val="15000"/>
            </a:spcAft>
            <a:buChar char="•"/>
          </a:pPr>
          <a:r>
            <a:rPr lang="en-GB" sz="1700" kern="1200"/>
            <a:t>Opportunity for weekly tests</a:t>
          </a:r>
          <a:r>
            <a:rPr lang="en-GB" sz="1700" kern="1200">
              <a:latin typeface="Century Gothic" panose="020B0502020202020204"/>
            </a:rPr>
            <a:t> .</a:t>
          </a:r>
        </a:p>
        <a:p>
          <a:pPr marL="171450" lvl="1" indent="-171450" algn="l" defTabSz="755650" rtl="0">
            <a:lnSpc>
              <a:spcPct val="90000"/>
            </a:lnSpc>
            <a:spcBef>
              <a:spcPct val="0"/>
            </a:spcBef>
            <a:spcAft>
              <a:spcPct val="15000"/>
            </a:spcAft>
            <a:buChar char="•"/>
          </a:pPr>
          <a:r>
            <a:rPr lang="en-GB" sz="1700" kern="1200"/>
            <a:t>Restricting visits to a named single visitor</a:t>
          </a:r>
          <a:r>
            <a:rPr lang="en-GB" sz="1700" kern="1200">
              <a:latin typeface="Century Gothic" panose="020B0502020202020204"/>
            </a:rPr>
            <a:t>.</a:t>
          </a:r>
        </a:p>
      </dsp:txBody>
      <dsp:txXfrm>
        <a:off x="2390" y="500143"/>
        <a:ext cx="2330479" cy="3448835"/>
      </dsp:txXfrm>
    </dsp:sp>
    <dsp:sp modelId="{19BC6559-BCD6-4B19-8A06-645B43A02041}">
      <dsp:nvSpPr>
        <dsp:cNvPr id="0" name=""/>
        <dsp:cNvSpPr/>
      </dsp:nvSpPr>
      <dsp:spPr>
        <a:xfrm>
          <a:off x="2659137" y="10543"/>
          <a:ext cx="2330479" cy="489600"/>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entury Gothic" panose="020B0502020202020204"/>
            </a:rPr>
            <a:t>Undertraining</a:t>
          </a:r>
          <a:endParaRPr lang="en-GB" sz="1700" kern="1200"/>
        </a:p>
      </dsp:txBody>
      <dsp:txXfrm>
        <a:off x="2659137" y="10543"/>
        <a:ext cx="2330479" cy="489600"/>
      </dsp:txXfrm>
    </dsp:sp>
    <dsp:sp modelId="{141E01CE-70C7-46E4-8342-9B0FE21AF7C9}">
      <dsp:nvSpPr>
        <dsp:cNvPr id="0" name=""/>
        <dsp:cNvSpPr/>
      </dsp:nvSpPr>
      <dsp:spPr>
        <a:xfrm>
          <a:off x="2659137" y="500143"/>
          <a:ext cx="2330479" cy="3448835"/>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rtl="0">
            <a:lnSpc>
              <a:spcPct val="90000"/>
            </a:lnSpc>
            <a:spcBef>
              <a:spcPct val="0"/>
            </a:spcBef>
            <a:spcAft>
              <a:spcPct val="15000"/>
            </a:spcAft>
            <a:buChar char="•"/>
          </a:pPr>
          <a:r>
            <a:rPr lang="en-GB" sz="1700" kern="1200"/>
            <a:t>Mandatory Training for Care Home </a:t>
          </a:r>
          <a:r>
            <a:rPr lang="en-GB" sz="1700" kern="1200">
              <a:latin typeface="Century Gothic" panose="020B0502020202020204"/>
            </a:rPr>
            <a:t>Staff.</a:t>
          </a:r>
          <a:endParaRPr lang="en-GB" sz="1700" kern="1200"/>
        </a:p>
        <a:p>
          <a:pPr marL="171450" lvl="1" indent="-171450" algn="l" defTabSz="755650" rtl="0">
            <a:lnSpc>
              <a:spcPct val="90000"/>
            </a:lnSpc>
            <a:spcBef>
              <a:spcPct val="0"/>
            </a:spcBef>
            <a:spcAft>
              <a:spcPct val="15000"/>
            </a:spcAft>
            <a:buChar char="•"/>
          </a:pPr>
          <a:r>
            <a:rPr lang="en-GB" sz="1700" kern="1200"/>
            <a:t>Dementia care</a:t>
          </a:r>
          <a:r>
            <a:rPr lang="en-GB" sz="1700" kern="1200">
              <a:latin typeface="Century Gothic" panose="020B0502020202020204"/>
            </a:rPr>
            <a:t> to become</a:t>
          </a:r>
          <a:r>
            <a:rPr lang="en-GB" sz="1700" kern="1200"/>
            <a:t> a government priority</a:t>
          </a:r>
          <a:r>
            <a:rPr lang="en-GB" sz="1700" kern="1200">
              <a:latin typeface="Century Gothic" panose="020B0502020202020204"/>
            </a:rPr>
            <a:t>.</a:t>
          </a:r>
          <a:endParaRPr lang="en-GB" sz="1700" kern="1200"/>
        </a:p>
        <a:p>
          <a:pPr marL="171450" lvl="1" indent="-171450" algn="l" defTabSz="755650" rtl="0">
            <a:lnSpc>
              <a:spcPct val="90000"/>
            </a:lnSpc>
            <a:spcBef>
              <a:spcPct val="0"/>
            </a:spcBef>
            <a:spcAft>
              <a:spcPct val="15000"/>
            </a:spcAft>
            <a:buChar char="•"/>
          </a:pPr>
          <a:r>
            <a:rPr lang="en-GB" sz="1700" kern="1200"/>
            <a:t>Carers to preserve and maintain the dignity, individuality and privacy of all residents</a:t>
          </a:r>
          <a:r>
            <a:rPr lang="en-GB" sz="1700" kern="1200">
              <a:latin typeface="Century Gothic" panose="020B0502020202020204"/>
            </a:rPr>
            <a:t>.</a:t>
          </a:r>
        </a:p>
      </dsp:txBody>
      <dsp:txXfrm>
        <a:off x="2659137" y="500143"/>
        <a:ext cx="2330479" cy="3448835"/>
      </dsp:txXfrm>
    </dsp:sp>
    <dsp:sp modelId="{6C8AD697-5758-4263-950A-F91F9A17DACA}">
      <dsp:nvSpPr>
        <dsp:cNvPr id="0" name=""/>
        <dsp:cNvSpPr/>
      </dsp:nvSpPr>
      <dsp:spPr>
        <a:xfrm>
          <a:off x="5315884" y="10543"/>
          <a:ext cx="2330479" cy="489600"/>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entury Gothic" panose="020B0502020202020204"/>
            </a:rPr>
            <a:t>Short Staff</a:t>
          </a:r>
          <a:endParaRPr lang="en-GB" sz="1700" kern="1200"/>
        </a:p>
      </dsp:txBody>
      <dsp:txXfrm>
        <a:off x="5315884" y="10543"/>
        <a:ext cx="2330479" cy="489600"/>
      </dsp:txXfrm>
    </dsp:sp>
    <dsp:sp modelId="{BB25E500-5FE8-45A6-9A9E-0F8AD2D05CEA}">
      <dsp:nvSpPr>
        <dsp:cNvPr id="0" name=""/>
        <dsp:cNvSpPr/>
      </dsp:nvSpPr>
      <dsp:spPr>
        <a:xfrm>
          <a:off x="5315884" y="500143"/>
          <a:ext cx="2330479" cy="3448835"/>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Increase the salary</a:t>
          </a:r>
        </a:p>
        <a:p>
          <a:pPr marL="171450" lvl="1" indent="-171450" algn="l" defTabSz="755650">
            <a:lnSpc>
              <a:spcPct val="90000"/>
            </a:lnSpc>
            <a:spcBef>
              <a:spcPct val="0"/>
            </a:spcBef>
            <a:spcAft>
              <a:spcPct val="15000"/>
            </a:spcAft>
            <a:buChar char="•"/>
          </a:pPr>
          <a:r>
            <a:rPr lang="en-GB" sz="1700" kern="1200"/>
            <a:t>Solving rota issues</a:t>
          </a:r>
        </a:p>
        <a:p>
          <a:pPr marL="171450" lvl="1" indent="-171450" algn="l" defTabSz="755650" rtl="0">
            <a:lnSpc>
              <a:spcPct val="90000"/>
            </a:lnSpc>
            <a:spcBef>
              <a:spcPct val="0"/>
            </a:spcBef>
            <a:spcAft>
              <a:spcPct val="15000"/>
            </a:spcAft>
            <a:buChar char="•"/>
          </a:pPr>
          <a:r>
            <a:rPr lang="en-GB" sz="1700" kern="1200">
              <a:latin typeface="Century Gothic" panose="020B0502020202020204"/>
            </a:rPr>
            <a:t>Offering</a:t>
          </a:r>
          <a:r>
            <a:rPr lang="en-GB" sz="1700" kern="1200"/>
            <a:t> signing bonuses</a:t>
          </a:r>
          <a:r>
            <a:rPr lang="en-GB" sz="1700" kern="1200">
              <a:latin typeface="Century Gothic" panose="020B0502020202020204"/>
            </a:rPr>
            <a:t> </a:t>
          </a:r>
          <a:endParaRPr lang="en-GB" sz="1700" kern="1200"/>
        </a:p>
        <a:p>
          <a:pPr marL="171450" lvl="1" indent="-171450" algn="l" defTabSz="755650" rtl="0">
            <a:lnSpc>
              <a:spcPct val="90000"/>
            </a:lnSpc>
            <a:spcBef>
              <a:spcPct val="0"/>
            </a:spcBef>
            <a:spcAft>
              <a:spcPct val="15000"/>
            </a:spcAft>
            <a:buChar char="•"/>
          </a:pPr>
          <a:r>
            <a:rPr lang="en-GB" sz="1700" kern="1200"/>
            <a:t>care workers to be recognised properly as trained professionals.</a:t>
          </a:r>
          <a:endParaRPr lang="en-GB" sz="1700" kern="1200">
            <a:latin typeface="Century Gothic" panose="020B0502020202020204"/>
          </a:endParaRPr>
        </a:p>
      </dsp:txBody>
      <dsp:txXfrm>
        <a:off x="5315884" y="500143"/>
        <a:ext cx="2330479" cy="34488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4C92C-1FB2-4EAF-A2E7-306B2EC16499}">
      <dsp:nvSpPr>
        <dsp:cNvPr id="0" name=""/>
        <dsp:cNvSpPr/>
      </dsp:nvSpPr>
      <dsp:spPr>
        <a:xfrm>
          <a:off x="32" y="23874"/>
          <a:ext cx="3104595" cy="777600"/>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rtl="0">
            <a:lnSpc>
              <a:spcPct val="90000"/>
            </a:lnSpc>
            <a:spcBef>
              <a:spcPct val="0"/>
            </a:spcBef>
            <a:spcAft>
              <a:spcPct val="35000"/>
            </a:spcAft>
            <a:buNone/>
          </a:pPr>
          <a:r>
            <a:rPr lang="en-GB" sz="2700" kern="1200">
              <a:latin typeface="Century Gothic" panose="020B0502020202020204"/>
            </a:rPr>
            <a:t>Foreign staff</a:t>
          </a:r>
          <a:endParaRPr lang="en-GB" sz="2700" kern="1200"/>
        </a:p>
      </dsp:txBody>
      <dsp:txXfrm>
        <a:off x="32" y="23874"/>
        <a:ext cx="3104595" cy="777600"/>
      </dsp:txXfrm>
    </dsp:sp>
    <dsp:sp modelId="{935A4523-BB4B-4DA0-9744-FDDA376B658B}">
      <dsp:nvSpPr>
        <dsp:cNvPr id="0" name=""/>
        <dsp:cNvSpPr/>
      </dsp:nvSpPr>
      <dsp:spPr>
        <a:xfrm>
          <a:off x="32" y="801474"/>
          <a:ext cx="3104595" cy="2742254"/>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rtl="0">
            <a:lnSpc>
              <a:spcPct val="90000"/>
            </a:lnSpc>
            <a:spcBef>
              <a:spcPct val="0"/>
            </a:spcBef>
            <a:spcAft>
              <a:spcPct val="15000"/>
            </a:spcAft>
            <a:buChar char="•"/>
          </a:pPr>
          <a:r>
            <a:rPr lang="en-GB" sz="2700" kern="1200"/>
            <a:t>English language classes </a:t>
          </a:r>
        </a:p>
        <a:p>
          <a:pPr marL="228600" lvl="1" indent="-228600" algn="l" defTabSz="1200150" rtl="0">
            <a:lnSpc>
              <a:spcPct val="90000"/>
            </a:lnSpc>
            <a:spcBef>
              <a:spcPct val="0"/>
            </a:spcBef>
            <a:spcAft>
              <a:spcPct val="15000"/>
            </a:spcAft>
            <a:buChar char="•"/>
          </a:pPr>
          <a:r>
            <a:rPr lang="en-GB" sz="2700" kern="1200">
              <a:latin typeface="Century Gothic" panose="020B0502020202020204"/>
            </a:rPr>
            <a:t>Discrimination</a:t>
          </a:r>
          <a:r>
            <a:rPr lang="en-GB" sz="2700" kern="1200"/>
            <a:t> awareness training</a:t>
          </a:r>
        </a:p>
      </dsp:txBody>
      <dsp:txXfrm>
        <a:off x="32" y="801474"/>
        <a:ext cx="3104595" cy="2742254"/>
      </dsp:txXfrm>
    </dsp:sp>
    <dsp:sp modelId="{47087D4E-2202-47E0-A876-14718B61B187}">
      <dsp:nvSpPr>
        <dsp:cNvPr id="0" name=""/>
        <dsp:cNvSpPr/>
      </dsp:nvSpPr>
      <dsp:spPr>
        <a:xfrm>
          <a:off x="3539271" y="23874"/>
          <a:ext cx="3104595" cy="777600"/>
        </a:xfrm>
        <a:prstGeom prst="rect">
          <a:avLst/>
        </a:prstGeom>
        <a:solidFill>
          <a:schemeClr val="accent2">
            <a:hueOff val="1354814"/>
            <a:satOff val="-6632"/>
            <a:lumOff val="3725"/>
            <a:alphaOff val="0"/>
          </a:schemeClr>
        </a:solidFill>
        <a:ln w="19050" cap="rnd" cmpd="sng" algn="ctr">
          <a:solidFill>
            <a:schemeClr val="accent2">
              <a:hueOff val="1354814"/>
              <a:satOff val="-6632"/>
              <a:lumOff val="372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rtl="0">
            <a:lnSpc>
              <a:spcPct val="90000"/>
            </a:lnSpc>
            <a:spcBef>
              <a:spcPct val="0"/>
            </a:spcBef>
            <a:spcAft>
              <a:spcPct val="35000"/>
            </a:spcAft>
            <a:buNone/>
          </a:pPr>
          <a:r>
            <a:rPr lang="en-GB" sz="2700" kern="1200">
              <a:latin typeface="Century Gothic" panose="020B0502020202020204"/>
            </a:rPr>
            <a:t>Old equipment </a:t>
          </a:r>
          <a:endParaRPr lang="en-GB" sz="2700" kern="1200"/>
        </a:p>
      </dsp:txBody>
      <dsp:txXfrm>
        <a:off x="3539271" y="23874"/>
        <a:ext cx="3104595" cy="777600"/>
      </dsp:txXfrm>
    </dsp:sp>
    <dsp:sp modelId="{A4683C43-B3E0-4F4A-BBE8-5C9CD56D7745}">
      <dsp:nvSpPr>
        <dsp:cNvPr id="0" name=""/>
        <dsp:cNvSpPr/>
      </dsp:nvSpPr>
      <dsp:spPr>
        <a:xfrm>
          <a:off x="3539271" y="801474"/>
          <a:ext cx="3104595" cy="2742254"/>
        </a:xfrm>
        <a:prstGeom prst="rect">
          <a:avLst/>
        </a:prstGeom>
        <a:solidFill>
          <a:schemeClr val="accent2">
            <a:tint val="40000"/>
            <a:alpha val="90000"/>
            <a:hueOff val="1629769"/>
            <a:satOff val="-4713"/>
            <a:lumOff val="-100"/>
            <a:alphaOff val="0"/>
          </a:schemeClr>
        </a:solidFill>
        <a:ln w="19050" cap="rnd" cmpd="sng" algn="ctr">
          <a:solidFill>
            <a:schemeClr val="accent2">
              <a:tint val="40000"/>
              <a:alpha val="90000"/>
              <a:hueOff val="1629769"/>
              <a:satOff val="-4713"/>
              <a:lumOff val="-1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rtl="0">
            <a:lnSpc>
              <a:spcPct val="90000"/>
            </a:lnSpc>
            <a:spcBef>
              <a:spcPct val="0"/>
            </a:spcBef>
            <a:spcAft>
              <a:spcPct val="15000"/>
            </a:spcAft>
            <a:buChar char="•"/>
          </a:pPr>
          <a:r>
            <a:rPr lang="en-GB" sz="2700" kern="1200">
              <a:latin typeface="Century Gothic" panose="020B0502020202020204"/>
            </a:rPr>
            <a:t>Mobile Hoists investment </a:t>
          </a:r>
          <a:endParaRPr lang="en-GB" sz="2700" kern="1200"/>
        </a:p>
        <a:p>
          <a:pPr marL="228600" lvl="1" indent="-228600" algn="l" defTabSz="1200150" rtl="0">
            <a:lnSpc>
              <a:spcPct val="90000"/>
            </a:lnSpc>
            <a:spcBef>
              <a:spcPct val="0"/>
            </a:spcBef>
            <a:spcAft>
              <a:spcPct val="15000"/>
            </a:spcAft>
            <a:buChar char="•"/>
          </a:pPr>
          <a:r>
            <a:rPr lang="en-GB" sz="2700" kern="1200">
              <a:latin typeface="Century Gothic" panose="020B0502020202020204"/>
            </a:rPr>
            <a:t>Maintenance department to be organised </a:t>
          </a:r>
          <a:endParaRPr lang="en-GB" sz="2700" kern="1200"/>
        </a:p>
      </dsp:txBody>
      <dsp:txXfrm>
        <a:off x="3539271" y="801474"/>
        <a:ext cx="3104595" cy="27422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0E24CD-F6EB-410A-ACE7-E9D104C2870D}">
      <dsp:nvSpPr>
        <dsp:cNvPr id="0" name=""/>
        <dsp:cNvSpPr/>
      </dsp:nvSpPr>
      <dsp:spPr>
        <a:xfrm>
          <a:off x="0" y="1013495"/>
          <a:ext cx="5508710" cy="52767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Misunderstanding/Miscommunications</a:t>
          </a:r>
          <a:endParaRPr lang="en-US" sz="2200" kern="1200"/>
        </a:p>
      </dsp:txBody>
      <dsp:txXfrm>
        <a:off x="25759" y="1039254"/>
        <a:ext cx="5457192" cy="476152"/>
      </dsp:txXfrm>
    </dsp:sp>
    <dsp:sp modelId="{E111F3F9-E766-40B8-AF5C-333276106AA0}">
      <dsp:nvSpPr>
        <dsp:cNvPr id="0" name=""/>
        <dsp:cNvSpPr/>
      </dsp:nvSpPr>
      <dsp:spPr>
        <a:xfrm>
          <a:off x="0" y="1604525"/>
          <a:ext cx="5508710" cy="52767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Difference in personality </a:t>
          </a:r>
          <a:endParaRPr lang="en-US" sz="2200" kern="1200"/>
        </a:p>
      </dsp:txBody>
      <dsp:txXfrm>
        <a:off x="25759" y="1630284"/>
        <a:ext cx="5457192" cy="476152"/>
      </dsp:txXfrm>
    </dsp:sp>
    <dsp:sp modelId="{EA8BFDDF-64B8-4C80-949D-A0F349402ECC}">
      <dsp:nvSpPr>
        <dsp:cNvPr id="0" name=""/>
        <dsp:cNvSpPr/>
      </dsp:nvSpPr>
      <dsp:spPr>
        <a:xfrm>
          <a:off x="0" y="2195556"/>
          <a:ext cx="5508710" cy="52767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Previous experiences</a:t>
          </a:r>
          <a:endParaRPr lang="en-US" sz="2200" kern="1200"/>
        </a:p>
      </dsp:txBody>
      <dsp:txXfrm>
        <a:off x="25759" y="2221315"/>
        <a:ext cx="5457192" cy="476152"/>
      </dsp:txXfrm>
    </dsp:sp>
    <dsp:sp modelId="{0DF3E9CE-F9FE-4670-85C0-2E540AD59036}">
      <dsp:nvSpPr>
        <dsp:cNvPr id="0" name=""/>
        <dsp:cNvSpPr/>
      </dsp:nvSpPr>
      <dsp:spPr>
        <a:xfrm>
          <a:off x="0" y="2786586"/>
          <a:ext cx="5508710" cy="52767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Poor time keeping</a:t>
          </a:r>
        </a:p>
      </dsp:txBody>
      <dsp:txXfrm>
        <a:off x="25759" y="2812345"/>
        <a:ext cx="5457192" cy="476152"/>
      </dsp:txXfrm>
    </dsp:sp>
    <dsp:sp modelId="{EE259511-5F65-4510-B1F0-1341B8B5D05C}">
      <dsp:nvSpPr>
        <dsp:cNvPr id="0" name=""/>
        <dsp:cNvSpPr/>
      </dsp:nvSpPr>
      <dsp:spPr>
        <a:xfrm>
          <a:off x="0" y="3377616"/>
          <a:ext cx="5508710" cy="527670"/>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Poor critical thinking skills </a:t>
          </a:r>
        </a:p>
      </dsp:txBody>
      <dsp:txXfrm>
        <a:off x="25759" y="3403375"/>
        <a:ext cx="5457192" cy="476152"/>
      </dsp:txXfrm>
    </dsp:sp>
    <dsp:sp modelId="{2D5CF8A2-4CBF-4B3A-B8C2-5A3E665518F4}">
      <dsp:nvSpPr>
        <dsp:cNvPr id="0" name=""/>
        <dsp:cNvSpPr/>
      </dsp:nvSpPr>
      <dsp:spPr>
        <a:xfrm>
          <a:off x="0" y="3968646"/>
          <a:ext cx="5508710" cy="52767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Poor judgment and decision making</a:t>
          </a:r>
        </a:p>
      </dsp:txBody>
      <dsp:txXfrm>
        <a:off x="25759" y="3994405"/>
        <a:ext cx="5457192" cy="4761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A73C7-0649-43BC-BB6B-78347CE06A83}">
      <dsp:nvSpPr>
        <dsp:cNvPr id="0" name=""/>
        <dsp:cNvSpPr/>
      </dsp:nvSpPr>
      <dsp:spPr>
        <a:xfrm>
          <a:off x="2468593" y="1684452"/>
          <a:ext cx="537324" cy="91440"/>
        </a:xfrm>
        <a:custGeom>
          <a:avLst/>
          <a:gdLst/>
          <a:ahLst/>
          <a:cxnLst/>
          <a:rect l="0" t="0" r="0" b="0"/>
          <a:pathLst>
            <a:path>
              <a:moveTo>
                <a:pt x="0" y="45720"/>
              </a:moveTo>
              <a:lnTo>
                <a:pt x="537324"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23057" y="1727333"/>
        <a:ext cx="28396" cy="5679"/>
      </dsp:txXfrm>
    </dsp:sp>
    <dsp:sp modelId="{130F3476-4E35-4D41-85B7-E9C29A51914F}">
      <dsp:nvSpPr>
        <dsp:cNvPr id="0" name=""/>
        <dsp:cNvSpPr/>
      </dsp:nvSpPr>
      <dsp:spPr>
        <a:xfrm>
          <a:off x="1156" y="989401"/>
          <a:ext cx="2469236" cy="148154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95" tIns="127005" rIns="120995" bIns="127005" numCol="1" spcCol="1270" anchor="ctr" anchorCtr="0">
          <a:noAutofit/>
        </a:bodyPr>
        <a:lstStyle/>
        <a:p>
          <a:pPr marL="0" lvl="0" indent="0" algn="ctr" defTabSz="977900">
            <a:lnSpc>
              <a:spcPct val="90000"/>
            </a:lnSpc>
            <a:spcBef>
              <a:spcPct val="0"/>
            </a:spcBef>
            <a:spcAft>
              <a:spcPct val="35000"/>
            </a:spcAft>
            <a:buNone/>
          </a:pPr>
          <a:r>
            <a:rPr lang="en-GB" sz="2200" kern="1200"/>
            <a:t>Define the conflict issues </a:t>
          </a:r>
          <a:endParaRPr lang="en-US" sz="2200" kern="1200"/>
        </a:p>
      </dsp:txBody>
      <dsp:txXfrm>
        <a:off x="1156" y="989401"/>
        <a:ext cx="2469236" cy="1481542"/>
      </dsp:txXfrm>
    </dsp:sp>
    <dsp:sp modelId="{133765B5-E6C5-46F8-B824-07BE105CF5AA}">
      <dsp:nvSpPr>
        <dsp:cNvPr id="0" name=""/>
        <dsp:cNvSpPr/>
      </dsp:nvSpPr>
      <dsp:spPr>
        <a:xfrm>
          <a:off x="1235774" y="2469143"/>
          <a:ext cx="3037161" cy="537324"/>
        </a:xfrm>
        <a:custGeom>
          <a:avLst/>
          <a:gdLst/>
          <a:ahLst/>
          <a:cxnLst/>
          <a:rect l="0" t="0" r="0" b="0"/>
          <a:pathLst>
            <a:path>
              <a:moveTo>
                <a:pt x="3037161" y="0"/>
              </a:moveTo>
              <a:lnTo>
                <a:pt x="3037161" y="285762"/>
              </a:lnTo>
              <a:lnTo>
                <a:pt x="0" y="285762"/>
              </a:lnTo>
              <a:lnTo>
                <a:pt x="0" y="537324"/>
              </a:lnTo>
            </a:path>
          </a:pathLst>
        </a:custGeom>
        <a:noFill/>
        <a:ln w="9525" cap="rnd" cmpd="sng" algn="ctr">
          <a:solidFill>
            <a:schemeClr val="accent2">
              <a:hueOff val="677407"/>
              <a:satOff val="-3316"/>
              <a:lumOff val="186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77110" y="2734966"/>
        <a:ext cx="154490" cy="5679"/>
      </dsp:txXfrm>
    </dsp:sp>
    <dsp:sp modelId="{123BF18C-B5EB-4B40-8ED7-809E89E2C674}">
      <dsp:nvSpPr>
        <dsp:cNvPr id="0" name=""/>
        <dsp:cNvSpPr/>
      </dsp:nvSpPr>
      <dsp:spPr>
        <a:xfrm>
          <a:off x="3038317" y="989401"/>
          <a:ext cx="2469236" cy="1481542"/>
        </a:xfrm>
        <a:prstGeom prst="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95" tIns="127005" rIns="120995" bIns="127005" numCol="1" spcCol="1270" anchor="ctr" anchorCtr="0">
          <a:noAutofit/>
        </a:bodyPr>
        <a:lstStyle/>
        <a:p>
          <a:pPr marL="0" lvl="0" indent="0" algn="ctr" defTabSz="977900">
            <a:lnSpc>
              <a:spcPct val="90000"/>
            </a:lnSpc>
            <a:spcBef>
              <a:spcPct val="0"/>
            </a:spcBef>
            <a:spcAft>
              <a:spcPct val="35000"/>
            </a:spcAft>
            <a:buNone/>
          </a:pPr>
          <a:r>
            <a:rPr lang="en-GB" sz="2200" kern="1200"/>
            <a:t>Understand each others view </a:t>
          </a:r>
          <a:endParaRPr lang="en-US" sz="2200" kern="1200"/>
        </a:p>
      </dsp:txBody>
      <dsp:txXfrm>
        <a:off x="3038317" y="989401"/>
        <a:ext cx="2469236" cy="1481542"/>
      </dsp:txXfrm>
    </dsp:sp>
    <dsp:sp modelId="{E34B30FB-FCC1-492A-99D2-C92EE752B30B}">
      <dsp:nvSpPr>
        <dsp:cNvPr id="0" name=""/>
        <dsp:cNvSpPr/>
      </dsp:nvSpPr>
      <dsp:spPr>
        <a:xfrm>
          <a:off x="2468593" y="3733919"/>
          <a:ext cx="537324" cy="91440"/>
        </a:xfrm>
        <a:custGeom>
          <a:avLst/>
          <a:gdLst/>
          <a:ahLst/>
          <a:cxnLst/>
          <a:rect l="0" t="0" r="0" b="0"/>
          <a:pathLst>
            <a:path>
              <a:moveTo>
                <a:pt x="0" y="45720"/>
              </a:moveTo>
              <a:lnTo>
                <a:pt x="537324" y="45720"/>
              </a:lnTo>
            </a:path>
          </a:pathLst>
        </a:custGeom>
        <a:noFill/>
        <a:ln w="9525" cap="rnd" cmpd="sng" algn="ctr">
          <a:solidFill>
            <a:schemeClr val="accent2">
              <a:hueOff val="1354814"/>
              <a:satOff val="-6632"/>
              <a:lumOff val="372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23057" y="3776799"/>
        <a:ext cx="28396" cy="5679"/>
      </dsp:txXfrm>
    </dsp:sp>
    <dsp:sp modelId="{F0D26390-7CAF-4C9A-8C4C-083F32B00B33}">
      <dsp:nvSpPr>
        <dsp:cNvPr id="0" name=""/>
        <dsp:cNvSpPr/>
      </dsp:nvSpPr>
      <dsp:spPr>
        <a:xfrm>
          <a:off x="1156" y="3038868"/>
          <a:ext cx="2469236" cy="1481542"/>
        </a:xfrm>
        <a:prstGeom prst="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95" tIns="127005" rIns="120995" bIns="127005" numCol="1" spcCol="1270" anchor="ctr" anchorCtr="0">
          <a:noAutofit/>
        </a:bodyPr>
        <a:lstStyle/>
        <a:p>
          <a:pPr marL="0" lvl="0" indent="0" algn="ctr" defTabSz="977900">
            <a:lnSpc>
              <a:spcPct val="90000"/>
            </a:lnSpc>
            <a:spcBef>
              <a:spcPct val="0"/>
            </a:spcBef>
            <a:spcAft>
              <a:spcPct val="35000"/>
            </a:spcAft>
            <a:buNone/>
          </a:pPr>
          <a:r>
            <a:rPr lang="en-GB" sz="2200" kern="1200"/>
            <a:t>Evaluate a solution</a:t>
          </a:r>
          <a:endParaRPr lang="en-US" sz="2200" kern="1200"/>
        </a:p>
      </dsp:txBody>
      <dsp:txXfrm>
        <a:off x="1156" y="3038868"/>
        <a:ext cx="2469236" cy="1481542"/>
      </dsp:txXfrm>
    </dsp:sp>
    <dsp:sp modelId="{991B1C8D-9028-4B7F-BA98-111DFB3F1A79}">
      <dsp:nvSpPr>
        <dsp:cNvPr id="0" name=""/>
        <dsp:cNvSpPr/>
      </dsp:nvSpPr>
      <dsp:spPr>
        <a:xfrm>
          <a:off x="3038317" y="3038868"/>
          <a:ext cx="2469236" cy="1481542"/>
        </a:xfrm>
        <a:prstGeom prst="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95" tIns="127005" rIns="120995" bIns="127005" numCol="1" spcCol="1270" anchor="ctr" anchorCtr="0">
          <a:noAutofit/>
        </a:bodyPr>
        <a:lstStyle/>
        <a:p>
          <a:pPr marL="0" lvl="0" indent="0" algn="ctr" defTabSz="977900">
            <a:lnSpc>
              <a:spcPct val="90000"/>
            </a:lnSpc>
            <a:spcBef>
              <a:spcPct val="0"/>
            </a:spcBef>
            <a:spcAft>
              <a:spcPct val="35000"/>
            </a:spcAft>
            <a:buNone/>
          </a:pPr>
          <a:r>
            <a:rPr lang="en-GB" sz="2200" kern="1200"/>
            <a:t>Decide a mutually agreed  solution</a:t>
          </a:r>
          <a:endParaRPr lang="en-US" sz="2200" kern="1200"/>
        </a:p>
      </dsp:txBody>
      <dsp:txXfrm>
        <a:off x="3038317" y="3038868"/>
        <a:ext cx="2469236" cy="14815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41CAE-0FD9-485B-B6F7-D0A729236617}">
      <dsp:nvSpPr>
        <dsp:cNvPr id="0" name=""/>
        <dsp:cNvSpPr/>
      </dsp:nvSpPr>
      <dsp:spPr>
        <a:xfrm rot="16200000">
          <a:off x="-676953" y="678045"/>
          <a:ext cx="4195762" cy="2839671"/>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5244" bIns="0" numCol="1" spcCol="1270" anchor="t" anchorCtr="0">
          <a:noAutofit/>
        </a:bodyPr>
        <a:lstStyle/>
        <a:p>
          <a:pPr marL="0" lvl="0" indent="0" algn="l" defTabSz="933450" rtl="0">
            <a:lnSpc>
              <a:spcPct val="90000"/>
            </a:lnSpc>
            <a:spcBef>
              <a:spcPct val="0"/>
            </a:spcBef>
            <a:spcAft>
              <a:spcPct val="35000"/>
            </a:spcAft>
            <a:buNone/>
          </a:pPr>
          <a:r>
            <a:rPr lang="en-GB" sz="2100" kern="1200" dirty="0"/>
            <a:t>Team working </a:t>
          </a:r>
        </a:p>
        <a:p>
          <a:pPr marL="171450" lvl="1" indent="-171450" algn="l" defTabSz="711200" rtl="0">
            <a:lnSpc>
              <a:spcPct val="90000"/>
            </a:lnSpc>
            <a:spcBef>
              <a:spcPct val="0"/>
            </a:spcBef>
            <a:spcAft>
              <a:spcPct val="15000"/>
            </a:spcAft>
            <a:buChar char="•"/>
          </a:pPr>
          <a:r>
            <a:rPr lang="en-GB" sz="1600" kern="1200" dirty="0"/>
            <a:t>Communication within a team </a:t>
          </a:r>
          <a:endParaRPr lang="en-US" sz="1600" kern="1200" dirty="0"/>
        </a:p>
        <a:p>
          <a:pPr marL="171450" lvl="1" indent="-171450" algn="l" defTabSz="711200" rtl="0">
            <a:lnSpc>
              <a:spcPct val="90000"/>
            </a:lnSpc>
            <a:spcBef>
              <a:spcPct val="0"/>
            </a:spcBef>
            <a:spcAft>
              <a:spcPct val="15000"/>
            </a:spcAft>
            <a:buChar char="•"/>
          </a:pPr>
          <a:r>
            <a:rPr lang="en-GB" sz="1600" kern="1200" dirty="0"/>
            <a:t>Team and group differences </a:t>
          </a:r>
          <a:endParaRPr lang="en-US" sz="1600" kern="1200" dirty="0"/>
        </a:p>
        <a:p>
          <a:pPr marL="171450" lvl="1" indent="-171450" algn="l" defTabSz="711200">
            <a:lnSpc>
              <a:spcPct val="90000"/>
            </a:lnSpc>
            <a:spcBef>
              <a:spcPct val="0"/>
            </a:spcBef>
            <a:spcAft>
              <a:spcPct val="15000"/>
            </a:spcAft>
            <a:buChar char="•"/>
          </a:pPr>
          <a:endParaRPr lang="en-GB" sz="1600" kern="1200" dirty="0"/>
        </a:p>
      </dsp:txBody>
      <dsp:txXfrm rot="5400000">
        <a:off x="1093" y="839151"/>
        <a:ext cx="2839671" cy="2517458"/>
      </dsp:txXfrm>
    </dsp:sp>
    <dsp:sp modelId="{0477CCB6-37F2-48AC-A554-19E1E5D19686}">
      <dsp:nvSpPr>
        <dsp:cNvPr id="0" name=""/>
        <dsp:cNvSpPr/>
      </dsp:nvSpPr>
      <dsp:spPr>
        <a:xfrm rot="16200000">
          <a:off x="2375693" y="678045"/>
          <a:ext cx="4195762" cy="2839671"/>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5244" bIns="0" numCol="1" spcCol="1270" anchor="t" anchorCtr="0">
          <a:noAutofit/>
        </a:bodyPr>
        <a:lstStyle/>
        <a:p>
          <a:pPr marL="0" lvl="0" indent="0" algn="l" defTabSz="933450" rtl="0">
            <a:lnSpc>
              <a:spcPct val="90000"/>
            </a:lnSpc>
            <a:spcBef>
              <a:spcPct val="0"/>
            </a:spcBef>
            <a:spcAft>
              <a:spcPct val="35000"/>
            </a:spcAft>
            <a:buNone/>
          </a:pPr>
          <a:endParaRPr lang="en-GB" sz="2100" kern="1200" dirty="0">
            <a:latin typeface="Century Gothic" panose="020B0502020202020204"/>
          </a:endParaRPr>
        </a:p>
        <a:p>
          <a:pPr marL="171450" lvl="1" indent="-171450" algn="l" defTabSz="711200" rtl="0">
            <a:lnSpc>
              <a:spcPct val="90000"/>
            </a:lnSpc>
            <a:spcBef>
              <a:spcPct val="0"/>
            </a:spcBef>
            <a:spcAft>
              <a:spcPct val="15000"/>
            </a:spcAft>
            <a:buChar char="•"/>
          </a:pPr>
          <a:r>
            <a:rPr lang="en-GB" sz="1600" kern="1200" dirty="0"/>
            <a:t>Delegation Effective/Poor</a:t>
          </a:r>
          <a:r>
            <a:rPr lang="en-GB" sz="1600" kern="1200" dirty="0">
              <a:latin typeface="Century Gothic" panose="020B0502020202020204"/>
            </a:rPr>
            <a:t> </a:t>
          </a:r>
        </a:p>
        <a:p>
          <a:pPr marL="171450" lvl="1" indent="-171450" algn="l" defTabSz="711200" rtl="0">
            <a:lnSpc>
              <a:spcPct val="90000"/>
            </a:lnSpc>
            <a:spcBef>
              <a:spcPct val="0"/>
            </a:spcBef>
            <a:spcAft>
              <a:spcPct val="15000"/>
            </a:spcAft>
            <a:buChar char="•"/>
          </a:pPr>
          <a:r>
            <a:rPr lang="en-GB" sz="1600" kern="1200" dirty="0"/>
            <a:t>Importance of effective team working </a:t>
          </a:r>
        </a:p>
      </dsp:txBody>
      <dsp:txXfrm rot="5400000">
        <a:off x="3053739" y="839151"/>
        <a:ext cx="2839671" cy="2517458"/>
      </dsp:txXfrm>
    </dsp:sp>
    <dsp:sp modelId="{A8EB7B9D-3C0D-4ED4-9B02-D7B22498566F}">
      <dsp:nvSpPr>
        <dsp:cNvPr id="0" name=""/>
        <dsp:cNvSpPr/>
      </dsp:nvSpPr>
      <dsp:spPr>
        <a:xfrm rot="16200000">
          <a:off x="5428341" y="678045"/>
          <a:ext cx="4195762" cy="2839671"/>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5244" bIns="0" numCol="1" spcCol="1270" anchor="t" anchorCtr="0">
          <a:noAutofit/>
        </a:bodyPr>
        <a:lstStyle/>
        <a:p>
          <a:pPr marL="0" lvl="0" indent="0" algn="l" defTabSz="933450">
            <a:lnSpc>
              <a:spcPct val="90000"/>
            </a:lnSpc>
            <a:spcBef>
              <a:spcPct val="0"/>
            </a:spcBef>
            <a:spcAft>
              <a:spcPct val="35000"/>
            </a:spcAft>
            <a:buNone/>
          </a:pPr>
          <a:endParaRPr lang="en-GB" sz="2100" kern="1200"/>
        </a:p>
        <a:p>
          <a:pPr marL="171450" lvl="1" indent="-171450" algn="l" defTabSz="711200" rtl="0">
            <a:lnSpc>
              <a:spcPct val="90000"/>
            </a:lnSpc>
            <a:spcBef>
              <a:spcPct val="0"/>
            </a:spcBef>
            <a:spcAft>
              <a:spcPct val="15000"/>
            </a:spcAft>
            <a:buChar char="•"/>
          </a:pPr>
          <a:r>
            <a:rPr lang="en-GB" sz="1600" kern="1200" dirty="0"/>
            <a:t>Contemporary challenges faced by care home</a:t>
          </a:r>
          <a:r>
            <a:rPr lang="en-GB" sz="1600" kern="1200" dirty="0">
              <a:latin typeface="Century Gothic" panose="020B0502020202020204"/>
            </a:rPr>
            <a:t> </a:t>
          </a:r>
        </a:p>
        <a:p>
          <a:pPr marL="171450" lvl="1" indent="-171450" algn="l" defTabSz="711200" rtl="0">
            <a:lnSpc>
              <a:spcPct val="90000"/>
            </a:lnSpc>
            <a:spcBef>
              <a:spcPct val="0"/>
            </a:spcBef>
            <a:spcAft>
              <a:spcPct val="15000"/>
            </a:spcAft>
            <a:buChar char="•"/>
          </a:pPr>
          <a:r>
            <a:rPr lang="en-GB" sz="1600" kern="1200" dirty="0"/>
            <a:t>Overcoming Identified Challenges</a:t>
          </a:r>
          <a:r>
            <a:rPr lang="en-GB" sz="1600" kern="1200" dirty="0">
              <a:latin typeface="Century Gothic" panose="020B0502020202020204"/>
            </a:rPr>
            <a:t> </a:t>
          </a:r>
          <a:endParaRPr lang="en-GB" sz="1600" kern="1200" dirty="0"/>
        </a:p>
        <a:p>
          <a:pPr marL="171450" lvl="1" indent="-171450" algn="l" defTabSz="711200" rtl="0">
            <a:lnSpc>
              <a:spcPct val="90000"/>
            </a:lnSpc>
            <a:spcBef>
              <a:spcPct val="0"/>
            </a:spcBef>
            <a:spcAft>
              <a:spcPct val="15000"/>
            </a:spcAft>
            <a:buChar char="•"/>
          </a:pPr>
          <a:r>
            <a:rPr lang="en-GB" sz="1600" kern="1200" dirty="0"/>
            <a:t>Reasons of conflict and how to sort out using Thomas-Kilmann model </a:t>
          </a:r>
          <a:endParaRPr lang="en-GB" sz="1600" kern="1200" dirty="0">
            <a:latin typeface="Century Gothic" panose="020B0502020202020204"/>
          </a:endParaRPr>
        </a:p>
      </dsp:txBody>
      <dsp:txXfrm rot="5400000">
        <a:off x="6106387" y="839151"/>
        <a:ext cx="2839671" cy="251745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08FBAE-BC73-45B8-9721-A1C733434274}" type="datetimeFigureOut">
              <a:rPr lang="en-GB" smtClean="0"/>
              <a:t>07/06/2021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2393AD-3075-4DE8-81FE-97CE735B7C8F}" type="slidenum">
              <a:rPr lang="en-GB" smtClean="0"/>
              <a:t>‹#›</a:t>
            </a:fld>
            <a:endParaRPr lang="en-GB"/>
          </a:p>
        </p:txBody>
      </p:sp>
    </p:spTree>
    <p:extLst>
      <p:ext uri="{BB962C8B-B14F-4D97-AF65-F5344CB8AC3E}">
        <p14:creationId xmlns:p14="http://schemas.microsoft.com/office/powerpoint/2010/main" val="1499711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260DC6-530C-401A-8568-2F1D4616BA32}" type="slidenum">
              <a:rPr lang="en-GB" smtClean="0"/>
              <a:t>4</a:t>
            </a:fld>
            <a:endParaRPr lang="en-GB"/>
          </a:p>
        </p:txBody>
      </p:sp>
    </p:spTree>
    <p:extLst>
      <p:ext uri="{BB962C8B-B14F-4D97-AF65-F5344CB8AC3E}">
        <p14:creationId xmlns:p14="http://schemas.microsoft.com/office/powerpoint/2010/main" val="1751180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260DC6-530C-401A-8568-2F1D4616BA32}" type="slidenum">
              <a:rPr lang="en-GB" smtClean="0"/>
              <a:t>5</a:t>
            </a:fld>
            <a:endParaRPr lang="en-GB"/>
          </a:p>
        </p:txBody>
      </p:sp>
    </p:spTree>
    <p:extLst>
      <p:ext uri="{BB962C8B-B14F-4D97-AF65-F5344CB8AC3E}">
        <p14:creationId xmlns:p14="http://schemas.microsoft.com/office/powerpoint/2010/main" val="1833730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260DC6-530C-401A-8568-2F1D4616BA32}" type="slidenum">
              <a:rPr lang="en-GB" smtClean="0"/>
              <a:t>7</a:t>
            </a:fld>
            <a:endParaRPr lang="en-GB"/>
          </a:p>
        </p:txBody>
      </p:sp>
    </p:spTree>
    <p:extLst>
      <p:ext uri="{BB962C8B-B14F-4D97-AF65-F5344CB8AC3E}">
        <p14:creationId xmlns:p14="http://schemas.microsoft.com/office/powerpoint/2010/main" val="3376250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89260DC6-530C-401A-8568-2F1D4616BA32}" type="slidenum">
              <a:rPr lang="en-GB" smtClean="0"/>
              <a:t>8</a:t>
            </a:fld>
            <a:endParaRPr lang="en-GB"/>
          </a:p>
        </p:txBody>
      </p:sp>
    </p:spTree>
    <p:extLst>
      <p:ext uri="{BB962C8B-B14F-4D97-AF65-F5344CB8AC3E}">
        <p14:creationId xmlns:p14="http://schemas.microsoft.com/office/powerpoint/2010/main" val="2084052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135783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2592646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3769214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7BF8922-268B-4AD8-AAFE-BB2904A1ED3B}"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1383796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7BF8922-268B-4AD8-AAFE-BB2904A1ED3B}" type="datetimeFigureOut">
              <a:rPr lang="en-GB" smtClean="0"/>
              <a:t>07/06/2021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117941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2233897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1473866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4233230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BF8922-268B-4AD8-AAFE-BB2904A1ED3B}"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3942617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BF8922-268B-4AD8-AAFE-BB2904A1ED3B}"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614528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30252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8728778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2625632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19513763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2726669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596112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BF8922-268B-4AD8-AAFE-BB2904A1ED3B}"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71BD3-6315-401F-82A6-FCC0913FA609}" type="slidenum">
              <a:rPr lang="en-GB" smtClean="0"/>
              <a:t>‹#›</a:t>
            </a:fld>
            <a:endParaRPr lang="en-GB"/>
          </a:p>
        </p:txBody>
      </p:sp>
    </p:spTree>
    <p:extLst>
      <p:ext uri="{BB962C8B-B14F-4D97-AF65-F5344CB8AC3E}">
        <p14:creationId xmlns:p14="http://schemas.microsoft.com/office/powerpoint/2010/main" val="2015272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7BF8922-268B-4AD8-AAFE-BB2904A1ED3B}" type="datetimeFigureOut">
              <a:rPr lang="en-GB" smtClean="0"/>
              <a:t>07/06/2021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4F71BD3-6315-401F-82A6-FCC0913FA609}" type="slidenum">
              <a:rPr lang="en-GB" smtClean="0"/>
              <a:t>‹#›</a:t>
            </a:fld>
            <a:endParaRPr lang="en-GB"/>
          </a:p>
        </p:txBody>
      </p:sp>
    </p:spTree>
    <p:extLst>
      <p:ext uri="{BB962C8B-B14F-4D97-AF65-F5344CB8AC3E}">
        <p14:creationId xmlns:p14="http://schemas.microsoft.com/office/powerpoint/2010/main" val="419656430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hand-leave-meeting-office-together-936698/" TargetMode="External"/><Relationship Id="rId2" Type="http://schemas.openxmlformats.org/officeDocument/2006/relationships/image" Target="../media/image7.jpeg"/><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hyperlink" Target="http://goodfreephotos.com/other-photos/rooms/meeting-room.jpg.php" TargetMode="Externa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www.pexels.com/photo/photo-of-people-standing-while-discussing-318277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creativecommons.org/licenses/by-nc-nd/3.0/" TargetMode="External"/><Relationship Id="rId4" Type="http://schemas.openxmlformats.org/officeDocument/2006/relationships/hyperlink" Target="https://www.flickr.com/photos/west_point/5741151684"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southafricatoday.net/environment/heat-stress-is-causing-desert-bird-populations-to-collapse/" TargetMode="External"/><Relationship Id="rId2" Type="http://schemas.openxmlformats.org/officeDocument/2006/relationships/image" Target="../media/image12.jp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creativecommons.org/licenses/by/3.0/" TargetMode="External"/><Relationship Id="rId4" Type="http://schemas.openxmlformats.org/officeDocument/2006/relationships/hyperlink" Target="https://photoeverywhere.co.uk/east/fiji/slides/fire_dancing.htm"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14.jpeg"/><Relationship Id="rId7" Type="http://schemas.openxmlformats.org/officeDocument/2006/relationships/hyperlink" Target="https://flickr.com/photos/crazycups/7215871314"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hyperlink" Target="https://creativecommons.org/licenses/by/3.0/" TargetMode="External"/><Relationship Id="rId4" Type="http://schemas.openxmlformats.org/officeDocument/2006/relationships/hyperlink" Target="https://www.flickr.com/photos/eaglebrook/5531684955/"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Layout" Target="../diagrams/layout1.xml"/><Relationship Id="rId7" Type="http://schemas.openxmlformats.org/officeDocument/2006/relationships/image" Target="../media/image16.jpe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E2A12-57C3-4636-8B1B-9E295F805927}"/>
              </a:ext>
            </a:extLst>
          </p:cNvPr>
          <p:cNvSpPr>
            <a:spLocks noGrp="1"/>
          </p:cNvSpPr>
          <p:nvPr>
            <p:ph type="title"/>
          </p:nvPr>
        </p:nvSpPr>
        <p:spPr/>
        <p:txBody>
          <a:bodyPr/>
          <a:lstStyle/>
          <a:p>
            <a:r>
              <a:rPr lang="en-GB"/>
              <a:t>Assignment </a:t>
            </a:r>
          </a:p>
        </p:txBody>
      </p:sp>
      <p:graphicFrame>
        <p:nvGraphicFramePr>
          <p:cNvPr id="5" name="Content Placeholder 4">
            <a:extLst>
              <a:ext uri="{FF2B5EF4-FFF2-40B4-BE49-F238E27FC236}">
                <a16:creationId xmlns:a16="http://schemas.microsoft.com/office/drawing/2014/main" id="{8AC1C37E-1F40-49B6-8BC6-62D7D075C953}"/>
              </a:ext>
            </a:extLst>
          </p:cNvPr>
          <p:cNvGraphicFramePr>
            <a:graphicFrameLocks noGrp="1"/>
          </p:cNvGraphicFramePr>
          <p:nvPr>
            <p:ph idx="1"/>
            <p:extLst>
              <p:ext uri="{D42A27DB-BD31-4B8C-83A1-F6EECF244321}">
                <p14:modId xmlns:p14="http://schemas.microsoft.com/office/powerpoint/2010/main" val="4191258922"/>
              </p:ext>
            </p:extLst>
          </p:nvPr>
        </p:nvGraphicFramePr>
        <p:xfrm>
          <a:off x="838200" y="1918372"/>
          <a:ext cx="10966622" cy="3159466"/>
        </p:xfrm>
        <a:graphic>
          <a:graphicData uri="http://schemas.openxmlformats.org/drawingml/2006/table">
            <a:tbl>
              <a:tblPr firstRow="1" firstCol="1" lastRow="1" lastCol="1" bandRow="1" bandCol="1">
                <a:tableStyleId>{5C22544A-7EE6-4342-B048-85BDC9FD1C3A}</a:tableStyleId>
              </a:tblPr>
              <a:tblGrid>
                <a:gridCol w="10966622">
                  <a:extLst>
                    <a:ext uri="{9D8B030D-6E8A-4147-A177-3AD203B41FA5}">
                      <a16:colId xmlns:a16="http://schemas.microsoft.com/office/drawing/2014/main" val="1957686148"/>
                    </a:ext>
                  </a:extLst>
                </a:gridCol>
              </a:tblGrid>
              <a:tr h="3159466">
                <a:tc>
                  <a:txBody>
                    <a:bodyPr/>
                    <a:lstStyle/>
                    <a:p>
                      <a:pPr marL="67310" algn="l">
                        <a:spcBef>
                          <a:spcPts val="585"/>
                        </a:spcBef>
                        <a:spcAft>
                          <a:spcPts val="0"/>
                        </a:spcAft>
                      </a:pPr>
                      <a:r>
                        <a:rPr lang="en-US" sz="1800" b="0" dirty="0">
                          <a:solidFill>
                            <a:schemeClr val="tx1"/>
                          </a:solidFill>
                          <a:effectLst/>
                          <a:latin typeface="Arial" panose="020B0604020202020204" pitchFamily="34" charset="0"/>
                          <a:ea typeface="Arial" panose="020B0604020202020204" pitchFamily="34" charset="0"/>
                          <a:cs typeface="Arial" panose="020B0604020202020204" pitchFamily="34" charset="0"/>
                        </a:rPr>
                        <a:t>Module: Effective Team-working and Communication</a:t>
                      </a:r>
                    </a:p>
                    <a:p>
                      <a:pPr marL="67310" algn="l">
                        <a:spcBef>
                          <a:spcPts val="585"/>
                        </a:spcBef>
                        <a:spcAft>
                          <a:spcPts val="0"/>
                        </a:spcAft>
                      </a:pPr>
                      <a:r>
                        <a:rPr lang="en-US" sz="1800" b="0" dirty="0">
                          <a:solidFill>
                            <a:schemeClr val="tx1"/>
                          </a:solidFill>
                          <a:effectLst/>
                          <a:latin typeface="Arial" panose="020B0604020202020204" pitchFamily="34" charset="0"/>
                          <a:ea typeface="Arial" panose="020B0604020202020204" pitchFamily="34" charset="0"/>
                          <a:cs typeface="Arial" panose="020B0604020202020204" pitchFamily="34" charset="0"/>
                        </a:rPr>
                        <a:t>Module code: </a:t>
                      </a:r>
                      <a:r>
                        <a:rPr lang="en-US" sz="1800" b="0" kern="1200" dirty="0">
                          <a:solidFill>
                            <a:schemeClr val="lt1"/>
                          </a:solidFill>
                          <a:effectLst/>
                          <a:latin typeface="+mn-lt"/>
                          <a:ea typeface="+mn-ea"/>
                          <a:cs typeface="+mn-cs"/>
                        </a:rPr>
                        <a:t>BMSW4002</a:t>
                      </a:r>
                    </a:p>
                    <a:p>
                      <a:pPr marL="67310" algn="l">
                        <a:spcBef>
                          <a:spcPts val="585"/>
                        </a:spcBef>
                        <a:spcAft>
                          <a:spcPts val="0"/>
                        </a:spcAft>
                      </a:pPr>
                      <a:r>
                        <a:rPr lang="en-US" sz="1800" b="0" kern="1200" dirty="0">
                          <a:solidFill>
                            <a:schemeClr val="lt1"/>
                          </a:solidFill>
                          <a:effectLst/>
                          <a:latin typeface="+mn-lt"/>
                          <a:ea typeface="+mn-ea"/>
                          <a:cs typeface="+mn-cs"/>
                        </a:rPr>
                        <a:t>Lecturer: Helene Evans </a:t>
                      </a:r>
                    </a:p>
                    <a:p>
                      <a:pPr marL="67310" algn="l">
                        <a:spcBef>
                          <a:spcPts val="585"/>
                        </a:spcBef>
                        <a:spcAft>
                          <a:spcPts val="0"/>
                        </a:spcAft>
                      </a:pPr>
                      <a:endParaRPr lang="en-US" sz="1800" b="0" kern="1200" dirty="0">
                        <a:solidFill>
                          <a:schemeClr val="lt1"/>
                        </a:solidFill>
                        <a:effectLst/>
                        <a:latin typeface="+mn-lt"/>
                        <a:ea typeface="+mn-ea"/>
                        <a:cs typeface="+mn-cs"/>
                      </a:endParaRPr>
                    </a:p>
                    <a:p>
                      <a:pPr marL="67310" algn="l">
                        <a:spcBef>
                          <a:spcPts val="585"/>
                        </a:spcBef>
                        <a:spcAft>
                          <a:spcPts val="0"/>
                        </a:spcAft>
                      </a:pPr>
                      <a:r>
                        <a:rPr lang="en-US" sz="1800" b="0" kern="1200" dirty="0">
                          <a:solidFill>
                            <a:schemeClr val="lt1"/>
                          </a:solidFill>
                          <a:effectLst/>
                          <a:latin typeface="+mn-lt"/>
                          <a:ea typeface="+mn-ea"/>
                          <a:cs typeface="+mn-cs"/>
                        </a:rPr>
                        <a:t>Luminita </a:t>
                      </a:r>
                      <a:r>
                        <a:rPr lang="en-US" sz="1800" b="0" kern="1200" dirty="0" err="1">
                          <a:solidFill>
                            <a:schemeClr val="lt1"/>
                          </a:solidFill>
                          <a:effectLst/>
                          <a:latin typeface="+mn-lt"/>
                          <a:ea typeface="+mn-ea"/>
                          <a:cs typeface="+mn-cs"/>
                        </a:rPr>
                        <a:t>Miron</a:t>
                      </a:r>
                      <a:r>
                        <a:rPr lang="en-US" sz="1800" b="0" kern="1200" dirty="0">
                          <a:solidFill>
                            <a:schemeClr val="lt1"/>
                          </a:solidFill>
                          <a:effectLst/>
                          <a:latin typeface="+mn-lt"/>
                          <a:ea typeface="+mn-ea"/>
                          <a:cs typeface="+mn-cs"/>
                        </a:rPr>
                        <a:t>: 1906119</a:t>
                      </a:r>
                    </a:p>
                    <a:p>
                      <a:pPr marL="67310" algn="l">
                        <a:spcBef>
                          <a:spcPts val="585"/>
                        </a:spcBef>
                        <a:spcAft>
                          <a:spcPts val="0"/>
                        </a:spcAft>
                      </a:pPr>
                      <a:r>
                        <a:rPr lang="en-US" sz="1800" b="0" kern="1200" dirty="0">
                          <a:solidFill>
                            <a:schemeClr val="lt1"/>
                          </a:solidFill>
                          <a:effectLst/>
                          <a:latin typeface="+mn-lt"/>
                          <a:ea typeface="+mn-ea"/>
                          <a:cs typeface="+mn-cs"/>
                        </a:rPr>
                        <a:t>Anechitoae Ancuta: 2012092</a:t>
                      </a:r>
                    </a:p>
                    <a:p>
                      <a:pPr marL="67310" algn="l">
                        <a:spcBef>
                          <a:spcPts val="585"/>
                        </a:spcBef>
                        <a:spcAft>
                          <a:spcPts val="0"/>
                        </a:spcAft>
                      </a:pPr>
                      <a:r>
                        <a:rPr lang="en-US" sz="1800" b="0" kern="1200" dirty="0" err="1">
                          <a:solidFill>
                            <a:schemeClr val="lt1"/>
                          </a:solidFill>
                          <a:effectLst/>
                          <a:latin typeface="+mn-lt"/>
                          <a:ea typeface="+mn-ea"/>
                          <a:cs typeface="+mn-cs"/>
                        </a:rPr>
                        <a:t>Gatin</a:t>
                      </a:r>
                      <a:r>
                        <a:rPr lang="en-US" sz="1800" b="0" kern="1200" dirty="0">
                          <a:solidFill>
                            <a:schemeClr val="lt1"/>
                          </a:solidFill>
                          <a:effectLst/>
                          <a:latin typeface="+mn-lt"/>
                          <a:ea typeface="+mn-ea"/>
                          <a:cs typeface="+mn-cs"/>
                        </a:rPr>
                        <a:t> Cosmin: 1812187</a:t>
                      </a:r>
                    </a:p>
                    <a:p>
                      <a:pPr marL="67310" algn="l">
                        <a:spcBef>
                          <a:spcPts val="585"/>
                        </a:spcBef>
                        <a:spcAft>
                          <a:spcPts val="0"/>
                        </a:spcAft>
                      </a:pPr>
                      <a:r>
                        <a:rPr lang="en-US" sz="1800" b="0" kern="1200" dirty="0">
                          <a:solidFill>
                            <a:schemeClr val="lt1"/>
                          </a:solidFill>
                          <a:effectLst/>
                          <a:latin typeface="+mn-lt"/>
                          <a:ea typeface="+mn-ea"/>
                          <a:cs typeface="+mn-cs"/>
                        </a:rPr>
                        <a:t>Vasileios </a:t>
                      </a:r>
                      <a:r>
                        <a:rPr lang="en-US" sz="1800" b="0" kern="1200" dirty="0" err="1">
                          <a:solidFill>
                            <a:schemeClr val="lt1"/>
                          </a:solidFill>
                          <a:effectLst/>
                          <a:latin typeface="+mn-lt"/>
                          <a:ea typeface="+mn-ea"/>
                          <a:cs typeface="+mn-cs"/>
                        </a:rPr>
                        <a:t>Kanidis</a:t>
                      </a:r>
                      <a:r>
                        <a:rPr lang="en-US" sz="1800" b="0" kern="1200" dirty="0">
                          <a:solidFill>
                            <a:schemeClr val="lt1"/>
                          </a:solidFill>
                          <a:effectLst/>
                          <a:latin typeface="+mn-lt"/>
                          <a:ea typeface="+mn-ea"/>
                          <a:cs typeface="+mn-cs"/>
                        </a:rPr>
                        <a:t>: </a:t>
                      </a:r>
                      <a:r>
                        <a:rPr lang="en-GB" sz="1800" b="0" i="0" kern="1200" dirty="0">
                          <a:solidFill>
                            <a:schemeClr val="lt1"/>
                          </a:solidFill>
                          <a:effectLst/>
                          <a:latin typeface="+mn-lt"/>
                          <a:ea typeface="+mn-ea"/>
                          <a:cs typeface="+mn-cs"/>
                        </a:rPr>
                        <a:t>2023046</a:t>
                      </a:r>
                      <a:endParaRPr lang="en-US" sz="18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marL="67310" algn="l">
                        <a:spcBef>
                          <a:spcPts val="585"/>
                        </a:spcBef>
                        <a:spcAft>
                          <a:spcPts val="0"/>
                        </a:spcAft>
                      </a:pPr>
                      <a:endParaRPr lang="en-GB" sz="18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640844535"/>
                  </a:ext>
                </a:extLst>
              </a:tr>
            </a:tbl>
          </a:graphicData>
        </a:graphic>
      </p:graphicFrame>
    </p:spTree>
    <p:extLst>
      <p:ext uri="{BB962C8B-B14F-4D97-AF65-F5344CB8AC3E}">
        <p14:creationId xmlns:p14="http://schemas.microsoft.com/office/powerpoint/2010/main" val="930105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A1904-DBEB-4BBC-A6FD-8DE79E6019ED}"/>
              </a:ext>
            </a:extLst>
          </p:cNvPr>
          <p:cNvSpPr>
            <a:spLocks noGrp="1"/>
          </p:cNvSpPr>
          <p:nvPr>
            <p:ph type="ctrTitle"/>
          </p:nvPr>
        </p:nvSpPr>
        <p:spPr>
          <a:xfrm>
            <a:off x="410069" y="3351178"/>
            <a:ext cx="6254344" cy="1200329"/>
          </a:xfrm>
        </p:spPr>
        <p:txBody>
          <a:bodyPr wrap="square" anchor="b">
            <a:normAutofit/>
          </a:bodyPr>
          <a:lstStyle/>
          <a:p>
            <a:pPr algn="l"/>
            <a:r>
              <a:rPr lang="en-GB" sz="6000"/>
              <a:t>INTRODUCTION </a:t>
            </a:r>
          </a:p>
        </p:txBody>
      </p:sp>
      <p:sp>
        <p:nvSpPr>
          <p:cNvPr id="3" name="Subtitle 2">
            <a:extLst>
              <a:ext uri="{FF2B5EF4-FFF2-40B4-BE49-F238E27FC236}">
                <a16:creationId xmlns:a16="http://schemas.microsoft.com/office/drawing/2014/main" id="{8B7DCB6B-AF0D-4C07-A1F4-A01B74FCF1A2}"/>
              </a:ext>
            </a:extLst>
          </p:cNvPr>
          <p:cNvSpPr>
            <a:spLocks noGrp="1"/>
          </p:cNvSpPr>
          <p:nvPr>
            <p:ph type="subTitle" idx="1"/>
          </p:nvPr>
        </p:nvSpPr>
        <p:spPr>
          <a:xfrm>
            <a:off x="410069" y="4531014"/>
            <a:ext cx="5893454" cy="1713140"/>
          </a:xfrm>
        </p:spPr>
        <p:txBody>
          <a:bodyPr anchor="t">
            <a:noAutofit/>
          </a:bodyPr>
          <a:lstStyle/>
          <a:p>
            <a:pPr algn="l"/>
            <a:r>
              <a:rPr lang="en-GB" sz="2000">
                <a:solidFill>
                  <a:schemeClr val="tx1"/>
                </a:solidFill>
              </a:rPr>
              <a:t>We decided to speak about the care industry and we are going to speak about Caron group. The Care home we’ve been working is one of the first that opened back in 2002 and at the moment they have the total of 14 care homes. </a:t>
            </a:r>
          </a:p>
        </p:txBody>
      </p:sp>
      <p:pic>
        <p:nvPicPr>
          <p:cNvPr id="1026" name="Picture 2" descr="See the source image">
            <a:extLst>
              <a:ext uri="{FF2B5EF4-FFF2-40B4-BE49-F238E27FC236}">
                <a16:creationId xmlns:a16="http://schemas.microsoft.com/office/drawing/2014/main" id="{8DE12819-0723-4F72-ADAB-E947A71BD4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2078"/>
          <a:stretch/>
        </p:blipFill>
        <p:spPr bwMode="auto">
          <a:xfrm>
            <a:off x="20" y="10"/>
            <a:ext cx="12191980" cy="3657590"/>
          </a:xfrm>
          <a:custGeom>
            <a:avLst/>
            <a:gdLst/>
            <a:ahLst/>
            <a:cxnLst/>
            <a:rect l="l" t="t" r="r" b="b"/>
            <a:pathLst>
              <a:path w="12192000" h="3657600">
                <a:moveTo>
                  <a:pt x="7230262" y="3468462"/>
                </a:moveTo>
                <a:lnTo>
                  <a:pt x="7197115" y="3474938"/>
                </a:lnTo>
                <a:lnTo>
                  <a:pt x="7214545" y="3473344"/>
                </a:lnTo>
                <a:cubicBezTo>
                  <a:pt x="7220308" y="3472558"/>
                  <a:pt x="7225785" y="3471224"/>
                  <a:pt x="7230262" y="3468462"/>
                </a:cubicBezTo>
                <a:close/>
                <a:moveTo>
                  <a:pt x="7009120" y="3411863"/>
                </a:moveTo>
                <a:lnTo>
                  <a:pt x="7021563" y="3422955"/>
                </a:lnTo>
                <a:lnTo>
                  <a:pt x="7021563" y="3422954"/>
                </a:lnTo>
                <a:close/>
                <a:moveTo>
                  <a:pt x="7768443" y="3303674"/>
                </a:moveTo>
                <a:lnTo>
                  <a:pt x="7768443" y="3303675"/>
                </a:lnTo>
                <a:lnTo>
                  <a:pt x="7792447" y="3326153"/>
                </a:lnTo>
                <a:cubicBezTo>
                  <a:pt x="7785969" y="3320057"/>
                  <a:pt x="7779301" y="3313961"/>
                  <a:pt x="7768443" y="3303674"/>
                </a:cubicBezTo>
                <a:close/>
                <a:moveTo>
                  <a:pt x="4038748" y="3301555"/>
                </a:moveTo>
                <a:lnTo>
                  <a:pt x="4030517" y="3313199"/>
                </a:lnTo>
                <a:cubicBezTo>
                  <a:pt x="4026230" y="3321105"/>
                  <a:pt x="4021242" y="3327345"/>
                  <a:pt x="4015609" y="3332050"/>
                </a:cubicBezTo>
                <a:lnTo>
                  <a:pt x="3996845" y="3341704"/>
                </a:lnTo>
                <a:cubicBezTo>
                  <a:pt x="4010562" y="3338155"/>
                  <a:pt x="4021944" y="3329011"/>
                  <a:pt x="4030518" y="3313199"/>
                </a:cubicBezTo>
                <a:close/>
                <a:moveTo>
                  <a:pt x="6245343" y="3298149"/>
                </a:moveTo>
                <a:lnTo>
                  <a:pt x="6274406" y="3304945"/>
                </a:lnTo>
                <a:lnTo>
                  <a:pt x="6291247" y="3311262"/>
                </a:lnTo>
                <a:lnTo>
                  <a:pt x="6291385" y="3311314"/>
                </a:lnTo>
                <a:lnTo>
                  <a:pt x="6306284" y="3317152"/>
                </a:lnTo>
                <a:lnTo>
                  <a:pt x="6308075" y="3317568"/>
                </a:lnTo>
                <a:lnTo>
                  <a:pt x="6313855" y="3319733"/>
                </a:lnTo>
                <a:cubicBezTo>
                  <a:pt x="6321454" y="3322121"/>
                  <a:pt x="6329151" y="3323858"/>
                  <a:pt x="6337048" y="3324296"/>
                </a:cubicBezTo>
                <a:lnTo>
                  <a:pt x="6308075" y="3317568"/>
                </a:lnTo>
                <a:lnTo>
                  <a:pt x="6291385" y="3311314"/>
                </a:lnTo>
                <a:lnTo>
                  <a:pt x="6276197" y="3305364"/>
                </a:lnTo>
                <a:lnTo>
                  <a:pt x="6274406" y="3304945"/>
                </a:lnTo>
                <a:lnTo>
                  <a:pt x="6268613" y="3302771"/>
                </a:lnTo>
                <a:cubicBezTo>
                  <a:pt x="6260996" y="3300370"/>
                  <a:pt x="6253273" y="3298613"/>
                  <a:pt x="6245343" y="3298149"/>
                </a:cubicBezTo>
                <a:close/>
                <a:moveTo>
                  <a:pt x="6558837" y="3268317"/>
                </a:moveTo>
                <a:cubicBezTo>
                  <a:pt x="6548970" y="3267668"/>
                  <a:pt x="6539355" y="3268073"/>
                  <a:pt x="6529984" y="3269763"/>
                </a:cubicBezTo>
                <a:lnTo>
                  <a:pt x="6589207" y="3273193"/>
                </a:lnTo>
                <a:cubicBezTo>
                  <a:pt x="6578825" y="3270668"/>
                  <a:pt x="6568705" y="3268966"/>
                  <a:pt x="6558837" y="3268317"/>
                </a:cubicBezTo>
                <a:close/>
                <a:moveTo>
                  <a:pt x="4834454" y="3207659"/>
                </a:moveTo>
                <a:cubicBezTo>
                  <a:pt x="4849504" y="3224138"/>
                  <a:pt x="4866316" y="3230376"/>
                  <a:pt x="4883986" y="3231901"/>
                </a:cubicBezTo>
                <a:lnTo>
                  <a:pt x="4858238" y="3225387"/>
                </a:lnTo>
                <a:cubicBezTo>
                  <a:pt x="4849945" y="3221578"/>
                  <a:pt x="4841981" y="3215898"/>
                  <a:pt x="4834454" y="3207659"/>
                </a:cubicBezTo>
                <a:close/>
                <a:moveTo>
                  <a:pt x="5056443" y="3205325"/>
                </a:moveTo>
                <a:lnTo>
                  <a:pt x="5072589" y="3206105"/>
                </a:lnTo>
                <a:cubicBezTo>
                  <a:pt x="5078053" y="3207563"/>
                  <a:pt x="5083590" y="3210326"/>
                  <a:pt x="5089162" y="3214707"/>
                </a:cubicBezTo>
                <a:cubicBezTo>
                  <a:pt x="5078020" y="3205944"/>
                  <a:pt x="5067015" y="3203658"/>
                  <a:pt x="5056443" y="3205325"/>
                </a:cubicBezTo>
                <a:close/>
                <a:moveTo>
                  <a:pt x="739852" y="2905443"/>
                </a:moveTo>
                <a:cubicBezTo>
                  <a:pt x="733899" y="2911992"/>
                  <a:pt x="728660" y="2919613"/>
                  <a:pt x="724278" y="2926662"/>
                </a:cubicBezTo>
                <a:cubicBezTo>
                  <a:pt x="719849" y="2933806"/>
                  <a:pt x="714527" y="2939152"/>
                  <a:pt x="708621" y="2942822"/>
                </a:cubicBezTo>
                <a:lnTo>
                  <a:pt x="691439" y="2948297"/>
                </a:lnTo>
                <a:lnTo>
                  <a:pt x="708622" y="2942822"/>
                </a:lnTo>
                <a:cubicBezTo>
                  <a:pt x="714527" y="2939152"/>
                  <a:pt x="719849" y="2933806"/>
                  <a:pt x="724279" y="2926662"/>
                </a:cubicBezTo>
                <a:cubicBezTo>
                  <a:pt x="728660" y="2919613"/>
                  <a:pt x="733899" y="2911992"/>
                  <a:pt x="739852" y="2905443"/>
                </a:cubicBezTo>
                <a:close/>
                <a:moveTo>
                  <a:pt x="8934151" y="2836933"/>
                </a:moveTo>
                <a:cubicBezTo>
                  <a:pt x="8940248" y="2842173"/>
                  <a:pt x="8947058" y="2847506"/>
                  <a:pt x="8954249" y="2851864"/>
                </a:cubicBezTo>
                <a:lnTo>
                  <a:pt x="8962389" y="2855163"/>
                </a:lnTo>
                <a:lnTo>
                  <a:pt x="8954250" y="2851864"/>
                </a:lnTo>
                <a:cubicBezTo>
                  <a:pt x="8947058" y="2847506"/>
                  <a:pt x="8940248" y="2842173"/>
                  <a:pt x="8934151" y="2836933"/>
                </a:cubicBezTo>
                <a:close/>
                <a:moveTo>
                  <a:pt x="2314816" y="2835337"/>
                </a:moveTo>
                <a:cubicBezTo>
                  <a:pt x="2309720" y="2836314"/>
                  <a:pt x="2304339" y="2838362"/>
                  <a:pt x="2300909" y="2840743"/>
                </a:cubicBezTo>
                <a:cubicBezTo>
                  <a:pt x="2267856" y="2863985"/>
                  <a:pt x="2242281" y="2875891"/>
                  <a:pt x="2216515" y="2876487"/>
                </a:cubicBezTo>
                <a:cubicBezTo>
                  <a:pt x="2242281" y="2875891"/>
                  <a:pt x="2267856" y="2863985"/>
                  <a:pt x="2300910" y="2840743"/>
                </a:cubicBezTo>
                <a:close/>
                <a:moveTo>
                  <a:pt x="1916629" y="2813600"/>
                </a:moveTo>
                <a:lnTo>
                  <a:pt x="1907132" y="2816930"/>
                </a:lnTo>
                <a:lnTo>
                  <a:pt x="1866619" y="2826615"/>
                </a:lnTo>
                <a:lnTo>
                  <a:pt x="1907133" y="2816930"/>
                </a:lnTo>
                <a:close/>
                <a:moveTo>
                  <a:pt x="2058204" y="2802832"/>
                </a:moveTo>
                <a:cubicBezTo>
                  <a:pt x="2076636" y="2804546"/>
                  <a:pt x="2095174" y="2805403"/>
                  <a:pt x="2108194" y="2817539"/>
                </a:cubicBezTo>
                <a:cubicBezTo>
                  <a:pt x="2095175" y="2805403"/>
                  <a:pt x="2076636" y="2804546"/>
                  <a:pt x="2058204" y="2802832"/>
                </a:cubicBezTo>
                <a:close/>
                <a:moveTo>
                  <a:pt x="0" y="0"/>
                </a:moveTo>
                <a:lnTo>
                  <a:pt x="12192000" y="0"/>
                </a:lnTo>
                <a:lnTo>
                  <a:pt x="12192000" y="810707"/>
                </a:lnTo>
                <a:cubicBezTo>
                  <a:pt x="12192000" y="826330"/>
                  <a:pt x="12192000" y="835855"/>
                  <a:pt x="12192000" y="845570"/>
                </a:cubicBezTo>
                <a:lnTo>
                  <a:pt x="12192000" y="1243302"/>
                </a:lnTo>
                <a:lnTo>
                  <a:pt x="12160947" y="1271923"/>
                </a:lnTo>
                <a:cubicBezTo>
                  <a:pt x="12118083" y="1293449"/>
                  <a:pt x="12072360" y="1312882"/>
                  <a:pt x="12026448" y="1332123"/>
                </a:cubicBezTo>
                <a:cubicBezTo>
                  <a:pt x="12013114" y="1337649"/>
                  <a:pt x="11998443" y="1340697"/>
                  <a:pt x="11986443" y="1348126"/>
                </a:cubicBezTo>
                <a:cubicBezTo>
                  <a:pt x="11931195" y="1382036"/>
                  <a:pt x="11877664" y="1418614"/>
                  <a:pt x="11821656" y="1451191"/>
                </a:cubicBezTo>
                <a:cubicBezTo>
                  <a:pt x="11763931" y="1484910"/>
                  <a:pt x="11712304" y="1524726"/>
                  <a:pt x="11672489" y="1578639"/>
                </a:cubicBezTo>
                <a:cubicBezTo>
                  <a:pt x="11635529" y="1628743"/>
                  <a:pt x="11599714" y="1679607"/>
                  <a:pt x="11562947" y="1729900"/>
                </a:cubicBezTo>
                <a:cubicBezTo>
                  <a:pt x="11553613" y="1742665"/>
                  <a:pt x="11545039" y="1757715"/>
                  <a:pt x="11532275" y="1765907"/>
                </a:cubicBezTo>
                <a:cubicBezTo>
                  <a:pt x="11505795" y="1783052"/>
                  <a:pt x="11476838" y="1796959"/>
                  <a:pt x="11448453" y="1811057"/>
                </a:cubicBezTo>
                <a:cubicBezTo>
                  <a:pt x="11424069" y="1823059"/>
                  <a:pt x="11398160" y="1832011"/>
                  <a:pt x="11374346" y="1844966"/>
                </a:cubicBezTo>
                <a:cubicBezTo>
                  <a:pt x="11355296" y="1855255"/>
                  <a:pt x="11338339" y="1869543"/>
                  <a:pt x="11320623" y="1882497"/>
                </a:cubicBezTo>
                <a:cubicBezTo>
                  <a:pt x="11305192" y="1893736"/>
                  <a:pt x="11288238" y="1903452"/>
                  <a:pt x="11275283" y="1916978"/>
                </a:cubicBezTo>
                <a:cubicBezTo>
                  <a:pt x="11243658" y="1949745"/>
                  <a:pt x="11211843" y="1981940"/>
                  <a:pt x="11172600" y="2006136"/>
                </a:cubicBezTo>
                <a:cubicBezTo>
                  <a:pt x="11133927" y="2030138"/>
                  <a:pt x="11097350" y="2057001"/>
                  <a:pt x="11058869" y="2081386"/>
                </a:cubicBezTo>
                <a:cubicBezTo>
                  <a:pt x="11021146" y="2105199"/>
                  <a:pt x="10987046" y="2131297"/>
                  <a:pt x="10967423" y="2173591"/>
                </a:cubicBezTo>
                <a:cubicBezTo>
                  <a:pt x="10958661" y="2192259"/>
                  <a:pt x="10946279" y="2212644"/>
                  <a:pt x="10929704" y="2223503"/>
                </a:cubicBezTo>
                <a:cubicBezTo>
                  <a:pt x="10906081" y="2238934"/>
                  <a:pt x="10876171" y="2244459"/>
                  <a:pt x="10850453" y="2257603"/>
                </a:cubicBezTo>
                <a:cubicBezTo>
                  <a:pt x="10820162" y="2273034"/>
                  <a:pt x="10785111" y="2286370"/>
                  <a:pt x="10764534" y="2310945"/>
                </a:cubicBezTo>
                <a:cubicBezTo>
                  <a:pt x="10746246" y="2332855"/>
                  <a:pt x="10727767" y="2349999"/>
                  <a:pt x="10703573" y="2363905"/>
                </a:cubicBezTo>
                <a:cubicBezTo>
                  <a:pt x="10686617" y="2373622"/>
                  <a:pt x="10674046" y="2391338"/>
                  <a:pt x="10656519" y="2399340"/>
                </a:cubicBezTo>
                <a:cubicBezTo>
                  <a:pt x="10633467" y="2410009"/>
                  <a:pt x="10610225" y="2418391"/>
                  <a:pt x="10590031" y="2434966"/>
                </a:cubicBezTo>
                <a:cubicBezTo>
                  <a:pt x="10569075" y="2452110"/>
                  <a:pt x="10545263" y="2465636"/>
                  <a:pt x="10523354" y="2481639"/>
                </a:cubicBezTo>
                <a:cubicBezTo>
                  <a:pt x="10511734" y="2490211"/>
                  <a:pt x="10502208" y="2501451"/>
                  <a:pt x="10490969" y="2510406"/>
                </a:cubicBezTo>
                <a:cubicBezTo>
                  <a:pt x="10470394" y="2526788"/>
                  <a:pt x="10449438" y="2542791"/>
                  <a:pt x="10428291" y="2558222"/>
                </a:cubicBezTo>
                <a:cubicBezTo>
                  <a:pt x="10407146" y="2573655"/>
                  <a:pt x="10386952" y="2591561"/>
                  <a:pt x="10363709" y="2602801"/>
                </a:cubicBezTo>
                <a:cubicBezTo>
                  <a:pt x="10324086" y="2621851"/>
                  <a:pt x="10280840" y="2633282"/>
                  <a:pt x="10242357" y="2653857"/>
                </a:cubicBezTo>
                <a:cubicBezTo>
                  <a:pt x="10203304" y="2674811"/>
                  <a:pt x="10166536" y="2701103"/>
                  <a:pt x="10131863" y="2728915"/>
                </a:cubicBezTo>
                <a:cubicBezTo>
                  <a:pt x="10104430" y="2750824"/>
                  <a:pt x="10078713" y="2772543"/>
                  <a:pt x="10044230" y="2783782"/>
                </a:cubicBezTo>
                <a:cubicBezTo>
                  <a:pt x="10024990" y="2790070"/>
                  <a:pt x="10004797" y="2803786"/>
                  <a:pt x="9993175" y="2819789"/>
                </a:cubicBezTo>
                <a:cubicBezTo>
                  <a:pt x="9968027" y="2854649"/>
                  <a:pt x="9935832" y="2879226"/>
                  <a:pt x="9899446" y="2900182"/>
                </a:cubicBezTo>
                <a:cubicBezTo>
                  <a:pt x="9850865" y="2928376"/>
                  <a:pt x="9802858" y="2957143"/>
                  <a:pt x="9754088" y="2984766"/>
                </a:cubicBezTo>
                <a:cubicBezTo>
                  <a:pt x="9725323" y="3001151"/>
                  <a:pt x="9696749" y="3018485"/>
                  <a:pt x="9666265" y="3030488"/>
                </a:cubicBezTo>
                <a:cubicBezTo>
                  <a:pt x="9603971" y="3055255"/>
                  <a:pt x="9540152" y="3076399"/>
                  <a:pt x="9477283" y="3099451"/>
                </a:cubicBezTo>
                <a:cubicBezTo>
                  <a:pt x="9456709" y="3106880"/>
                  <a:pt x="9437278" y="3117549"/>
                  <a:pt x="9416321" y="3124026"/>
                </a:cubicBezTo>
                <a:cubicBezTo>
                  <a:pt x="9393650" y="3131075"/>
                  <a:pt x="9369267" y="3133171"/>
                  <a:pt x="9346597" y="3140219"/>
                </a:cubicBezTo>
                <a:cubicBezTo>
                  <a:pt x="9308875" y="3151840"/>
                  <a:pt x="9272298" y="3166701"/>
                  <a:pt x="9234579" y="3178511"/>
                </a:cubicBezTo>
                <a:cubicBezTo>
                  <a:pt x="9161805" y="3201182"/>
                  <a:pt x="9088840" y="3222899"/>
                  <a:pt x="9015878" y="3244426"/>
                </a:cubicBezTo>
                <a:cubicBezTo>
                  <a:pt x="9000257" y="3248999"/>
                  <a:pt x="8983301" y="3249570"/>
                  <a:pt x="8967871" y="3254523"/>
                </a:cubicBezTo>
                <a:cubicBezTo>
                  <a:pt x="8926911" y="3267859"/>
                  <a:pt x="8886142" y="3282336"/>
                  <a:pt x="8845565" y="3297007"/>
                </a:cubicBezTo>
                <a:cubicBezTo>
                  <a:pt x="8820990" y="3305961"/>
                  <a:pt x="8796985" y="3317009"/>
                  <a:pt x="8772219" y="3325582"/>
                </a:cubicBezTo>
                <a:cubicBezTo>
                  <a:pt x="8752407" y="3332440"/>
                  <a:pt x="8732023" y="3337774"/>
                  <a:pt x="8711448" y="3341966"/>
                </a:cubicBezTo>
                <a:cubicBezTo>
                  <a:pt x="8693731" y="3345586"/>
                  <a:pt x="8675253" y="3345203"/>
                  <a:pt x="8657726" y="3349586"/>
                </a:cubicBezTo>
                <a:cubicBezTo>
                  <a:pt x="8610288" y="3361397"/>
                  <a:pt x="8563425" y="3374733"/>
                  <a:pt x="8516369" y="3387305"/>
                </a:cubicBezTo>
                <a:cubicBezTo>
                  <a:pt x="8497511" y="3392259"/>
                  <a:pt x="8478269" y="3395880"/>
                  <a:pt x="8459979" y="3402166"/>
                </a:cubicBezTo>
                <a:cubicBezTo>
                  <a:pt x="8411019" y="3418741"/>
                  <a:pt x="8362822" y="3437599"/>
                  <a:pt x="8313671" y="3453222"/>
                </a:cubicBezTo>
                <a:cubicBezTo>
                  <a:pt x="8272903" y="3466176"/>
                  <a:pt x="8230992" y="3475510"/>
                  <a:pt x="8189651" y="3486941"/>
                </a:cubicBezTo>
                <a:cubicBezTo>
                  <a:pt x="8172124" y="3491895"/>
                  <a:pt x="8155359" y="3498943"/>
                  <a:pt x="8137835" y="3503134"/>
                </a:cubicBezTo>
                <a:cubicBezTo>
                  <a:pt x="8098590" y="3512659"/>
                  <a:pt x="8058774" y="3520659"/>
                  <a:pt x="8019339" y="3530186"/>
                </a:cubicBezTo>
                <a:cubicBezTo>
                  <a:pt x="7996859" y="3535710"/>
                  <a:pt x="7975142" y="3545617"/>
                  <a:pt x="7952280" y="3549237"/>
                </a:cubicBezTo>
                <a:cubicBezTo>
                  <a:pt x="7897987" y="3557809"/>
                  <a:pt x="7843311" y="3563905"/>
                  <a:pt x="7788636" y="3570763"/>
                </a:cubicBezTo>
                <a:cubicBezTo>
                  <a:pt x="7732247" y="3577811"/>
                  <a:pt x="7676047" y="3585242"/>
                  <a:pt x="7619655" y="3591528"/>
                </a:cubicBezTo>
                <a:cubicBezTo>
                  <a:pt x="7588795" y="3594768"/>
                  <a:pt x="7557742" y="3595338"/>
                  <a:pt x="7526880" y="3598386"/>
                </a:cubicBezTo>
                <a:cubicBezTo>
                  <a:pt x="7499828" y="3601055"/>
                  <a:pt x="7472967" y="3606007"/>
                  <a:pt x="7445916" y="3609247"/>
                </a:cubicBezTo>
                <a:cubicBezTo>
                  <a:pt x="7422483" y="3611913"/>
                  <a:pt x="7398860" y="3613437"/>
                  <a:pt x="7375428" y="3616105"/>
                </a:cubicBezTo>
                <a:cubicBezTo>
                  <a:pt x="7337899" y="3620485"/>
                  <a:pt x="7300559" y="3625439"/>
                  <a:pt x="7263220" y="3630011"/>
                </a:cubicBezTo>
                <a:cubicBezTo>
                  <a:pt x="7247599" y="3631726"/>
                  <a:pt x="7231214" y="3636488"/>
                  <a:pt x="7216547" y="3633632"/>
                </a:cubicBezTo>
                <a:cubicBezTo>
                  <a:pt x="7179587" y="3626391"/>
                  <a:pt x="7143199" y="3628487"/>
                  <a:pt x="7106432" y="3633440"/>
                </a:cubicBezTo>
                <a:cubicBezTo>
                  <a:pt x="7093860" y="3635155"/>
                  <a:pt x="7080334" y="3634774"/>
                  <a:pt x="7068141" y="3631536"/>
                </a:cubicBezTo>
                <a:cubicBezTo>
                  <a:pt x="7043184" y="3625057"/>
                  <a:pt x="7018991" y="3615913"/>
                  <a:pt x="6994415" y="3607913"/>
                </a:cubicBezTo>
                <a:cubicBezTo>
                  <a:pt x="6991747" y="3606961"/>
                  <a:pt x="6988509" y="3606769"/>
                  <a:pt x="6985653" y="3606199"/>
                </a:cubicBezTo>
                <a:cubicBezTo>
                  <a:pt x="6969457" y="3602959"/>
                  <a:pt x="6953457" y="3599720"/>
                  <a:pt x="6937263" y="3596863"/>
                </a:cubicBezTo>
                <a:cubicBezTo>
                  <a:pt x="6928501" y="3595338"/>
                  <a:pt x="6919547" y="3595149"/>
                  <a:pt x="6910782" y="3593814"/>
                </a:cubicBezTo>
                <a:cubicBezTo>
                  <a:pt x="6876872" y="3588480"/>
                  <a:pt x="6839534" y="3597434"/>
                  <a:pt x="6810195" y="3574384"/>
                </a:cubicBezTo>
                <a:cubicBezTo>
                  <a:pt x="6791144" y="3559523"/>
                  <a:pt x="6772665" y="3562953"/>
                  <a:pt x="6752283" y="3565239"/>
                </a:cubicBezTo>
                <a:cubicBezTo>
                  <a:pt x="6736851" y="3566953"/>
                  <a:pt x="6721038" y="3566382"/>
                  <a:pt x="6705417" y="3566574"/>
                </a:cubicBezTo>
                <a:cubicBezTo>
                  <a:pt x="6677984" y="3567143"/>
                  <a:pt x="6650551" y="3567335"/>
                  <a:pt x="6623118" y="3568287"/>
                </a:cubicBezTo>
                <a:cubicBezTo>
                  <a:pt x="6614353" y="3568667"/>
                  <a:pt x="6605401" y="3573432"/>
                  <a:pt x="6596828" y="3572670"/>
                </a:cubicBezTo>
                <a:cubicBezTo>
                  <a:pt x="6557201" y="3569049"/>
                  <a:pt x="6517576" y="3563334"/>
                  <a:pt x="6477951" y="3560095"/>
                </a:cubicBezTo>
                <a:cubicBezTo>
                  <a:pt x="6455472" y="3558191"/>
                  <a:pt x="6432420" y="3561809"/>
                  <a:pt x="6410131" y="3559143"/>
                </a:cubicBezTo>
                <a:cubicBezTo>
                  <a:pt x="6384414" y="3556095"/>
                  <a:pt x="6359268" y="3548285"/>
                  <a:pt x="6333739" y="3543520"/>
                </a:cubicBezTo>
                <a:cubicBezTo>
                  <a:pt x="6326691" y="3542189"/>
                  <a:pt x="6318880" y="3543903"/>
                  <a:pt x="6311449" y="3544282"/>
                </a:cubicBezTo>
                <a:cubicBezTo>
                  <a:pt x="6303068" y="3544664"/>
                  <a:pt x="6294876" y="3545426"/>
                  <a:pt x="6286493" y="3545617"/>
                </a:cubicBezTo>
                <a:cubicBezTo>
                  <a:pt x="6260964" y="3545999"/>
                  <a:pt x="6235437" y="3545426"/>
                  <a:pt x="6209909" y="3546761"/>
                </a:cubicBezTo>
                <a:cubicBezTo>
                  <a:pt x="6194288" y="3547522"/>
                  <a:pt x="6177905" y="3555333"/>
                  <a:pt x="6163425" y="3552474"/>
                </a:cubicBezTo>
                <a:cubicBezTo>
                  <a:pt x="6133897" y="3546951"/>
                  <a:pt x="6104368" y="3559333"/>
                  <a:pt x="6074842" y="3549047"/>
                </a:cubicBezTo>
                <a:cubicBezTo>
                  <a:pt x="6065695" y="3545999"/>
                  <a:pt x="6053124" y="3553619"/>
                  <a:pt x="6042072" y="3553999"/>
                </a:cubicBezTo>
                <a:cubicBezTo>
                  <a:pt x="6014449" y="3554951"/>
                  <a:pt x="5986828" y="3554761"/>
                  <a:pt x="5959204" y="3554571"/>
                </a:cubicBezTo>
                <a:cubicBezTo>
                  <a:pt x="5934438" y="3554381"/>
                  <a:pt x="5908719" y="3557047"/>
                  <a:pt x="5884906" y="3551713"/>
                </a:cubicBezTo>
                <a:cubicBezTo>
                  <a:pt x="5859949" y="3545999"/>
                  <a:pt x="5837472" y="3546761"/>
                  <a:pt x="5813276" y="3553237"/>
                </a:cubicBezTo>
                <a:cubicBezTo>
                  <a:pt x="5796702" y="3557619"/>
                  <a:pt x="5779174" y="3558191"/>
                  <a:pt x="5762029" y="3559523"/>
                </a:cubicBezTo>
                <a:cubicBezTo>
                  <a:pt x="5743551" y="3561047"/>
                  <a:pt x="5723166" y="3557047"/>
                  <a:pt x="5706401" y="3563334"/>
                </a:cubicBezTo>
                <a:cubicBezTo>
                  <a:pt x="5656488" y="3582003"/>
                  <a:pt x="5605244" y="3586003"/>
                  <a:pt x="5553045" y="3586003"/>
                </a:cubicBezTo>
                <a:cubicBezTo>
                  <a:pt x="5543518" y="3586003"/>
                  <a:pt x="5533802" y="3583338"/>
                  <a:pt x="5524660" y="3580480"/>
                </a:cubicBezTo>
                <a:cubicBezTo>
                  <a:pt x="5471316" y="3563334"/>
                  <a:pt x="5417784" y="3564857"/>
                  <a:pt x="5363491" y="3575336"/>
                </a:cubicBezTo>
                <a:cubicBezTo>
                  <a:pt x="5352250" y="3577622"/>
                  <a:pt x="5339677" y="3578003"/>
                  <a:pt x="5328438" y="3575718"/>
                </a:cubicBezTo>
                <a:cubicBezTo>
                  <a:pt x="5296812" y="3569049"/>
                  <a:pt x="5266141" y="3557999"/>
                  <a:pt x="5234326" y="3553237"/>
                </a:cubicBezTo>
                <a:cubicBezTo>
                  <a:pt x="5181748" y="3545426"/>
                  <a:pt x="5136216" y="3571715"/>
                  <a:pt x="5089162" y="3588862"/>
                </a:cubicBezTo>
                <a:cubicBezTo>
                  <a:pt x="5044391" y="3605055"/>
                  <a:pt x="5006292" y="3641632"/>
                  <a:pt x="4953328" y="3633440"/>
                </a:cubicBezTo>
                <a:cubicBezTo>
                  <a:pt x="4947996" y="3632678"/>
                  <a:pt x="4942089" y="3637822"/>
                  <a:pt x="4936184" y="3639155"/>
                </a:cubicBezTo>
                <a:cubicBezTo>
                  <a:pt x="4919991" y="3642776"/>
                  <a:pt x="4903799" y="3647155"/>
                  <a:pt x="4887415" y="3648872"/>
                </a:cubicBezTo>
                <a:cubicBezTo>
                  <a:pt x="4867412" y="3651158"/>
                  <a:pt x="4847027" y="3650397"/>
                  <a:pt x="4827024" y="3652301"/>
                </a:cubicBezTo>
                <a:cubicBezTo>
                  <a:pt x="4814166" y="3653444"/>
                  <a:pt x="4801401" y="3655539"/>
                  <a:pt x="4788661" y="3657349"/>
                </a:cubicBezTo>
                <a:lnTo>
                  <a:pt x="4785776" y="3657600"/>
                </a:lnTo>
                <a:lnTo>
                  <a:pt x="4726469" y="3657600"/>
                </a:lnTo>
                <a:lnTo>
                  <a:pt x="4719697" y="3656730"/>
                </a:lnTo>
                <a:cubicBezTo>
                  <a:pt x="4709482" y="3654539"/>
                  <a:pt x="4699289" y="3651920"/>
                  <a:pt x="4689098" y="3650205"/>
                </a:cubicBezTo>
                <a:cubicBezTo>
                  <a:pt x="4660331" y="3645442"/>
                  <a:pt x="4628705" y="3646776"/>
                  <a:pt x="4603368" y="3634584"/>
                </a:cubicBezTo>
                <a:cubicBezTo>
                  <a:pt x="4576318" y="3621629"/>
                  <a:pt x="4550599" y="3615723"/>
                  <a:pt x="4522596" y="3619723"/>
                </a:cubicBezTo>
                <a:cubicBezTo>
                  <a:pt x="4513260" y="3621057"/>
                  <a:pt x="4501257" y="3629059"/>
                  <a:pt x="4497068" y="3637249"/>
                </a:cubicBezTo>
                <a:cubicBezTo>
                  <a:pt x="4487731" y="3655538"/>
                  <a:pt x="4474969" y="3658778"/>
                  <a:pt x="4457632" y="3652490"/>
                </a:cubicBezTo>
                <a:cubicBezTo>
                  <a:pt x="4442581" y="3647155"/>
                  <a:pt x="4424104" y="3644490"/>
                  <a:pt x="4413817" y="3634201"/>
                </a:cubicBezTo>
                <a:cubicBezTo>
                  <a:pt x="4384668" y="3605055"/>
                  <a:pt x="4347518" y="3604103"/>
                  <a:pt x="4311323" y="3596293"/>
                </a:cubicBezTo>
                <a:cubicBezTo>
                  <a:pt x="4289227" y="3591528"/>
                  <a:pt x="4268649" y="3591338"/>
                  <a:pt x="4246551" y="3594576"/>
                </a:cubicBezTo>
                <a:cubicBezTo>
                  <a:pt x="4198546" y="3601816"/>
                  <a:pt x="4151870" y="3591528"/>
                  <a:pt x="4105766" y="3578384"/>
                </a:cubicBezTo>
                <a:cubicBezTo>
                  <a:pt x="4075285" y="3569622"/>
                  <a:pt x="4044043" y="3564287"/>
                  <a:pt x="4013753" y="3555333"/>
                </a:cubicBezTo>
                <a:cubicBezTo>
                  <a:pt x="3991083" y="3548474"/>
                  <a:pt x="3968414" y="3540282"/>
                  <a:pt x="3947648" y="3529234"/>
                </a:cubicBezTo>
                <a:cubicBezTo>
                  <a:pt x="3917546" y="3513040"/>
                  <a:pt x="3891259" y="3488655"/>
                  <a:pt x="3852966" y="3495133"/>
                </a:cubicBezTo>
                <a:cubicBezTo>
                  <a:pt x="3819245" y="3500847"/>
                  <a:pt x="3788766" y="3488847"/>
                  <a:pt x="3757902" y="3477416"/>
                </a:cubicBezTo>
                <a:cubicBezTo>
                  <a:pt x="3735231" y="3469034"/>
                  <a:pt x="3712565" y="3460459"/>
                  <a:pt x="3689131" y="3455126"/>
                </a:cubicBezTo>
                <a:cubicBezTo>
                  <a:pt x="3661315" y="3448839"/>
                  <a:pt x="3629882" y="3451507"/>
                  <a:pt x="3605116" y="3439885"/>
                </a:cubicBezTo>
                <a:cubicBezTo>
                  <a:pt x="3579206" y="3427693"/>
                  <a:pt x="3557682" y="3435885"/>
                  <a:pt x="3534629" y="3439315"/>
                </a:cubicBezTo>
                <a:cubicBezTo>
                  <a:pt x="3497862" y="3444649"/>
                  <a:pt x="3461282" y="3454555"/>
                  <a:pt x="3424135" y="3441982"/>
                </a:cubicBezTo>
                <a:cubicBezTo>
                  <a:pt x="3378986" y="3426741"/>
                  <a:pt x="3334216" y="3410358"/>
                  <a:pt x="3288877" y="3395880"/>
                </a:cubicBezTo>
                <a:cubicBezTo>
                  <a:pt x="3271348" y="3390353"/>
                  <a:pt x="3252492" y="3388067"/>
                  <a:pt x="3234202" y="3385591"/>
                </a:cubicBezTo>
                <a:cubicBezTo>
                  <a:pt x="3216867" y="3383495"/>
                  <a:pt x="3196102" y="3388830"/>
                  <a:pt x="3182763" y="3380829"/>
                </a:cubicBezTo>
                <a:cubicBezTo>
                  <a:pt x="3148472" y="3360255"/>
                  <a:pt x="3113231" y="3350158"/>
                  <a:pt x="3073604" y="3350158"/>
                </a:cubicBezTo>
                <a:cubicBezTo>
                  <a:pt x="3058743" y="3350158"/>
                  <a:pt x="3044264" y="3341584"/>
                  <a:pt x="3029216" y="3340059"/>
                </a:cubicBezTo>
                <a:cubicBezTo>
                  <a:pt x="3008639" y="3338155"/>
                  <a:pt x="2985016" y="3333011"/>
                  <a:pt x="2967110" y="3340251"/>
                </a:cubicBezTo>
                <a:cubicBezTo>
                  <a:pt x="2925008" y="3357397"/>
                  <a:pt x="2890910" y="3343107"/>
                  <a:pt x="2854140" y="3326153"/>
                </a:cubicBezTo>
                <a:cubicBezTo>
                  <a:pt x="2817943" y="3309389"/>
                  <a:pt x="2779842" y="3296055"/>
                  <a:pt x="2741360" y="3285003"/>
                </a:cubicBezTo>
                <a:cubicBezTo>
                  <a:pt x="2726882" y="3281003"/>
                  <a:pt x="2709548" y="3287672"/>
                  <a:pt x="2693543" y="3289005"/>
                </a:cubicBezTo>
                <a:cubicBezTo>
                  <a:pt x="2687827" y="3289386"/>
                  <a:pt x="2681540" y="3289958"/>
                  <a:pt x="2676398" y="3288053"/>
                </a:cubicBezTo>
                <a:cubicBezTo>
                  <a:pt x="2626677" y="3269763"/>
                  <a:pt x="2576191" y="3255857"/>
                  <a:pt x="2522279" y="3265382"/>
                </a:cubicBezTo>
                <a:cubicBezTo>
                  <a:pt x="2517327" y="3266335"/>
                  <a:pt x="2511800" y="3264239"/>
                  <a:pt x="2506847" y="3262905"/>
                </a:cubicBezTo>
                <a:cubicBezTo>
                  <a:pt x="2482652" y="3256047"/>
                  <a:pt x="2459029" y="3245189"/>
                  <a:pt x="2434456" y="3242712"/>
                </a:cubicBezTo>
                <a:cubicBezTo>
                  <a:pt x="2373874" y="3236616"/>
                  <a:pt x="2312915" y="3234138"/>
                  <a:pt x="2251948" y="3230138"/>
                </a:cubicBezTo>
                <a:cubicBezTo>
                  <a:pt x="2248138" y="3229949"/>
                  <a:pt x="2244137" y="3229949"/>
                  <a:pt x="2240710" y="3228614"/>
                </a:cubicBezTo>
                <a:cubicBezTo>
                  <a:pt x="2218229" y="3220422"/>
                  <a:pt x="2198608" y="3223090"/>
                  <a:pt x="2179556" y="3238711"/>
                </a:cubicBezTo>
                <a:cubicBezTo>
                  <a:pt x="2171173" y="3245569"/>
                  <a:pt x="2159743" y="3249189"/>
                  <a:pt x="2149267" y="3252999"/>
                </a:cubicBezTo>
                <a:cubicBezTo>
                  <a:pt x="2133834" y="3258715"/>
                  <a:pt x="2118023" y="3264239"/>
                  <a:pt x="2102021" y="3267859"/>
                </a:cubicBezTo>
                <a:cubicBezTo>
                  <a:pt x="2086208" y="3271288"/>
                  <a:pt x="2069254" y="3276049"/>
                  <a:pt x="2054013" y="3273384"/>
                </a:cubicBezTo>
                <a:cubicBezTo>
                  <a:pt x="2026581" y="3268622"/>
                  <a:pt x="2000479" y="3257953"/>
                  <a:pt x="1973429" y="3250903"/>
                </a:cubicBezTo>
                <a:cubicBezTo>
                  <a:pt x="1964094" y="3248426"/>
                  <a:pt x="1953806" y="3248809"/>
                  <a:pt x="1944092" y="3248617"/>
                </a:cubicBezTo>
                <a:cubicBezTo>
                  <a:pt x="1921800" y="3248047"/>
                  <a:pt x="1898940" y="3253571"/>
                  <a:pt x="1878748" y="3237759"/>
                </a:cubicBezTo>
                <a:cubicBezTo>
                  <a:pt x="1860079" y="3222899"/>
                  <a:pt x="1841216" y="3227280"/>
                  <a:pt x="1821596" y="3238520"/>
                </a:cubicBezTo>
                <a:cubicBezTo>
                  <a:pt x="1807497" y="3246522"/>
                  <a:pt x="1791496" y="3252809"/>
                  <a:pt x="1775684" y="3255857"/>
                </a:cubicBezTo>
                <a:cubicBezTo>
                  <a:pt x="1753965" y="3260047"/>
                  <a:pt x="1732439" y="3261763"/>
                  <a:pt x="1709006" y="3259285"/>
                </a:cubicBezTo>
                <a:cubicBezTo>
                  <a:pt x="1692431" y="3257571"/>
                  <a:pt x="1678904" y="3256809"/>
                  <a:pt x="1665950" y="3246713"/>
                </a:cubicBezTo>
                <a:cubicBezTo>
                  <a:pt x="1663856" y="3245189"/>
                  <a:pt x="1660046" y="3244807"/>
                  <a:pt x="1657188" y="3244999"/>
                </a:cubicBezTo>
                <a:cubicBezTo>
                  <a:pt x="1619658" y="3248237"/>
                  <a:pt x="1582510" y="3246522"/>
                  <a:pt x="1544598" y="3244234"/>
                </a:cubicBezTo>
                <a:cubicBezTo>
                  <a:pt x="1496403" y="3241189"/>
                  <a:pt x="1445725" y="3250141"/>
                  <a:pt x="1404006" y="3282146"/>
                </a:cubicBezTo>
                <a:cubicBezTo>
                  <a:pt x="1397909" y="3286910"/>
                  <a:pt x="1388765" y="3289005"/>
                  <a:pt x="1380762" y="3290149"/>
                </a:cubicBezTo>
                <a:cubicBezTo>
                  <a:pt x="1343044" y="3295101"/>
                  <a:pt x="1305132" y="3298530"/>
                  <a:pt x="1267411" y="3304055"/>
                </a:cubicBezTo>
                <a:cubicBezTo>
                  <a:pt x="1246837" y="3307103"/>
                  <a:pt x="1225310" y="3309770"/>
                  <a:pt x="1206641" y="3318153"/>
                </a:cubicBezTo>
                <a:cubicBezTo>
                  <a:pt x="1188354" y="3326343"/>
                  <a:pt x="1173681" y="3336059"/>
                  <a:pt x="1162823" y="3318915"/>
                </a:cubicBezTo>
                <a:cubicBezTo>
                  <a:pt x="1143394" y="3328059"/>
                  <a:pt x="1126437" y="3335680"/>
                  <a:pt x="1109865" y="3343870"/>
                </a:cubicBezTo>
                <a:cubicBezTo>
                  <a:pt x="1103767" y="3346918"/>
                  <a:pt x="1098623" y="3351872"/>
                  <a:pt x="1092527" y="3354730"/>
                </a:cubicBezTo>
                <a:cubicBezTo>
                  <a:pt x="1086048" y="3357778"/>
                  <a:pt x="1078810" y="3359682"/>
                  <a:pt x="1071762" y="3361207"/>
                </a:cubicBezTo>
                <a:cubicBezTo>
                  <a:pt x="1040327" y="3368065"/>
                  <a:pt x="1008894" y="3374351"/>
                  <a:pt x="977653" y="3381782"/>
                </a:cubicBezTo>
                <a:cubicBezTo>
                  <a:pt x="971554" y="3383305"/>
                  <a:pt x="966411" y="3389401"/>
                  <a:pt x="960887" y="3393401"/>
                </a:cubicBezTo>
                <a:cubicBezTo>
                  <a:pt x="957266" y="3396070"/>
                  <a:pt x="953648" y="3400070"/>
                  <a:pt x="949646" y="3400642"/>
                </a:cubicBezTo>
                <a:cubicBezTo>
                  <a:pt x="919165" y="3405214"/>
                  <a:pt x="888877" y="3410549"/>
                  <a:pt x="858205" y="3412834"/>
                </a:cubicBezTo>
                <a:cubicBezTo>
                  <a:pt x="832486" y="3414738"/>
                  <a:pt x="807719" y="3414168"/>
                  <a:pt x="801053" y="3447315"/>
                </a:cubicBezTo>
                <a:cubicBezTo>
                  <a:pt x="799909" y="3453032"/>
                  <a:pt x="791717" y="3459128"/>
                  <a:pt x="785432" y="3461984"/>
                </a:cubicBezTo>
                <a:cubicBezTo>
                  <a:pt x="767524" y="3470176"/>
                  <a:pt x="748471" y="3475701"/>
                  <a:pt x="730754" y="3484082"/>
                </a:cubicBezTo>
                <a:cubicBezTo>
                  <a:pt x="672650" y="3512088"/>
                  <a:pt x="611880" y="3529805"/>
                  <a:pt x="546917" y="3526566"/>
                </a:cubicBezTo>
                <a:cubicBezTo>
                  <a:pt x="526724" y="3525614"/>
                  <a:pt x="507102" y="3515326"/>
                  <a:pt x="494337" y="3511515"/>
                </a:cubicBezTo>
                <a:cubicBezTo>
                  <a:pt x="457572" y="3526566"/>
                  <a:pt x="426709" y="3541045"/>
                  <a:pt x="394511" y="3551903"/>
                </a:cubicBezTo>
                <a:cubicBezTo>
                  <a:pt x="366127" y="3561619"/>
                  <a:pt x="336408" y="3567715"/>
                  <a:pt x="307259" y="3574763"/>
                </a:cubicBezTo>
                <a:cubicBezTo>
                  <a:pt x="296590" y="3577432"/>
                  <a:pt x="285732" y="3578955"/>
                  <a:pt x="274873" y="3580290"/>
                </a:cubicBezTo>
                <a:cubicBezTo>
                  <a:pt x="240965" y="3584480"/>
                  <a:pt x="205529" y="3574384"/>
                  <a:pt x="172384" y="3590386"/>
                </a:cubicBezTo>
                <a:cubicBezTo>
                  <a:pt x="155046" y="3598768"/>
                  <a:pt x="137898" y="3608865"/>
                  <a:pt x="119613" y="3613247"/>
                </a:cubicBezTo>
                <a:cubicBezTo>
                  <a:pt x="99990" y="3618009"/>
                  <a:pt x="80794" y="3625439"/>
                  <a:pt x="61197" y="3630750"/>
                </a:cubicBezTo>
                <a:lnTo>
                  <a:pt x="544" y="3635521"/>
                </a:lnTo>
                <a:lnTo>
                  <a:pt x="544" y="3508282"/>
                </a:lnTo>
                <a:lnTo>
                  <a:pt x="0" y="3508282"/>
                </a:lnTo>
                <a:close/>
              </a:path>
            </a:pathLst>
          </a:custGeom>
          <a:noFill/>
          <a:effectLst>
            <a:outerShdw blurRad="381000" dist="152400" dir="5400000" algn="t" rotWithShape="0">
              <a:prstClr val="black">
                <a:alpha val="20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2F8187F-5AA5-407A-AB16-3244D7A56E64}"/>
              </a:ext>
            </a:extLst>
          </p:cNvPr>
          <p:cNvSpPr txBox="1"/>
          <p:nvPr/>
        </p:nvSpPr>
        <p:spPr>
          <a:xfrm>
            <a:off x="6717298" y="3657600"/>
            <a:ext cx="5474682" cy="3724096"/>
          </a:xfrm>
          <a:prstGeom prst="rect">
            <a:avLst/>
          </a:prstGeom>
          <a:noFill/>
        </p:spPr>
        <p:txBody>
          <a:bodyPr wrap="square" rtlCol="0">
            <a:spAutoFit/>
          </a:bodyPr>
          <a:lstStyle/>
          <a:p>
            <a:pPr lvl="0">
              <a:lnSpc>
                <a:spcPct val="150000"/>
              </a:lnSpc>
            </a:pPr>
            <a:r>
              <a:rPr lang="en-US" sz="1600">
                <a:effectLst/>
                <a:latin typeface="Arial" panose="020B0604020202020204" pitchFamily="34" charset="0"/>
                <a:ea typeface="Times New Roman" panose="02020603050405020304" pitchFamily="18" charset="0"/>
              </a:rPr>
              <a:t>For this prestation we’ll </a:t>
            </a:r>
            <a:r>
              <a:rPr lang="en-US" sz="1600">
                <a:latin typeface="Arial" panose="020B0604020202020204" pitchFamily="34" charset="0"/>
                <a:ea typeface="Times New Roman" panose="02020603050405020304" pitchFamily="18" charset="0"/>
              </a:rPr>
              <a:t>talk about:</a:t>
            </a:r>
          </a:p>
          <a:p>
            <a:pPr lvl="0">
              <a:lnSpc>
                <a:spcPct val="150000"/>
              </a:lnSpc>
            </a:pPr>
            <a:r>
              <a:rPr lang="en-US" sz="1600">
                <a:latin typeface="Arial" panose="020B0604020202020204" pitchFamily="34" charset="0"/>
                <a:ea typeface="Times New Roman" panose="02020603050405020304" pitchFamily="18" charset="0"/>
              </a:rPr>
              <a:t>1. </a:t>
            </a:r>
            <a:r>
              <a:rPr lang="en-US" sz="1600">
                <a:effectLst/>
                <a:latin typeface="Arial" panose="020B0604020202020204" pitchFamily="34" charset="0"/>
                <a:ea typeface="Times New Roman" panose="02020603050405020304" pitchFamily="18" charset="0"/>
              </a:rPr>
              <a:t>Teamwork strengths within the organization </a:t>
            </a:r>
            <a:endParaRPr lang="en-GB" sz="1600">
              <a:effectLst/>
              <a:latin typeface="Arial" panose="020B0604020202020204" pitchFamily="34" charset="0"/>
              <a:ea typeface="Arial" panose="020B0604020202020204" pitchFamily="34" charset="0"/>
            </a:endParaRPr>
          </a:p>
          <a:p>
            <a:pPr marR="269875" lvl="0">
              <a:lnSpc>
                <a:spcPct val="150000"/>
              </a:lnSpc>
              <a:spcAft>
                <a:spcPts val="0"/>
              </a:spcAft>
              <a:tabLst>
                <a:tab pos="640080" algn="l"/>
              </a:tabLst>
            </a:pPr>
            <a:r>
              <a:rPr lang="en-US" sz="1600">
                <a:latin typeface="Arial" panose="020B0604020202020204" pitchFamily="34" charset="0"/>
                <a:ea typeface="Arial" panose="020B0604020202020204" pitchFamily="34" charset="0"/>
              </a:rPr>
              <a:t>2. </a:t>
            </a:r>
            <a:r>
              <a:rPr lang="en-US" sz="1600">
                <a:effectLst/>
                <a:latin typeface="Arial" panose="020B0604020202020204" pitchFamily="34" charset="0"/>
                <a:ea typeface="Arial" panose="020B0604020202020204" pitchFamily="34" charset="0"/>
              </a:rPr>
              <a:t> Give the difference between groups and teams </a:t>
            </a:r>
            <a:endParaRPr lang="en-GB" sz="1600">
              <a:effectLst/>
              <a:latin typeface="Arial" panose="020B0604020202020204" pitchFamily="34" charset="0"/>
              <a:ea typeface="Arial" panose="020B0604020202020204" pitchFamily="34" charset="0"/>
            </a:endParaRPr>
          </a:p>
          <a:p>
            <a:pPr lvl="0">
              <a:lnSpc>
                <a:spcPct val="150000"/>
              </a:lnSpc>
            </a:pPr>
            <a:r>
              <a:rPr lang="en-US" sz="1600">
                <a:latin typeface="Arial" panose="020B0604020202020204" pitchFamily="34" charset="0"/>
                <a:ea typeface="Arial" panose="020B0604020202020204" pitchFamily="34" charset="0"/>
              </a:rPr>
              <a:t>3. </a:t>
            </a:r>
            <a:r>
              <a:rPr lang="en-US" sz="1600">
                <a:effectLst/>
                <a:latin typeface="Arial" panose="020B0604020202020204" pitchFamily="34" charset="0"/>
                <a:ea typeface="Arial" panose="020B0604020202020204" pitchFamily="34" charset="0"/>
              </a:rPr>
              <a:t> Identify characteristics of effective teams</a:t>
            </a:r>
            <a:r>
              <a:rPr lang="en-US" sz="1600">
                <a:effectLst/>
                <a:latin typeface="Arial" panose="020B0604020202020204" pitchFamily="34" charset="0"/>
                <a:ea typeface="Times New Roman" panose="02020603050405020304" pitchFamily="18" charset="0"/>
              </a:rPr>
              <a:t> </a:t>
            </a:r>
            <a:endParaRPr lang="en-GB" sz="1600">
              <a:effectLst/>
              <a:latin typeface="Arial" panose="020B0604020202020204" pitchFamily="34" charset="0"/>
              <a:ea typeface="Arial" panose="020B0604020202020204" pitchFamily="34" charset="0"/>
            </a:endParaRPr>
          </a:p>
          <a:p>
            <a:pPr lvl="0">
              <a:lnSpc>
                <a:spcPct val="150000"/>
              </a:lnSpc>
            </a:pPr>
            <a:r>
              <a:rPr lang="en-US" sz="1600">
                <a:latin typeface="Arial" panose="020B0604020202020204" pitchFamily="34" charset="0"/>
                <a:ea typeface="Times New Roman" panose="02020603050405020304" pitchFamily="18" charset="0"/>
              </a:rPr>
              <a:t>4. </a:t>
            </a:r>
            <a:r>
              <a:rPr lang="en-US" sz="1600">
                <a:effectLst/>
                <a:latin typeface="Arial" panose="020B0604020202020204" pitchFamily="34" charset="0"/>
                <a:ea typeface="Times New Roman" panose="02020603050405020304" pitchFamily="18" charset="0"/>
              </a:rPr>
              <a:t> Identify any contemporary challenges </a:t>
            </a:r>
            <a:endParaRPr lang="en-GB" sz="1600">
              <a:effectLst/>
              <a:latin typeface="Arial" panose="020B0604020202020204" pitchFamily="34" charset="0"/>
              <a:ea typeface="Arial" panose="020B0604020202020204" pitchFamily="34" charset="0"/>
            </a:endParaRPr>
          </a:p>
          <a:p>
            <a:pPr lvl="0">
              <a:lnSpc>
                <a:spcPct val="150000"/>
              </a:lnSpc>
            </a:pPr>
            <a:r>
              <a:rPr lang="en-US" sz="1600">
                <a:latin typeface="Arial" panose="020B0604020202020204" pitchFamily="34" charset="0"/>
                <a:ea typeface="Times New Roman" panose="02020603050405020304" pitchFamily="18" charset="0"/>
              </a:rPr>
              <a:t>5. </a:t>
            </a:r>
            <a:r>
              <a:rPr lang="en-US" sz="1600">
                <a:effectLst/>
                <a:latin typeface="Arial" panose="020B0604020202020204" pitchFamily="34" charset="0"/>
                <a:ea typeface="Times New Roman" panose="02020603050405020304" pitchFamily="18" charset="0"/>
              </a:rPr>
              <a:t>Explain how you would propose to overcome identified     </a:t>
            </a:r>
          </a:p>
          <a:p>
            <a:pPr lvl="0">
              <a:lnSpc>
                <a:spcPct val="150000"/>
              </a:lnSpc>
            </a:pPr>
            <a:r>
              <a:rPr lang="en-US" sz="1600">
                <a:latin typeface="Arial" panose="020B0604020202020204" pitchFamily="34" charset="0"/>
                <a:ea typeface="Times New Roman" panose="02020603050405020304" pitchFamily="18" charset="0"/>
              </a:rPr>
              <a:t>  </a:t>
            </a:r>
            <a:r>
              <a:rPr lang="en-US" sz="1600">
                <a:effectLst/>
                <a:latin typeface="Arial" panose="020B0604020202020204" pitchFamily="34" charset="0"/>
                <a:ea typeface="Times New Roman" panose="02020603050405020304" pitchFamily="18" charset="0"/>
              </a:rPr>
              <a:t>challenges to create a high performing team</a:t>
            </a:r>
            <a:endParaRPr lang="en-GB" sz="1600">
              <a:effectLst/>
              <a:latin typeface="Arial" panose="020B0604020202020204" pitchFamily="34" charset="0"/>
              <a:ea typeface="Arial" panose="020B0604020202020204" pitchFamily="34" charset="0"/>
            </a:endParaRPr>
          </a:p>
          <a:p>
            <a:pPr marR="269875" lvl="0">
              <a:lnSpc>
                <a:spcPct val="150000"/>
              </a:lnSpc>
              <a:spcAft>
                <a:spcPts val="0"/>
              </a:spcAft>
              <a:tabLst>
                <a:tab pos="640080" algn="l"/>
              </a:tabLst>
            </a:pPr>
            <a:r>
              <a:rPr lang="en-US" sz="1600">
                <a:effectLst/>
                <a:latin typeface="Arial" panose="020B0604020202020204" pitchFamily="34" charset="0"/>
                <a:ea typeface="Arial" panose="020B0604020202020204" pitchFamily="34" charset="0"/>
              </a:rPr>
              <a:t>6. Identify any effective conflict handling and delegation </a:t>
            </a:r>
            <a:endParaRPr lang="en-GB" sz="1600">
              <a:effectLst/>
              <a:latin typeface="Arial" panose="020B0604020202020204" pitchFamily="34" charset="0"/>
              <a:ea typeface="Arial" panose="020B0604020202020204" pitchFamily="34" charset="0"/>
            </a:endParaRPr>
          </a:p>
          <a:p>
            <a:endParaRPr lang="en-GB" sz="1400">
              <a:highlight>
                <a:srgbClr val="000000"/>
              </a:highlight>
            </a:endParaRPr>
          </a:p>
          <a:p>
            <a:endParaRPr lang="en-GB" sz="1400">
              <a:highlight>
                <a:srgbClr val="000000"/>
              </a:highlight>
            </a:endParaRPr>
          </a:p>
          <a:p>
            <a:endParaRPr lang="en-GB" sz="1600">
              <a:highlight>
                <a:srgbClr val="000000"/>
              </a:highlight>
            </a:endParaRPr>
          </a:p>
        </p:txBody>
      </p:sp>
    </p:spTree>
    <p:extLst>
      <p:ext uri="{BB962C8B-B14F-4D97-AF65-F5344CB8AC3E}">
        <p14:creationId xmlns:p14="http://schemas.microsoft.com/office/powerpoint/2010/main" val="2493499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C7FE073-E701-4C1B-97B5-F571BC0E26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3918" y="3007193"/>
            <a:ext cx="3829050" cy="3391186"/>
          </a:xfrm>
          <a:prstGeom prst="rect">
            <a:avLst/>
          </a:prstGeom>
        </p:spPr>
      </p:pic>
      <p:pic>
        <p:nvPicPr>
          <p:cNvPr id="11" name="Picture 10">
            <a:extLst>
              <a:ext uri="{FF2B5EF4-FFF2-40B4-BE49-F238E27FC236}">
                <a16:creationId xmlns:a16="http://schemas.microsoft.com/office/drawing/2014/main" id="{EC023F5A-C1E7-48C7-82B5-F5A8232C211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62363" y="3007193"/>
            <a:ext cx="5334000" cy="3385441"/>
          </a:xfrm>
          <a:prstGeom prst="rect">
            <a:avLst/>
          </a:prstGeom>
        </p:spPr>
      </p:pic>
      <p:pic>
        <p:nvPicPr>
          <p:cNvPr id="6" name="Picture 5" descr="Background pattern&#10;&#10;Description automatically generated">
            <a:extLst>
              <a:ext uri="{FF2B5EF4-FFF2-40B4-BE49-F238E27FC236}">
                <a16:creationId xmlns:a16="http://schemas.microsoft.com/office/drawing/2014/main" id="{4552B56D-D193-4DBB-AA68-DEA25F4EFCD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17712" y="245391"/>
            <a:ext cx="4402838" cy="1273678"/>
          </a:xfrm>
          <a:prstGeom prst="rect">
            <a:avLst/>
          </a:prstGeom>
        </p:spPr>
      </p:pic>
      <p:sp>
        <p:nvSpPr>
          <p:cNvPr id="2" name="Rectangle 1">
            <a:extLst>
              <a:ext uri="{FF2B5EF4-FFF2-40B4-BE49-F238E27FC236}">
                <a16:creationId xmlns:a16="http://schemas.microsoft.com/office/drawing/2014/main" id="{AC7D9AAB-C5C3-4C69-865D-533B1E4B7E8C}"/>
              </a:ext>
            </a:extLst>
          </p:cNvPr>
          <p:cNvSpPr/>
          <p:nvPr/>
        </p:nvSpPr>
        <p:spPr>
          <a:xfrm>
            <a:off x="437247" y="1893800"/>
            <a:ext cx="4202392" cy="954107"/>
          </a:xfrm>
          <a:prstGeom prst="rect">
            <a:avLst/>
          </a:prstGeom>
          <a:noFill/>
        </p:spPr>
        <p:txBody>
          <a:bodyPr wrap="square" lIns="91440" tIns="45720" rIns="91440" bIns="45720">
            <a:spAutoFit/>
          </a:bodyPr>
          <a:lstStyle/>
          <a:p>
            <a:pPr algn="ctr"/>
            <a:r>
              <a:rPr lang="en-GB" sz="2800" b="1" cap="none" spc="0" dirty="0">
                <a:ln w="6600">
                  <a:solidFill>
                    <a:schemeClr val="accent2"/>
                  </a:solidFill>
                  <a:prstDash val="solid"/>
                </a:ln>
                <a:solidFill>
                  <a:srgbClr val="FFFFFF"/>
                </a:solidFill>
                <a:effectLst>
                  <a:outerShdw dist="38100" dir="2700000" algn="tl" rotWithShape="0">
                    <a:schemeClr val="accent2"/>
                  </a:outerShdw>
                </a:effectLst>
              </a:rPr>
              <a:t>1. Teamwork strengths within the organisation</a:t>
            </a:r>
          </a:p>
        </p:txBody>
      </p:sp>
      <p:sp>
        <p:nvSpPr>
          <p:cNvPr id="5" name="Rectangle 4">
            <a:extLst>
              <a:ext uri="{FF2B5EF4-FFF2-40B4-BE49-F238E27FC236}">
                <a16:creationId xmlns:a16="http://schemas.microsoft.com/office/drawing/2014/main" id="{2BAACB80-A30E-42B3-AC39-8C19FBE7B078}"/>
              </a:ext>
            </a:extLst>
          </p:cNvPr>
          <p:cNvSpPr/>
          <p:nvPr/>
        </p:nvSpPr>
        <p:spPr>
          <a:xfrm>
            <a:off x="6336343" y="1678355"/>
            <a:ext cx="3829050" cy="1384995"/>
          </a:xfrm>
          <a:prstGeom prst="rect">
            <a:avLst/>
          </a:prstGeom>
          <a:noFill/>
        </p:spPr>
        <p:txBody>
          <a:bodyPr wrap="square" lIns="91440" tIns="45720" rIns="91440" bIns="45720">
            <a:spAutoFit/>
          </a:bodyPr>
          <a:lstStyle/>
          <a:p>
            <a:pPr algn="ctr"/>
            <a:r>
              <a:rPr lang="en-GB" sz="2800" b="1" cap="none" spc="0" dirty="0">
                <a:ln w="6600">
                  <a:solidFill>
                    <a:schemeClr val="accent2"/>
                  </a:solidFill>
                  <a:prstDash val="solid"/>
                </a:ln>
                <a:solidFill>
                  <a:srgbClr val="FFFFFF"/>
                </a:solidFill>
                <a:effectLst>
                  <a:outerShdw dist="38100" dir="2700000" algn="tl" rotWithShape="0">
                    <a:schemeClr val="accent2"/>
                  </a:outerShdw>
                </a:effectLst>
              </a:rPr>
              <a:t>2. The difference between groups and teams</a:t>
            </a:r>
          </a:p>
        </p:txBody>
      </p:sp>
      <p:sp>
        <p:nvSpPr>
          <p:cNvPr id="10" name="TextBox 9">
            <a:extLst>
              <a:ext uri="{FF2B5EF4-FFF2-40B4-BE49-F238E27FC236}">
                <a16:creationId xmlns:a16="http://schemas.microsoft.com/office/drawing/2014/main" id="{14ECF596-E601-4F14-BB8C-DDADC281EDE9}"/>
              </a:ext>
            </a:extLst>
          </p:cNvPr>
          <p:cNvSpPr txBox="1"/>
          <p:nvPr/>
        </p:nvSpPr>
        <p:spPr>
          <a:xfrm>
            <a:off x="10431263" y="245391"/>
            <a:ext cx="807143"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Luminita </a:t>
            </a:r>
            <a:r>
              <a:rPr lang="en-US" sz="1000" b="0" kern="1200" dirty="0" err="1">
                <a:solidFill>
                  <a:schemeClr val="lt1"/>
                </a:solidFill>
                <a:effectLst/>
                <a:latin typeface="+mn-lt"/>
                <a:ea typeface="+mn-ea"/>
                <a:cs typeface="+mn-cs"/>
              </a:rPr>
              <a:t>Miron</a:t>
            </a:r>
            <a:r>
              <a:rPr lang="en-US" sz="1000" b="0" kern="1200" dirty="0">
                <a:solidFill>
                  <a:schemeClr val="lt1"/>
                </a:solidFill>
                <a:effectLst/>
                <a:latin typeface="+mn-lt"/>
                <a:ea typeface="+mn-ea"/>
                <a:cs typeface="+mn-cs"/>
              </a:rPr>
              <a:t>: 1906119</a:t>
            </a:r>
          </a:p>
          <a:p>
            <a:endParaRPr lang="en-GB" sz="1000" dirty="0"/>
          </a:p>
        </p:txBody>
      </p:sp>
    </p:spTree>
    <p:extLst>
      <p:ext uri="{BB962C8B-B14F-4D97-AF65-F5344CB8AC3E}">
        <p14:creationId xmlns:p14="http://schemas.microsoft.com/office/powerpoint/2010/main" val="1328356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56B631-6D38-4555-A3B7-DDB63F091B5C}"/>
              </a:ext>
            </a:extLst>
          </p:cNvPr>
          <p:cNvSpPr txBox="1"/>
          <p:nvPr/>
        </p:nvSpPr>
        <p:spPr>
          <a:xfrm>
            <a:off x="523875" y="2144615"/>
            <a:ext cx="5572125" cy="3416320"/>
          </a:xfrm>
          <a:prstGeom prst="rect">
            <a:avLst/>
          </a:prstGeom>
          <a:noFill/>
        </p:spPr>
        <p:txBody>
          <a:bodyPr wrap="square" rtlCol="0">
            <a:spAutoFit/>
          </a:bodyPr>
          <a:lstStyle/>
          <a:p>
            <a:r>
              <a:rPr lang="en-GB" dirty="0"/>
              <a:t>    -help generating new as well as creative ideas</a:t>
            </a:r>
          </a:p>
          <a:p>
            <a:pPr marL="285750" indent="-285750">
              <a:buFontTx/>
              <a:buChar char="-"/>
            </a:pPr>
            <a:r>
              <a:rPr lang="en-GB" dirty="0"/>
              <a:t>contributes in improving the overall employee to work in a team for the same common goal </a:t>
            </a:r>
          </a:p>
          <a:p>
            <a:pPr marL="285750" indent="-285750">
              <a:buFontTx/>
              <a:buChar char="-"/>
            </a:pPr>
            <a:r>
              <a:rPr lang="en-GB" dirty="0"/>
              <a:t>listening and attending</a:t>
            </a:r>
          </a:p>
          <a:p>
            <a:pPr marL="285750" indent="-285750">
              <a:buFontTx/>
              <a:buChar char="-"/>
            </a:pPr>
            <a:r>
              <a:rPr lang="en-GB" dirty="0"/>
              <a:t>provide emotional support to the people you work with</a:t>
            </a:r>
          </a:p>
          <a:p>
            <a:pPr marL="285750" indent="-285750">
              <a:buFontTx/>
              <a:buChar char="-"/>
            </a:pPr>
            <a:r>
              <a:rPr lang="en-GB" dirty="0"/>
              <a:t>give and receive information about the care and support you are providing</a:t>
            </a:r>
          </a:p>
          <a:p>
            <a:pPr marL="285750" indent="-285750">
              <a:buFontTx/>
              <a:buChar char="-"/>
            </a:pPr>
            <a:endParaRPr lang="en-GB" dirty="0"/>
          </a:p>
          <a:p>
            <a:pPr marL="285750" indent="-285750">
              <a:buFontTx/>
              <a:buChar char="-"/>
            </a:pPr>
            <a:endParaRPr lang="en-GB" dirty="0"/>
          </a:p>
          <a:p>
            <a:pPr marL="285750" indent="-285750">
              <a:buFontTx/>
              <a:buChar char="-"/>
            </a:pPr>
            <a:endParaRPr lang="en-GB" dirty="0"/>
          </a:p>
          <a:p>
            <a:pPr marL="285750" indent="-285750">
              <a:buFontTx/>
              <a:buChar char="-"/>
            </a:pPr>
            <a:endParaRPr lang="en-GB" dirty="0"/>
          </a:p>
        </p:txBody>
      </p:sp>
      <p:sp>
        <p:nvSpPr>
          <p:cNvPr id="7" name="TextBox 6">
            <a:extLst>
              <a:ext uri="{FF2B5EF4-FFF2-40B4-BE49-F238E27FC236}">
                <a16:creationId xmlns:a16="http://schemas.microsoft.com/office/drawing/2014/main" id="{F497CCA2-FD8F-4637-856C-EEC4C44F5E48}"/>
              </a:ext>
            </a:extLst>
          </p:cNvPr>
          <p:cNvSpPr txBox="1"/>
          <p:nvPr/>
        </p:nvSpPr>
        <p:spPr>
          <a:xfrm>
            <a:off x="1763881" y="1297065"/>
            <a:ext cx="3376289" cy="523220"/>
          </a:xfrm>
          <a:prstGeom prst="rect">
            <a:avLst/>
          </a:prstGeom>
          <a:noFill/>
        </p:spPr>
        <p:txBody>
          <a:bodyPr wrap="square" rtlCol="0">
            <a:spAutoFit/>
          </a:bodyPr>
          <a:lstStyle/>
          <a:p>
            <a:r>
              <a:rPr lang="en-GB" sz="2800" b="1" dirty="0"/>
              <a:t>Communication</a:t>
            </a:r>
          </a:p>
        </p:txBody>
      </p:sp>
      <p:sp>
        <p:nvSpPr>
          <p:cNvPr id="12" name="TextBox 11">
            <a:extLst>
              <a:ext uri="{FF2B5EF4-FFF2-40B4-BE49-F238E27FC236}">
                <a16:creationId xmlns:a16="http://schemas.microsoft.com/office/drawing/2014/main" id="{500402DE-4A9B-4286-87D0-E054EEEAE9FF}"/>
              </a:ext>
            </a:extLst>
          </p:cNvPr>
          <p:cNvSpPr txBox="1"/>
          <p:nvPr/>
        </p:nvSpPr>
        <p:spPr>
          <a:xfrm>
            <a:off x="914400" y="4428649"/>
            <a:ext cx="4924425" cy="646331"/>
          </a:xfrm>
          <a:prstGeom prst="rect">
            <a:avLst/>
          </a:prstGeom>
          <a:noFill/>
        </p:spPr>
        <p:txBody>
          <a:bodyPr wrap="square" rtlCol="0">
            <a:spAutoFit/>
          </a:bodyPr>
          <a:lstStyle/>
          <a:p>
            <a:endParaRPr lang="en-GB"/>
          </a:p>
          <a:p>
            <a:endParaRPr lang="en-GB"/>
          </a:p>
        </p:txBody>
      </p:sp>
      <p:pic>
        <p:nvPicPr>
          <p:cNvPr id="14" name="Picture 13">
            <a:extLst>
              <a:ext uri="{FF2B5EF4-FFF2-40B4-BE49-F238E27FC236}">
                <a16:creationId xmlns:a16="http://schemas.microsoft.com/office/drawing/2014/main" id="{2F91C3F3-7091-4CE1-BC2F-D39F8B07425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18555" y="1297065"/>
            <a:ext cx="5054978" cy="4861292"/>
          </a:xfrm>
          <a:prstGeom prst="rect">
            <a:avLst/>
          </a:prstGeom>
        </p:spPr>
      </p:pic>
      <p:sp>
        <p:nvSpPr>
          <p:cNvPr id="8" name="Rectangle 7">
            <a:extLst>
              <a:ext uri="{FF2B5EF4-FFF2-40B4-BE49-F238E27FC236}">
                <a16:creationId xmlns:a16="http://schemas.microsoft.com/office/drawing/2014/main" id="{5154050C-E4C2-43A7-90BD-74A50E4576D0}"/>
              </a:ext>
            </a:extLst>
          </p:cNvPr>
          <p:cNvSpPr/>
          <p:nvPr/>
        </p:nvSpPr>
        <p:spPr>
          <a:xfrm>
            <a:off x="765720" y="287890"/>
            <a:ext cx="9079615" cy="523220"/>
          </a:xfrm>
          <a:prstGeom prst="rect">
            <a:avLst/>
          </a:prstGeom>
          <a:noFill/>
        </p:spPr>
        <p:txBody>
          <a:bodyPr wrap="square" lIns="91440" tIns="45720" rIns="91440" bIns="45720">
            <a:spAutoFit/>
          </a:bodyPr>
          <a:lstStyle/>
          <a:p>
            <a:pPr algn="ctr"/>
            <a:r>
              <a:rPr lang="en-GB" sz="2800" b="1" cap="none" spc="0" dirty="0">
                <a:ln w="6600">
                  <a:solidFill>
                    <a:schemeClr val="accent2"/>
                  </a:solidFill>
                  <a:prstDash val="solid"/>
                </a:ln>
                <a:solidFill>
                  <a:srgbClr val="FFFFFF"/>
                </a:solidFill>
                <a:effectLst>
                  <a:outerShdw dist="38100" dir="2700000" algn="tl" rotWithShape="0">
                    <a:schemeClr val="accent2"/>
                  </a:outerShdw>
                </a:effectLst>
              </a:rPr>
              <a:t>1. Teamwork strengths within the organisation</a:t>
            </a:r>
          </a:p>
        </p:txBody>
      </p:sp>
      <p:sp>
        <p:nvSpPr>
          <p:cNvPr id="9" name="TextBox 8">
            <a:extLst>
              <a:ext uri="{FF2B5EF4-FFF2-40B4-BE49-F238E27FC236}">
                <a16:creationId xmlns:a16="http://schemas.microsoft.com/office/drawing/2014/main" id="{96455E52-A1F5-4B10-9DA8-1A321B5F7CBE}"/>
              </a:ext>
            </a:extLst>
          </p:cNvPr>
          <p:cNvSpPr txBox="1"/>
          <p:nvPr/>
        </p:nvSpPr>
        <p:spPr>
          <a:xfrm>
            <a:off x="10431263" y="245391"/>
            <a:ext cx="807143"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Luminita </a:t>
            </a:r>
            <a:r>
              <a:rPr lang="en-US" sz="1000" b="0" kern="1200" dirty="0" err="1">
                <a:solidFill>
                  <a:schemeClr val="lt1"/>
                </a:solidFill>
                <a:effectLst/>
                <a:latin typeface="+mn-lt"/>
                <a:ea typeface="+mn-ea"/>
                <a:cs typeface="+mn-cs"/>
              </a:rPr>
              <a:t>Miron</a:t>
            </a:r>
            <a:r>
              <a:rPr lang="en-US" sz="1000" b="0" kern="1200" dirty="0">
                <a:solidFill>
                  <a:schemeClr val="lt1"/>
                </a:solidFill>
                <a:effectLst/>
                <a:latin typeface="+mn-lt"/>
                <a:ea typeface="+mn-ea"/>
                <a:cs typeface="+mn-cs"/>
              </a:rPr>
              <a:t>: 1906119</a:t>
            </a:r>
          </a:p>
          <a:p>
            <a:endParaRPr lang="en-GB" sz="1000" dirty="0"/>
          </a:p>
        </p:txBody>
      </p:sp>
    </p:spTree>
    <p:extLst>
      <p:ext uri="{BB962C8B-B14F-4D97-AF65-F5344CB8AC3E}">
        <p14:creationId xmlns:p14="http://schemas.microsoft.com/office/powerpoint/2010/main" val="2421371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5D9C6E-956A-4E53-B468-252250512E74}"/>
              </a:ext>
            </a:extLst>
          </p:cNvPr>
          <p:cNvSpPr txBox="1"/>
          <p:nvPr/>
        </p:nvSpPr>
        <p:spPr>
          <a:xfrm flipH="1">
            <a:off x="973952" y="2087955"/>
            <a:ext cx="4450081" cy="523220"/>
          </a:xfrm>
          <a:prstGeom prst="rect">
            <a:avLst/>
          </a:prstGeom>
          <a:noFill/>
        </p:spPr>
        <p:txBody>
          <a:bodyPr wrap="square" rtlCol="0">
            <a:spAutoFit/>
          </a:bodyPr>
          <a:lstStyle/>
          <a:p>
            <a:r>
              <a:rPr lang="en-GB" sz="2800" dirty="0"/>
              <a:t>               Trainings</a:t>
            </a:r>
          </a:p>
        </p:txBody>
      </p:sp>
      <p:sp>
        <p:nvSpPr>
          <p:cNvPr id="3" name="TextBox 2">
            <a:extLst>
              <a:ext uri="{FF2B5EF4-FFF2-40B4-BE49-F238E27FC236}">
                <a16:creationId xmlns:a16="http://schemas.microsoft.com/office/drawing/2014/main" id="{A89210D0-42B4-4074-BDC9-03FCC34F6B5A}"/>
              </a:ext>
            </a:extLst>
          </p:cNvPr>
          <p:cNvSpPr txBox="1"/>
          <p:nvPr/>
        </p:nvSpPr>
        <p:spPr>
          <a:xfrm>
            <a:off x="431981" y="2961940"/>
            <a:ext cx="5534025" cy="1477328"/>
          </a:xfrm>
          <a:prstGeom prst="rect">
            <a:avLst/>
          </a:prstGeom>
          <a:noFill/>
        </p:spPr>
        <p:txBody>
          <a:bodyPr wrap="square" rtlCol="0">
            <a:spAutoFit/>
          </a:bodyPr>
          <a:lstStyle/>
          <a:p>
            <a:r>
              <a:rPr lang="en-GB" dirty="0"/>
              <a:t>-offer benefits to develop the knowledge and the skills of staff</a:t>
            </a:r>
          </a:p>
          <a:p>
            <a:r>
              <a:rPr lang="en-GB" dirty="0"/>
              <a:t>-improve performance </a:t>
            </a:r>
          </a:p>
          <a:p>
            <a:r>
              <a:rPr lang="en-GB" dirty="0"/>
              <a:t>-trained staff reduce the number of accidents and injuries </a:t>
            </a:r>
          </a:p>
        </p:txBody>
      </p:sp>
      <p:pic>
        <p:nvPicPr>
          <p:cNvPr id="5" name="Picture 4">
            <a:extLst>
              <a:ext uri="{FF2B5EF4-FFF2-40B4-BE49-F238E27FC236}">
                <a16:creationId xmlns:a16="http://schemas.microsoft.com/office/drawing/2014/main" id="{705C4139-AEE8-4EEA-8771-04546A8453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40867" y="1292233"/>
            <a:ext cx="4450082" cy="4950792"/>
          </a:xfrm>
          <a:prstGeom prst="rect">
            <a:avLst/>
          </a:prstGeom>
        </p:spPr>
      </p:pic>
      <p:sp>
        <p:nvSpPr>
          <p:cNvPr id="6" name="TextBox 5">
            <a:extLst>
              <a:ext uri="{FF2B5EF4-FFF2-40B4-BE49-F238E27FC236}">
                <a16:creationId xmlns:a16="http://schemas.microsoft.com/office/drawing/2014/main" id="{CE301577-D9C5-4E11-A458-D0D9DF43A734}"/>
              </a:ext>
            </a:extLst>
          </p:cNvPr>
          <p:cNvSpPr txBox="1"/>
          <p:nvPr/>
        </p:nvSpPr>
        <p:spPr>
          <a:xfrm>
            <a:off x="10137057" y="6505575"/>
            <a:ext cx="5994657" cy="230832"/>
          </a:xfrm>
          <a:prstGeom prst="rect">
            <a:avLst/>
          </a:prstGeom>
          <a:noFill/>
        </p:spPr>
        <p:txBody>
          <a:bodyPr wrap="square" rtlCol="0">
            <a:spAutoFit/>
          </a:bodyPr>
          <a:lstStyle/>
          <a:p>
            <a:r>
              <a:rPr lang="en-GB" sz="900">
                <a:hlinkClick r:id="rId4" tooltip="https://www.flickr.com/photos/west_point/5741151684"/>
              </a:rPr>
              <a:t>This Photo</a:t>
            </a:r>
            <a:r>
              <a:rPr lang="en-GB" sz="900"/>
              <a:t> by Unknown Author is licensed under </a:t>
            </a:r>
            <a:r>
              <a:rPr lang="en-GB" sz="900">
                <a:hlinkClick r:id="rId5" tooltip="https://creativecommons.org/licenses/by-nc-nd/3.0/"/>
              </a:rPr>
              <a:t>CC BY-NC-ND</a:t>
            </a:r>
            <a:endParaRPr lang="en-GB" sz="900"/>
          </a:p>
        </p:txBody>
      </p:sp>
      <p:sp>
        <p:nvSpPr>
          <p:cNvPr id="7" name="TextBox 6">
            <a:extLst>
              <a:ext uri="{FF2B5EF4-FFF2-40B4-BE49-F238E27FC236}">
                <a16:creationId xmlns:a16="http://schemas.microsoft.com/office/drawing/2014/main" id="{5872DE7A-04A1-4E5A-A97B-59C743256347}"/>
              </a:ext>
            </a:extLst>
          </p:cNvPr>
          <p:cNvSpPr txBox="1"/>
          <p:nvPr/>
        </p:nvSpPr>
        <p:spPr>
          <a:xfrm>
            <a:off x="10431263" y="245391"/>
            <a:ext cx="807143"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Luminita </a:t>
            </a:r>
            <a:r>
              <a:rPr lang="en-US" sz="1000" b="0" kern="1200" dirty="0" err="1">
                <a:solidFill>
                  <a:schemeClr val="lt1"/>
                </a:solidFill>
                <a:effectLst/>
                <a:latin typeface="+mn-lt"/>
                <a:ea typeface="+mn-ea"/>
                <a:cs typeface="+mn-cs"/>
              </a:rPr>
              <a:t>Miron</a:t>
            </a:r>
            <a:r>
              <a:rPr lang="en-US" sz="1000" b="0" kern="1200" dirty="0">
                <a:solidFill>
                  <a:schemeClr val="lt1"/>
                </a:solidFill>
                <a:effectLst/>
                <a:latin typeface="+mn-lt"/>
                <a:ea typeface="+mn-ea"/>
                <a:cs typeface="+mn-cs"/>
              </a:rPr>
              <a:t>: 1906119</a:t>
            </a:r>
          </a:p>
          <a:p>
            <a:endParaRPr lang="en-GB" sz="1000" dirty="0"/>
          </a:p>
        </p:txBody>
      </p:sp>
    </p:spTree>
    <p:extLst>
      <p:ext uri="{BB962C8B-B14F-4D97-AF65-F5344CB8AC3E}">
        <p14:creationId xmlns:p14="http://schemas.microsoft.com/office/powerpoint/2010/main" val="2837775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5C9D35-9BDF-442E-B2FF-6EABF2548561}"/>
              </a:ext>
            </a:extLst>
          </p:cNvPr>
          <p:cNvSpPr txBox="1"/>
          <p:nvPr/>
        </p:nvSpPr>
        <p:spPr>
          <a:xfrm>
            <a:off x="938211" y="2551837"/>
            <a:ext cx="4391026" cy="175432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-recognise the constructive and destructive types of conflict</a:t>
            </a:r>
          </a:p>
          <a:p>
            <a:r>
              <a:rPr lang="en-GB" dirty="0"/>
              <a:t>-difference between aims and objectives can rise the tension between staff</a:t>
            </a:r>
          </a:p>
          <a:p>
            <a:r>
              <a:rPr lang="en-GB" dirty="0"/>
              <a:t>-conflict occur due to differences in personalities and values</a:t>
            </a:r>
          </a:p>
        </p:txBody>
      </p:sp>
      <p:pic>
        <p:nvPicPr>
          <p:cNvPr id="4" name="Picture 3">
            <a:extLst>
              <a:ext uri="{FF2B5EF4-FFF2-40B4-BE49-F238E27FC236}">
                <a16:creationId xmlns:a16="http://schemas.microsoft.com/office/drawing/2014/main" id="{5163AB61-4DF2-4A81-9078-DAAB2969CF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12528" y="1319963"/>
            <a:ext cx="4267063" cy="5069777"/>
          </a:xfrm>
          <a:prstGeom prst="rect">
            <a:avLst/>
          </a:prstGeom>
        </p:spPr>
      </p:pic>
      <p:sp>
        <p:nvSpPr>
          <p:cNvPr id="5" name="TextBox 5">
            <a:extLst>
              <a:ext uri="{FF2B5EF4-FFF2-40B4-BE49-F238E27FC236}">
                <a16:creationId xmlns:a16="http://schemas.microsoft.com/office/drawing/2014/main" id="{62D56841-E8DB-40E1-9DA0-913EEFF269F5}"/>
              </a:ext>
            </a:extLst>
          </p:cNvPr>
          <p:cNvSpPr txBox="1"/>
          <p:nvPr/>
        </p:nvSpPr>
        <p:spPr>
          <a:xfrm>
            <a:off x="6167438" y="6368039"/>
            <a:ext cx="5086351"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a:hlinkClick r:id="rId3" tooltip="https://southafricatoday.net/environment/heat-stress-is-causing-desert-bird-populations-to-collapse/"/>
              </a:rPr>
              <a:t>This Photo</a:t>
            </a:r>
            <a:r>
              <a:rPr lang="en-GB" sz="900"/>
              <a:t> by Unknown Author is licensed under </a:t>
            </a:r>
            <a:r>
              <a:rPr lang="en-GB" sz="900">
                <a:hlinkClick r:id="rId4" tooltip="https://creativecommons.org/licenses/by-nd/3.0/"/>
              </a:rPr>
              <a:t>CC BY-ND</a:t>
            </a:r>
            <a:endParaRPr lang="en-GB" sz="900"/>
          </a:p>
        </p:txBody>
      </p:sp>
      <p:sp>
        <p:nvSpPr>
          <p:cNvPr id="2" name="TextBox 1">
            <a:extLst>
              <a:ext uri="{FF2B5EF4-FFF2-40B4-BE49-F238E27FC236}">
                <a16:creationId xmlns:a16="http://schemas.microsoft.com/office/drawing/2014/main" id="{5555BE71-DC16-44B3-8727-86F549992AA2}"/>
              </a:ext>
            </a:extLst>
          </p:cNvPr>
          <p:cNvSpPr txBox="1"/>
          <p:nvPr/>
        </p:nvSpPr>
        <p:spPr>
          <a:xfrm>
            <a:off x="403566" y="1269506"/>
            <a:ext cx="5620997" cy="523220"/>
          </a:xfrm>
          <a:prstGeom prst="rect">
            <a:avLst/>
          </a:prstGeom>
          <a:noFill/>
        </p:spPr>
        <p:txBody>
          <a:bodyPr wrap="square" rtlCol="0">
            <a:spAutoFit/>
          </a:bodyPr>
          <a:lstStyle/>
          <a:p>
            <a:r>
              <a:rPr lang="en-GB" sz="2800" dirty="0"/>
              <a:t>Effective Conflict Handling </a:t>
            </a:r>
          </a:p>
        </p:txBody>
      </p:sp>
      <p:sp>
        <p:nvSpPr>
          <p:cNvPr id="8" name="TextBox 7">
            <a:extLst>
              <a:ext uri="{FF2B5EF4-FFF2-40B4-BE49-F238E27FC236}">
                <a16:creationId xmlns:a16="http://schemas.microsoft.com/office/drawing/2014/main" id="{19EE6200-A5A0-4B8B-B7C7-09DF3AD3A257}"/>
              </a:ext>
            </a:extLst>
          </p:cNvPr>
          <p:cNvSpPr txBox="1"/>
          <p:nvPr/>
        </p:nvSpPr>
        <p:spPr>
          <a:xfrm>
            <a:off x="10387981" y="259129"/>
            <a:ext cx="744617" cy="707886"/>
          </a:xfrm>
          <a:prstGeom prst="rect">
            <a:avLst/>
          </a:prstGeom>
          <a:noFill/>
        </p:spPr>
        <p:txBody>
          <a:bodyPr wrap="square">
            <a:spAutoFit/>
          </a:bodyPr>
          <a:lstStyle/>
          <a:p>
            <a:r>
              <a:rPr lang="en-US" sz="1000" b="0" kern="1200" dirty="0">
                <a:solidFill>
                  <a:schemeClr val="lt1"/>
                </a:solidFill>
                <a:effectLst/>
                <a:latin typeface="+mn-lt"/>
                <a:ea typeface="+mn-ea"/>
                <a:cs typeface="+mn-cs"/>
              </a:rPr>
              <a:t>Luminita </a:t>
            </a:r>
            <a:r>
              <a:rPr lang="en-US" sz="1000" b="0" kern="1200" dirty="0" err="1">
                <a:solidFill>
                  <a:schemeClr val="lt1"/>
                </a:solidFill>
                <a:effectLst/>
                <a:latin typeface="+mn-lt"/>
                <a:ea typeface="+mn-ea"/>
                <a:cs typeface="+mn-cs"/>
              </a:rPr>
              <a:t>Miron</a:t>
            </a:r>
            <a:r>
              <a:rPr lang="en-US" sz="1000" b="0" kern="1200" dirty="0">
                <a:solidFill>
                  <a:schemeClr val="lt1"/>
                </a:solidFill>
                <a:effectLst/>
                <a:latin typeface="+mn-lt"/>
                <a:ea typeface="+mn-ea"/>
                <a:cs typeface="+mn-cs"/>
              </a:rPr>
              <a:t>: 1906119</a:t>
            </a:r>
          </a:p>
          <a:p>
            <a:endParaRPr lang="en-GB" sz="1000" dirty="0"/>
          </a:p>
        </p:txBody>
      </p:sp>
    </p:spTree>
    <p:extLst>
      <p:ext uri="{BB962C8B-B14F-4D97-AF65-F5344CB8AC3E}">
        <p14:creationId xmlns:p14="http://schemas.microsoft.com/office/powerpoint/2010/main" val="884715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C28CC3-92B4-4595-B50C-75C9D82B29B3}"/>
              </a:ext>
            </a:extLst>
          </p:cNvPr>
          <p:cNvSpPr txBox="1"/>
          <p:nvPr/>
        </p:nvSpPr>
        <p:spPr>
          <a:xfrm>
            <a:off x="1997013" y="1987673"/>
            <a:ext cx="4019550" cy="523220"/>
          </a:xfrm>
          <a:prstGeom prst="rect">
            <a:avLst/>
          </a:prstGeom>
          <a:noFill/>
        </p:spPr>
        <p:txBody>
          <a:bodyPr wrap="square" rtlCol="0">
            <a:spAutoFit/>
          </a:bodyPr>
          <a:lstStyle/>
          <a:p>
            <a:r>
              <a:rPr lang="en-GB" sz="2800" dirty="0"/>
              <a:t>Delegating</a:t>
            </a:r>
          </a:p>
        </p:txBody>
      </p:sp>
      <p:sp>
        <p:nvSpPr>
          <p:cNvPr id="4" name="TextBox 3">
            <a:extLst>
              <a:ext uri="{FF2B5EF4-FFF2-40B4-BE49-F238E27FC236}">
                <a16:creationId xmlns:a16="http://schemas.microsoft.com/office/drawing/2014/main" id="{D5D268BE-E0FD-428A-BB5D-D2D2F02BBCC0}"/>
              </a:ext>
            </a:extLst>
          </p:cNvPr>
          <p:cNvSpPr txBox="1"/>
          <p:nvPr/>
        </p:nvSpPr>
        <p:spPr>
          <a:xfrm>
            <a:off x="409575" y="3106537"/>
            <a:ext cx="5943601" cy="1200329"/>
          </a:xfrm>
          <a:prstGeom prst="rect">
            <a:avLst/>
          </a:prstGeom>
          <a:noFill/>
        </p:spPr>
        <p:txBody>
          <a:bodyPr wrap="square" rtlCol="0">
            <a:spAutoFit/>
          </a:bodyPr>
          <a:lstStyle/>
          <a:p>
            <a:r>
              <a:rPr lang="en-GB" dirty="0"/>
              <a:t>-take in consideration if the task can be delivered safety and competently</a:t>
            </a:r>
          </a:p>
          <a:p>
            <a:r>
              <a:rPr lang="en-GB" dirty="0"/>
              <a:t>-be sure if there is sufficient training and support available</a:t>
            </a:r>
          </a:p>
          <a:p>
            <a:r>
              <a:rPr lang="en-GB" dirty="0"/>
              <a:t>-record and review</a:t>
            </a:r>
          </a:p>
        </p:txBody>
      </p:sp>
      <p:pic>
        <p:nvPicPr>
          <p:cNvPr id="6" name="Picture 5">
            <a:extLst>
              <a:ext uri="{FF2B5EF4-FFF2-40B4-BE49-F238E27FC236}">
                <a16:creationId xmlns:a16="http://schemas.microsoft.com/office/drawing/2014/main" id="{D7D2601E-96FA-448D-A88C-8B0B8360C1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3761" y="1274893"/>
            <a:ext cx="4859045" cy="4469277"/>
          </a:xfrm>
          <a:prstGeom prst="rect">
            <a:avLst/>
          </a:prstGeom>
        </p:spPr>
      </p:pic>
      <p:sp>
        <p:nvSpPr>
          <p:cNvPr id="7" name="TextBox 6">
            <a:extLst>
              <a:ext uri="{FF2B5EF4-FFF2-40B4-BE49-F238E27FC236}">
                <a16:creationId xmlns:a16="http://schemas.microsoft.com/office/drawing/2014/main" id="{F089A122-ACCD-492D-B96B-B0EAF06B693B}"/>
              </a:ext>
            </a:extLst>
          </p:cNvPr>
          <p:cNvSpPr txBox="1"/>
          <p:nvPr/>
        </p:nvSpPr>
        <p:spPr>
          <a:xfrm>
            <a:off x="6592873" y="5841811"/>
            <a:ext cx="5838824" cy="230832"/>
          </a:xfrm>
          <a:prstGeom prst="rect">
            <a:avLst/>
          </a:prstGeom>
          <a:noFill/>
        </p:spPr>
        <p:txBody>
          <a:bodyPr wrap="square" rtlCol="0">
            <a:spAutoFit/>
          </a:bodyPr>
          <a:lstStyle/>
          <a:p>
            <a:r>
              <a:rPr lang="en-GB" sz="900" dirty="0">
                <a:hlinkClick r:id="rId4" tooltip="https://photoeverywhere.co.uk/east/fiji/slides/fire_dancing.htm"/>
              </a:rPr>
              <a:t>This Photo</a:t>
            </a:r>
            <a:r>
              <a:rPr lang="en-GB" sz="900" dirty="0"/>
              <a:t> by Unknown Author is licensed under </a:t>
            </a:r>
            <a:r>
              <a:rPr lang="en-GB" sz="900" dirty="0">
                <a:hlinkClick r:id="rId5" tooltip="https://creativecommons.org/licenses/by/3.0/"/>
              </a:rPr>
              <a:t>CC BY</a:t>
            </a:r>
            <a:endParaRPr lang="en-GB" sz="900" dirty="0"/>
          </a:p>
        </p:txBody>
      </p:sp>
      <p:sp>
        <p:nvSpPr>
          <p:cNvPr id="8" name="TextBox 7">
            <a:extLst>
              <a:ext uri="{FF2B5EF4-FFF2-40B4-BE49-F238E27FC236}">
                <a16:creationId xmlns:a16="http://schemas.microsoft.com/office/drawing/2014/main" id="{B08B077D-362D-4780-9C7C-4888887A69A1}"/>
              </a:ext>
            </a:extLst>
          </p:cNvPr>
          <p:cNvSpPr txBox="1"/>
          <p:nvPr/>
        </p:nvSpPr>
        <p:spPr>
          <a:xfrm>
            <a:off x="10431263" y="245391"/>
            <a:ext cx="807143"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Luminita </a:t>
            </a:r>
            <a:r>
              <a:rPr lang="en-US" sz="1000" b="0" kern="1200" dirty="0" err="1">
                <a:solidFill>
                  <a:schemeClr val="lt1"/>
                </a:solidFill>
                <a:effectLst/>
                <a:latin typeface="+mn-lt"/>
                <a:ea typeface="+mn-ea"/>
                <a:cs typeface="+mn-cs"/>
              </a:rPr>
              <a:t>Miron</a:t>
            </a:r>
            <a:r>
              <a:rPr lang="en-US" sz="1000" b="0" kern="1200" dirty="0">
                <a:solidFill>
                  <a:schemeClr val="lt1"/>
                </a:solidFill>
                <a:effectLst/>
                <a:latin typeface="+mn-lt"/>
                <a:ea typeface="+mn-ea"/>
                <a:cs typeface="+mn-cs"/>
              </a:rPr>
              <a:t>: 1906119</a:t>
            </a:r>
          </a:p>
          <a:p>
            <a:endParaRPr lang="en-GB" sz="1000" dirty="0"/>
          </a:p>
        </p:txBody>
      </p:sp>
    </p:spTree>
    <p:extLst>
      <p:ext uri="{BB962C8B-B14F-4D97-AF65-F5344CB8AC3E}">
        <p14:creationId xmlns:p14="http://schemas.microsoft.com/office/powerpoint/2010/main" val="3499210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69EF35-20D4-4A6C-89A4-1A02618F3311}"/>
              </a:ext>
            </a:extLst>
          </p:cNvPr>
          <p:cNvSpPr txBox="1"/>
          <p:nvPr/>
        </p:nvSpPr>
        <p:spPr>
          <a:xfrm>
            <a:off x="561975" y="740452"/>
            <a:ext cx="4876244" cy="2739211"/>
          </a:xfrm>
          <a:prstGeom prst="rect">
            <a:avLst/>
          </a:prstGeom>
          <a:noFill/>
        </p:spPr>
        <p:txBody>
          <a:bodyPr wrap="square" rtlCol="0">
            <a:spAutoFit/>
          </a:bodyPr>
          <a:lstStyle/>
          <a:p>
            <a:endParaRPr lang="en-GB" dirty="0"/>
          </a:p>
          <a:p>
            <a:r>
              <a:rPr lang="en-GB" dirty="0"/>
              <a:t>                                     </a:t>
            </a:r>
            <a:r>
              <a:rPr lang="en-GB" sz="2800" dirty="0"/>
              <a:t>Team</a:t>
            </a:r>
          </a:p>
          <a:p>
            <a:r>
              <a:rPr lang="en-GB" dirty="0"/>
              <a:t>-it indicates the accumulation of ‘’interdependent individuals' 'who work together for accomplishing a common goal.</a:t>
            </a:r>
          </a:p>
          <a:p>
            <a:r>
              <a:rPr lang="en-GB" dirty="0"/>
              <a:t>-have the potential to bring together the skills ,experiences and disciplines required to achieve common objectives</a:t>
            </a:r>
          </a:p>
        </p:txBody>
      </p:sp>
      <p:sp>
        <p:nvSpPr>
          <p:cNvPr id="6" name="TextBox 5">
            <a:extLst>
              <a:ext uri="{FF2B5EF4-FFF2-40B4-BE49-F238E27FC236}">
                <a16:creationId xmlns:a16="http://schemas.microsoft.com/office/drawing/2014/main" id="{4E9E7343-ED2F-4763-A58D-9C04A8ED2A65}"/>
              </a:ext>
            </a:extLst>
          </p:cNvPr>
          <p:cNvSpPr txBox="1"/>
          <p:nvPr/>
        </p:nvSpPr>
        <p:spPr>
          <a:xfrm>
            <a:off x="6476354" y="816559"/>
            <a:ext cx="5506095" cy="2739211"/>
          </a:xfrm>
          <a:prstGeom prst="rect">
            <a:avLst/>
          </a:prstGeom>
          <a:noFill/>
        </p:spPr>
        <p:txBody>
          <a:bodyPr wrap="square" rtlCol="0">
            <a:spAutoFit/>
          </a:bodyPr>
          <a:lstStyle/>
          <a:p>
            <a:r>
              <a:rPr lang="en-GB" dirty="0"/>
              <a:t>                                      </a:t>
            </a:r>
            <a:r>
              <a:rPr lang="en-GB" sz="2800" dirty="0"/>
              <a:t>Group</a:t>
            </a:r>
          </a:p>
          <a:p>
            <a:r>
              <a:rPr lang="en-GB" dirty="0"/>
              <a:t>-it indicates the number of ‘independents individuals’’ working together with or without any common goal</a:t>
            </a:r>
          </a:p>
          <a:p>
            <a:r>
              <a:rPr lang="en-GB" dirty="0"/>
              <a:t>-a groups members are working individually and their work is also valued individually</a:t>
            </a:r>
          </a:p>
          <a:p>
            <a:r>
              <a:rPr lang="en-GB" dirty="0"/>
              <a:t>-one leader directs the group  delegating work among group members</a:t>
            </a:r>
          </a:p>
          <a:p>
            <a:r>
              <a:rPr lang="en-GB" dirty="0"/>
              <a:t> </a:t>
            </a:r>
          </a:p>
        </p:txBody>
      </p:sp>
      <p:pic>
        <p:nvPicPr>
          <p:cNvPr id="8" name="Picture 7">
            <a:extLst>
              <a:ext uri="{FF2B5EF4-FFF2-40B4-BE49-F238E27FC236}">
                <a16:creationId xmlns:a16="http://schemas.microsoft.com/office/drawing/2014/main" id="{AAF85FA1-F8D6-4ED9-8581-911FACB066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1975" y="3479663"/>
            <a:ext cx="4876244" cy="3021425"/>
          </a:xfrm>
          <a:prstGeom prst="rect">
            <a:avLst/>
          </a:prstGeom>
        </p:spPr>
      </p:pic>
      <p:sp>
        <p:nvSpPr>
          <p:cNvPr id="9" name="TextBox 8">
            <a:extLst>
              <a:ext uri="{FF2B5EF4-FFF2-40B4-BE49-F238E27FC236}">
                <a16:creationId xmlns:a16="http://schemas.microsoft.com/office/drawing/2014/main" id="{D8401316-F955-405C-9EEE-65B47A5A6BC5}"/>
              </a:ext>
            </a:extLst>
          </p:cNvPr>
          <p:cNvSpPr txBox="1"/>
          <p:nvPr/>
        </p:nvSpPr>
        <p:spPr>
          <a:xfrm>
            <a:off x="95251" y="6858000"/>
            <a:ext cx="5534025" cy="230832"/>
          </a:xfrm>
          <a:prstGeom prst="rect">
            <a:avLst/>
          </a:prstGeom>
          <a:noFill/>
        </p:spPr>
        <p:txBody>
          <a:bodyPr wrap="square" rtlCol="0">
            <a:spAutoFit/>
          </a:bodyPr>
          <a:lstStyle/>
          <a:p>
            <a:r>
              <a:rPr lang="en-GB" sz="900">
                <a:hlinkClick r:id="rId4" tooltip="https://www.flickr.com/photos/eaglebrook/5531684955/"/>
              </a:rPr>
              <a:t>This Photo</a:t>
            </a:r>
            <a:r>
              <a:rPr lang="en-GB" sz="900"/>
              <a:t> by Unknown Author is licensed under </a:t>
            </a:r>
            <a:r>
              <a:rPr lang="en-GB" sz="900">
                <a:hlinkClick r:id="rId5" tooltip="https://creativecommons.org/licenses/by/3.0/"/>
              </a:rPr>
              <a:t>CC BY</a:t>
            </a:r>
            <a:endParaRPr lang="en-GB" sz="900"/>
          </a:p>
        </p:txBody>
      </p:sp>
      <p:pic>
        <p:nvPicPr>
          <p:cNvPr id="11" name="Picture 10">
            <a:extLst>
              <a:ext uri="{FF2B5EF4-FFF2-40B4-BE49-F238E27FC236}">
                <a16:creationId xmlns:a16="http://schemas.microsoft.com/office/drawing/2014/main" id="{81FB067D-8EB1-426D-B2FE-4F264E3CEDE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76354" y="3479663"/>
            <a:ext cx="5485754" cy="3021425"/>
          </a:xfrm>
          <a:prstGeom prst="rect">
            <a:avLst/>
          </a:prstGeom>
        </p:spPr>
      </p:pic>
      <p:sp>
        <p:nvSpPr>
          <p:cNvPr id="12" name="TextBox 11">
            <a:extLst>
              <a:ext uri="{FF2B5EF4-FFF2-40B4-BE49-F238E27FC236}">
                <a16:creationId xmlns:a16="http://schemas.microsoft.com/office/drawing/2014/main" id="{417D51A8-3296-4CA8-B85E-72D08084197D}"/>
              </a:ext>
            </a:extLst>
          </p:cNvPr>
          <p:cNvSpPr txBox="1"/>
          <p:nvPr/>
        </p:nvSpPr>
        <p:spPr>
          <a:xfrm>
            <a:off x="6410324" y="6681787"/>
            <a:ext cx="5781675" cy="230832"/>
          </a:xfrm>
          <a:prstGeom prst="rect">
            <a:avLst/>
          </a:prstGeom>
          <a:noFill/>
        </p:spPr>
        <p:txBody>
          <a:bodyPr wrap="square" rtlCol="0">
            <a:spAutoFit/>
          </a:bodyPr>
          <a:lstStyle/>
          <a:p>
            <a:r>
              <a:rPr lang="en-GB" sz="900">
                <a:hlinkClick r:id="rId7" tooltip="https://flickr.com/photos/crazycups/7215871314"/>
              </a:rPr>
              <a:t>This Photo</a:t>
            </a:r>
            <a:r>
              <a:rPr lang="en-GB" sz="900"/>
              <a:t> by Unknown Author is licensed under </a:t>
            </a:r>
            <a:r>
              <a:rPr lang="en-GB" sz="900">
                <a:hlinkClick r:id="rId8" tooltip="https://creativecommons.org/licenses/by-nc-nd/3.0/"/>
              </a:rPr>
              <a:t>CC BY-NC-ND</a:t>
            </a:r>
            <a:endParaRPr lang="en-GB" sz="900"/>
          </a:p>
        </p:txBody>
      </p:sp>
      <p:sp>
        <p:nvSpPr>
          <p:cNvPr id="10" name="Rectangle 9">
            <a:extLst>
              <a:ext uri="{FF2B5EF4-FFF2-40B4-BE49-F238E27FC236}">
                <a16:creationId xmlns:a16="http://schemas.microsoft.com/office/drawing/2014/main" id="{86F46E33-E194-4B11-AE64-C4D71A4BE506}"/>
              </a:ext>
            </a:extLst>
          </p:cNvPr>
          <p:cNvSpPr/>
          <p:nvPr/>
        </p:nvSpPr>
        <p:spPr>
          <a:xfrm>
            <a:off x="561975" y="124061"/>
            <a:ext cx="9034785" cy="523220"/>
          </a:xfrm>
          <a:prstGeom prst="rect">
            <a:avLst/>
          </a:prstGeom>
          <a:noFill/>
        </p:spPr>
        <p:txBody>
          <a:bodyPr wrap="square" lIns="91440" tIns="45720" rIns="91440" bIns="45720">
            <a:spAutoFit/>
          </a:bodyPr>
          <a:lstStyle/>
          <a:p>
            <a:pPr algn="ctr"/>
            <a:r>
              <a:rPr lang="en-GB" sz="2800" b="1" cap="none" spc="0" dirty="0">
                <a:ln w="6600">
                  <a:solidFill>
                    <a:schemeClr val="accent2"/>
                  </a:solidFill>
                  <a:prstDash val="solid"/>
                </a:ln>
                <a:solidFill>
                  <a:srgbClr val="FFFFFF"/>
                </a:solidFill>
                <a:effectLst>
                  <a:outerShdw dist="38100" dir="2700000" algn="tl" rotWithShape="0">
                    <a:schemeClr val="accent2"/>
                  </a:outerShdw>
                </a:effectLst>
              </a:rPr>
              <a:t>2. The difference between groups and teams</a:t>
            </a:r>
          </a:p>
        </p:txBody>
      </p:sp>
      <p:sp>
        <p:nvSpPr>
          <p:cNvPr id="13" name="TextBox 12">
            <a:extLst>
              <a:ext uri="{FF2B5EF4-FFF2-40B4-BE49-F238E27FC236}">
                <a16:creationId xmlns:a16="http://schemas.microsoft.com/office/drawing/2014/main" id="{C97A2B2A-E34B-4278-87F0-45638E32AC49}"/>
              </a:ext>
            </a:extLst>
          </p:cNvPr>
          <p:cNvSpPr txBox="1"/>
          <p:nvPr/>
        </p:nvSpPr>
        <p:spPr>
          <a:xfrm>
            <a:off x="10431263" y="245391"/>
            <a:ext cx="807143"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Luminita </a:t>
            </a:r>
            <a:r>
              <a:rPr lang="en-US" sz="1000" b="0" kern="1200" dirty="0" err="1">
                <a:solidFill>
                  <a:schemeClr val="lt1"/>
                </a:solidFill>
                <a:effectLst/>
                <a:latin typeface="+mn-lt"/>
                <a:ea typeface="+mn-ea"/>
                <a:cs typeface="+mn-cs"/>
              </a:rPr>
              <a:t>Miron</a:t>
            </a:r>
            <a:r>
              <a:rPr lang="en-US" sz="1000" b="0" kern="1200" dirty="0">
                <a:solidFill>
                  <a:schemeClr val="lt1"/>
                </a:solidFill>
                <a:effectLst/>
                <a:latin typeface="+mn-lt"/>
                <a:ea typeface="+mn-ea"/>
                <a:cs typeface="+mn-cs"/>
              </a:rPr>
              <a:t>: 1906119</a:t>
            </a:r>
          </a:p>
          <a:p>
            <a:endParaRPr lang="en-GB" sz="1000" dirty="0"/>
          </a:p>
        </p:txBody>
      </p:sp>
    </p:spTree>
    <p:extLst>
      <p:ext uri="{BB962C8B-B14F-4D97-AF65-F5344CB8AC3E}">
        <p14:creationId xmlns:p14="http://schemas.microsoft.com/office/powerpoint/2010/main" val="1858913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810414AA-4E4C-43A6-8BC0-8B21B670791C}"/>
              </a:ext>
            </a:extLst>
          </p:cNvPr>
          <p:cNvGraphicFramePr/>
          <p:nvPr>
            <p:extLst>
              <p:ext uri="{D42A27DB-BD31-4B8C-83A1-F6EECF244321}">
                <p14:modId xmlns:p14="http://schemas.microsoft.com/office/powerpoint/2010/main" val="3551976336"/>
              </p:ext>
            </p:extLst>
          </p:nvPr>
        </p:nvGraphicFramePr>
        <p:xfrm>
          <a:off x="-781871" y="3493177"/>
          <a:ext cx="9358869" cy="3290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7" name="Group 6">
            <a:extLst>
              <a:ext uri="{FF2B5EF4-FFF2-40B4-BE49-F238E27FC236}">
                <a16:creationId xmlns:a16="http://schemas.microsoft.com/office/drawing/2014/main" id="{C79263AE-D07D-4646-97B8-C6EE1B4B30C6}"/>
              </a:ext>
            </a:extLst>
          </p:cNvPr>
          <p:cNvGrpSpPr/>
          <p:nvPr/>
        </p:nvGrpSpPr>
        <p:grpSpPr>
          <a:xfrm>
            <a:off x="402278" y="4974667"/>
            <a:ext cx="1625017" cy="328428"/>
            <a:chOff x="5689600" y="1625600"/>
            <a:chExt cx="2438400" cy="2167466"/>
          </a:xfrm>
        </p:grpSpPr>
        <p:sp>
          <p:nvSpPr>
            <p:cNvPr id="8" name="Rectangle: Rounded Corners 7">
              <a:extLst>
                <a:ext uri="{FF2B5EF4-FFF2-40B4-BE49-F238E27FC236}">
                  <a16:creationId xmlns:a16="http://schemas.microsoft.com/office/drawing/2014/main" id="{6290BDE2-237E-44DD-A119-21951725FCFD}"/>
                </a:ext>
              </a:extLst>
            </p:cNvPr>
            <p:cNvSpPr/>
            <p:nvPr/>
          </p:nvSpPr>
          <p:spPr>
            <a:xfrm>
              <a:off x="5689600" y="1625600"/>
              <a:ext cx="2438400" cy="2167466"/>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9" name="Rectangle: Rounded Corners 4">
              <a:extLst>
                <a:ext uri="{FF2B5EF4-FFF2-40B4-BE49-F238E27FC236}">
                  <a16:creationId xmlns:a16="http://schemas.microsoft.com/office/drawing/2014/main" id="{23268F19-3DB2-44A7-818E-18F1A8CB9D1E}"/>
                </a:ext>
              </a:extLst>
            </p:cNvPr>
            <p:cNvSpPr txBox="1"/>
            <p:nvPr/>
          </p:nvSpPr>
          <p:spPr>
            <a:xfrm>
              <a:off x="5795407" y="1731407"/>
              <a:ext cx="2226786" cy="195585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1200" kern="1200"/>
                <a:t>Leadership </a:t>
              </a:r>
            </a:p>
          </p:txBody>
        </p:sp>
      </p:grpSp>
      <p:grpSp>
        <p:nvGrpSpPr>
          <p:cNvPr id="10" name="Group 9">
            <a:extLst>
              <a:ext uri="{FF2B5EF4-FFF2-40B4-BE49-F238E27FC236}">
                <a16:creationId xmlns:a16="http://schemas.microsoft.com/office/drawing/2014/main" id="{BE9FB896-B854-46FC-A2FA-7B11C80393A9}"/>
              </a:ext>
            </a:extLst>
          </p:cNvPr>
          <p:cNvGrpSpPr/>
          <p:nvPr/>
        </p:nvGrpSpPr>
        <p:grpSpPr>
          <a:xfrm>
            <a:off x="2144474" y="4974667"/>
            <a:ext cx="1350235" cy="328428"/>
            <a:chOff x="2844799" y="1625600"/>
            <a:chExt cx="2438400" cy="2167466"/>
          </a:xfrm>
        </p:grpSpPr>
        <p:sp>
          <p:nvSpPr>
            <p:cNvPr id="11" name="Rectangle: Rounded Corners 10">
              <a:extLst>
                <a:ext uri="{FF2B5EF4-FFF2-40B4-BE49-F238E27FC236}">
                  <a16:creationId xmlns:a16="http://schemas.microsoft.com/office/drawing/2014/main" id="{E66E359B-953F-4D16-87E0-CEB66045DE0F}"/>
                </a:ext>
              </a:extLst>
            </p:cNvPr>
            <p:cNvSpPr/>
            <p:nvPr/>
          </p:nvSpPr>
          <p:spPr>
            <a:xfrm>
              <a:off x="2844799" y="1625600"/>
              <a:ext cx="2438400" cy="2167466"/>
            </a:xfrm>
            <a:prstGeom prst="roundRect">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12" name="Rectangle: Rounded Corners 4">
              <a:extLst>
                <a:ext uri="{FF2B5EF4-FFF2-40B4-BE49-F238E27FC236}">
                  <a16:creationId xmlns:a16="http://schemas.microsoft.com/office/drawing/2014/main" id="{734C42EA-D4E7-4DD6-9520-D2081858F1E2}"/>
                </a:ext>
              </a:extLst>
            </p:cNvPr>
            <p:cNvSpPr txBox="1"/>
            <p:nvPr/>
          </p:nvSpPr>
          <p:spPr>
            <a:xfrm>
              <a:off x="2844799" y="1727200"/>
              <a:ext cx="2226786" cy="195585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1200" kern="1200"/>
                <a:t>Mutual respect</a:t>
              </a:r>
            </a:p>
          </p:txBody>
        </p:sp>
      </p:grpSp>
      <p:pic>
        <p:nvPicPr>
          <p:cNvPr id="18" name="Picture 17" descr="A picture containing person, outdoor, older&#10;&#10;Description automatically generated">
            <a:extLst>
              <a:ext uri="{FF2B5EF4-FFF2-40B4-BE49-F238E27FC236}">
                <a16:creationId xmlns:a16="http://schemas.microsoft.com/office/drawing/2014/main" id="{ABD145EE-F3F1-46DD-89A5-28642C8ACC5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70208" y="4154802"/>
            <a:ext cx="1831338" cy="1831338"/>
          </a:xfrm>
          <a:prstGeom prst="rect">
            <a:avLst/>
          </a:prstGeom>
        </p:spPr>
      </p:pic>
      <p:sp>
        <p:nvSpPr>
          <p:cNvPr id="21" name="TextBox 20">
            <a:extLst>
              <a:ext uri="{FF2B5EF4-FFF2-40B4-BE49-F238E27FC236}">
                <a16:creationId xmlns:a16="http://schemas.microsoft.com/office/drawing/2014/main" id="{F32BE34B-0235-4C6A-95A6-71E845BB62E8}"/>
              </a:ext>
            </a:extLst>
          </p:cNvPr>
          <p:cNvSpPr txBox="1"/>
          <p:nvPr/>
        </p:nvSpPr>
        <p:spPr>
          <a:xfrm>
            <a:off x="10660524" y="4661188"/>
            <a:ext cx="1603450" cy="954107"/>
          </a:xfrm>
          <a:prstGeom prst="rect">
            <a:avLst/>
          </a:prstGeom>
          <a:noFill/>
        </p:spPr>
        <p:txBody>
          <a:bodyPr wrap="square" rtlCol="0">
            <a:spAutoFit/>
          </a:bodyPr>
          <a:lstStyle/>
          <a:p>
            <a:r>
              <a:rPr lang="en-GB" sz="2800"/>
              <a:t>Happy resident</a:t>
            </a:r>
          </a:p>
        </p:txBody>
      </p:sp>
      <p:sp>
        <p:nvSpPr>
          <p:cNvPr id="24" name="Rectangle 23">
            <a:extLst>
              <a:ext uri="{FF2B5EF4-FFF2-40B4-BE49-F238E27FC236}">
                <a16:creationId xmlns:a16="http://schemas.microsoft.com/office/drawing/2014/main" id="{E7CD4677-A0DF-4E24-84CB-757878FD9A99}"/>
              </a:ext>
            </a:extLst>
          </p:cNvPr>
          <p:cNvSpPr/>
          <p:nvPr/>
        </p:nvSpPr>
        <p:spPr>
          <a:xfrm>
            <a:off x="6165909" y="74692"/>
            <a:ext cx="1275125" cy="4247317"/>
          </a:xfrm>
          <a:prstGeom prst="rect">
            <a:avLst/>
          </a:prstGeom>
          <a:noFill/>
        </p:spPr>
        <p:txBody>
          <a:bodyPr wrap="squar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T</a:t>
            </a:r>
          </a:p>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E</a:t>
            </a:r>
          </a:p>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A</a:t>
            </a:r>
          </a:p>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a:t>
            </a: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25" name="TextBox 24">
            <a:extLst>
              <a:ext uri="{FF2B5EF4-FFF2-40B4-BE49-F238E27FC236}">
                <a16:creationId xmlns:a16="http://schemas.microsoft.com/office/drawing/2014/main" id="{5DB0CBDB-EFC5-4CFE-AC4B-00F0182E50F7}"/>
              </a:ext>
            </a:extLst>
          </p:cNvPr>
          <p:cNvSpPr txBox="1"/>
          <p:nvPr/>
        </p:nvSpPr>
        <p:spPr>
          <a:xfrm>
            <a:off x="6841217" y="480525"/>
            <a:ext cx="2743199" cy="400110"/>
          </a:xfrm>
          <a:prstGeom prst="rect">
            <a:avLst/>
          </a:prstGeom>
          <a:noFill/>
        </p:spPr>
        <p:txBody>
          <a:bodyPr wrap="square" rtlCol="0">
            <a:spAutoFit/>
          </a:bodyPr>
          <a:lstStyle/>
          <a:p>
            <a:r>
              <a:rPr lang="en-GB" sz="2000" dirty="0" err="1"/>
              <a:t>ogether</a:t>
            </a:r>
            <a:endParaRPr lang="en-GB" sz="2000" dirty="0"/>
          </a:p>
        </p:txBody>
      </p:sp>
      <p:sp>
        <p:nvSpPr>
          <p:cNvPr id="26" name="TextBox 25">
            <a:extLst>
              <a:ext uri="{FF2B5EF4-FFF2-40B4-BE49-F238E27FC236}">
                <a16:creationId xmlns:a16="http://schemas.microsoft.com/office/drawing/2014/main" id="{69AD421E-C023-4764-87C0-FEEB9FE1CDEB}"/>
              </a:ext>
            </a:extLst>
          </p:cNvPr>
          <p:cNvSpPr txBox="1"/>
          <p:nvPr/>
        </p:nvSpPr>
        <p:spPr>
          <a:xfrm>
            <a:off x="6937691" y="1344340"/>
            <a:ext cx="2550253" cy="400110"/>
          </a:xfrm>
          <a:prstGeom prst="rect">
            <a:avLst/>
          </a:prstGeom>
          <a:noFill/>
        </p:spPr>
        <p:txBody>
          <a:bodyPr wrap="square" rtlCol="0">
            <a:spAutoFit/>
          </a:bodyPr>
          <a:lstStyle/>
          <a:p>
            <a:r>
              <a:rPr lang="en-GB" sz="2000" dirty="0" err="1"/>
              <a:t>veryone</a:t>
            </a:r>
            <a:r>
              <a:rPr lang="en-GB" sz="2000" dirty="0"/>
              <a:t> </a:t>
            </a:r>
          </a:p>
        </p:txBody>
      </p:sp>
      <p:sp>
        <p:nvSpPr>
          <p:cNvPr id="27" name="TextBox 26">
            <a:extLst>
              <a:ext uri="{FF2B5EF4-FFF2-40B4-BE49-F238E27FC236}">
                <a16:creationId xmlns:a16="http://schemas.microsoft.com/office/drawing/2014/main" id="{4DFA4CAE-0239-4144-8564-BCD70AEBAF92}"/>
              </a:ext>
            </a:extLst>
          </p:cNvPr>
          <p:cNvSpPr txBox="1"/>
          <p:nvPr/>
        </p:nvSpPr>
        <p:spPr>
          <a:xfrm>
            <a:off x="7030052" y="2193989"/>
            <a:ext cx="2315360" cy="400110"/>
          </a:xfrm>
          <a:prstGeom prst="rect">
            <a:avLst/>
          </a:prstGeom>
          <a:noFill/>
        </p:spPr>
        <p:txBody>
          <a:bodyPr wrap="square" rtlCol="0">
            <a:spAutoFit/>
          </a:bodyPr>
          <a:lstStyle/>
          <a:p>
            <a:r>
              <a:rPr lang="en-GB" sz="2000" dirty="0"/>
              <a:t>chieves</a:t>
            </a:r>
          </a:p>
        </p:txBody>
      </p:sp>
      <p:sp>
        <p:nvSpPr>
          <p:cNvPr id="28" name="TextBox 27">
            <a:extLst>
              <a:ext uri="{FF2B5EF4-FFF2-40B4-BE49-F238E27FC236}">
                <a16:creationId xmlns:a16="http://schemas.microsoft.com/office/drawing/2014/main" id="{AA56F590-ED83-4825-A608-BB299F7F50C9}"/>
              </a:ext>
            </a:extLst>
          </p:cNvPr>
          <p:cNvSpPr txBox="1"/>
          <p:nvPr/>
        </p:nvSpPr>
        <p:spPr>
          <a:xfrm>
            <a:off x="7055138" y="2960222"/>
            <a:ext cx="2315360" cy="400110"/>
          </a:xfrm>
          <a:prstGeom prst="rect">
            <a:avLst/>
          </a:prstGeom>
          <a:noFill/>
        </p:spPr>
        <p:txBody>
          <a:bodyPr wrap="square" rtlCol="0">
            <a:spAutoFit/>
          </a:bodyPr>
          <a:lstStyle/>
          <a:p>
            <a:r>
              <a:rPr lang="en-GB" sz="2000" dirty="0"/>
              <a:t>ore</a:t>
            </a:r>
          </a:p>
        </p:txBody>
      </p:sp>
      <p:pic>
        <p:nvPicPr>
          <p:cNvPr id="30" name="Picture 29" descr="A picture containing text&#10;&#10;Description automatically generated">
            <a:extLst>
              <a:ext uri="{FF2B5EF4-FFF2-40B4-BE49-F238E27FC236}">
                <a16:creationId xmlns:a16="http://schemas.microsoft.com/office/drawing/2014/main" id="{66C25B3B-119F-4FFA-AA85-4E840413105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32505" y="1142126"/>
            <a:ext cx="3431493" cy="2570307"/>
          </a:xfrm>
          <a:prstGeom prst="rect">
            <a:avLst/>
          </a:prstGeom>
        </p:spPr>
      </p:pic>
      <p:sp>
        <p:nvSpPr>
          <p:cNvPr id="31" name="Arrow: Right 30">
            <a:extLst>
              <a:ext uri="{FF2B5EF4-FFF2-40B4-BE49-F238E27FC236}">
                <a16:creationId xmlns:a16="http://schemas.microsoft.com/office/drawing/2014/main" id="{AB34BAC9-5CD9-4E1C-80D8-BFFC1C089C01}"/>
              </a:ext>
            </a:extLst>
          </p:cNvPr>
          <p:cNvSpPr/>
          <p:nvPr/>
        </p:nvSpPr>
        <p:spPr>
          <a:xfrm>
            <a:off x="10280591" y="5022874"/>
            <a:ext cx="307959" cy="23073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C7779DD1-3165-45C7-A2C8-37B5C857B8BB}"/>
              </a:ext>
            </a:extLst>
          </p:cNvPr>
          <p:cNvSpPr/>
          <p:nvPr/>
        </p:nvSpPr>
        <p:spPr>
          <a:xfrm>
            <a:off x="-9722" y="141971"/>
            <a:ext cx="6705817" cy="738664"/>
          </a:xfrm>
          <a:prstGeom prst="rect">
            <a:avLst/>
          </a:prstGeom>
          <a:noFill/>
        </p:spPr>
        <p:txBody>
          <a:bodyPr wrap="square" lIns="91440" tIns="45720" rIns="91440" bIns="45720">
            <a:spAutoFit/>
          </a:bodyPr>
          <a:lstStyle/>
          <a:p>
            <a:pPr algn="ctr"/>
            <a:r>
              <a:rPr lang="en-US" sz="4200" b="1" cap="none" spc="0" dirty="0">
                <a:ln w="6600">
                  <a:solidFill>
                    <a:schemeClr val="accent2"/>
                  </a:solidFill>
                  <a:prstDash val="solid"/>
                </a:ln>
                <a:solidFill>
                  <a:srgbClr val="FFFFFF"/>
                </a:solidFill>
                <a:effectLst>
                  <a:outerShdw dist="38100" dir="2700000" algn="tl" rotWithShape="0">
                    <a:schemeClr val="accent2"/>
                  </a:outerShdw>
                </a:effectLst>
                <a:latin typeface="Century Gothic" panose="020B0502020202020204"/>
                <a:ea typeface="+mj-ea"/>
                <a:cs typeface="+mj-cs"/>
              </a:rPr>
              <a:t>3</a:t>
            </a:r>
            <a:r>
              <a:rPr kumimoji="0" lang="en-US" sz="4200" b="1" i="0" u="none" strike="noStrike" kern="1200" cap="none" spc="0" normalizeH="0" baseline="0" noProof="0" dirty="0">
                <a:ln w="6600">
                  <a:solidFill>
                    <a:schemeClr val="accent2"/>
                  </a:solidFill>
                  <a:prstDash val="solid"/>
                </a:ln>
                <a:solidFill>
                  <a:srgbClr val="FFFFFF"/>
                </a:solidFill>
                <a:effectLst>
                  <a:outerShdw dist="38100" dir="2700000" algn="tl" rotWithShape="0">
                    <a:schemeClr val="accent2"/>
                  </a:outerShdw>
                </a:effectLst>
                <a:uLnTx/>
                <a:uFillTx/>
                <a:latin typeface="Century Gothic" panose="020B0502020202020204"/>
                <a:ea typeface="+mj-ea"/>
                <a:cs typeface="+mj-cs"/>
              </a:rPr>
              <a:t>.Importance of effective   </a:t>
            </a:r>
            <a:endParaRPr lang="en-GB" sz="42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22" name="TextBox 21">
            <a:extLst>
              <a:ext uri="{FF2B5EF4-FFF2-40B4-BE49-F238E27FC236}">
                <a16:creationId xmlns:a16="http://schemas.microsoft.com/office/drawing/2014/main" id="{A30332A5-5877-4851-88DC-60AFA0111890}"/>
              </a:ext>
            </a:extLst>
          </p:cNvPr>
          <p:cNvSpPr txBox="1"/>
          <p:nvPr/>
        </p:nvSpPr>
        <p:spPr>
          <a:xfrm>
            <a:off x="10280591" y="257387"/>
            <a:ext cx="1020683" cy="507831"/>
          </a:xfrm>
          <a:prstGeom prst="rect">
            <a:avLst/>
          </a:prstGeom>
          <a:noFill/>
        </p:spPr>
        <p:txBody>
          <a:bodyPr wrap="square">
            <a:spAutoFit/>
          </a:bodyPr>
          <a:lstStyle/>
          <a:p>
            <a:pPr marL="67310" algn="l">
              <a:spcBef>
                <a:spcPts val="585"/>
              </a:spcBef>
              <a:spcAft>
                <a:spcPts val="0"/>
              </a:spcAft>
            </a:pPr>
            <a:r>
              <a:rPr lang="en-US" sz="900" b="0" kern="1200" dirty="0">
                <a:solidFill>
                  <a:schemeClr val="lt1"/>
                </a:solidFill>
                <a:effectLst/>
                <a:latin typeface="+mn-lt"/>
                <a:ea typeface="+mn-ea"/>
                <a:cs typeface="+mn-cs"/>
              </a:rPr>
              <a:t>Anechitoae Ancuta: 2012092</a:t>
            </a:r>
          </a:p>
        </p:txBody>
      </p:sp>
    </p:spTree>
    <p:extLst>
      <p:ext uri="{BB962C8B-B14F-4D97-AF65-F5344CB8AC3E}">
        <p14:creationId xmlns:p14="http://schemas.microsoft.com/office/powerpoint/2010/main" val="3261617950"/>
      </p:ext>
    </p:extLst>
  </p:cSld>
  <p:clrMapOvr>
    <a:masterClrMapping/>
  </p:clrMapOvr>
  <mc:AlternateContent xmlns:mc="http://schemas.openxmlformats.org/markup-compatibility/2006" xmlns:p14="http://schemas.microsoft.com/office/powerpoint/2010/main">
    <mc:Choice Requires="p14">
      <p:transition spd="slow" p14:dur="2000" advTm="13964"/>
    </mc:Choice>
    <mc:Fallback xmlns="">
      <p:transition spd="slow" advTm="1396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424387E-826D-402A-B53F-4F8D396DFC36}"/>
              </a:ext>
            </a:extLst>
          </p:cNvPr>
          <p:cNvSpPr/>
          <p:nvPr/>
        </p:nvSpPr>
        <p:spPr>
          <a:xfrm>
            <a:off x="107962" y="391915"/>
            <a:ext cx="4118466" cy="1754326"/>
          </a:xfrm>
          <a:prstGeom prst="rect">
            <a:avLst/>
          </a:prstGeom>
          <a:noFill/>
        </p:spPr>
        <p:txBody>
          <a:bodyPr wrap="square" lIns="91440" tIns="45720" rIns="91440" bIns="45720">
            <a:spAutoFit/>
          </a:bodyPr>
          <a:lstStyle/>
          <a:p>
            <a:pPr algn="ctr"/>
            <a:r>
              <a:rPr lang="en-US" sz="5400" b="1">
                <a:ln w="6600">
                  <a:solidFill>
                    <a:schemeClr val="accent2"/>
                  </a:solidFill>
                  <a:prstDash val="solid"/>
                </a:ln>
                <a:solidFill>
                  <a:srgbClr val="FFFFFF"/>
                </a:solidFill>
                <a:effectLst>
                  <a:outerShdw dist="38100" dir="2700000" algn="tl" rotWithShape="0">
                    <a:schemeClr val="accent2"/>
                  </a:outerShdw>
                </a:effectLst>
              </a:rPr>
              <a:t>Leadership</a:t>
            </a:r>
          </a:p>
          <a:p>
            <a:pPr algn="ctr"/>
            <a:endParaRPr lang="en-US" sz="5400" b="1">
              <a:ln w="6600">
                <a:solidFill>
                  <a:schemeClr val="accent2"/>
                </a:solidFill>
                <a:prstDash val="solid"/>
              </a:ln>
              <a:solidFill>
                <a:srgbClr val="FFFFFF"/>
              </a:solidFill>
              <a:effectLst>
                <a:outerShdw dist="38100" dir="2700000" algn="tl" rotWithShape="0">
                  <a:schemeClr val="accent2"/>
                </a:outerShdw>
              </a:effectLst>
            </a:endParaRPr>
          </a:p>
        </p:txBody>
      </p:sp>
      <p:sp>
        <p:nvSpPr>
          <p:cNvPr id="5" name="Rectangle 4">
            <a:extLst>
              <a:ext uri="{FF2B5EF4-FFF2-40B4-BE49-F238E27FC236}">
                <a16:creationId xmlns:a16="http://schemas.microsoft.com/office/drawing/2014/main" id="{FF3AA116-5099-4C9C-AF80-FD1FCFDB0939}"/>
              </a:ext>
            </a:extLst>
          </p:cNvPr>
          <p:cNvSpPr/>
          <p:nvPr/>
        </p:nvSpPr>
        <p:spPr>
          <a:xfrm>
            <a:off x="4226428" y="0"/>
            <a:ext cx="2707793" cy="2585323"/>
          </a:xfrm>
          <a:prstGeom prst="rect">
            <a:avLst/>
          </a:prstGeom>
          <a:noFill/>
        </p:spPr>
        <p:txBody>
          <a:bodyPr wrap="none" lIns="91440" tIns="45720" rIns="91440" bIns="45720">
            <a:spAutoFit/>
          </a:bodyPr>
          <a:lstStyle/>
          <a:p>
            <a:pPr algn="ctr"/>
            <a:r>
              <a:rPr lang="en-US" sz="5400" b="1" cap="none" spc="0">
                <a:ln w="6600">
                  <a:solidFill>
                    <a:schemeClr val="accent2"/>
                  </a:solidFill>
                  <a:prstDash val="solid"/>
                </a:ln>
                <a:solidFill>
                  <a:srgbClr val="FFFFFF"/>
                </a:solidFill>
                <a:effectLst>
                  <a:outerShdw dist="38100" dir="2700000" algn="tl" rotWithShape="0">
                    <a:schemeClr val="accent2"/>
                  </a:outerShdw>
                </a:effectLst>
              </a:rPr>
              <a:t>Mutual </a:t>
            </a:r>
          </a:p>
          <a:p>
            <a:pPr algn="ctr"/>
            <a:r>
              <a:rPr lang="en-US" sz="5400" b="1" cap="none" spc="0">
                <a:ln w="6600">
                  <a:solidFill>
                    <a:schemeClr val="accent2"/>
                  </a:solidFill>
                  <a:prstDash val="solid"/>
                </a:ln>
                <a:solidFill>
                  <a:srgbClr val="FFFFFF"/>
                </a:solidFill>
                <a:effectLst>
                  <a:outerShdw dist="38100" dir="2700000" algn="tl" rotWithShape="0">
                    <a:schemeClr val="accent2"/>
                  </a:outerShdw>
                </a:effectLst>
              </a:rPr>
              <a:t>respect</a:t>
            </a:r>
          </a:p>
          <a:p>
            <a:pPr algn="ctr"/>
            <a:endParaRPr lang="en-US" sz="5400" b="1" cap="none" spc="0">
              <a:ln w="6600">
                <a:solidFill>
                  <a:schemeClr val="accent2"/>
                </a:solidFill>
                <a:prstDash val="solid"/>
              </a:ln>
              <a:solidFill>
                <a:srgbClr val="FFFFFF"/>
              </a:solidFill>
              <a:effectLst>
                <a:outerShdw dist="38100" dir="2700000" algn="tl" rotWithShape="0">
                  <a:schemeClr val="accent2"/>
                </a:outerShdw>
              </a:effectLst>
            </a:endParaRPr>
          </a:p>
        </p:txBody>
      </p:sp>
      <p:sp>
        <p:nvSpPr>
          <p:cNvPr id="6" name="Rectangle 5">
            <a:extLst>
              <a:ext uri="{FF2B5EF4-FFF2-40B4-BE49-F238E27FC236}">
                <a16:creationId xmlns:a16="http://schemas.microsoft.com/office/drawing/2014/main" id="{B7BE3AF1-70E4-412C-9701-49E143920DB1}"/>
              </a:ext>
            </a:extLst>
          </p:cNvPr>
          <p:cNvSpPr/>
          <p:nvPr/>
        </p:nvSpPr>
        <p:spPr>
          <a:xfrm>
            <a:off x="7015033" y="89911"/>
            <a:ext cx="3680930" cy="2585323"/>
          </a:xfrm>
          <a:prstGeom prst="rect">
            <a:avLst/>
          </a:prstGeom>
          <a:noFill/>
        </p:spPr>
        <p:txBody>
          <a:bodyPr wrap="square" lIns="91440" tIns="45720" rIns="91440" bIns="45720">
            <a:spAutoFit/>
          </a:bodyPr>
          <a:lstStyle/>
          <a:p>
            <a:pPr algn="ctr"/>
            <a:r>
              <a:rPr lang="en-US" sz="5400" b="1" cap="none" spc="0">
                <a:ln w="6600">
                  <a:solidFill>
                    <a:schemeClr val="accent2"/>
                  </a:solidFill>
                  <a:prstDash val="solid"/>
                </a:ln>
                <a:solidFill>
                  <a:srgbClr val="FFFFFF"/>
                </a:solidFill>
                <a:effectLst>
                  <a:outerShdw dist="38100" dir="2700000" algn="tl" rotWithShape="0">
                    <a:schemeClr val="accent2"/>
                  </a:outerShdw>
                </a:effectLst>
              </a:rPr>
              <a:t>Listening skills</a:t>
            </a:r>
          </a:p>
          <a:p>
            <a:pPr algn="ctr"/>
            <a:endParaRPr lang="en-US" sz="5400" b="1" cap="none" spc="0">
              <a:ln w="6600">
                <a:solidFill>
                  <a:schemeClr val="accent2"/>
                </a:solidFill>
                <a:prstDash val="solid"/>
              </a:ln>
              <a:solidFill>
                <a:srgbClr val="FFFFFF"/>
              </a:solidFill>
              <a:effectLst>
                <a:outerShdw dist="38100" dir="2700000" algn="tl" rotWithShape="0">
                  <a:schemeClr val="accent2"/>
                </a:outerShdw>
              </a:effectLst>
            </a:endParaRPr>
          </a:p>
        </p:txBody>
      </p:sp>
      <p:sp>
        <p:nvSpPr>
          <p:cNvPr id="3" name="TextBox 2">
            <a:extLst>
              <a:ext uri="{FF2B5EF4-FFF2-40B4-BE49-F238E27FC236}">
                <a16:creationId xmlns:a16="http://schemas.microsoft.com/office/drawing/2014/main" id="{3C37F2F7-C517-4A0D-A149-6953555BC812}"/>
              </a:ext>
            </a:extLst>
          </p:cNvPr>
          <p:cNvSpPr txBox="1"/>
          <p:nvPr/>
        </p:nvSpPr>
        <p:spPr>
          <a:xfrm>
            <a:off x="7315199" y="1845579"/>
            <a:ext cx="3162650" cy="3693319"/>
          </a:xfrm>
          <a:prstGeom prst="rect">
            <a:avLst/>
          </a:prstGeom>
          <a:noFill/>
        </p:spPr>
        <p:txBody>
          <a:bodyPr wrap="square" rtlCol="0">
            <a:spAutoFit/>
          </a:bodyPr>
          <a:lstStyle/>
          <a:p>
            <a:pPr marL="285750" indent="-285750">
              <a:buFont typeface="Arial" panose="020B0604020202020204" pitchFamily="34" charset="0"/>
              <a:buChar char="•"/>
            </a:pPr>
            <a:r>
              <a:rPr lang="en-US" dirty="0"/>
              <a:t>Stay relaxed.</a:t>
            </a:r>
          </a:p>
          <a:p>
            <a:pPr marL="285750" indent="-285750">
              <a:buFont typeface="Arial" panose="020B0604020202020204" pitchFamily="34" charset="0"/>
              <a:buChar char="•"/>
            </a:pPr>
            <a:r>
              <a:rPr lang="en-US" dirty="0"/>
              <a:t>Make eye contact.</a:t>
            </a:r>
          </a:p>
          <a:p>
            <a:pPr marL="285750" indent="-285750">
              <a:buFont typeface="Arial" panose="020B0604020202020204" pitchFamily="34" charset="0"/>
              <a:buChar char="•"/>
            </a:pPr>
            <a:r>
              <a:rPr lang="en-US" dirty="0"/>
              <a:t>Smile.</a:t>
            </a:r>
          </a:p>
          <a:p>
            <a:pPr marL="285750" indent="-285750">
              <a:buFont typeface="Arial" panose="020B0604020202020204" pitchFamily="34" charset="0"/>
              <a:buChar char="•"/>
            </a:pPr>
            <a:r>
              <a:rPr lang="en-US" dirty="0"/>
              <a:t>Sit at the bedside in front of the resident.</a:t>
            </a:r>
          </a:p>
          <a:p>
            <a:pPr marL="285750" indent="-285750">
              <a:buFont typeface="Arial" panose="020B0604020202020204" pitchFamily="34" charset="0"/>
              <a:buChar char="•"/>
            </a:pPr>
            <a:r>
              <a:rPr lang="en-US" dirty="0"/>
              <a:t>Never judge the resident</a:t>
            </a:r>
          </a:p>
          <a:p>
            <a:pPr marL="285750" indent="-285750">
              <a:buFont typeface="Arial" panose="020B0604020202020204" pitchFamily="34" charset="0"/>
              <a:buChar char="•"/>
            </a:pPr>
            <a:r>
              <a:rPr lang="en-US" dirty="0"/>
              <a:t>Never interrupt the resident while is talking </a:t>
            </a:r>
          </a:p>
          <a:p>
            <a:pPr marL="285750" indent="-285750">
              <a:buFont typeface="Arial" panose="020B0604020202020204" pitchFamily="34" charset="0"/>
              <a:buChar char="•"/>
            </a:pPr>
            <a:r>
              <a:rPr lang="en-US" dirty="0"/>
              <a:t>Repeat after the resident, to see if you understand what they are trying to say . </a:t>
            </a:r>
            <a:endParaRPr lang="en-GB" dirty="0"/>
          </a:p>
        </p:txBody>
      </p:sp>
      <p:sp>
        <p:nvSpPr>
          <p:cNvPr id="4" name="TextBox 3">
            <a:extLst>
              <a:ext uri="{FF2B5EF4-FFF2-40B4-BE49-F238E27FC236}">
                <a16:creationId xmlns:a16="http://schemas.microsoft.com/office/drawing/2014/main" id="{248F9E62-34B4-4350-AC04-8B0079C77B4C}"/>
              </a:ext>
            </a:extLst>
          </p:cNvPr>
          <p:cNvSpPr txBox="1"/>
          <p:nvPr/>
        </p:nvSpPr>
        <p:spPr>
          <a:xfrm>
            <a:off x="4303552" y="1845579"/>
            <a:ext cx="2630669" cy="3693319"/>
          </a:xfrm>
          <a:prstGeom prst="rect">
            <a:avLst/>
          </a:prstGeom>
          <a:noFill/>
        </p:spPr>
        <p:txBody>
          <a:bodyPr wrap="square" rtlCol="0">
            <a:spAutoFit/>
          </a:bodyPr>
          <a:lstStyle/>
          <a:p>
            <a:pPr marL="285750" indent="-285750">
              <a:buFont typeface="Arial" panose="020B0604020202020204" pitchFamily="34" charset="0"/>
              <a:buChar char="•"/>
            </a:pPr>
            <a:r>
              <a:rPr lang="en-US" dirty="0"/>
              <a:t>An understanding that everyone's work is appreciated</a:t>
            </a:r>
          </a:p>
          <a:p>
            <a:pPr marL="285750" indent="-285750">
              <a:buFont typeface="Arial" panose="020B0604020202020204" pitchFamily="34" charset="0"/>
              <a:buChar char="•"/>
            </a:pPr>
            <a:r>
              <a:rPr lang="en-US" dirty="0"/>
              <a:t>Making the job easier </a:t>
            </a:r>
          </a:p>
          <a:p>
            <a:pPr marL="285750" indent="-285750">
              <a:buFont typeface="Arial" panose="020B0604020202020204" pitchFamily="34" charset="0"/>
              <a:buChar char="•"/>
            </a:pPr>
            <a:r>
              <a:rPr lang="en-US" dirty="0"/>
              <a:t>Faster achieving goal </a:t>
            </a:r>
          </a:p>
          <a:p>
            <a:pPr marL="285750" indent="-285750">
              <a:buFont typeface="Arial" panose="020B0604020202020204" pitchFamily="34" charset="0"/>
              <a:buChar char="•"/>
            </a:pPr>
            <a:r>
              <a:rPr lang="en-US" dirty="0"/>
              <a:t>Peaceful shift </a:t>
            </a:r>
          </a:p>
          <a:p>
            <a:pPr marL="285750" indent="-285750">
              <a:buFont typeface="Arial" panose="020B0604020202020204" pitchFamily="34" charset="0"/>
              <a:buChar char="•"/>
            </a:pPr>
            <a:r>
              <a:rPr lang="en-US" dirty="0"/>
              <a:t>Helping each other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EC21A0FB-78E8-4455-B854-72C45B7D362B}"/>
              </a:ext>
            </a:extLst>
          </p:cNvPr>
          <p:cNvSpPr txBox="1"/>
          <p:nvPr/>
        </p:nvSpPr>
        <p:spPr>
          <a:xfrm>
            <a:off x="360727" y="1845579"/>
            <a:ext cx="3784889" cy="4247317"/>
          </a:xfrm>
          <a:prstGeom prst="rect">
            <a:avLst/>
          </a:prstGeom>
          <a:noFill/>
        </p:spPr>
        <p:txBody>
          <a:bodyPr wrap="square" rtlCol="0">
            <a:spAutoFit/>
          </a:bodyPr>
          <a:lstStyle/>
          <a:p>
            <a:pPr marL="285750" indent="-285750">
              <a:buFont typeface="Arial" panose="020B0604020202020204" pitchFamily="34" charset="0"/>
              <a:buChar char="•"/>
            </a:pPr>
            <a:r>
              <a:rPr lang="en-GB" dirty="0"/>
              <a:t>Taking responsibility of teamwork</a:t>
            </a:r>
          </a:p>
          <a:p>
            <a:pPr marL="285750" indent="-285750">
              <a:buFont typeface="Arial" panose="020B0604020202020204" pitchFamily="34" charset="0"/>
              <a:buChar char="•"/>
            </a:pPr>
            <a:r>
              <a:rPr lang="en-GB" dirty="0"/>
              <a:t>Collaboration with the team’s effort</a:t>
            </a:r>
          </a:p>
          <a:p>
            <a:pPr marL="285750" indent="-285750">
              <a:buFont typeface="Arial" panose="020B0604020202020204" pitchFamily="34" charset="0"/>
              <a:buChar char="•"/>
            </a:pPr>
            <a:r>
              <a:rPr lang="en-GB" dirty="0"/>
              <a:t>Good adaption to new changes ( staff, rota, incidents, communication )</a:t>
            </a:r>
          </a:p>
          <a:p>
            <a:pPr marL="285750" indent="-285750">
              <a:buFont typeface="Arial" panose="020B0604020202020204" pitchFamily="34" charset="0"/>
              <a:buChar char="•"/>
            </a:pPr>
            <a:r>
              <a:rPr lang="en-GB" dirty="0"/>
              <a:t>Flexible</a:t>
            </a:r>
          </a:p>
          <a:p>
            <a:pPr marL="285750" indent="-285750">
              <a:buFont typeface="Arial" panose="020B0604020202020204" pitchFamily="34" charset="0"/>
              <a:buChar char="•"/>
            </a:pPr>
            <a:r>
              <a:rPr lang="en-GB" dirty="0"/>
              <a:t>Taking initiative</a:t>
            </a:r>
          </a:p>
          <a:p>
            <a:pPr marL="285750" indent="-285750">
              <a:buFont typeface="Arial" panose="020B0604020202020204" pitchFamily="34" charset="0"/>
              <a:buChar char="•"/>
            </a:pPr>
            <a:r>
              <a:rPr lang="en-GB" dirty="0"/>
              <a:t>Helping without thinking twice</a:t>
            </a:r>
          </a:p>
          <a:p>
            <a:pPr marL="285750" indent="-285750">
              <a:buFont typeface="Arial" panose="020B0604020202020204" pitchFamily="34" charset="0"/>
              <a:buChar char="•"/>
            </a:pPr>
            <a:r>
              <a:rPr lang="en-GB" dirty="0"/>
              <a:t>Setting the care plan during the shift and make sure everyone understand their duty</a:t>
            </a:r>
          </a:p>
        </p:txBody>
      </p:sp>
      <p:sp>
        <p:nvSpPr>
          <p:cNvPr id="8" name="TextBox 7">
            <a:extLst>
              <a:ext uri="{FF2B5EF4-FFF2-40B4-BE49-F238E27FC236}">
                <a16:creationId xmlns:a16="http://schemas.microsoft.com/office/drawing/2014/main" id="{D4BF7D28-0543-44EE-B6D8-42E7D494CFA4}"/>
              </a:ext>
            </a:extLst>
          </p:cNvPr>
          <p:cNvSpPr txBox="1"/>
          <p:nvPr/>
        </p:nvSpPr>
        <p:spPr>
          <a:xfrm>
            <a:off x="10280591" y="257387"/>
            <a:ext cx="1020683" cy="507831"/>
          </a:xfrm>
          <a:prstGeom prst="rect">
            <a:avLst/>
          </a:prstGeom>
          <a:noFill/>
        </p:spPr>
        <p:txBody>
          <a:bodyPr wrap="square">
            <a:spAutoFit/>
          </a:bodyPr>
          <a:lstStyle/>
          <a:p>
            <a:pPr marL="67310" algn="l">
              <a:spcBef>
                <a:spcPts val="585"/>
              </a:spcBef>
              <a:spcAft>
                <a:spcPts val="0"/>
              </a:spcAft>
            </a:pPr>
            <a:r>
              <a:rPr lang="en-US" sz="900" b="0" kern="1200" dirty="0">
                <a:solidFill>
                  <a:schemeClr val="lt1"/>
                </a:solidFill>
                <a:effectLst/>
                <a:latin typeface="+mn-lt"/>
                <a:ea typeface="+mn-ea"/>
                <a:cs typeface="+mn-cs"/>
              </a:rPr>
              <a:t>Anechitoae Ancuta: 2012092</a:t>
            </a:r>
          </a:p>
        </p:txBody>
      </p:sp>
    </p:spTree>
    <p:extLst>
      <p:ext uri="{BB962C8B-B14F-4D97-AF65-F5344CB8AC3E}">
        <p14:creationId xmlns:p14="http://schemas.microsoft.com/office/powerpoint/2010/main" val="3771352499"/>
      </p:ext>
    </p:extLst>
  </p:cSld>
  <p:clrMapOvr>
    <a:masterClrMapping/>
  </p:clrMapOvr>
  <mc:AlternateContent xmlns:mc="http://schemas.openxmlformats.org/markup-compatibility/2006" xmlns:p14="http://schemas.microsoft.com/office/powerpoint/2010/main">
    <mc:Choice Requires="p14">
      <p:transition spd="slow" p14:dur="2000" advTm="98656"/>
    </mc:Choice>
    <mc:Fallback xmlns="">
      <p:transition spd="slow" advTm="9865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80DA20-AD6B-4447-ABCB-62BF06C0FAAD}"/>
              </a:ext>
            </a:extLst>
          </p:cNvPr>
          <p:cNvSpPr/>
          <p:nvPr/>
        </p:nvSpPr>
        <p:spPr>
          <a:xfrm>
            <a:off x="131947" y="266080"/>
            <a:ext cx="5631290" cy="1754326"/>
          </a:xfrm>
          <a:prstGeom prst="rect">
            <a:avLst/>
          </a:prstGeom>
          <a:noFill/>
        </p:spPr>
        <p:txBody>
          <a:bodyPr wrap="square" lIns="91440" tIns="45720" rIns="91440" bIns="45720">
            <a:spAutoFit/>
          </a:bodyPr>
          <a:lstStyle/>
          <a:p>
            <a:pPr algn="ctr"/>
            <a:r>
              <a:rPr lang="en-US" sz="5400" b="1" cap="none" spc="0">
                <a:ln w="6600">
                  <a:solidFill>
                    <a:schemeClr val="accent2"/>
                  </a:solidFill>
                  <a:prstDash val="solid"/>
                </a:ln>
                <a:solidFill>
                  <a:srgbClr val="FFFFFF"/>
                </a:solidFill>
                <a:effectLst>
                  <a:outerShdw dist="38100" dir="2700000" algn="tl" rotWithShape="0">
                    <a:schemeClr val="accent2"/>
                  </a:outerShdw>
                </a:effectLst>
              </a:rPr>
              <a:t>Communication</a:t>
            </a:r>
          </a:p>
          <a:p>
            <a:pPr algn="ctr"/>
            <a:endParaRPr lang="en-US" sz="5400" b="1" cap="none" spc="0">
              <a:ln w="6600">
                <a:solidFill>
                  <a:schemeClr val="accent2"/>
                </a:solidFill>
                <a:prstDash val="solid"/>
              </a:ln>
              <a:solidFill>
                <a:srgbClr val="FFFFFF"/>
              </a:solidFill>
              <a:effectLst>
                <a:outerShdw dist="38100" dir="2700000" algn="tl" rotWithShape="0">
                  <a:schemeClr val="accent2"/>
                </a:outerShdw>
              </a:effectLst>
            </a:endParaRPr>
          </a:p>
        </p:txBody>
      </p:sp>
      <p:sp>
        <p:nvSpPr>
          <p:cNvPr id="3" name="Rectangle 2">
            <a:extLst>
              <a:ext uri="{FF2B5EF4-FFF2-40B4-BE49-F238E27FC236}">
                <a16:creationId xmlns:a16="http://schemas.microsoft.com/office/drawing/2014/main" id="{FC40DFC4-FF01-4386-B1D9-EAB2A8D3460B}"/>
              </a:ext>
            </a:extLst>
          </p:cNvPr>
          <p:cNvSpPr/>
          <p:nvPr/>
        </p:nvSpPr>
        <p:spPr>
          <a:xfrm>
            <a:off x="6213446" y="266080"/>
            <a:ext cx="3648755" cy="1754326"/>
          </a:xfrm>
          <a:prstGeom prst="rect">
            <a:avLst/>
          </a:prstGeom>
          <a:noFill/>
        </p:spPr>
        <p:txBody>
          <a:bodyPr wrap="none" lIns="91440" tIns="45720" rIns="91440" bIns="45720">
            <a:spAutoFit/>
          </a:bodyPr>
          <a:lstStyle/>
          <a:p>
            <a:pPr algn="ctr"/>
            <a:r>
              <a:rPr lang="en-US" sz="5400" b="1" cap="none" spc="0">
                <a:ln w="6600">
                  <a:solidFill>
                    <a:schemeClr val="accent2"/>
                  </a:solidFill>
                  <a:prstDash val="solid"/>
                </a:ln>
                <a:solidFill>
                  <a:srgbClr val="FFFFFF"/>
                </a:solidFill>
                <a:effectLst>
                  <a:outerShdw dist="38100" dir="2700000" algn="tl" rotWithShape="0">
                    <a:schemeClr val="accent2"/>
                  </a:outerShdw>
                </a:effectLst>
              </a:rPr>
              <a:t>Teamwork</a:t>
            </a:r>
          </a:p>
          <a:p>
            <a:pPr algn="ctr"/>
            <a:endParaRPr lang="en-US" sz="5400" b="1" cap="none" spc="0">
              <a:ln w="6600">
                <a:solidFill>
                  <a:schemeClr val="accent2"/>
                </a:solidFill>
                <a:prstDash val="solid"/>
              </a:ln>
              <a:solidFill>
                <a:srgbClr val="FFFFFF"/>
              </a:solidFill>
              <a:effectLst>
                <a:outerShdw dist="38100" dir="2700000" algn="tl" rotWithShape="0">
                  <a:schemeClr val="accent2"/>
                </a:outerShdw>
              </a:effectLst>
            </a:endParaRPr>
          </a:p>
        </p:txBody>
      </p:sp>
      <p:sp>
        <p:nvSpPr>
          <p:cNvPr id="5" name="TextBox 4">
            <a:extLst>
              <a:ext uri="{FF2B5EF4-FFF2-40B4-BE49-F238E27FC236}">
                <a16:creationId xmlns:a16="http://schemas.microsoft.com/office/drawing/2014/main" id="{1F8935B5-E956-4E48-9D94-D20D3D90B87D}"/>
              </a:ext>
            </a:extLst>
          </p:cNvPr>
          <p:cNvSpPr txBox="1"/>
          <p:nvPr/>
        </p:nvSpPr>
        <p:spPr>
          <a:xfrm>
            <a:off x="385894" y="1417739"/>
            <a:ext cx="5285064" cy="2585323"/>
          </a:xfrm>
          <a:prstGeom prst="rect">
            <a:avLst/>
          </a:prstGeom>
          <a:noFill/>
        </p:spPr>
        <p:txBody>
          <a:bodyPr wrap="square" rtlCol="0">
            <a:spAutoFit/>
          </a:bodyPr>
          <a:lstStyle/>
          <a:p>
            <a:pPr marL="285750" indent="-285750">
              <a:buFont typeface="Arial" panose="020B0604020202020204" pitchFamily="34" charset="0"/>
              <a:buChar char="•"/>
            </a:pPr>
            <a:r>
              <a:rPr lang="en-GB"/>
              <a:t>Verbal communication is very important</a:t>
            </a:r>
          </a:p>
          <a:p>
            <a:pPr marL="285750" indent="-285750">
              <a:buFont typeface="Arial" panose="020B0604020202020204" pitchFamily="34" charset="0"/>
              <a:buChar char="•"/>
            </a:pPr>
            <a:r>
              <a:rPr lang="en-GB"/>
              <a:t>Good understanding of resident’s needs</a:t>
            </a:r>
          </a:p>
          <a:p>
            <a:pPr marL="285750" indent="-285750">
              <a:buFont typeface="Arial" panose="020B0604020202020204" pitchFamily="34" charset="0"/>
              <a:buChar char="•"/>
            </a:pPr>
            <a:r>
              <a:rPr lang="en-GB"/>
              <a:t>Building resident’s trust</a:t>
            </a:r>
          </a:p>
          <a:p>
            <a:pPr marL="285750" indent="-285750">
              <a:buFont typeface="Arial" panose="020B0604020202020204" pitchFamily="34" charset="0"/>
              <a:buChar char="•"/>
            </a:pPr>
            <a:r>
              <a:rPr lang="en-GB"/>
              <a:t>Preventing / resolving problems</a:t>
            </a:r>
          </a:p>
          <a:p>
            <a:pPr marL="285750" indent="-285750">
              <a:buFont typeface="Arial" panose="020B0604020202020204" pitchFamily="34" charset="0"/>
              <a:buChar char="•"/>
            </a:pPr>
            <a:r>
              <a:rPr lang="en-GB"/>
              <a:t>Improves productivity</a:t>
            </a:r>
          </a:p>
          <a:p>
            <a:pPr marL="285750" indent="-285750">
              <a:buFont typeface="Arial" panose="020B0604020202020204" pitchFamily="34" charset="0"/>
              <a:buChar char="•"/>
            </a:pPr>
            <a:r>
              <a:rPr lang="en-GB"/>
              <a:t>Generates better connexions.</a:t>
            </a:r>
          </a:p>
          <a:p>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
        <p:nvSpPr>
          <p:cNvPr id="7" name="TextBox 6">
            <a:extLst>
              <a:ext uri="{FF2B5EF4-FFF2-40B4-BE49-F238E27FC236}">
                <a16:creationId xmlns:a16="http://schemas.microsoft.com/office/drawing/2014/main" id="{6D03F6F0-6129-449A-8C5B-A28DEDFC2A54}"/>
              </a:ext>
            </a:extLst>
          </p:cNvPr>
          <p:cNvSpPr txBox="1"/>
          <p:nvPr/>
        </p:nvSpPr>
        <p:spPr>
          <a:xfrm>
            <a:off x="6451134" y="1535185"/>
            <a:ext cx="3411067" cy="3970318"/>
          </a:xfrm>
          <a:prstGeom prst="rect">
            <a:avLst/>
          </a:prstGeom>
          <a:noFill/>
        </p:spPr>
        <p:txBody>
          <a:bodyPr wrap="square" rtlCol="0">
            <a:spAutoFit/>
          </a:bodyPr>
          <a:lstStyle/>
          <a:p>
            <a:pPr marL="285750" indent="-285750">
              <a:buFont typeface="Arial" panose="020B0604020202020204" pitchFamily="34" charset="0"/>
              <a:buChar char="•"/>
            </a:pPr>
            <a:r>
              <a:rPr lang="en-GB"/>
              <a:t>Prevent medical errors</a:t>
            </a:r>
          </a:p>
          <a:p>
            <a:pPr marL="285750" indent="-285750">
              <a:buFont typeface="Arial" panose="020B0604020202020204" pitchFamily="34" charset="0"/>
              <a:buChar char="•"/>
            </a:pPr>
            <a:r>
              <a:rPr lang="en-GB"/>
              <a:t>Increase resident satisfaction</a:t>
            </a:r>
          </a:p>
          <a:p>
            <a:pPr marL="285750" indent="-285750">
              <a:buFont typeface="Arial" panose="020B0604020202020204" pitchFamily="34" charset="0"/>
              <a:buChar char="•"/>
            </a:pPr>
            <a:r>
              <a:rPr lang="en-GB"/>
              <a:t>Building trust</a:t>
            </a:r>
          </a:p>
          <a:p>
            <a:pPr marL="285750" indent="-285750">
              <a:buFont typeface="Arial" panose="020B0604020202020204" pitchFamily="34" charset="0"/>
              <a:buChar char="•"/>
            </a:pPr>
            <a:r>
              <a:rPr lang="en-GB"/>
              <a:t>Faster goal’s achieving</a:t>
            </a:r>
          </a:p>
          <a:p>
            <a:pPr marL="285750" indent="-285750">
              <a:buFont typeface="Arial" panose="020B0604020202020204" pitchFamily="34" charset="0"/>
              <a:buChar char="•"/>
            </a:pPr>
            <a:r>
              <a:rPr lang="en-GB"/>
              <a:t>Better understanding </a:t>
            </a:r>
          </a:p>
          <a:p>
            <a:pPr marL="285750" indent="-285750">
              <a:buFont typeface="Arial" panose="020B0604020202020204" pitchFamily="34" charset="0"/>
              <a:buChar char="•"/>
            </a:pPr>
            <a:r>
              <a:rPr lang="en-GB"/>
              <a:t>Constructive working relationship</a:t>
            </a:r>
          </a:p>
          <a:p>
            <a:pPr marL="285750" indent="-285750">
              <a:buFont typeface="Arial" panose="020B0604020202020204" pitchFamily="34" charset="0"/>
              <a:buChar char="•"/>
            </a:pPr>
            <a:r>
              <a:rPr lang="en-GB"/>
              <a:t>Equality between staff</a:t>
            </a:r>
          </a:p>
          <a:p>
            <a:pPr marL="285750" indent="-285750">
              <a:buFont typeface="Arial" panose="020B0604020202020204" pitchFamily="34" charset="0"/>
              <a:buChar char="•"/>
            </a:pPr>
            <a:r>
              <a:rPr lang="en-GB"/>
              <a:t>Good communication</a:t>
            </a:r>
          </a:p>
          <a:p>
            <a:pPr marL="285750" indent="-285750">
              <a:buFont typeface="Arial" panose="020B0604020202020204" pitchFamily="34" charset="0"/>
              <a:buChar char="•"/>
            </a:pPr>
            <a:r>
              <a:rPr lang="en-GB"/>
              <a:t>Strong relationship</a:t>
            </a:r>
          </a:p>
          <a:p>
            <a:pPr marL="285750" indent="-285750">
              <a:buFont typeface="Arial" panose="020B0604020202020204" pitchFamily="34" charset="0"/>
              <a:buChar char="•"/>
            </a:pPr>
            <a:r>
              <a:rPr lang="en-GB"/>
              <a:t>Mutual respect</a:t>
            </a:r>
          </a:p>
          <a:p>
            <a:pPr marL="285750" indent="-285750">
              <a:buFont typeface="Arial" panose="020B0604020202020204" pitchFamily="34" charset="0"/>
              <a:buChar char="•"/>
            </a:pPr>
            <a:r>
              <a:rPr lang="en-GB"/>
              <a:t> </a:t>
            </a:r>
          </a:p>
          <a:p>
            <a:pPr marL="285750" indent="-285750">
              <a:buFont typeface="Arial" panose="020B0604020202020204" pitchFamily="34" charset="0"/>
              <a:buChar char="•"/>
            </a:pPr>
            <a:endParaRPr lang="en-GB"/>
          </a:p>
        </p:txBody>
      </p:sp>
      <p:sp>
        <p:nvSpPr>
          <p:cNvPr id="6" name="TextBox 5">
            <a:extLst>
              <a:ext uri="{FF2B5EF4-FFF2-40B4-BE49-F238E27FC236}">
                <a16:creationId xmlns:a16="http://schemas.microsoft.com/office/drawing/2014/main" id="{4337B5FC-C975-49E6-B22B-79C065003839}"/>
              </a:ext>
            </a:extLst>
          </p:cNvPr>
          <p:cNvSpPr txBox="1"/>
          <p:nvPr/>
        </p:nvSpPr>
        <p:spPr>
          <a:xfrm>
            <a:off x="10280591" y="257387"/>
            <a:ext cx="1020683" cy="507831"/>
          </a:xfrm>
          <a:prstGeom prst="rect">
            <a:avLst/>
          </a:prstGeom>
          <a:noFill/>
        </p:spPr>
        <p:txBody>
          <a:bodyPr wrap="square">
            <a:spAutoFit/>
          </a:bodyPr>
          <a:lstStyle/>
          <a:p>
            <a:pPr marL="67310" algn="l">
              <a:spcBef>
                <a:spcPts val="585"/>
              </a:spcBef>
              <a:spcAft>
                <a:spcPts val="0"/>
              </a:spcAft>
            </a:pPr>
            <a:r>
              <a:rPr lang="en-US" sz="900" b="0" kern="1200" dirty="0">
                <a:solidFill>
                  <a:schemeClr val="lt1"/>
                </a:solidFill>
                <a:effectLst/>
                <a:latin typeface="+mn-lt"/>
                <a:ea typeface="+mn-ea"/>
                <a:cs typeface="+mn-cs"/>
              </a:rPr>
              <a:t>Anechitoae Ancuta: 2012092</a:t>
            </a:r>
          </a:p>
        </p:txBody>
      </p:sp>
    </p:spTree>
    <p:extLst>
      <p:ext uri="{BB962C8B-B14F-4D97-AF65-F5344CB8AC3E}">
        <p14:creationId xmlns:p14="http://schemas.microsoft.com/office/powerpoint/2010/main" val="29653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58DE8102-0028-4AF5-ADAC-3B84E823BA4A}"/>
              </a:ext>
            </a:extLst>
          </p:cNvPr>
          <p:cNvGraphicFramePr/>
          <p:nvPr>
            <p:extLst>
              <p:ext uri="{D42A27DB-BD31-4B8C-83A1-F6EECF244321}">
                <p14:modId xmlns:p14="http://schemas.microsoft.com/office/powerpoint/2010/main" val="452989600"/>
              </p:ext>
            </p:extLst>
          </p:nvPr>
        </p:nvGraphicFramePr>
        <p:xfrm>
          <a:off x="2032000" y="1459684"/>
          <a:ext cx="8093512" cy="46786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7" name="Group 6">
            <a:extLst>
              <a:ext uri="{FF2B5EF4-FFF2-40B4-BE49-F238E27FC236}">
                <a16:creationId xmlns:a16="http://schemas.microsoft.com/office/drawing/2014/main" id="{18F67E7B-BB75-45AB-8503-99C92507C2FD}"/>
              </a:ext>
            </a:extLst>
          </p:cNvPr>
          <p:cNvGrpSpPr/>
          <p:nvPr/>
        </p:nvGrpSpPr>
        <p:grpSpPr>
          <a:xfrm>
            <a:off x="2032000" y="5582261"/>
            <a:ext cx="8093512" cy="911430"/>
            <a:chOff x="-17244" y="2646640"/>
            <a:chExt cx="8093512" cy="911430"/>
          </a:xfrm>
        </p:grpSpPr>
        <p:sp>
          <p:nvSpPr>
            <p:cNvPr id="8" name="Rectangle: Rounded Corners 7">
              <a:extLst>
                <a:ext uri="{FF2B5EF4-FFF2-40B4-BE49-F238E27FC236}">
                  <a16:creationId xmlns:a16="http://schemas.microsoft.com/office/drawing/2014/main" id="{D899D35D-5154-47D0-8397-B68AB359FF63}"/>
                </a:ext>
              </a:extLst>
            </p:cNvPr>
            <p:cNvSpPr/>
            <p:nvPr/>
          </p:nvSpPr>
          <p:spPr>
            <a:xfrm>
              <a:off x="-17244" y="2646640"/>
              <a:ext cx="8093512" cy="911430"/>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9" name="Rectangle: Rounded Corners 4">
              <a:extLst>
                <a:ext uri="{FF2B5EF4-FFF2-40B4-BE49-F238E27FC236}">
                  <a16:creationId xmlns:a16="http://schemas.microsoft.com/office/drawing/2014/main" id="{EC4DEB11-FD6E-4DB6-AB4F-1700FF924E6A}"/>
                </a:ext>
              </a:extLst>
            </p:cNvPr>
            <p:cNvSpPr txBox="1"/>
            <p:nvPr/>
          </p:nvSpPr>
          <p:spPr>
            <a:xfrm>
              <a:off x="44492" y="2691132"/>
              <a:ext cx="8004528" cy="822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Old Equipment  </a:t>
              </a:r>
            </a:p>
          </p:txBody>
        </p:sp>
      </p:grpSp>
      <p:sp>
        <p:nvSpPr>
          <p:cNvPr id="2" name="Rectangle 1">
            <a:extLst>
              <a:ext uri="{FF2B5EF4-FFF2-40B4-BE49-F238E27FC236}">
                <a16:creationId xmlns:a16="http://schemas.microsoft.com/office/drawing/2014/main" id="{78FF46C0-13A1-487A-A730-EC06E53B1A1B}"/>
              </a:ext>
            </a:extLst>
          </p:cNvPr>
          <p:cNvSpPr/>
          <p:nvPr/>
        </p:nvSpPr>
        <p:spPr>
          <a:xfrm>
            <a:off x="2032000" y="408801"/>
            <a:ext cx="7792518" cy="738664"/>
          </a:xfrm>
          <a:prstGeom prst="rect">
            <a:avLst/>
          </a:prstGeom>
          <a:noFill/>
        </p:spPr>
        <p:txBody>
          <a:bodyPr wrap="none" lIns="91440" tIns="45720" rIns="91440" bIns="45720">
            <a:spAutoFit/>
          </a:bodyPr>
          <a:lstStyle/>
          <a:p>
            <a:pPr algn="ctr"/>
            <a:r>
              <a:rPr lang="en-GB" sz="4200" b="1" cap="none" spc="0" dirty="0">
                <a:ln w="6600">
                  <a:solidFill>
                    <a:schemeClr val="accent2"/>
                  </a:solidFill>
                  <a:prstDash val="solid"/>
                </a:ln>
                <a:solidFill>
                  <a:srgbClr val="FFFFFF"/>
                </a:solidFill>
                <a:effectLst>
                  <a:outerShdw dist="38100" dir="2700000" algn="tl" rotWithShape="0">
                    <a:schemeClr val="accent2"/>
                  </a:outerShdw>
                </a:effectLst>
              </a:rPr>
              <a:t>4. Contemporary challenges </a:t>
            </a:r>
          </a:p>
        </p:txBody>
      </p:sp>
      <p:sp>
        <p:nvSpPr>
          <p:cNvPr id="10" name="TextBox 9">
            <a:extLst>
              <a:ext uri="{FF2B5EF4-FFF2-40B4-BE49-F238E27FC236}">
                <a16:creationId xmlns:a16="http://schemas.microsoft.com/office/drawing/2014/main" id="{3A1E509A-23D8-496B-AF9B-27A9A1BCD2AC}"/>
              </a:ext>
            </a:extLst>
          </p:cNvPr>
          <p:cNvSpPr txBox="1"/>
          <p:nvPr/>
        </p:nvSpPr>
        <p:spPr>
          <a:xfrm>
            <a:off x="10280591" y="257387"/>
            <a:ext cx="1020683" cy="507831"/>
          </a:xfrm>
          <a:prstGeom prst="rect">
            <a:avLst/>
          </a:prstGeom>
          <a:noFill/>
        </p:spPr>
        <p:txBody>
          <a:bodyPr wrap="square">
            <a:spAutoFit/>
          </a:bodyPr>
          <a:lstStyle/>
          <a:p>
            <a:pPr marL="67310" algn="l">
              <a:spcBef>
                <a:spcPts val="585"/>
              </a:spcBef>
              <a:spcAft>
                <a:spcPts val="0"/>
              </a:spcAft>
            </a:pPr>
            <a:r>
              <a:rPr lang="en-US" sz="900" b="0" kern="1200" dirty="0">
                <a:solidFill>
                  <a:schemeClr val="lt1"/>
                </a:solidFill>
                <a:effectLst/>
                <a:latin typeface="+mn-lt"/>
                <a:ea typeface="+mn-ea"/>
                <a:cs typeface="+mn-cs"/>
              </a:rPr>
              <a:t>Anechitoae Ancuta: 2012092</a:t>
            </a:r>
          </a:p>
        </p:txBody>
      </p:sp>
    </p:spTree>
    <p:extLst>
      <p:ext uri="{BB962C8B-B14F-4D97-AF65-F5344CB8AC3E}">
        <p14:creationId xmlns:p14="http://schemas.microsoft.com/office/powerpoint/2010/main" val="259400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3BB227E-FC1C-4033-A673-63FB833F8AB1}"/>
              </a:ext>
            </a:extLst>
          </p:cNvPr>
          <p:cNvGrpSpPr/>
          <p:nvPr/>
        </p:nvGrpSpPr>
        <p:grpSpPr>
          <a:xfrm>
            <a:off x="262799" y="1382227"/>
            <a:ext cx="3126763" cy="911430"/>
            <a:chOff x="0" y="37664"/>
            <a:chExt cx="8093512" cy="911430"/>
          </a:xfrm>
        </p:grpSpPr>
        <p:sp>
          <p:nvSpPr>
            <p:cNvPr id="3" name="Rectangle: Rounded Corners 2">
              <a:extLst>
                <a:ext uri="{FF2B5EF4-FFF2-40B4-BE49-F238E27FC236}">
                  <a16:creationId xmlns:a16="http://schemas.microsoft.com/office/drawing/2014/main" id="{6D9AC66D-3ACB-4CF8-9AE1-CBC43C029C81}"/>
                </a:ext>
              </a:extLst>
            </p:cNvPr>
            <p:cNvSpPr/>
            <p:nvPr/>
          </p:nvSpPr>
          <p:spPr>
            <a:xfrm>
              <a:off x="0" y="37664"/>
              <a:ext cx="8093512" cy="911430"/>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4" name="Rectangle: Rounded Corners 4">
              <a:extLst>
                <a:ext uri="{FF2B5EF4-FFF2-40B4-BE49-F238E27FC236}">
                  <a16:creationId xmlns:a16="http://schemas.microsoft.com/office/drawing/2014/main" id="{32FB3B91-49E8-4226-A461-454C857F2612}"/>
                </a:ext>
              </a:extLst>
            </p:cNvPr>
            <p:cNvSpPr txBox="1"/>
            <p:nvPr/>
          </p:nvSpPr>
          <p:spPr>
            <a:xfrm>
              <a:off x="44492" y="82156"/>
              <a:ext cx="8004528" cy="822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   Covid19 </a:t>
              </a:r>
            </a:p>
          </p:txBody>
        </p:sp>
      </p:grpSp>
      <p:sp>
        <p:nvSpPr>
          <p:cNvPr id="5" name="TextBox 4">
            <a:extLst>
              <a:ext uri="{FF2B5EF4-FFF2-40B4-BE49-F238E27FC236}">
                <a16:creationId xmlns:a16="http://schemas.microsoft.com/office/drawing/2014/main" id="{98489209-53FB-433A-B10D-0B68B74020BA}"/>
              </a:ext>
            </a:extLst>
          </p:cNvPr>
          <p:cNvSpPr txBox="1"/>
          <p:nvPr/>
        </p:nvSpPr>
        <p:spPr>
          <a:xfrm>
            <a:off x="262799" y="2568959"/>
            <a:ext cx="3235821" cy="2862322"/>
          </a:xfrm>
          <a:prstGeom prst="rect">
            <a:avLst/>
          </a:prstGeom>
          <a:noFill/>
        </p:spPr>
        <p:txBody>
          <a:bodyPr wrap="square" rtlCol="0">
            <a:spAutoFit/>
          </a:bodyPr>
          <a:lstStyle/>
          <a:p>
            <a:pPr marL="285750" indent="-285750">
              <a:buFont typeface="Arial" panose="020B0604020202020204" pitchFamily="34" charset="0"/>
              <a:buChar char="•"/>
            </a:pPr>
            <a:r>
              <a:rPr lang="en-US" dirty="0"/>
              <a:t>Infection control/ Strict rules </a:t>
            </a:r>
          </a:p>
          <a:p>
            <a:pPr marL="285750" indent="-285750">
              <a:buFont typeface="Arial" panose="020B0604020202020204" pitchFamily="34" charset="0"/>
              <a:buChar char="•"/>
            </a:pPr>
            <a:r>
              <a:rPr lang="en-US" dirty="0"/>
              <a:t>Staff and residents testing every week Admissions to care homes</a:t>
            </a:r>
          </a:p>
          <a:p>
            <a:pPr marL="285750" indent="-285750">
              <a:buFont typeface="Arial" panose="020B0604020202020204" pitchFamily="34" charset="0"/>
              <a:buChar char="•"/>
            </a:pPr>
            <a:r>
              <a:rPr lang="en-US" dirty="0"/>
              <a:t>Family visiting</a:t>
            </a:r>
          </a:p>
          <a:p>
            <a:pPr marL="285750" indent="-285750">
              <a:buFont typeface="Arial" panose="020B0604020202020204" pitchFamily="34" charset="0"/>
              <a:buChar char="•"/>
            </a:pPr>
            <a:r>
              <a:rPr lang="en-US" dirty="0"/>
              <a:t>Diagnosing COVID-19Management and treatment of COVID-19</a:t>
            </a:r>
          </a:p>
        </p:txBody>
      </p:sp>
      <p:grpSp>
        <p:nvGrpSpPr>
          <p:cNvPr id="6" name="Group 5">
            <a:extLst>
              <a:ext uri="{FF2B5EF4-FFF2-40B4-BE49-F238E27FC236}">
                <a16:creationId xmlns:a16="http://schemas.microsoft.com/office/drawing/2014/main" id="{0011A3E4-AF02-41D8-819D-831F7CAE5ED5}"/>
              </a:ext>
            </a:extLst>
          </p:cNvPr>
          <p:cNvGrpSpPr/>
          <p:nvPr/>
        </p:nvGrpSpPr>
        <p:grpSpPr>
          <a:xfrm>
            <a:off x="3602838" y="1382227"/>
            <a:ext cx="4762617" cy="911430"/>
            <a:chOff x="0" y="1035640"/>
            <a:chExt cx="8093512" cy="911430"/>
          </a:xfrm>
        </p:grpSpPr>
        <p:sp>
          <p:nvSpPr>
            <p:cNvPr id="7" name="Rectangle: Rounded Corners 6">
              <a:extLst>
                <a:ext uri="{FF2B5EF4-FFF2-40B4-BE49-F238E27FC236}">
                  <a16:creationId xmlns:a16="http://schemas.microsoft.com/office/drawing/2014/main" id="{4D3782A2-D825-4E38-81D4-DF7BA8FCEE96}"/>
                </a:ext>
              </a:extLst>
            </p:cNvPr>
            <p:cNvSpPr/>
            <p:nvPr/>
          </p:nvSpPr>
          <p:spPr>
            <a:xfrm>
              <a:off x="0" y="1035640"/>
              <a:ext cx="8093512" cy="911430"/>
            </a:xfrm>
            <a:prstGeom prst="roundRect">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8" name="Rectangle: Rounded Corners 4">
              <a:extLst>
                <a:ext uri="{FF2B5EF4-FFF2-40B4-BE49-F238E27FC236}">
                  <a16:creationId xmlns:a16="http://schemas.microsoft.com/office/drawing/2014/main" id="{C5E9986F-4379-471B-9220-79B922D98E5E}"/>
                </a:ext>
              </a:extLst>
            </p:cNvPr>
            <p:cNvSpPr txBox="1"/>
            <p:nvPr/>
          </p:nvSpPr>
          <p:spPr>
            <a:xfrm>
              <a:off x="44492" y="1080132"/>
              <a:ext cx="8004528" cy="822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Undertrained Staff</a:t>
              </a:r>
            </a:p>
          </p:txBody>
        </p:sp>
      </p:grpSp>
      <p:sp>
        <p:nvSpPr>
          <p:cNvPr id="9" name="TextBox 8">
            <a:extLst>
              <a:ext uri="{FF2B5EF4-FFF2-40B4-BE49-F238E27FC236}">
                <a16:creationId xmlns:a16="http://schemas.microsoft.com/office/drawing/2014/main" id="{3314CC97-C310-4C79-BCC7-D19E0A5C693D}"/>
              </a:ext>
            </a:extLst>
          </p:cNvPr>
          <p:cNvSpPr txBox="1"/>
          <p:nvPr/>
        </p:nvSpPr>
        <p:spPr>
          <a:xfrm>
            <a:off x="3602838" y="2568959"/>
            <a:ext cx="4710254" cy="2585323"/>
          </a:xfrm>
          <a:prstGeom prst="rect">
            <a:avLst/>
          </a:prstGeom>
          <a:noFill/>
        </p:spPr>
        <p:txBody>
          <a:bodyPr wrap="square" rtlCol="0">
            <a:spAutoFit/>
          </a:bodyPr>
          <a:lstStyle/>
          <a:p>
            <a:pPr marL="285750" indent="-285750">
              <a:buFont typeface="Arial" panose="020B0604020202020204" pitchFamily="34" charset="0"/>
              <a:buChar char="•"/>
            </a:pPr>
            <a:r>
              <a:rPr lang="en-US" dirty="0"/>
              <a:t>Not having a work experience background in a care home environment</a:t>
            </a:r>
          </a:p>
          <a:p>
            <a:pPr marL="285750" indent="-285750">
              <a:buFont typeface="Arial" panose="020B0604020202020204" pitchFamily="34" charset="0"/>
              <a:buChar char="•"/>
            </a:pPr>
            <a:r>
              <a:rPr lang="en-US" dirty="0"/>
              <a:t>Not being trained on the specific policies of the nursing home</a:t>
            </a:r>
          </a:p>
          <a:p>
            <a:pPr marL="285750" indent="-285750">
              <a:buFont typeface="Arial" panose="020B0604020202020204" pitchFamily="34" charset="0"/>
              <a:buChar char="•"/>
            </a:pPr>
            <a:r>
              <a:rPr lang="en-US" dirty="0"/>
              <a:t>Lack of understanding of the rights of residents</a:t>
            </a:r>
          </a:p>
          <a:p>
            <a:pPr marL="285750" indent="-285750">
              <a:buFont typeface="Arial" panose="020B0604020202020204" pitchFamily="34" charset="0"/>
              <a:buChar char="•"/>
            </a:pPr>
            <a:r>
              <a:rPr lang="en-US" dirty="0"/>
              <a:t>Inadequate training for specific disabilities, illnesses and needs</a:t>
            </a:r>
            <a:endParaRPr lang="en-GB" dirty="0"/>
          </a:p>
        </p:txBody>
      </p:sp>
      <p:grpSp>
        <p:nvGrpSpPr>
          <p:cNvPr id="10" name="Group 9">
            <a:extLst>
              <a:ext uri="{FF2B5EF4-FFF2-40B4-BE49-F238E27FC236}">
                <a16:creationId xmlns:a16="http://schemas.microsoft.com/office/drawing/2014/main" id="{6059CFB8-BCD8-41DF-A3E8-4F15309E4710}"/>
              </a:ext>
            </a:extLst>
          </p:cNvPr>
          <p:cNvGrpSpPr/>
          <p:nvPr/>
        </p:nvGrpSpPr>
        <p:grpSpPr>
          <a:xfrm>
            <a:off x="8649186" y="1382227"/>
            <a:ext cx="3368888" cy="911430"/>
            <a:chOff x="0" y="2079404"/>
            <a:chExt cx="8138003" cy="911430"/>
          </a:xfrm>
        </p:grpSpPr>
        <p:sp>
          <p:nvSpPr>
            <p:cNvPr id="11" name="Rectangle: Rounded Corners 10">
              <a:extLst>
                <a:ext uri="{FF2B5EF4-FFF2-40B4-BE49-F238E27FC236}">
                  <a16:creationId xmlns:a16="http://schemas.microsoft.com/office/drawing/2014/main" id="{3CD574FC-8F0F-45C9-B5F7-D0D651614540}"/>
                </a:ext>
              </a:extLst>
            </p:cNvPr>
            <p:cNvSpPr/>
            <p:nvPr/>
          </p:nvSpPr>
          <p:spPr>
            <a:xfrm>
              <a:off x="0" y="2079404"/>
              <a:ext cx="8093512" cy="911430"/>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12" name="Rectangle: Rounded Corners 4">
              <a:extLst>
                <a:ext uri="{FF2B5EF4-FFF2-40B4-BE49-F238E27FC236}">
                  <a16:creationId xmlns:a16="http://schemas.microsoft.com/office/drawing/2014/main" id="{228BADD0-D0B3-421B-9810-3D5F615CDE5F}"/>
                </a:ext>
              </a:extLst>
            </p:cNvPr>
            <p:cNvSpPr txBox="1"/>
            <p:nvPr/>
          </p:nvSpPr>
          <p:spPr>
            <a:xfrm>
              <a:off x="44491" y="2123896"/>
              <a:ext cx="8093512" cy="822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Short staff </a:t>
              </a:r>
            </a:p>
          </p:txBody>
        </p:sp>
      </p:grpSp>
      <p:sp>
        <p:nvSpPr>
          <p:cNvPr id="13" name="TextBox 12">
            <a:extLst>
              <a:ext uri="{FF2B5EF4-FFF2-40B4-BE49-F238E27FC236}">
                <a16:creationId xmlns:a16="http://schemas.microsoft.com/office/drawing/2014/main" id="{6E798394-6FFA-463F-BD91-4501C7A75BCF}"/>
              </a:ext>
            </a:extLst>
          </p:cNvPr>
          <p:cNvSpPr txBox="1"/>
          <p:nvPr/>
        </p:nvSpPr>
        <p:spPr>
          <a:xfrm>
            <a:off x="8775861" y="2568959"/>
            <a:ext cx="3350470" cy="175432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t>Overtime problem</a:t>
            </a:r>
          </a:p>
          <a:p>
            <a:pPr marL="285750" indent="-285750">
              <a:buFont typeface="Arial" panose="020B0604020202020204" pitchFamily="34" charset="0"/>
              <a:buChar char="•"/>
            </a:pPr>
            <a:r>
              <a:rPr lang="en-GB" dirty="0"/>
              <a:t>Money issues</a:t>
            </a:r>
          </a:p>
          <a:p>
            <a:pPr marL="285750" indent="-285750">
              <a:buFont typeface="Arial" panose="020B0604020202020204" pitchFamily="34" charset="0"/>
              <a:buChar char="•"/>
            </a:pPr>
            <a:r>
              <a:rPr lang="en-GB" dirty="0"/>
              <a:t>Injuries at place work </a:t>
            </a:r>
          </a:p>
          <a:p>
            <a:pPr marL="285750" indent="-285750">
              <a:buFont typeface="Arial" panose="020B0604020202020204" pitchFamily="34" charset="0"/>
              <a:buChar char="•"/>
            </a:pPr>
            <a:r>
              <a:rPr lang="en-GB" dirty="0"/>
              <a:t>Unattractive place work for young generation </a:t>
            </a:r>
          </a:p>
          <a:p>
            <a:pPr marL="285750" indent="-285750">
              <a:buFont typeface="Arial" panose="020B0604020202020204" pitchFamily="34" charset="0"/>
              <a:buChar char="•"/>
            </a:pPr>
            <a:r>
              <a:rPr lang="en-GB" dirty="0"/>
              <a:t>Stress </a:t>
            </a:r>
          </a:p>
        </p:txBody>
      </p:sp>
      <p:sp>
        <p:nvSpPr>
          <p:cNvPr id="14" name="TextBox 13">
            <a:extLst>
              <a:ext uri="{FF2B5EF4-FFF2-40B4-BE49-F238E27FC236}">
                <a16:creationId xmlns:a16="http://schemas.microsoft.com/office/drawing/2014/main" id="{0BDCD1C5-B68E-4F40-8062-5AB463C48DFB}"/>
              </a:ext>
            </a:extLst>
          </p:cNvPr>
          <p:cNvSpPr txBox="1"/>
          <p:nvPr/>
        </p:nvSpPr>
        <p:spPr>
          <a:xfrm>
            <a:off x="10280591" y="257387"/>
            <a:ext cx="1020683" cy="507831"/>
          </a:xfrm>
          <a:prstGeom prst="rect">
            <a:avLst/>
          </a:prstGeom>
          <a:noFill/>
        </p:spPr>
        <p:txBody>
          <a:bodyPr wrap="square">
            <a:spAutoFit/>
          </a:bodyPr>
          <a:lstStyle/>
          <a:p>
            <a:pPr marL="67310" algn="l">
              <a:spcBef>
                <a:spcPts val="585"/>
              </a:spcBef>
              <a:spcAft>
                <a:spcPts val="0"/>
              </a:spcAft>
            </a:pPr>
            <a:r>
              <a:rPr lang="en-US" sz="900" b="0" kern="1200" dirty="0">
                <a:solidFill>
                  <a:schemeClr val="lt1"/>
                </a:solidFill>
                <a:effectLst/>
                <a:latin typeface="+mn-lt"/>
                <a:ea typeface="+mn-ea"/>
                <a:cs typeface="+mn-cs"/>
              </a:rPr>
              <a:t>Anechitoae Ancuta: 2012092</a:t>
            </a:r>
          </a:p>
        </p:txBody>
      </p:sp>
    </p:spTree>
    <p:extLst>
      <p:ext uri="{BB962C8B-B14F-4D97-AF65-F5344CB8AC3E}">
        <p14:creationId xmlns:p14="http://schemas.microsoft.com/office/powerpoint/2010/main" val="582093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F469EEC-BE7B-4B97-973E-280753D21CCE}"/>
              </a:ext>
            </a:extLst>
          </p:cNvPr>
          <p:cNvGrpSpPr/>
          <p:nvPr/>
        </p:nvGrpSpPr>
        <p:grpSpPr>
          <a:xfrm>
            <a:off x="524590" y="1592545"/>
            <a:ext cx="3764327" cy="911430"/>
            <a:chOff x="0" y="3125439"/>
            <a:chExt cx="8093512" cy="911430"/>
          </a:xfrm>
        </p:grpSpPr>
        <p:sp>
          <p:nvSpPr>
            <p:cNvPr id="3" name="Rectangle: Rounded Corners 2">
              <a:extLst>
                <a:ext uri="{FF2B5EF4-FFF2-40B4-BE49-F238E27FC236}">
                  <a16:creationId xmlns:a16="http://schemas.microsoft.com/office/drawing/2014/main" id="{F354B7F9-ADC9-499C-A2E3-2C762037C3BE}"/>
                </a:ext>
              </a:extLst>
            </p:cNvPr>
            <p:cNvSpPr/>
            <p:nvPr/>
          </p:nvSpPr>
          <p:spPr>
            <a:xfrm>
              <a:off x="0" y="3125439"/>
              <a:ext cx="8093512" cy="911430"/>
            </a:xfrm>
            <a:prstGeom prst="roundRect">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4" name="Rectangle: Rounded Corners 4">
              <a:extLst>
                <a:ext uri="{FF2B5EF4-FFF2-40B4-BE49-F238E27FC236}">
                  <a16:creationId xmlns:a16="http://schemas.microsoft.com/office/drawing/2014/main" id="{10158074-6F23-4A4B-9C26-487130E76E1B}"/>
                </a:ext>
              </a:extLst>
            </p:cNvPr>
            <p:cNvSpPr txBox="1"/>
            <p:nvPr/>
          </p:nvSpPr>
          <p:spPr>
            <a:xfrm>
              <a:off x="44492" y="3169931"/>
              <a:ext cx="8004528" cy="822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Foreigner staff	</a:t>
              </a:r>
            </a:p>
          </p:txBody>
        </p:sp>
      </p:grpSp>
      <p:grpSp>
        <p:nvGrpSpPr>
          <p:cNvPr id="5" name="Group 4">
            <a:extLst>
              <a:ext uri="{FF2B5EF4-FFF2-40B4-BE49-F238E27FC236}">
                <a16:creationId xmlns:a16="http://schemas.microsoft.com/office/drawing/2014/main" id="{AF38DCAE-F927-4CA1-9152-A1CEB9A6A3DC}"/>
              </a:ext>
            </a:extLst>
          </p:cNvPr>
          <p:cNvGrpSpPr/>
          <p:nvPr/>
        </p:nvGrpSpPr>
        <p:grpSpPr>
          <a:xfrm>
            <a:off x="5289951" y="1592545"/>
            <a:ext cx="4723002" cy="911430"/>
            <a:chOff x="-17244" y="2646640"/>
            <a:chExt cx="8093512" cy="911430"/>
          </a:xfrm>
        </p:grpSpPr>
        <p:sp>
          <p:nvSpPr>
            <p:cNvPr id="6" name="Rectangle: Rounded Corners 5">
              <a:extLst>
                <a:ext uri="{FF2B5EF4-FFF2-40B4-BE49-F238E27FC236}">
                  <a16:creationId xmlns:a16="http://schemas.microsoft.com/office/drawing/2014/main" id="{C0101F17-A1F9-4CEA-83D1-F310807CA573}"/>
                </a:ext>
              </a:extLst>
            </p:cNvPr>
            <p:cNvSpPr/>
            <p:nvPr/>
          </p:nvSpPr>
          <p:spPr>
            <a:xfrm>
              <a:off x="-17244" y="2646640"/>
              <a:ext cx="8093512" cy="911430"/>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7" name="Rectangle: Rounded Corners 4">
              <a:extLst>
                <a:ext uri="{FF2B5EF4-FFF2-40B4-BE49-F238E27FC236}">
                  <a16:creationId xmlns:a16="http://schemas.microsoft.com/office/drawing/2014/main" id="{2161E0B4-9085-4F10-B0CF-B0804CE83617}"/>
                </a:ext>
              </a:extLst>
            </p:cNvPr>
            <p:cNvSpPr txBox="1"/>
            <p:nvPr/>
          </p:nvSpPr>
          <p:spPr>
            <a:xfrm>
              <a:off x="44492" y="2691132"/>
              <a:ext cx="8004528" cy="822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Old Equipment  </a:t>
              </a:r>
            </a:p>
          </p:txBody>
        </p:sp>
      </p:grpSp>
      <p:sp>
        <p:nvSpPr>
          <p:cNvPr id="8" name="TextBox 7">
            <a:extLst>
              <a:ext uri="{FF2B5EF4-FFF2-40B4-BE49-F238E27FC236}">
                <a16:creationId xmlns:a16="http://schemas.microsoft.com/office/drawing/2014/main" id="{AF510C33-9AFF-4BE8-BC6F-6FEB63C40887}"/>
              </a:ext>
            </a:extLst>
          </p:cNvPr>
          <p:cNvSpPr txBox="1"/>
          <p:nvPr/>
        </p:nvSpPr>
        <p:spPr>
          <a:xfrm>
            <a:off x="545283" y="3237594"/>
            <a:ext cx="3825380" cy="1200329"/>
          </a:xfrm>
          <a:prstGeom prst="rect">
            <a:avLst/>
          </a:prstGeom>
          <a:noFill/>
        </p:spPr>
        <p:txBody>
          <a:bodyPr wrap="square" rtlCol="0">
            <a:spAutoFit/>
          </a:bodyPr>
          <a:lstStyle/>
          <a:p>
            <a:pPr marL="285750" indent="-285750">
              <a:buFont typeface="Arial" panose="020B0604020202020204" pitchFamily="34" charset="0"/>
              <a:buChar char="•"/>
            </a:pPr>
            <a:r>
              <a:rPr lang="en-GB" dirty="0"/>
              <a:t>Language barrier</a:t>
            </a:r>
          </a:p>
          <a:p>
            <a:pPr marL="285750" indent="-285750">
              <a:buFont typeface="Arial" panose="020B0604020202020204" pitchFamily="34" charset="0"/>
              <a:buChar char="•"/>
            </a:pPr>
            <a:r>
              <a:rPr lang="en-GB" dirty="0"/>
              <a:t>Uncomfortable situation</a:t>
            </a:r>
          </a:p>
          <a:p>
            <a:pPr marL="285750" indent="-285750">
              <a:buFont typeface="Arial" panose="020B0604020202020204" pitchFamily="34" charset="0"/>
              <a:buChar char="•"/>
            </a:pPr>
            <a:r>
              <a:rPr lang="en-GB" dirty="0"/>
              <a:t>Unhappy residents</a:t>
            </a:r>
          </a:p>
          <a:p>
            <a:pPr marL="285750" indent="-285750">
              <a:buFont typeface="Arial" panose="020B0604020202020204" pitchFamily="34" charset="0"/>
              <a:buChar char="•"/>
            </a:pPr>
            <a:r>
              <a:rPr lang="en-GB" dirty="0"/>
              <a:t>Misunderstanding</a:t>
            </a:r>
          </a:p>
        </p:txBody>
      </p:sp>
      <p:sp>
        <p:nvSpPr>
          <p:cNvPr id="9" name="TextBox 8">
            <a:extLst>
              <a:ext uri="{FF2B5EF4-FFF2-40B4-BE49-F238E27FC236}">
                <a16:creationId xmlns:a16="http://schemas.microsoft.com/office/drawing/2014/main" id="{A3B4C15C-F4F4-4D4A-90D7-625E7CCC747A}"/>
              </a:ext>
            </a:extLst>
          </p:cNvPr>
          <p:cNvSpPr txBox="1"/>
          <p:nvPr/>
        </p:nvSpPr>
        <p:spPr>
          <a:xfrm>
            <a:off x="5289951" y="3199864"/>
            <a:ext cx="4606433" cy="2308324"/>
          </a:xfrm>
          <a:prstGeom prst="rect">
            <a:avLst/>
          </a:prstGeom>
          <a:noFill/>
        </p:spPr>
        <p:txBody>
          <a:bodyPr wrap="square" rtlCol="0">
            <a:spAutoFit/>
          </a:bodyPr>
          <a:lstStyle/>
          <a:p>
            <a:pPr marL="285750" indent="-285750">
              <a:buFont typeface="Arial" panose="020B0604020202020204" pitchFamily="34" charset="0"/>
              <a:buChar char="•"/>
            </a:pPr>
            <a:r>
              <a:rPr lang="en-GB" dirty="0"/>
              <a:t>Not enough slings</a:t>
            </a:r>
          </a:p>
          <a:p>
            <a:pPr marL="285750" indent="-285750">
              <a:buFont typeface="Arial" panose="020B0604020202020204" pitchFamily="34" charset="0"/>
              <a:buChar char="•"/>
            </a:pPr>
            <a:r>
              <a:rPr lang="en-GB" dirty="0"/>
              <a:t>Outdated hoists </a:t>
            </a:r>
          </a:p>
          <a:p>
            <a:pPr marL="285750" indent="-285750">
              <a:buFont typeface="Arial" panose="020B0604020202020204" pitchFamily="34" charset="0"/>
              <a:buChar char="•"/>
            </a:pPr>
            <a:r>
              <a:rPr lang="en-GB" dirty="0"/>
              <a:t>Week safety doors / fire doors</a:t>
            </a:r>
          </a:p>
          <a:p>
            <a:pPr marL="285750" indent="-285750">
              <a:buFont typeface="Arial" panose="020B0604020202020204" pitchFamily="34" charset="0"/>
              <a:buChar char="•"/>
            </a:pPr>
            <a:r>
              <a:rPr lang="en-GB" dirty="0"/>
              <a:t>Old buildings unrepaired </a:t>
            </a:r>
          </a:p>
          <a:p>
            <a:pPr marL="285750" indent="-285750">
              <a:buFont typeface="Arial" panose="020B0604020202020204" pitchFamily="34" charset="0"/>
              <a:buChar char="•"/>
            </a:pPr>
            <a:r>
              <a:rPr lang="en-GB" dirty="0"/>
              <a:t>Special medical beds and their air mattresses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0" name="TextBox 9">
            <a:extLst>
              <a:ext uri="{FF2B5EF4-FFF2-40B4-BE49-F238E27FC236}">
                <a16:creationId xmlns:a16="http://schemas.microsoft.com/office/drawing/2014/main" id="{AADF45E9-7364-4E09-B42C-372C9E005245}"/>
              </a:ext>
            </a:extLst>
          </p:cNvPr>
          <p:cNvSpPr txBox="1"/>
          <p:nvPr/>
        </p:nvSpPr>
        <p:spPr>
          <a:xfrm>
            <a:off x="10280591" y="257387"/>
            <a:ext cx="1020683" cy="507831"/>
          </a:xfrm>
          <a:prstGeom prst="rect">
            <a:avLst/>
          </a:prstGeom>
          <a:noFill/>
        </p:spPr>
        <p:txBody>
          <a:bodyPr wrap="square">
            <a:spAutoFit/>
          </a:bodyPr>
          <a:lstStyle/>
          <a:p>
            <a:pPr marL="67310" algn="l">
              <a:spcBef>
                <a:spcPts val="585"/>
              </a:spcBef>
              <a:spcAft>
                <a:spcPts val="0"/>
              </a:spcAft>
            </a:pPr>
            <a:r>
              <a:rPr lang="en-US" sz="900" b="0" kern="1200" dirty="0">
                <a:solidFill>
                  <a:schemeClr val="lt1"/>
                </a:solidFill>
                <a:effectLst/>
                <a:latin typeface="+mn-lt"/>
                <a:ea typeface="+mn-ea"/>
                <a:cs typeface="+mn-cs"/>
              </a:rPr>
              <a:t>Anechitoae Ancuta: 2012092</a:t>
            </a:r>
          </a:p>
        </p:txBody>
      </p:sp>
    </p:spTree>
    <p:extLst>
      <p:ext uri="{BB962C8B-B14F-4D97-AF65-F5344CB8AC3E}">
        <p14:creationId xmlns:p14="http://schemas.microsoft.com/office/powerpoint/2010/main" val="3477780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2" name="Diagram 192">
            <a:extLst>
              <a:ext uri="{FF2B5EF4-FFF2-40B4-BE49-F238E27FC236}">
                <a16:creationId xmlns:a16="http://schemas.microsoft.com/office/drawing/2014/main" id="{666F50F4-FBBF-4812-8246-466E57DE7321}"/>
              </a:ext>
            </a:extLst>
          </p:cNvPr>
          <p:cNvGraphicFramePr/>
          <p:nvPr/>
        </p:nvGraphicFramePr>
        <p:xfrm>
          <a:off x="1682151" y="1988389"/>
          <a:ext cx="7648754" cy="39595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1FE24CC-EDE9-4F34-83A2-9C7E59908A08}"/>
              </a:ext>
            </a:extLst>
          </p:cNvPr>
          <p:cNvSpPr txBox="1"/>
          <p:nvPr/>
        </p:nvSpPr>
        <p:spPr>
          <a:xfrm>
            <a:off x="10404630" y="248575"/>
            <a:ext cx="710213" cy="707886"/>
          </a:xfrm>
          <a:prstGeom prst="rect">
            <a:avLst/>
          </a:prstGeom>
          <a:noFill/>
        </p:spPr>
        <p:txBody>
          <a:bodyPr wrap="square" rtlCol="0">
            <a:spAutoFit/>
          </a:bodyPr>
          <a:lstStyle/>
          <a:p>
            <a:r>
              <a:rPr lang="en-US" sz="1000" b="0" kern="1200" dirty="0" err="1">
                <a:solidFill>
                  <a:schemeClr val="lt1"/>
                </a:solidFill>
                <a:effectLst/>
                <a:latin typeface="+mn-lt"/>
                <a:ea typeface="+mn-ea"/>
                <a:cs typeface="+mn-cs"/>
              </a:rPr>
              <a:t>Gatin</a:t>
            </a:r>
            <a:r>
              <a:rPr lang="en-US" sz="1000" b="0" kern="1200" dirty="0">
                <a:solidFill>
                  <a:schemeClr val="lt1"/>
                </a:solidFill>
                <a:effectLst/>
                <a:latin typeface="+mn-lt"/>
                <a:ea typeface="+mn-ea"/>
                <a:cs typeface="+mn-cs"/>
              </a:rPr>
              <a:t> Cosmin: 1812187</a:t>
            </a:r>
          </a:p>
          <a:p>
            <a:endParaRPr lang="en-GB" sz="1000" dirty="0"/>
          </a:p>
        </p:txBody>
      </p:sp>
      <p:sp>
        <p:nvSpPr>
          <p:cNvPr id="5" name="Rectangle 4">
            <a:extLst>
              <a:ext uri="{FF2B5EF4-FFF2-40B4-BE49-F238E27FC236}">
                <a16:creationId xmlns:a16="http://schemas.microsoft.com/office/drawing/2014/main" id="{3035DF18-C302-402C-8E04-5FE10A0DD45A}"/>
              </a:ext>
            </a:extLst>
          </p:cNvPr>
          <p:cNvSpPr/>
          <p:nvPr/>
        </p:nvSpPr>
        <p:spPr>
          <a:xfrm>
            <a:off x="590604" y="756703"/>
            <a:ext cx="9927718" cy="738664"/>
          </a:xfrm>
          <a:prstGeom prst="rect">
            <a:avLst/>
          </a:prstGeom>
          <a:noFill/>
        </p:spPr>
        <p:txBody>
          <a:bodyPr wrap="none" lIns="91440" tIns="45720" rIns="91440" bIns="45720">
            <a:spAutoFit/>
          </a:bodyPr>
          <a:lstStyle/>
          <a:p>
            <a:pPr algn="ctr"/>
            <a:r>
              <a:rPr lang="en-GB" sz="4200" b="1" cap="none" spc="0" dirty="0">
                <a:ln w="6600">
                  <a:solidFill>
                    <a:schemeClr val="accent2"/>
                  </a:solidFill>
                  <a:prstDash val="solid"/>
                </a:ln>
                <a:solidFill>
                  <a:srgbClr val="FFFFFF"/>
                </a:solidFill>
                <a:effectLst>
                  <a:outerShdw dist="38100" dir="2700000" algn="tl" rotWithShape="0">
                    <a:schemeClr val="accent2"/>
                  </a:outerShdw>
                </a:effectLst>
                <a:latin typeface="Century Gothic"/>
              </a:rPr>
              <a:t>5. Overcoming Identified Challenges </a:t>
            </a:r>
            <a:r>
              <a:rPr lang="en-GB" sz="4200" b="1" cap="none" spc="0" dirty="0">
                <a:ln w="6600">
                  <a:solidFill>
                    <a:schemeClr val="accent2"/>
                  </a:solidFill>
                  <a:prstDash val="solid"/>
                </a:ln>
                <a:solidFill>
                  <a:srgbClr val="FFFFFF"/>
                </a:solidFill>
                <a:effectLst>
                  <a:outerShdw dist="38100" dir="2700000" algn="tl" rotWithShape="0">
                    <a:schemeClr val="accent2"/>
                  </a:outerShdw>
                </a:effectLst>
                <a:latin typeface="Century Gothic"/>
                <a:ea typeface="Century Gothic"/>
                <a:cs typeface="Century Gothic"/>
              </a:rPr>
              <a:t>​</a:t>
            </a:r>
            <a:endParaRPr lang="en-GB" sz="42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303092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9" name="Diagram 129">
            <a:extLst>
              <a:ext uri="{FF2B5EF4-FFF2-40B4-BE49-F238E27FC236}">
                <a16:creationId xmlns:a16="http://schemas.microsoft.com/office/drawing/2014/main" id="{464DF1F6-DCAD-47A5-99A5-67EA5C1468F0}"/>
              </a:ext>
            </a:extLst>
          </p:cNvPr>
          <p:cNvGraphicFramePr/>
          <p:nvPr/>
        </p:nvGraphicFramePr>
        <p:xfrm>
          <a:off x="2658941" y="1795029"/>
          <a:ext cx="6643900" cy="3567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DC8195EB-FD86-49F6-8B4B-05F0E9575382}"/>
              </a:ext>
            </a:extLst>
          </p:cNvPr>
          <p:cNvSpPr txBox="1"/>
          <p:nvPr/>
        </p:nvSpPr>
        <p:spPr>
          <a:xfrm>
            <a:off x="10404630" y="248575"/>
            <a:ext cx="710213" cy="707886"/>
          </a:xfrm>
          <a:prstGeom prst="rect">
            <a:avLst/>
          </a:prstGeom>
          <a:noFill/>
        </p:spPr>
        <p:txBody>
          <a:bodyPr wrap="square" rtlCol="0">
            <a:spAutoFit/>
          </a:bodyPr>
          <a:lstStyle/>
          <a:p>
            <a:r>
              <a:rPr lang="en-US" sz="1000" b="0" kern="1200" dirty="0" err="1">
                <a:solidFill>
                  <a:schemeClr val="lt1"/>
                </a:solidFill>
                <a:effectLst/>
                <a:latin typeface="+mn-lt"/>
                <a:ea typeface="+mn-ea"/>
                <a:cs typeface="+mn-cs"/>
              </a:rPr>
              <a:t>Gatin</a:t>
            </a:r>
            <a:r>
              <a:rPr lang="en-US" sz="1000" b="0" kern="1200" dirty="0">
                <a:solidFill>
                  <a:schemeClr val="lt1"/>
                </a:solidFill>
                <a:effectLst/>
                <a:latin typeface="+mn-lt"/>
                <a:ea typeface="+mn-ea"/>
                <a:cs typeface="+mn-cs"/>
              </a:rPr>
              <a:t> Cosmin: 1812187</a:t>
            </a:r>
          </a:p>
          <a:p>
            <a:endParaRPr lang="en-GB" sz="1000" dirty="0"/>
          </a:p>
        </p:txBody>
      </p:sp>
    </p:spTree>
    <p:extLst>
      <p:ext uri="{BB962C8B-B14F-4D97-AF65-F5344CB8AC3E}">
        <p14:creationId xmlns:p14="http://schemas.microsoft.com/office/powerpoint/2010/main" val="4041269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36" name="Content Placeholder 2">
            <a:extLst>
              <a:ext uri="{FF2B5EF4-FFF2-40B4-BE49-F238E27FC236}">
                <a16:creationId xmlns:a16="http://schemas.microsoft.com/office/drawing/2014/main" id="{703917F2-1C21-47D0-8037-E71D2FD6E152}"/>
              </a:ext>
            </a:extLst>
          </p:cNvPr>
          <p:cNvGraphicFramePr>
            <a:graphicFrameLocks noGrp="1"/>
          </p:cNvGraphicFramePr>
          <p:nvPr>
            <p:ph idx="1"/>
            <p:extLst>
              <p:ext uri="{D42A27DB-BD31-4B8C-83A1-F6EECF244321}">
                <p14:modId xmlns:p14="http://schemas.microsoft.com/office/powerpoint/2010/main" val="896747388"/>
              </p:ext>
            </p:extLst>
          </p:nvPr>
        </p:nvGraphicFramePr>
        <p:xfrm>
          <a:off x="5815855" y="546369"/>
          <a:ext cx="5508711" cy="5509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62576E2A-30CD-438A-A962-F1EF63E6A869}"/>
              </a:ext>
            </a:extLst>
          </p:cNvPr>
          <p:cNvSpPr/>
          <p:nvPr/>
        </p:nvSpPr>
        <p:spPr>
          <a:xfrm>
            <a:off x="867434" y="2608777"/>
            <a:ext cx="4654029" cy="1384995"/>
          </a:xfrm>
          <a:prstGeom prst="rect">
            <a:avLst/>
          </a:prstGeom>
          <a:noFill/>
        </p:spPr>
        <p:txBody>
          <a:bodyPr wrap="square" lIns="91440" tIns="45720" rIns="91440" bIns="45720">
            <a:spAutoFit/>
          </a:bodyPr>
          <a:lstStyle/>
          <a:p>
            <a:pPr algn="ctr"/>
            <a:r>
              <a:rPr lang="en-GB" sz="4200" b="1" cap="none" spc="0" dirty="0">
                <a:ln w="6600">
                  <a:solidFill>
                    <a:schemeClr val="accent2"/>
                  </a:solidFill>
                  <a:prstDash val="solid"/>
                </a:ln>
                <a:solidFill>
                  <a:srgbClr val="FFFFFF"/>
                </a:solidFill>
                <a:effectLst>
                  <a:outerShdw dist="38100" dir="2700000" algn="tl" rotWithShape="0">
                    <a:schemeClr val="accent2"/>
                  </a:outerShdw>
                </a:effectLst>
              </a:rPr>
              <a:t>6. Reasons of Conflict </a:t>
            </a:r>
          </a:p>
        </p:txBody>
      </p:sp>
      <p:sp>
        <p:nvSpPr>
          <p:cNvPr id="8" name="TextBox 7">
            <a:extLst>
              <a:ext uri="{FF2B5EF4-FFF2-40B4-BE49-F238E27FC236}">
                <a16:creationId xmlns:a16="http://schemas.microsoft.com/office/drawing/2014/main" id="{E01CEDD9-F3CD-40B1-A859-06FD5EC13960}"/>
              </a:ext>
            </a:extLst>
          </p:cNvPr>
          <p:cNvSpPr txBox="1"/>
          <p:nvPr/>
        </p:nvSpPr>
        <p:spPr>
          <a:xfrm>
            <a:off x="10431262" y="275323"/>
            <a:ext cx="701336"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Vasileios </a:t>
            </a:r>
            <a:r>
              <a:rPr lang="en-US" sz="1000" b="0" kern="1200" dirty="0" err="1">
                <a:solidFill>
                  <a:schemeClr val="lt1"/>
                </a:solidFill>
                <a:effectLst/>
                <a:latin typeface="+mn-lt"/>
                <a:ea typeface="+mn-ea"/>
                <a:cs typeface="+mn-cs"/>
              </a:rPr>
              <a:t>Kanidis</a:t>
            </a:r>
            <a:r>
              <a:rPr lang="en-US" sz="1000" b="0" kern="1200" dirty="0">
                <a:solidFill>
                  <a:schemeClr val="lt1"/>
                </a:solidFill>
                <a:effectLst/>
                <a:latin typeface="+mn-lt"/>
                <a:ea typeface="+mn-ea"/>
                <a:cs typeface="+mn-cs"/>
              </a:rPr>
              <a:t>: </a:t>
            </a:r>
            <a:r>
              <a:rPr lang="en-GB" sz="1000" b="0" i="0" kern="1200" dirty="0">
                <a:solidFill>
                  <a:schemeClr val="lt1"/>
                </a:solidFill>
                <a:effectLst/>
                <a:latin typeface="+mn-lt"/>
                <a:ea typeface="+mn-ea"/>
                <a:cs typeface="+mn-cs"/>
              </a:rPr>
              <a:t>2023046</a:t>
            </a:r>
            <a:endParaRPr lang="en-US" sz="10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endParaRPr lang="en-GB" sz="1000" dirty="0"/>
          </a:p>
        </p:txBody>
      </p:sp>
    </p:spTree>
    <p:extLst>
      <p:ext uri="{BB962C8B-B14F-4D97-AF65-F5344CB8AC3E}">
        <p14:creationId xmlns:p14="http://schemas.microsoft.com/office/powerpoint/2010/main" val="1010431398"/>
      </p:ext>
    </p:extLst>
  </p:cSld>
  <p:clrMapOvr>
    <a:overrideClrMapping bg1="dk1" tx1="lt1" bg2="dk2" tx2="lt2" accent1="accent1" accent2="accent2" accent3="accent3" accent4="accent4" accent5="accent5" accent6="accent6" hlink="hlink" folHlink="folHlink"/>
  </p:clrMapOvr>
  <p:transition spd="med">
    <p:pull/>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01488-E47B-465D-A524-87AC74574820}"/>
              </a:ext>
            </a:extLst>
          </p:cNvPr>
          <p:cNvSpPr>
            <a:spLocks noGrp="1"/>
          </p:cNvSpPr>
          <p:nvPr>
            <p:ph type="title"/>
          </p:nvPr>
        </p:nvSpPr>
        <p:spPr>
          <a:xfrm>
            <a:off x="1802167" y="2325950"/>
            <a:ext cx="2760955" cy="1393794"/>
          </a:xfrm>
          <a:noFill/>
        </p:spPr>
        <p:txBody>
          <a:bodyPr anchor="t">
            <a:normAutofit fontScale="90000"/>
          </a:bodyPr>
          <a:lstStyle/>
          <a:p>
            <a:r>
              <a:rPr lang="en-GB" sz="4000" b="1" dirty="0"/>
              <a:t>How to manage Conflict</a:t>
            </a:r>
          </a:p>
        </p:txBody>
      </p:sp>
      <p:graphicFrame>
        <p:nvGraphicFramePr>
          <p:cNvPr id="5" name="Content Placeholder 2">
            <a:extLst>
              <a:ext uri="{FF2B5EF4-FFF2-40B4-BE49-F238E27FC236}">
                <a16:creationId xmlns:a16="http://schemas.microsoft.com/office/drawing/2014/main" id="{389B0FB9-865A-4261-8406-71D2FC1ECC00}"/>
              </a:ext>
            </a:extLst>
          </p:cNvPr>
          <p:cNvGraphicFramePr>
            <a:graphicFrameLocks noGrp="1"/>
          </p:cNvGraphicFramePr>
          <p:nvPr>
            <p:ph idx="1"/>
            <p:extLst>
              <p:ext uri="{D42A27DB-BD31-4B8C-83A1-F6EECF244321}">
                <p14:modId xmlns:p14="http://schemas.microsoft.com/office/powerpoint/2010/main" val="257145328"/>
              </p:ext>
            </p:extLst>
          </p:nvPr>
        </p:nvGraphicFramePr>
        <p:xfrm>
          <a:off x="5815855" y="546369"/>
          <a:ext cx="5508711" cy="5509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33077EC-F2C4-4E0C-BED7-72B643B68062}"/>
              </a:ext>
            </a:extLst>
          </p:cNvPr>
          <p:cNvSpPr txBox="1"/>
          <p:nvPr/>
        </p:nvSpPr>
        <p:spPr>
          <a:xfrm>
            <a:off x="10431262" y="275323"/>
            <a:ext cx="701336"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Vasileios </a:t>
            </a:r>
            <a:r>
              <a:rPr lang="en-US" sz="1000" b="0" kern="1200" dirty="0" err="1">
                <a:solidFill>
                  <a:schemeClr val="lt1"/>
                </a:solidFill>
                <a:effectLst/>
                <a:latin typeface="+mn-lt"/>
                <a:ea typeface="+mn-ea"/>
                <a:cs typeface="+mn-cs"/>
              </a:rPr>
              <a:t>Kanidis</a:t>
            </a:r>
            <a:r>
              <a:rPr lang="en-US" sz="1000" b="0" kern="1200" dirty="0">
                <a:solidFill>
                  <a:schemeClr val="lt1"/>
                </a:solidFill>
                <a:effectLst/>
                <a:latin typeface="+mn-lt"/>
                <a:ea typeface="+mn-ea"/>
                <a:cs typeface="+mn-cs"/>
              </a:rPr>
              <a:t>: </a:t>
            </a:r>
            <a:r>
              <a:rPr lang="en-GB" sz="1000" b="0" i="0" kern="1200" dirty="0">
                <a:solidFill>
                  <a:schemeClr val="lt1"/>
                </a:solidFill>
                <a:effectLst/>
                <a:latin typeface="+mn-lt"/>
                <a:ea typeface="+mn-ea"/>
                <a:cs typeface="+mn-cs"/>
              </a:rPr>
              <a:t>2023046</a:t>
            </a:r>
            <a:endParaRPr lang="en-US" sz="10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endParaRPr lang="en-GB" sz="1000" dirty="0"/>
          </a:p>
        </p:txBody>
      </p:sp>
    </p:spTree>
    <p:extLst>
      <p:ext uri="{BB962C8B-B14F-4D97-AF65-F5344CB8AC3E}">
        <p14:creationId xmlns:p14="http://schemas.microsoft.com/office/powerpoint/2010/main" val="231983201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ECB9-EEDA-400B-AF06-39B8C1A01E3F}"/>
              </a:ext>
            </a:extLst>
          </p:cNvPr>
          <p:cNvSpPr>
            <a:spLocks noGrp="1"/>
          </p:cNvSpPr>
          <p:nvPr>
            <p:ph type="title"/>
          </p:nvPr>
        </p:nvSpPr>
        <p:spPr>
          <a:xfrm>
            <a:off x="838200" y="425095"/>
            <a:ext cx="5521413" cy="1400530"/>
          </a:xfrm>
        </p:spPr>
        <p:txBody>
          <a:bodyPr/>
          <a:lstStyle/>
          <a:p>
            <a:r>
              <a:rPr lang="en-GB" b="1" dirty="0"/>
              <a:t>Thomas-Kilmann</a:t>
            </a:r>
          </a:p>
        </p:txBody>
      </p:sp>
      <p:sp>
        <p:nvSpPr>
          <p:cNvPr id="3" name="Content Placeholder 2">
            <a:extLst>
              <a:ext uri="{FF2B5EF4-FFF2-40B4-BE49-F238E27FC236}">
                <a16:creationId xmlns:a16="http://schemas.microsoft.com/office/drawing/2014/main" id="{BD198388-7A2F-4B79-ABC5-70449DF944F1}"/>
              </a:ext>
            </a:extLst>
          </p:cNvPr>
          <p:cNvSpPr>
            <a:spLocks noGrp="1"/>
          </p:cNvSpPr>
          <p:nvPr>
            <p:ph idx="1"/>
          </p:nvPr>
        </p:nvSpPr>
        <p:spPr>
          <a:xfrm>
            <a:off x="838200" y="1825625"/>
            <a:ext cx="4994189" cy="3874783"/>
          </a:xfrm>
        </p:spPr>
        <p:txBody>
          <a:bodyPr>
            <a:normAutofit/>
          </a:bodyPr>
          <a:lstStyle/>
          <a:p>
            <a:pPr marL="0" indent="0">
              <a:buNone/>
            </a:pPr>
            <a:r>
              <a:rPr lang="en-GB" sz="2400" b="1" dirty="0"/>
              <a:t>Conflict model</a:t>
            </a:r>
          </a:p>
          <a:p>
            <a:pPr marL="0" indent="0">
              <a:buNone/>
            </a:pPr>
            <a:r>
              <a:rPr lang="en-GB" sz="2000" dirty="0"/>
              <a:t>The purpose of the model is that he realises that people deal with conflict differently and that he’s designed the model to flow in a way so that all different types of personalities can come to a resolution despite having different ways of dealing with conflict. The model identifies two dimensions of course of conflict (</a:t>
            </a:r>
            <a:r>
              <a:rPr lang="en-GB" sz="2000" b="1" dirty="0"/>
              <a:t>Assertiveness and Cooperativeness</a:t>
            </a:r>
            <a:r>
              <a:rPr lang="en-GB" sz="2000" dirty="0"/>
              <a:t>).</a:t>
            </a:r>
          </a:p>
        </p:txBody>
      </p:sp>
      <p:pic>
        <p:nvPicPr>
          <p:cNvPr id="2050" name="Picture 2" descr="See the source image">
            <a:extLst>
              <a:ext uri="{FF2B5EF4-FFF2-40B4-BE49-F238E27FC236}">
                <a16:creationId xmlns:a16="http://schemas.microsoft.com/office/drawing/2014/main" id="{0804CE82-9A59-4291-885F-7FDB7FBB0D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9613" y="1988647"/>
            <a:ext cx="5257800" cy="35487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A364B3A-B638-461D-8DD6-BF00CC16054E}"/>
              </a:ext>
            </a:extLst>
          </p:cNvPr>
          <p:cNvSpPr txBox="1"/>
          <p:nvPr/>
        </p:nvSpPr>
        <p:spPr>
          <a:xfrm>
            <a:off x="10431262" y="275323"/>
            <a:ext cx="701336"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Vasileios </a:t>
            </a:r>
            <a:r>
              <a:rPr lang="en-US" sz="1000" b="0" kern="1200" dirty="0" err="1">
                <a:solidFill>
                  <a:schemeClr val="lt1"/>
                </a:solidFill>
                <a:effectLst/>
                <a:latin typeface="+mn-lt"/>
                <a:ea typeface="+mn-ea"/>
                <a:cs typeface="+mn-cs"/>
              </a:rPr>
              <a:t>Kanidis</a:t>
            </a:r>
            <a:r>
              <a:rPr lang="en-US" sz="1000" b="0" kern="1200" dirty="0">
                <a:solidFill>
                  <a:schemeClr val="lt1"/>
                </a:solidFill>
                <a:effectLst/>
                <a:latin typeface="+mn-lt"/>
                <a:ea typeface="+mn-ea"/>
                <a:cs typeface="+mn-cs"/>
              </a:rPr>
              <a:t>: </a:t>
            </a:r>
            <a:r>
              <a:rPr lang="en-GB" sz="1000" b="0" i="0" kern="1200" dirty="0">
                <a:solidFill>
                  <a:schemeClr val="lt1"/>
                </a:solidFill>
                <a:effectLst/>
                <a:latin typeface="+mn-lt"/>
                <a:ea typeface="+mn-ea"/>
                <a:cs typeface="+mn-cs"/>
              </a:rPr>
              <a:t>2023046</a:t>
            </a:r>
            <a:endParaRPr lang="en-US" sz="10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endParaRPr lang="en-GB" sz="1000" dirty="0"/>
          </a:p>
        </p:txBody>
      </p:sp>
    </p:spTree>
    <p:extLst>
      <p:ext uri="{BB962C8B-B14F-4D97-AF65-F5344CB8AC3E}">
        <p14:creationId xmlns:p14="http://schemas.microsoft.com/office/powerpoint/2010/main" val="17238933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7B15D-610A-4FE5-BA8B-1766988AFC65}"/>
              </a:ext>
            </a:extLst>
          </p:cNvPr>
          <p:cNvSpPr>
            <a:spLocks noGrp="1"/>
          </p:cNvSpPr>
          <p:nvPr>
            <p:ph type="title"/>
          </p:nvPr>
        </p:nvSpPr>
        <p:spPr>
          <a:xfrm>
            <a:off x="648930" y="629266"/>
            <a:ext cx="4545641" cy="1223983"/>
          </a:xfrm>
        </p:spPr>
        <p:txBody>
          <a:bodyPr>
            <a:normAutofit/>
          </a:bodyPr>
          <a:lstStyle/>
          <a:p>
            <a:r>
              <a:rPr lang="en-GB" b="1" dirty="0"/>
              <a:t>Delegation </a:t>
            </a:r>
          </a:p>
        </p:txBody>
      </p:sp>
      <p:sp>
        <p:nvSpPr>
          <p:cNvPr id="3" name="Content Placeholder 2">
            <a:extLst>
              <a:ext uri="{FF2B5EF4-FFF2-40B4-BE49-F238E27FC236}">
                <a16:creationId xmlns:a16="http://schemas.microsoft.com/office/drawing/2014/main" id="{8B1D4E68-7296-4E9A-8544-9CA8E1D637D2}"/>
              </a:ext>
            </a:extLst>
          </p:cNvPr>
          <p:cNvSpPr>
            <a:spLocks noGrp="1"/>
          </p:cNvSpPr>
          <p:nvPr>
            <p:ph idx="1"/>
          </p:nvPr>
        </p:nvSpPr>
        <p:spPr>
          <a:xfrm>
            <a:off x="804573" y="2440195"/>
            <a:ext cx="3777155" cy="2415355"/>
          </a:xfrm>
        </p:spPr>
        <p:txBody>
          <a:bodyPr>
            <a:normAutofit/>
          </a:bodyPr>
          <a:lstStyle/>
          <a:p>
            <a:pPr marL="0" indent="0">
              <a:buNone/>
            </a:pPr>
            <a:r>
              <a:rPr lang="en-GB" sz="2400"/>
              <a:t>Delegation is the act of assigning a certain task to an individual or a group of people. </a:t>
            </a:r>
          </a:p>
          <a:p>
            <a:pPr marL="0" indent="0">
              <a:buNone/>
            </a:pPr>
            <a:endParaRPr lang="en-GB"/>
          </a:p>
          <a:p>
            <a:pPr marL="0" indent="0">
              <a:buNone/>
            </a:pPr>
            <a:endParaRPr lang="en-GB"/>
          </a:p>
        </p:txBody>
      </p:sp>
      <p:pic>
        <p:nvPicPr>
          <p:cNvPr id="4098" name="Picture 2" descr="Image result for delegation">
            <a:extLst>
              <a:ext uri="{FF2B5EF4-FFF2-40B4-BE49-F238E27FC236}">
                <a16:creationId xmlns:a16="http://schemas.microsoft.com/office/drawing/2014/main" id="{57910957-0D46-447F-A2F0-7FCF46C71B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94571" y="1488332"/>
            <a:ext cx="6348499" cy="431908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3653F1C-5EA9-4B7F-AA88-510C4909804D}"/>
              </a:ext>
            </a:extLst>
          </p:cNvPr>
          <p:cNvSpPr txBox="1"/>
          <p:nvPr/>
        </p:nvSpPr>
        <p:spPr>
          <a:xfrm>
            <a:off x="10431262" y="275323"/>
            <a:ext cx="701336"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Vasileios </a:t>
            </a:r>
            <a:r>
              <a:rPr lang="en-US" sz="1000" b="0" kern="1200" dirty="0" err="1">
                <a:solidFill>
                  <a:schemeClr val="lt1"/>
                </a:solidFill>
                <a:effectLst/>
                <a:latin typeface="+mn-lt"/>
                <a:ea typeface="+mn-ea"/>
                <a:cs typeface="+mn-cs"/>
              </a:rPr>
              <a:t>Kanidis</a:t>
            </a:r>
            <a:r>
              <a:rPr lang="en-US" sz="1000" b="0" kern="1200" dirty="0">
                <a:solidFill>
                  <a:schemeClr val="lt1"/>
                </a:solidFill>
                <a:effectLst/>
                <a:latin typeface="+mn-lt"/>
                <a:ea typeface="+mn-ea"/>
                <a:cs typeface="+mn-cs"/>
              </a:rPr>
              <a:t>: </a:t>
            </a:r>
            <a:r>
              <a:rPr lang="en-GB" sz="1000" b="0" i="0" kern="1200" dirty="0">
                <a:solidFill>
                  <a:schemeClr val="lt1"/>
                </a:solidFill>
                <a:effectLst/>
                <a:latin typeface="+mn-lt"/>
                <a:ea typeface="+mn-ea"/>
                <a:cs typeface="+mn-cs"/>
              </a:rPr>
              <a:t>2023046</a:t>
            </a:r>
            <a:endParaRPr lang="en-US" sz="10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endParaRPr lang="en-GB" sz="1000" dirty="0"/>
          </a:p>
        </p:txBody>
      </p:sp>
    </p:spTree>
    <p:extLst>
      <p:ext uri="{BB962C8B-B14F-4D97-AF65-F5344CB8AC3E}">
        <p14:creationId xmlns:p14="http://schemas.microsoft.com/office/powerpoint/2010/main" val="3054324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05623-CE3B-4554-9FE8-849C00C61D52}"/>
              </a:ext>
            </a:extLst>
          </p:cNvPr>
          <p:cNvSpPr>
            <a:spLocks noGrp="1"/>
          </p:cNvSpPr>
          <p:nvPr>
            <p:ph type="title"/>
          </p:nvPr>
        </p:nvSpPr>
        <p:spPr>
          <a:xfrm>
            <a:off x="646111" y="452718"/>
            <a:ext cx="6464121" cy="1400530"/>
          </a:xfrm>
        </p:spPr>
        <p:txBody>
          <a:bodyPr/>
          <a:lstStyle/>
          <a:p>
            <a:r>
              <a:rPr lang="en-GB" b="1" dirty="0"/>
              <a:t>Effective delegation  </a:t>
            </a:r>
          </a:p>
        </p:txBody>
      </p:sp>
      <p:sp>
        <p:nvSpPr>
          <p:cNvPr id="3" name="Content Placeholder 2">
            <a:extLst>
              <a:ext uri="{FF2B5EF4-FFF2-40B4-BE49-F238E27FC236}">
                <a16:creationId xmlns:a16="http://schemas.microsoft.com/office/drawing/2014/main" id="{66B159BB-4A32-4DC3-8E76-8E442969EA14}"/>
              </a:ext>
            </a:extLst>
          </p:cNvPr>
          <p:cNvSpPr>
            <a:spLocks noGrp="1"/>
          </p:cNvSpPr>
          <p:nvPr>
            <p:ph idx="1"/>
          </p:nvPr>
        </p:nvSpPr>
        <p:spPr>
          <a:xfrm>
            <a:off x="646110" y="1984824"/>
            <a:ext cx="5639360" cy="4195481"/>
          </a:xfrm>
        </p:spPr>
        <p:txBody>
          <a:bodyPr/>
          <a:lstStyle/>
          <a:p>
            <a:pPr marL="0" indent="0">
              <a:buNone/>
            </a:pPr>
            <a:r>
              <a:rPr lang="en-GB"/>
              <a:t>When delegation is delivered effective it can have benefits such as:</a:t>
            </a:r>
          </a:p>
          <a:p>
            <a:pPr>
              <a:buFontTx/>
              <a:buChar char="-"/>
            </a:pPr>
            <a:r>
              <a:rPr lang="en-GB"/>
              <a:t>It can reduce stress </a:t>
            </a:r>
          </a:p>
          <a:p>
            <a:pPr>
              <a:buFontTx/>
              <a:buChar char="-"/>
            </a:pPr>
            <a:r>
              <a:rPr lang="en-GB"/>
              <a:t>Improve time management</a:t>
            </a:r>
          </a:p>
          <a:p>
            <a:pPr>
              <a:buFontTx/>
              <a:buChar char="-"/>
            </a:pPr>
            <a:r>
              <a:rPr lang="en-GB"/>
              <a:t>Increase trust </a:t>
            </a:r>
          </a:p>
          <a:p>
            <a:pPr>
              <a:buFontTx/>
              <a:buChar char="-"/>
            </a:pPr>
            <a:r>
              <a:rPr lang="en-GB"/>
              <a:t>Elevate self-esteem and confidence</a:t>
            </a:r>
          </a:p>
          <a:p>
            <a:pPr>
              <a:buFontTx/>
              <a:buChar char="-"/>
            </a:pPr>
            <a:r>
              <a:rPr lang="en-GB"/>
              <a:t>Increases teamwork  </a:t>
            </a:r>
          </a:p>
          <a:p>
            <a:pPr>
              <a:buFontTx/>
              <a:buChar char="-"/>
            </a:pPr>
            <a:r>
              <a:rPr lang="en-GB"/>
              <a:t>Increases productivity and efficiency</a:t>
            </a:r>
          </a:p>
          <a:p>
            <a:pPr>
              <a:buFontTx/>
              <a:buChar char="-"/>
            </a:pPr>
            <a:r>
              <a:rPr lang="en-GB"/>
              <a:t>Sense of achievement </a:t>
            </a:r>
          </a:p>
        </p:txBody>
      </p:sp>
      <p:pic>
        <p:nvPicPr>
          <p:cNvPr id="5124" name="Picture 4" descr="Image result for good delegation">
            <a:extLst>
              <a:ext uri="{FF2B5EF4-FFF2-40B4-BE49-F238E27FC236}">
                <a16:creationId xmlns:a16="http://schemas.microsoft.com/office/drawing/2014/main" id="{DAC8CCB3-5F59-4DB7-BE2D-0497FAA9AF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0232" y="1984824"/>
            <a:ext cx="4408637" cy="351130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24A3AAC-9291-4E53-9214-007B9966EB66}"/>
              </a:ext>
            </a:extLst>
          </p:cNvPr>
          <p:cNvSpPr txBox="1"/>
          <p:nvPr/>
        </p:nvSpPr>
        <p:spPr>
          <a:xfrm>
            <a:off x="10431262" y="275323"/>
            <a:ext cx="701336"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Vasileios </a:t>
            </a:r>
            <a:r>
              <a:rPr lang="en-US" sz="1000" b="0" kern="1200" dirty="0" err="1">
                <a:solidFill>
                  <a:schemeClr val="lt1"/>
                </a:solidFill>
                <a:effectLst/>
                <a:latin typeface="+mn-lt"/>
                <a:ea typeface="+mn-ea"/>
                <a:cs typeface="+mn-cs"/>
              </a:rPr>
              <a:t>Kanidis</a:t>
            </a:r>
            <a:r>
              <a:rPr lang="en-US" sz="1000" b="0" kern="1200" dirty="0">
                <a:solidFill>
                  <a:schemeClr val="lt1"/>
                </a:solidFill>
                <a:effectLst/>
                <a:latin typeface="+mn-lt"/>
                <a:ea typeface="+mn-ea"/>
                <a:cs typeface="+mn-cs"/>
              </a:rPr>
              <a:t>: </a:t>
            </a:r>
            <a:r>
              <a:rPr lang="en-GB" sz="1000" b="0" i="0" kern="1200" dirty="0">
                <a:solidFill>
                  <a:schemeClr val="lt1"/>
                </a:solidFill>
                <a:effectLst/>
                <a:latin typeface="+mn-lt"/>
                <a:ea typeface="+mn-ea"/>
                <a:cs typeface="+mn-cs"/>
              </a:rPr>
              <a:t>2023046</a:t>
            </a:r>
            <a:endParaRPr lang="en-US" sz="10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endParaRPr lang="en-GB" sz="1000" dirty="0"/>
          </a:p>
        </p:txBody>
      </p:sp>
    </p:spTree>
    <p:extLst>
      <p:ext uri="{BB962C8B-B14F-4D97-AF65-F5344CB8AC3E}">
        <p14:creationId xmlns:p14="http://schemas.microsoft.com/office/powerpoint/2010/main" val="2602583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4588-BB78-4573-9EC9-F5BB0251FB9F}"/>
              </a:ext>
            </a:extLst>
          </p:cNvPr>
          <p:cNvSpPr>
            <a:spLocks noGrp="1"/>
          </p:cNvSpPr>
          <p:nvPr>
            <p:ph type="title"/>
          </p:nvPr>
        </p:nvSpPr>
        <p:spPr>
          <a:xfrm>
            <a:off x="648930" y="629266"/>
            <a:ext cx="6656184" cy="1223983"/>
          </a:xfrm>
        </p:spPr>
        <p:txBody>
          <a:bodyPr>
            <a:normAutofit/>
          </a:bodyPr>
          <a:lstStyle/>
          <a:p>
            <a:r>
              <a:rPr lang="en-GB" b="1" dirty="0"/>
              <a:t>Poor delegation </a:t>
            </a:r>
          </a:p>
        </p:txBody>
      </p:sp>
      <p:sp>
        <p:nvSpPr>
          <p:cNvPr id="3" name="Content Placeholder 2">
            <a:extLst>
              <a:ext uri="{FF2B5EF4-FFF2-40B4-BE49-F238E27FC236}">
                <a16:creationId xmlns:a16="http://schemas.microsoft.com/office/drawing/2014/main" id="{E418E466-F36A-424A-8BAA-B9AB36F1ADBD}"/>
              </a:ext>
            </a:extLst>
          </p:cNvPr>
          <p:cNvSpPr>
            <a:spLocks noGrp="1"/>
          </p:cNvSpPr>
          <p:nvPr>
            <p:ph idx="1"/>
          </p:nvPr>
        </p:nvSpPr>
        <p:spPr>
          <a:xfrm>
            <a:off x="1103311" y="2052214"/>
            <a:ext cx="5248851" cy="4196185"/>
          </a:xfrm>
        </p:spPr>
        <p:txBody>
          <a:bodyPr>
            <a:normAutofit/>
          </a:bodyPr>
          <a:lstStyle/>
          <a:p>
            <a:pPr marL="0" indent="0">
              <a:buNone/>
            </a:pPr>
            <a:r>
              <a:rPr lang="en-GB"/>
              <a:t>When delegation is delivered poorly these are some of its effect: </a:t>
            </a:r>
          </a:p>
          <a:p>
            <a:pPr>
              <a:buFontTx/>
              <a:buChar char="-"/>
            </a:pPr>
            <a:r>
              <a:rPr lang="en-GB"/>
              <a:t>Lack of control</a:t>
            </a:r>
          </a:p>
          <a:p>
            <a:pPr>
              <a:buFontTx/>
              <a:buChar char="-"/>
            </a:pPr>
            <a:r>
              <a:rPr lang="en-GB"/>
              <a:t>Stress/frustration </a:t>
            </a:r>
          </a:p>
          <a:p>
            <a:pPr>
              <a:buFontTx/>
              <a:buChar char="-"/>
            </a:pPr>
            <a:r>
              <a:rPr lang="en-GB"/>
              <a:t>Confusion </a:t>
            </a:r>
          </a:p>
          <a:p>
            <a:pPr>
              <a:buFontTx/>
              <a:buChar char="-"/>
            </a:pPr>
            <a:r>
              <a:rPr lang="en-GB"/>
              <a:t>Failing to achieve the task </a:t>
            </a:r>
          </a:p>
          <a:p>
            <a:pPr>
              <a:buFontTx/>
              <a:buChar char="-"/>
            </a:pPr>
            <a:r>
              <a:rPr lang="en-GB"/>
              <a:t>Lack of trust </a:t>
            </a:r>
          </a:p>
          <a:p>
            <a:pPr>
              <a:buFontTx/>
              <a:buChar char="-"/>
            </a:pPr>
            <a:r>
              <a:rPr lang="en-GB"/>
              <a:t>Fear of criticism </a:t>
            </a:r>
          </a:p>
        </p:txBody>
      </p:sp>
      <p:pic>
        <p:nvPicPr>
          <p:cNvPr id="6146" name="Picture 2" descr="Image result for effects of bad delegation">
            <a:extLst>
              <a:ext uri="{FF2B5EF4-FFF2-40B4-BE49-F238E27FC236}">
                <a16:creationId xmlns:a16="http://schemas.microsoft.com/office/drawing/2014/main" id="{FCBCCCD1-34ED-402E-8FD6-290C926D26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53" r="6650" b="-3"/>
          <a:stretch/>
        </p:blipFill>
        <p:spPr bwMode="auto">
          <a:xfrm>
            <a:off x="7305114" y="2052214"/>
            <a:ext cx="4237956" cy="326200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B3BA6F9-E048-41B0-B077-723D78423E73}"/>
              </a:ext>
            </a:extLst>
          </p:cNvPr>
          <p:cNvSpPr txBox="1"/>
          <p:nvPr/>
        </p:nvSpPr>
        <p:spPr>
          <a:xfrm>
            <a:off x="10431262" y="275323"/>
            <a:ext cx="701336" cy="707886"/>
          </a:xfrm>
          <a:prstGeom prst="rect">
            <a:avLst/>
          </a:prstGeom>
          <a:noFill/>
        </p:spPr>
        <p:txBody>
          <a:bodyPr wrap="square" rtlCol="0">
            <a:spAutoFit/>
          </a:bodyPr>
          <a:lstStyle/>
          <a:p>
            <a:r>
              <a:rPr lang="en-US" sz="1000" b="0" kern="1200" dirty="0">
                <a:solidFill>
                  <a:schemeClr val="lt1"/>
                </a:solidFill>
                <a:effectLst/>
                <a:latin typeface="+mn-lt"/>
                <a:ea typeface="+mn-ea"/>
                <a:cs typeface="+mn-cs"/>
              </a:rPr>
              <a:t>Vasileios </a:t>
            </a:r>
            <a:r>
              <a:rPr lang="en-US" sz="1000" b="0" kern="1200" dirty="0" err="1">
                <a:solidFill>
                  <a:schemeClr val="lt1"/>
                </a:solidFill>
                <a:effectLst/>
                <a:latin typeface="+mn-lt"/>
                <a:ea typeface="+mn-ea"/>
                <a:cs typeface="+mn-cs"/>
              </a:rPr>
              <a:t>Kanidis</a:t>
            </a:r>
            <a:r>
              <a:rPr lang="en-US" sz="1000" b="0" kern="1200" dirty="0">
                <a:solidFill>
                  <a:schemeClr val="lt1"/>
                </a:solidFill>
                <a:effectLst/>
                <a:latin typeface="+mn-lt"/>
                <a:ea typeface="+mn-ea"/>
                <a:cs typeface="+mn-cs"/>
              </a:rPr>
              <a:t>: </a:t>
            </a:r>
            <a:r>
              <a:rPr lang="en-GB" sz="1000" b="0" i="0" kern="1200" dirty="0">
                <a:solidFill>
                  <a:schemeClr val="lt1"/>
                </a:solidFill>
                <a:effectLst/>
                <a:latin typeface="+mn-lt"/>
                <a:ea typeface="+mn-ea"/>
                <a:cs typeface="+mn-cs"/>
              </a:rPr>
              <a:t>2023046</a:t>
            </a:r>
            <a:endParaRPr lang="en-US" sz="1000" b="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endParaRPr lang="en-GB" sz="1000" dirty="0"/>
          </a:p>
        </p:txBody>
      </p:sp>
    </p:spTree>
    <p:extLst>
      <p:ext uri="{BB962C8B-B14F-4D97-AF65-F5344CB8AC3E}">
        <p14:creationId xmlns:p14="http://schemas.microsoft.com/office/powerpoint/2010/main" val="31728018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46E7B-BF5D-44B8-A974-4E34F4919F69}"/>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3C4713A5-A95C-4E03-8F34-894D41E8B8EA}"/>
              </a:ext>
            </a:extLst>
          </p:cNvPr>
          <p:cNvSpPr>
            <a:spLocks noGrp="1"/>
          </p:cNvSpPr>
          <p:nvPr>
            <p:ph idx="1"/>
          </p:nvPr>
        </p:nvSpPr>
        <p:spPr/>
        <p:txBody>
          <a:bodyPr vert="horz" lIns="91440" tIns="45720" rIns="91440" bIns="45720" rtlCol="0" anchor="t">
            <a:normAutofit/>
          </a:bodyPr>
          <a:lstStyle/>
          <a:p>
            <a:r>
              <a:rPr lang="en-GB" dirty="0">
                <a:ea typeface="+mj-lt"/>
                <a:cs typeface="+mj-lt"/>
              </a:rPr>
              <a:t>Undoubtedly care homes will continue to face significant challenges in the future. Unstable staffing ultimately perpetuates the other challenges that have already been identified. In summary, recruitment and retaining  is the first and most important step for care homes together with  team working it enables delivery of quality care to residents in care homes. </a:t>
            </a:r>
            <a:endParaRPr lang="en-GB" dirty="0"/>
          </a:p>
        </p:txBody>
      </p:sp>
      <p:sp>
        <p:nvSpPr>
          <p:cNvPr id="4" name="TextBox 3">
            <a:extLst>
              <a:ext uri="{FF2B5EF4-FFF2-40B4-BE49-F238E27FC236}">
                <a16:creationId xmlns:a16="http://schemas.microsoft.com/office/drawing/2014/main" id="{DFE8D0EE-7E03-4554-862A-3D4A610B678A}"/>
              </a:ext>
            </a:extLst>
          </p:cNvPr>
          <p:cNvSpPr txBox="1"/>
          <p:nvPr/>
        </p:nvSpPr>
        <p:spPr>
          <a:xfrm>
            <a:off x="10404630" y="248575"/>
            <a:ext cx="710213" cy="707886"/>
          </a:xfrm>
          <a:prstGeom prst="rect">
            <a:avLst/>
          </a:prstGeom>
          <a:noFill/>
        </p:spPr>
        <p:txBody>
          <a:bodyPr wrap="square" rtlCol="0">
            <a:spAutoFit/>
          </a:bodyPr>
          <a:lstStyle/>
          <a:p>
            <a:r>
              <a:rPr lang="en-US" sz="1000" b="0" kern="1200" dirty="0" err="1">
                <a:solidFill>
                  <a:schemeClr val="lt1"/>
                </a:solidFill>
                <a:effectLst/>
                <a:latin typeface="+mn-lt"/>
                <a:ea typeface="+mn-ea"/>
                <a:cs typeface="+mn-cs"/>
              </a:rPr>
              <a:t>Gatin</a:t>
            </a:r>
            <a:r>
              <a:rPr lang="en-US" sz="1000" b="0" kern="1200" dirty="0">
                <a:solidFill>
                  <a:schemeClr val="lt1"/>
                </a:solidFill>
                <a:effectLst/>
                <a:latin typeface="+mn-lt"/>
                <a:ea typeface="+mn-ea"/>
                <a:cs typeface="+mn-cs"/>
              </a:rPr>
              <a:t> Cosmin: 1812187</a:t>
            </a:r>
          </a:p>
          <a:p>
            <a:endParaRPr lang="en-GB" sz="1000" dirty="0"/>
          </a:p>
        </p:txBody>
      </p:sp>
    </p:spTree>
    <p:extLst>
      <p:ext uri="{BB962C8B-B14F-4D97-AF65-F5344CB8AC3E}">
        <p14:creationId xmlns:p14="http://schemas.microsoft.com/office/powerpoint/2010/main" val="1778932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7469F01-FEBC-4DBA-8F65-DF5650C4A635}"/>
              </a:ext>
            </a:extLst>
          </p:cNvPr>
          <p:cNvSpPr>
            <a:spLocks noGrp="1"/>
          </p:cNvSpPr>
          <p:nvPr>
            <p:ph type="title"/>
          </p:nvPr>
        </p:nvSpPr>
        <p:spPr/>
        <p:txBody>
          <a:bodyPr/>
          <a:lstStyle/>
          <a:p>
            <a:br>
              <a:rPr lang="en-GB"/>
            </a:br>
            <a:endParaRPr lang="en-GB"/>
          </a:p>
        </p:txBody>
      </p:sp>
      <p:sp>
        <p:nvSpPr>
          <p:cNvPr id="2" name="TextBox 1">
            <a:extLst>
              <a:ext uri="{FF2B5EF4-FFF2-40B4-BE49-F238E27FC236}">
                <a16:creationId xmlns:a16="http://schemas.microsoft.com/office/drawing/2014/main" id="{9850DE78-D19C-413E-9796-EEEB4A95A1FB}"/>
              </a:ext>
            </a:extLst>
          </p:cNvPr>
          <p:cNvSpPr txBox="1"/>
          <p:nvPr/>
        </p:nvSpPr>
        <p:spPr>
          <a:xfrm>
            <a:off x="1676400" y="641230"/>
            <a:ext cx="27432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t>Wrap up</a:t>
            </a:r>
            <a:r>
              <a:rPr lang="en-GB" sz="4400" dirty="0"/>
              <a:t> </a:t>
            </a:r>
          </a:p>
        </p:txBody>
      </p:sp>
      <p:graphicFrame>
        <p:nvGraphicFramePr>
          <p:cNvPr id="15" name="Diagram 15">
            <a:extLst>
              <a:ext uri="{FF2B5EF4-FFF2-40B4-BE49-F238E27FC236}">
                <a16:creationId xmlns:a16="http://schemas.microsoft.com/office/drawing/2014/main" id="{82CBAAA4-95A0-471F-B905-BE2A703F8B0B}"/>
              </a:ext>
            </a:extLst>
          </p:cNvPr>
          <p:cNvGraphicFramePr>
            <a:graphicFrameLocks noGrp="1"/>
          </p:cNvGraphicFramePr>
          <p:nvPr>
            <p:ph idx="1"/>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21994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4" ma:contentTypeDescription="Create a new document." ma:contentTypeScope="" ma:versionID="6d07a51682930a045794f6ce5ef816fe">
  <xsd:schema xmlns:xsd="http://www.w3.org/2001/XMLSchema" xmlns:xs="http://www.w3.org/2001/XMLSchema" xmlns:p="http://schemas.microsoft.com/office/2006/metadata/properties" xmlns:ns3="dd7bbc2b-1d05-4a2b-aef3-b6f0207d1649" targetNamespace="http://schemas.microsoft.com/office/2006/metadata/properties" ma:root="true" ma:fieldsID="32919218e2dac293e690616d528889ba" ns3:_="">
    <xsd:import namespace="dd7bbc2b-1d05-4a2b-aef3-b6f0207d1649"/>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96C34A-4935-495C-809B-252F1FAF37ED}">
  <ds:schemaRefs>
    <ds:schemaRef ds:uri="dd7bbc2b-1d05-4a2b-aef3-b6f0207d164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D2A7E25-2FC7-4954-BA86-80517232B1CE}">
  <ds:schemaRefs>
    <ds:schemaRef ds:uri="dd7bbc2b-1d05-4a2b-aef3-b6f0207d164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594CA34-80FD-45E9-94E6-DC80B6FF8F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183</TotalTime>
  <Words>1248</Words>
  <Application>Microsoft Office PowerPoint</Application>
  <PresentationFormat>Widescreen</PresentationFormat>
  <Paragraphs>241</Paragraphs>
  <Slides>24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Ion</vt:lpstr>
      <vt:lpstr>Assignment </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to manage Conflict</vt:lpstr>
      <vt:lpstr>Thomas-Kilmann</vt:lpstr>
      <vt:lpstr>Delegation </vt:lpstr>
      <vt:lpstr>Effective delegation  </vt:lpstr>
      <vt:lpstr>Poor delegation </vt:lpstr>
      <vt:lpstr>Conclusion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INTODUCTION</dc:title>
  <dc:creator>Vasileios</dc:creator>
  <cp:lastModifiedBy>Ancuta Anechitoae</cp:lastModifiedBy>
  <cp:revision>174</cp:revision>
  <dcterms:created xsi:type="dcterms:W3CDTF">2021-05-24T10:53:04Z</dcterms:created>
  <dcterms:modified xsi:type="dcterms:W3CDTF">2021-06-07T10:56:54Z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