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5" r:id="rId5"/>
    <p:sldId id="257" r:id="rId6"/>
    <p:sldId id="258" r:id="rId7"/>
    <p:sldId id="259" r:id="rId8"/>
    <p:sldId id="266" r:id="rId9"/>
    <p:sldId id="267" r:id="rId10"/>
    <p:sldId id="269" r:id="rId11"/>
    <p:sldId id="26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A5D42-733A-436F-BB10-343681C31855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5C367-39D1-4D97-80FF-9822DA0DDF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0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FD4AE7-754A-330F-7F6A-B85DF4853F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A57900-53C2-1460-ED46-07C1F9911E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endParaRPr lang="en-GB">
              <a:solidFill>
                <a:srgbClr val="000000"/>
              </a:solidFill>
              <a:latin typeface="Aptos"/>
            </a:endParaRPr>
          </a:p>
          <a:p>
            <a:pPr lvl="0"/>
            <a:r>
              <a:rPr lang="en-GB">
                <a:solidFill>
                  <a:srgbClr val="000000"/>
                </a:solidFill>
                <a:latin typeface="Aptos"/>
              </a:rPr>
              <a:t>Illustration: AI-generated for this slide.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88CF1-BAF7-B09A-97A1-B530F356E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53E943-5DEA-0739-8D19-521A09573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3D96F-3DE9-0291-4FBD-6A18BC19B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CCA8E-1F84-4301-D09F-6214681C8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98959-1D88-F08C-D712-E4F4FA1F4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52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2F9E0-C344-1C2F-2C57-C8E24851C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BBB5A-3101-E734-D00D-64FFC7634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22C92-861A-4392-8BA3-84B39249B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7952D-F5A7-4610-D089-FCE9665CD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A35DD-784D-DC3D-EC7B-88A66AD1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34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A249-80E3-44B0-9F69-7D8FC2667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69CA8-3CAD-A2ED-F087-90268F0E93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C5EC5-3367-E875-99E0-96EEFDB17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7115A-F536-34C6-F231-C5B45F222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9C9AF-98EA-E087-AEF4-E8D53E673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59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4BAC-F9F6-D7FF-5799-96EBB7EB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51501-5475-379C-A2F3-4DA88C23A3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CBB14-7140-DC0E-0564-4BC9C5FB5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D396C-47DC-E509-BE62-C78E7A220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B34385-9F36-66DB-0213-E077CF237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557DAD-7F6A-9777-9E5D-D90B5B94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94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3147-0990-32F4-C260-5F2278D1F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5229-5345-574A-2355-0164E481D4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671D41-177D-CC4B-52ED-F16EEE9748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D963FC-0AC8-2E19-0ED7-419D3BCA64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73239C-3C8F-598E-7C2F-1E2B76B195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77E22A-A464-4DB3-4E9C-45F73F94E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0F4DE1-8A7B-B605-C1CD-48F6014C8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5B8AD6-D934-7965-944E-4C260D004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48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4FDF3-6125-B517-8057-B2F0CE7F4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027552-4CC4-38A0-7FB5-3EB373561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569C4-74D8-F36F-D33E-5ABC6F987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6702FE-12FA-C393-5927-ECE8CBF0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94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86B932-0DBE-E1FA-276D-21F426BCE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59DB62-07BB-98AD-EA8D-FABE49658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0F6B1C-D184-9652-5493-C425059A0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941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DD878-069F-D7F6-4506-FF62A57C2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D160A-6D22-75AB-3BA9-E940E6DDA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0DF00-EB88-23A1-0CE9-D6BFF2839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65233-1744-1EDA-A4F5-B6F97C689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0AB9A8-9501-3F52-D07D-E8ECA8D15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A0780-7E90-84CE-ABC4-5BE677D71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423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6F819-0AEF-54DE-BD3F-BF9AEABDA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D4C867-0C93-5444-DFF4-A9CA443A24E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13DFF-5428-3044-C039-7F84D067C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2A314-82F7-F128-329F-AE07B235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488CF-C73D-660B-33C1-7FF9CA70D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20B893-EDEB-4256-184A-42DE27C47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31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BB46-398F-2790-F32E-37A92FA5E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02120-0F0F-9727-274D-F91585AC4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A05EC-2D1F-B515-679C-F923BCD8D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22A50-AB84-77CC-271A-60C2D9B10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45E01-3656-F5B3-AE42-669A32D87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2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BD9F8D-C9A7-5307-432F-5BA85A06CC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E41B2A-837E-AEBD-FA80-6B72AA08A8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11267-BF69-7687-690D-858A965C4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F2F85-F849-42B9-A783-C4557C034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AE475-EF9A-ECF6-B99A-B40843D4B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306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0AF7C-632B-489D-7751-030776F6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9AC161-89A9-3A48-8CD3-C8F8ACAE5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D23BE-E011-98B6-B03B-D216260DBE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8952DC-DE70-4DC7-AF6C-D5FA6A2EB32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6B59C4-46F0-6DAF-F5AC-F03638AB9B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59D6F-980F-4963-79E1-15605A7838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508FAE-973C-4EAD-9C28-22964D71C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2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angegrowlive.org/careers-volunteering/job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4215D49-F8D1-3925-82EC-6950A74BDE1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458062"/>
            <a:ext cx="10515600" cy="3718901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Name: Peter Healy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Student ID: 2528572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Module Code: LCHS4009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Module: Professional Development within Health and Social Care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Lecturer: Bernice Ejiogu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/>
              <a:t>Submitted on: 18.10.26</a:t>
            </a:r>
          </a:p>
          <a:p>
            <a:pPr lvl="0">
              <a:lnSpc>
                <a:spcPct val="70000"/>
              </a:lnSpc>
            </a:pPr>
            <a:endParaRPr lang="en-GB" sz="220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8C14ED8-092B-50E5-FD88-A52D0AC5D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588" y="156371"/>
            <a:ext cx="5447592" cy="24196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B8178-B2B9-4A85-22F6-88F9B7323510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55A8D73-B05B-41D3-A775-CE2D4C828079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1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1323-E7B5-0701-83F0-E2668EAC92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2920" y="274320"/>
            <a:ext cx="11183111" cy="1188720"/>
          </a:xfrm>
        </p:spPr>
        <p:txBody>
          <a:bodyPr lIns="0" tIns="0">
            <a:noAutofit/>
          </a:bodyPr>
          <a:lstStyle/>
          <a:p>
            <a:pPr lvl="0">
              <a:spcAft>
                <a:spcPts val="600"/>
              </a:spcAft>
            </a:pPr>
            <a:r>
              <a:rPr lang="en-GB" sz="1800" b="1">
                <a:solidFill>
                  <a:srgbClr val="216657"/>
                </a:solidFill>
                <a:latin typeface="Arial"/>
              </a:rPr>
              <a:t>My Chosen Career</a:t>
            </a:r>
            <a:endParaRPr lang="en-GB" sz="4000"/>
          </a:p>
          <a:p>
            <a:pPr lvl="0">
              <a:spcAft>
                <a:spcPts val="600"/>
              </a:spcAft>
            </a:pPr>
            <a:r>
              <a:rPr lang="en-GB" sz="4000" b="1">
                <a:solidFill>
                  <a:srgbClr val="172E2A"/>
                </a:solidFill>
                <a:latin typeface="Arial"/>
              </a:rPr>
              <a:t>Recovery Support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3536-419B-E2B9-82AD-8FDFEFD13D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1691640"/>
            <a:ext cx="5897880" cy="5066507"/>
          </a:xfrm>
        </p:spPr>
        <p:txBody>
          <a:bodyPr lIns="36576" tIns="0" rIns="36576" bIns="0">
            <a:noAutofit/>
          </a:bodyPr>
          <a:lstStyle/>
          <a:p>
            <a:pPr marL="0" lvl="0" indent="0">
              <a:lnSpc>
                <a:spcPct val="10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 b="1">
                <a:solidFill>
                  <a:srgbClr val="275F8A"/>
                </a:solidFill>
                <a:latin typeface="Arial" pitchFamily="34"/>
                <a:cs typeface="Arial" pitchFamily="34"/>
              </a:rPr>
              <a:t>Why I Chose This Career</a:t>
            </a:r>
            <a:endParaRPr lang="en-GB" sz="2000">
              <a:latin typeface="Arial" pitchFamily="34"/>
              <a:cs typeface="Arial" pitchFamily="34"/>
            </a:endParaRP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I have personal life experience, as I am a recovering alcoholic and once had drug addiction.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Supports individuals recovering from drug and alcohol addiction.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Helps people improve their health, wellbeing, and independence.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Provides emotional support and practical guidance.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Allows me to use empathy and understanding to help others.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9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Fits my personal values and interest in supporting vulnerable people.</a:t>
            </a:r>
            <a:r>
              <a:rPr lang="en-GB" sz="2000" b="1">
                <a:solidFill>
                  <a:srgbClr val="202A32"/>
                </a:solidFill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4" name="Main Responsibilities">
            <a:extLst>
              <a:ext uri="{FF2B5EF4-FFF2-40B4-BE49-F238E27FC236}">
                <a16:creationId xmlns:a16="http://schemas.microsoft.com/office/drawing/2014/main" id="{4BFDB3BB-A1D0-A4AC-A4FB-3CD0629204E1}"/>
              </a:ext>
            </a:extLst>
          </p:cNvPr>
          <p:cNvSpPr txBox="1"/>
          <p:nvPr/>
        </p:nvSpPr>
        <p:spPr>
          <a:xfrm>
            <a:off x="6675120" y="1691640"/>
            <a:ext cx="5010912" cy="4800600"/>
          </a:xfrm>
          <a:prstGeom prst="rect">
            <a:avLst/>
          </a:prstGeom>
          <a:solidFill>
            <a:srgbClr val="216657"/>
          </a:solidFill>
          <a:ln cap="flat">
            <a:noFill/>
          </a:ln>
        </p:spPr>
        <p:txBody>
          <a:bodyPr vert="horz" wrap="square" lIns="256032" tIns="228600" rIns="256032" bIns="18288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Main Responsibilities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One-to-one support sessions.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Creating recovery plans.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Running support groups.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Signposting to housing, benefits, healthcare, and mental health services.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Encouraging positive lifestyle changes.</a:t>
            </a:r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66521C73-09E3-07C7-9753-780BAED249D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973C105-5D63-4C9D-84DD-2CA42219B6BE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2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A62D1-A76F-D4E2-CD05-AB74A4B7D6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2920" y="274320"/>
            <a:ext cx="11183111" cy="1188720"/>
          </a:xfrm>
        </p:spPr>
        <p:txBody>
          <a:bodyPr lIns="0" tIns="0">
            <a:noAutofit/>
          </a:bodyPr>
          <a:lstStyle/>
          <a:p>
            <a:pPr lvl="0">
              <a:spcAft>
                <a:spcPts val="600"/>
              </a:spcAft>
            </a:pPr>
            <a:r>
              <a:rPr lang="en-GB" sz="1800" b="1">
                <a:solidFill>
                  <a:srgbClr val="216657"/>
                </a:solidFill>
                <a:latin typeface="Arial"/>
              </a:rPr>
              <a:t>Current Job Advert</a:t>
            </a:r>
            <a:endParaRPr lang="en-GB" sz="4000"/>
          </a:p>
          <a:p>
            <a:pPr lvl="0">
              <a:spcAft>
                <a:spcPts val="600"/>
              </a:spcAft>
            </a:pPr>
            <a:r>
              <a:rPr lang="en-GB" sz="4000" b="1">
                <a:solidFill>
                  <a:srgbClr val="172E2A"/>
                </a:solidFill>
                <a:latin typeface="Arial"/>
              </a:rPr>
              <a:t>Recovery Coordinator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282BA-91CB-1BE4-590C-93E756A8D4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2240279"/>
            <a:ext cx="5532120" cy="3749039"/>
          </a:xfrm>
        </p:spPr>
        <p:txBody>
          <a:bodyPr lIns="36576" tIns="0" rIns="36576" bIns="0">
            <a:noAutofit/>
          </a:bodyPr>
          <a:lstStyle/>
          <a:p>
            <a:pPr marL="0" lvl="0" indent="0">
              <a:lnSpc>
                <a:spcPct val="10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 b="1">
                <a:solidFill>
                  <a:srgbClr val="275F8A"/>
                </a:solidFill>
                <a:latin typeface="Arial" pitchFamily="34"/>
                <a:cs typeface="Arial" pitchFamily="34"/>
              </a:rPr>
              <a:t>Role Requirements</a:t>
            </a:r>
            <a:endParaRPr lang="en-GB" sz="2000">
              <a:latin typeface="Arial" pitchFamily="34"/>
              <a:cs typeface="Arial" pitchFamily="34"/>
            </a:endParaRP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Strong communication skills.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Ability to support people affected by substance misuse.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Good teamwork skills.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Ability to build trusting relationships.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Knowledge of safeguarding and confidentiality.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Experience or understanding of recovery services.</a:t>
            </a:r>
          </a:p>
        </p:txBody>
      </p:sp>
      <p:sp>
        <p:nvSpPr>
          <p:cNvPr id="4" name="Why This Role Interests Me">
            <a:extLst>
              <a:ext uri="{FF2B5EF4-FFF2-40B4-BE49-F238E27FC236}">
                <a16:creationId xmlns:a16="http://schemas.microsoft.com/office/drawing/2014/main" id="{23AE4232-2307-579A-42EE-22E294699CC8}"/>
              </a:ext>
            </a:extLst>
          </p:cNvPr>
          <p:cNvSpPr txBox="1"/>
          <p:nvPr/>
        </p:nvSpPr>
        <p:spPr>
          <a:xfrm>
            <a:off x="6355080" y="2212848"/>
            <a:ext cx="5330952" cy="3749039"/>
          </a:xfrm>
          <a:prstGeom prst="rect">
            <a:avLst/>
          </a:prstGeom>
          <a:solidFill>
            <a:srgbClr val="216657"/>
          </a:solidFill>
          <a:ln cap="flat">
            <a:noFill/>
          </a:ln>
        </p:spPr>
        <p:txBody>
          <a:bodyPr vert="horz" wrap="square" lIns="256032" tIns="228600" rIns="256032" bIns="18288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Why This Role Interests Me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Uses person-centred care approaches.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Supports vulnerable adults.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Values empathy and lived understanding.</a:t>
            </a:r>
          </a:p>
          <a:p>
            <a:pPr marL="201168" marR="0" lvl="0" indent="-164592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0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Offers development opportunities in Health and Social Care.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CE8B89A4-0B18-DE9E-A8CE-92627D81627E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62AE700-0D6A-4B85-9522-6CD4E8AAA4B0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3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B255A-FFE5-536B-EE6C-87D84F88CB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" y="320040"/>
            <a:ext cx="11384280" cy="804672"/>
          </a:xfrm>
        </p:spPr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Personal SWOT Analysis</a:t>
            </a:r>
          </a:p>
        </p:txBody>
      </p:sp>
      <p:graphicFrame>
        <p:nvGraphicFramePr>
          <p:cNvPr id="3" name="Content Placeholder 13">
            <a:extLst>
              <a:ext uri="{FF2B5EF4-FFF2-40B4-BE49-F238E27FC236}">
                <a16:creationId xmlns:a16="http://schemas.microsoft.com/office/drawing/2014/main" id="{2BDCB29D-55D1-D474-7C98-0CCC30E807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2920" y="1022555"/>
          <a:ext cx="11183110" cy="4817806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5591555">
                  <a:extLst>
                    <a:ext uri="{9D8B030D-6E8A-4147-A177-3AD203B41FA5}">
                      <a16:colId xmlns:a16="http://schemas.microsoft.com/office/drawing/2014/main" val="1572088429"/>
                    </a:ext>
                  </a:extLst>
                </a:gridCol>
                <a:gridCol w="5591555">
                  <a:extLst>
                    <a:ext uri="{9D8B030D-6E8A-4147-A177-3AD203B41FA5}">
                      <a16:colId xmlns:a16="http://schemas.microsoft.com/office/drawing/2014/main" val="748331938"/>
                    </a:ext>
                  </a:extLst>
                </a:gridCol>
              </a:tblGrid>
              <a:tr h="570923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300" b="1">
                          <a:solidFill>
                            <a:srgbClr val="FFFFFF"/>
                          </a:solidFill>
                          <a:latin typeface="Arial"/>
                        </a:rPr>
                        <a:t>Strengths</a:t>
                      </a:r>
                      <a:endParaRPr lang="en-GB"/>
                    </a:p>
                  </a:txBody>
                  <a:tcPr marL="228600" marR="201168" marT="109728" marB="91440" anchor="ctr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16657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300" b="1">
                          <a:solidFill>
                            <a:srgbClr val="FFFFFF"/>
                          </a:solidFill>
                          <a:latin typeface="Arial"/>
                        </a:rPr>
                        <a:t>Weaknesses</a:t>
                      </a:r>
                      <a:endParaRPr lang="en-GB"/>
                    </a:p>
                  </a:txBody>
                  <a:tcPr marL="228600" marR="201168" marT="109728" marB="91440" anchor="ctr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E455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5464827"/>
                  </a:ext>
                </a:extLst>
              </a:tr>
              <a:tr h="1837980">
                <a:tc>
                  <a:txBody>
                    <a:bodyPr/>
                    <a:lstStyle/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Empathetic and caring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Good listener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Resilient and determined</a:t>
                      </a:r>
                    </a:p>
                  </a:txBody>
                  <a:tcPr marL="228600" marR="201168" marT="109728" marB="91440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5F1"/>
                    </a:solidFill>
                  </a:tcPr>
                </a:tc>
                <a:tc>
                  <a:txBody>
                    <a:bodyPr/>
                    <a:lstStyle/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Lack confidence in new situations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Limited professional experience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Public speaking anxiety</a:t>
                      </a:r>
                    </a:p>
                  </a:txBody>
                  <a:tcPr marL="228600" marR="201168" marT="109728" marB="91440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F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7498032"/>
                  </a:ext>
                </a:extLst>
              </a:tr>
              <a:tr h="570923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300" b="1">
                          <a:solidFill>
                            <a:srgbClr val="FFFFFF"/>
                          </a:solidFill>
                          <a:latin typeface="Arial"/>
                        </a:rPr>
                        <a:t>Opportunities</a:t>
                      </a:r>
                      <a:endParaRPr lang="en-GB"/>
                    </a:p>
                  </a:txBody>
                  <a:tcPr marL="228600" marR="201168" marT="109728" marB="91440" anchor="ctr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75F8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2300" b="1">
                          <a:solidFill>
                            <a:srgbClr val="FFFFFF"/>
                          </a:solidFill>
                          <a:latin typeface="Arial"/>
                        </a:rPr>
                        <a:t>Threats</a:t>
                      </a:r>
                      <a:endParaRPr lang="en-GB"/>
                    </a:p>
                  </a:txBody>
                  <a:tcPr marL="228600" marR="201168" marT="109728" marB="91440" anchor="ctr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3611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3307980"/>
                  </a:ext>
                </a:extLst>
              </a:tr>
              <a:tr h="1837980">
                <a:tc>
                  <a:txBody>
                    <a:bodyPr/>
                    <a:lstStyle/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Health &amp; Social Care qualification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Training and certifications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Career progression opportunities</a:t>
                      </a:r>
                    </a:p>
                  </a:txBody>
                  <a:tcPr marL="228600" marR="201168" marT="109728" marB="91440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4FA"/>
                    </a:solidFill>
                  </a:tcPr>
                </a:tc>
                <a:tc>
                  <a:txBody>
                    <a:bodyPr/>
                    <a:lstStyle/>
                    <a:p>
                      <a:pPr marL="182880" lvl="0" indent="-182880" fontAlgn="t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Competitive job market</a:t>
                      </a:r>
                      <a:endParaRPr lang="en-GB" sz="1050" b="0" i="0">
                        <a:latin typeface="Segoe UI" pitchFamily="34"/>
                      </a:endParaRP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Stress and burnout risks</a:t>
                      </a:r>
                    </a:p>
                    <a:p>
                      <a:pPr marL="182880" lvl="0" indent="-182880">
                        <a:lnSpc>
                          <a:spcPct val="110000"/>
                        </a:lnSpc>
                        <a:spcAft>
                          <a:spcPts val="1200"/>
                        </a:spcAft>
                        <a:buSzPct val="100000"/>
                        <a:buChar char="•"/>
                      </a:pPr>
                      <a:r>
                        <a:rPr lang="en-GB" sz="2000" b="0">
                          <a:solidFill>
                            <a:srgbClr val="202A32"/>
                          </a:solidFill>
                          <a:latin typeface="Arial"/>
                        </a:rPr>
                        <a:t>Challenging client situations</a:t>
                      </a:r>
                    </a:p>
                  </a:txBody>
                  <a:tcPr marL="228600" marR="201168" marT="109728" marB="91440">
                    <a:lnL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34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8716367"/>
                  </a:ext>
                </a:extLst>
              </a:tr>
            </a:tbl>
          </a:graphicData>
        </a:graphic>
      </p:graphicFrame>
      <p:sp>
        <p:nvSpPr>
          <p:cNvPr id="4" name="SWOT source reference">
            <a:extLst>
              <a:ext uri="{FF2B5EF4-FFF2-40B4-BE49-F238E27FC236}">
                <a16:creationId xmlns:a16="http://schemas.microsoft.com/office/drawing/2014/main" id="{D1854B19-62D9-0B86-BFBD-E1ECDFEEE7C1}"/>
              </a:ext>
            </a:extLst>
          </p:cNvPr>
          <p:cNvSpPr txBox="1"/>
          <p:nvPr/>
        </p:nvSpPr>
        <p:spPr>
          <a:xfrm>
            <a:off x="502920" y="6172200"/>
            <a:ext cx="11183111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595959"/>
                </a:solidFill>
                <a:uFillTx/>
                <a:latin typeface="Arial"/>
              </a:rPr>
              <a:t>(Humphrey, 2005)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2466F-5953-E07C-8BDA-0159F7E9DF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" y="320040"/>
            <a:ext cx="11384280" cy="804672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172E2A"/>
                </a:solidFill>
                <a:latin typeface="Arial" pitchFamily="34"/>
                <a:cs typeface="Arial" pitchFamily="34"/>
              </a:rPr>
              <a:t>Using My Strengths to Overcome Weaknesses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664A-3F79-102E-335A-3FEA1F9DB09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1508760"/>
            <a:ext cx="4800600" cy="2240279"/>
          </a:xfrm>
        </p:spPr>
        <p:txBody>
          <a:bodyPr lIns="36576" tIns="91440" bIns="137160">
            <a:noAutofit/>
          </a:bodyPr>
          <a:lstStyle/>
          <a:p>
            <a:pPr marL="0" lvl="0" indent="0">
              <a:lnSpc>
                <a:spcPct val="107000"/>
              </a:lnSpc>
              <a:spcBef>
                <a:spcPts val="0"/>
              </a:spcBef>
              <a:spcAft>
                <a:spcPts val="1400"/>
              </a:spcAft>
              <a:buNone/>
            </a:pPr>
            <a:r>
              <a:rPr lang="en-GB" sz="2400" b="1">
                <a:solidFill>
                  <a:srgbClr val="216657"/>
                </a:solidFill>
                <a:latin typeface="Arial" pitchFamily="34"/>
                <a:cs typeface="Arial" pitchFamily="34"/>
              </a:rPr>
              <a:t>Strength: Empathy</a:t>
            </a:r>
            <a:endParaRPr lang="en-GB" sz="2400">
              <a:latin typeface="Arial" pitchFamily="34"/>
              <a:cs typeface="Arial" pitchFamily="34"/>
            </a:endParaRPr>
          </a:p>
          <a:p>
            <a:pPr marL="201168" lvl="0" indent="-164592">
              <a:lnSpc>
                <a:spcPct val="107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Helps build trust with service users.</a:t>
            </a:r>
          </a:p>
          <a:p>
            <a:pPr marL="201168" lvl="0" indent="-164592">
              <a:lnSpc>
                <a:spcPct val="107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Makes communication easier.</a:t>
            </a:r>
          </a:p>
          <a:p>
            <a:pPr marL="201168" lvl="0" indent="-164592">
              <a:lnSpc>
                <a:spcPct val="107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Encourages people to engage in recovery.</a:t>
            </a:r>
          </a:p>
        </p:txBody>
      </p:sp>
      <p:sp>
        <p:nvSpPr>
          <p:cNvPr id="4" name="Empathy Example">
            <a:extLst>
              <a:ext uri="{FF2B5EF4-FFF2-40B4-BE49-F238E27FC236}">
                <a16:creationId xmlns:a16="http://schemas.microsoft.com/office/drawing/2014/main" id="{F3862603-6EE8-8804-6733-C9FAC1E51D6F}"/>
              </a:ext>
            </a:extLst>
          </p:cNvPr>
          <p:cNvSpPr/>
          <p:nvPr/>
        </p:nvSpPr>
        <p:spPr>
          <a:xfrm>
            <a:off x="5577840" y="1508760"/>
            <a:ext cx="6108192" cy="2240279"/>
          </a:xfrm>
          <a:prstGeom prst="rect">
            <a:avLst/>
          </a:prstGeom>
          <a:solidFill>
            <a:srgbClr val="216657"/>
          </a:solidFill>
          <a:ln cap="flat">
            <a:noFill/>
            <a:prstDash val="solid"/>
          </a:ln>
        </p:spPr>
        <p:txBody>
          <a:bodyPr vert="horz" wrap="square" lIns="274320" tIns="201168" rIns="274320" bIns="13716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4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Example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While I currently have limited professional experience, I can use my empathy and listening ability to build strong relationships with people accessing support services.</a:t>
            </a:r>
          </a:p>
        </p:txBody>
      </p:sp>
      <p:sp>
        <p:nvSpPr>
          <p:cNvPr id="5" name="Determination Example">
            <a:extLst>
              <a:ext uri="{FF2B5EF4-FFF2-40B4-BE49-F238E27FC236}">
                <a16:creationId xmlns:a16="http://schemas.microsoft.com/office/drawing/2014/main" id="{D53A8B8C-0E7A-AAB4-CDD1-0865F2C1245A}"/>
              </a:ext>
            </a:extLst>
          </p:cNvPr>
          <p:cNvSpPr/>
          <p:nvPr/>
        </p:nvSpPr>
        <p:spPr>
          <a:xfrm>
            <a:off x="5577840" y="4023360"/>
            <a:ext cx="6108192" cy="2240279"/>
          </a:xfrm>
          <a:prstGeom prst="rect">
            <a:avLst/>
          </a:prstGeom>
          <a:solidFill>
            <a:srgbClr val="275F8A"/>
          </a:solidFill>
          <a:ln cap="flat">
            <a:noFill/>
            <a:prstDash val="solid"/>
          </a:ln>
        </p:spPr>
        <p:txBody>
          <a:bodyPr vert="horz" wrap="square" lIns="274320" tIns="201168" rIns="274320" bIns="13716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4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Example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Although I sometimes lack confidence speaking in front of others, my determination encourages me to practise presentations and improve my communication skills.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8A55F32-0851-7C21-E575-FD3CBD78F120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F850CE0-C9F0-439D-9EB7-E91744618FA2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5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F9145-2FA4-9029-B027-E7798F6FC9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" y="320040"/>
            <a:ext cx="11384280" cy="804672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172E2A"/>
                </a:solidFill>
                <a:latin typeface="Arial" pitchFamily="34"/>
                <a:cs typeface="Arial" pitchFamily="34"/>
              </a:rPr>
              <a:t>Opportunities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80CC520E-8E40-9B31-438C-07A9E858F39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1508760"/>
            <a:ext cx="5029200" cy="2423160"/>
          </a:xfrm>
        </p:spPr>
        <p:txBody>
          <a:bodyPr lIns="36576" tIns="0" rIns="36576" bIns="0">
            <a:noAutofit/>
          </a:bodyPr>
          <a:lstStyle/>
          <a:p>
            <a:pPr marL="0" lvl="0" indent="0">
              <a:lnSpc>
                <a:spcPct val="105000"/>
              </a:lnSpc>
              <a:spcBef>
                <a:spcPts val="0"/>
              </a:spcBef>
              <a:spcAft>
                <a:spcPts val="1500"/>
              </a:spcAft>
              <a:buNone/>
            </a:pPr>
            <a:r>
              <a:rPr lang="en-GB" sz="2400" b="1">
                <a:solidFill>
                  <a:srgbClr val="216657"/>
                </a:solidFill>
                <a:latin typeface="Arial" pitchFamily="34"/>
                <a:cs typeface="Arial" pitchFamily="34"/>
              </a:rPr>
              <a:t>Further Training</a:t>
            </a:r>
            <a:endParaRPr lang="en-GB" sz="2900">
              <a:latin typeface="Arial" pitchFamily="34"/>
              <a:cs typeface="Arial" pitchFamily="34"/>
            </a:endParaRP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Safeguarding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Mental Health Awareness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Substance Misuse Support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Motivational Interviewing</a:t>
            </a:r>
          </a:p>
        </p:txBody>
      </p:sp>
      <p:pic>
        <p:nvPicPr>
          <p:cNvPr id="4" name="Picture 10" descr="Illustration of adults learning together at a community support centre">
            <a:extLst>
              <a:ext uri="{FF2B5EF4-FFF2-40B4-BE49-F238E27FC236}">
                <a16:creationId xmlns:a16="http://schemas.microsoft.com/office/drawing/2014/main" id="{9F5DEC85-5C8C-1440-D331-19ECFC854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5421" y="1401747"/>
            <a:ext cx="4990548" cy="42107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Slide Number Placeholder 11">
            <a:extLst>
              <a:ext uri="{FF2B5EF4-FFF2-40B4-BE49-F238E27FC236}">
                <a16:creationId xmlns:a16="http://schemas.microsoft.com/office/drawing/2014/main" id="{72C0B969-565E-FFEF-599A-049708772128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19F45C1-33BE-4502-AAA7-7398FB45D5C6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6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C0B91-23C1-7137-AA6E-BA49BD943F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" y="320040"/>
            <a:ext cx="11384280" cy="804672"/>
          </a:xfrm>
        </p:spPr>
        <p:txBody>
          <a:bodyPr/>
          <a:lstStyle/>
          <a:p>
            <a:pPr lvl="0"/>
            <a:r>
              <a:rPr lang="en-GB" sz="4000" b="1">
                <a:solidFill>
                  <a:srgbClr val="172E2A"/>
                </a:solidFill>
                <a:latin typeface="Arial" pitchFamily="34"/>
                <a:cs typeface="Arial" pitchFamily="34"/>
              </a:rPr>
              <a:t>Minimising Threats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DC231-0537-826F-9EA2-6D109EDF65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1554480"/>
            <a:ext cx="5212080" cy="4480560"/>
          </a:xfrm>
        </p:spPr>
        <p:txBody>
          <a:bodyPr lIns="36576" tIns="0" rIns="36576" bIns="0">
            <a:noAutofit/>
          </a:bodyPr>
          <a:lstStyle/>
          <a:p>
            <a:pPr marL="0" lvl="0" indent="0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None/>
            </a:pPr>
            <a:r>
              <a:rPr lang="en-GB" sz="2400" b="1">
                <a:solidFill>
                  <a:srgbClr val="216657"/>
                </a:solidFill>
                <a:latin typeface="Arial" pitchFamily="34"/>
                <a:cs typeface="Arial" pitchFamily="34"/>
              </a:rPr>
              <a:t>Stress and Burnout</a:t>
            </a: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  <a:buNone/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I can reduce this risk by: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Seeking supervision.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Maintaining work-life balance.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Using reflective practice.</a:t>
            </a:r>
          </a:p>
          <a:p>
            <a:pPr marL="201168" lvl="0" indent="-164592">
              <a:lnSpc>
                <a:spcPct val="105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2000">
                <a:solidFill>
                  <a:srgbClr val="202A32"/>
                </a:solidFill>
                <a:latin typeface="Arial" pitchFamily="34"/>
                <a:cs typeface="Arial" pitchFamily="34"/>
              </a:rPr>
              <a:t>Accessing workplace wellbeing support.</a:t>
            </a:r>
          </a:p>
        </p:txBody>
      </p:sp>
      <p:pic>
        <p:nvPicPr>
          <p:cNvPr id="4" name="Picture 4" descr="AI-generated illustration of a man and woman having a supportive workplace conversation">
            <a:extLst>
              <a:ext uri="{FF2B5EF4-FFF2-40B4-BE49-F238E27FC236}">
                <a16:creationId xmlns:a16="http://schemas.microsoft.com/office/drawing/2014/main" id="{DEF49A94-8397-56FF-3F64-CE47AA3A1E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72249" y="1325880"/>
            <a:ext cx="4594859" cy="306323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7967AB7-8B22-0C69-1F19-8365DA21FD1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A9C4E57-1C9B-4747-B0C0-D10ACCAF2C5B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7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9F369-62FB-6CA5-2653-50005D1CE2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" y="320040"/>
            <a:ext cx="11384280" cy="804672"/>
          </a:xfrm>
        </p:spPr>
        <p:txBody>
          <a:bodyPr lIns="36576" tIns="0" rIns="36576" bIns="0">
            <a:noAutofit/>
          </a:bodyPr>
          <a:lstStyle/>
          <a:p>
            <a:pPr lvl="0">
              <a:lnSpc>
                <a:spcPct val="108000"/>
              </a:lnSpc>
              <a:spcAft>
                <a:spcPts val="1400"/>
              </a:spcAft>
            </a:pPr>
            <a:r>
              <a:rPr lang="en-GB" sz="4000" b="1">
                <a:solidFill>
                  <a:srgbClr val="172E2A"/>
                </a:solidFill>
                <a:latin typeface="Arial"/>
              </a:rPr>
              <a:t>Conclusion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C5A72-CEA4-61F9-EDE0-84D85D49F5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2920" y="2468880"/>
            <a:ext cx="5440680" cy="3063239"/>
          </a:xfrm>
        </p:spPr>
        <p:txBody>
          <a:bodyPr lIns="36576" tIns="0" rIns="36576" bIns="0">
            <a:noAutofit/>
          </a:bodyPr>
          <a:lstStyle/>
          <a:p>
            <a:pPr marL="0" lvl="0" indent="0">
              <a:lnSpc>
                <a:spcPct val="108000"/>
              </a:lnSpc>
              <a:spcBef>
                <a:spcPts val="0"/>
              </a:spcBef>
              <a:spcAft>
                <a:spcPts val="1400"/>
              </a:spcAft>
              <a:buNone/>
            </a:pPr>
            <a:r>
              <a:rPr lang="en-GB" sz="2400" b="1">
                <a:solidFill>
                  <a:srgbClr val="216657"/>
                </a:solidFill>
                <a:latin typeface="Arial"/>
              </a:rPr>
              <a:t>Why this matters to me</a:t>
            </a: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8000"/>
              </a:lnSpc>
              <a:spcAft>
                <a:spcPts val="1400"/>
              </a:spcAft>
              <a:buNone/>
            </a:pPr>
            <a:r>
              <a:rPr lang="en-GB" sz="2000">
                <a:solidFill>
                  <a:srgbClr val="202A32"/>
                </a:solidFill>
                <a:latin typeface="Arial"/>
              </a:rPr>
              <a:t>I am in recovery from alcohol addiction and have moved away from drug use. I know first-hand how difficult it can be to turn your life around and find the help you need.</a:t>
            </a:r>
          </a:p>
          <a:p>
            <a:pPr marL="0" lvl="0" indent="0">
              <a:lnSpc>
                <a:spcPct val="108000"/>
              </a:lnSpc>
              <a:spcAft>
                <a:spcPts val="1400"/>
              </a:spcAft>
              <a:buNone/>
            </a:pPr>
            <a:r>
              <a:rPr lang="en-GB" sz="2000">
                <a:solidFill>
                  <a:srgbClr val="202A32"/>
                </a:solidFill>
                <a:latin typeface="Arial"/>
              </a:rPr>
              <a:t>The support I received is why I want to give back.</a:t>
            </a: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01D401A3-5589-3F2F-CD0D-C06A433B4008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0B6A65-25C6-4C0E-89AD-262DC95719A2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8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3E39F-F4A5-5916-8660-BC3A16D247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5809" y="365129"/>
            <a:ext cx="11107994" cy="1325559"/>
          </a:xfrm>
        </p:spPr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8267A-2894-7CB0-0EE7-E8DB72826CC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5809" y="1825627"/>
            <a:ext cx="11107994" cy="4351336"/>
          </a:xfrm>
        </p:spPr>
        <p:txBody>
          <a:bodyPr/>
          <a:lstStyle/>
          <a:p>
            <a:pPr lvl="0"/>
            <a:r>
              <a:rPr lang="en-GB"/>
              <a:t>Change Grow Live (2026) </a:t>
            </a:r>
            <a:r>
              <a:rPr lang="en-GB" i="1"/>
              <a:t>Careers and Job Vacancies at Change Grow Live</a:t>
            </a:r>
            <a:r>
              <a:rPr lang="en-GB"/>
              <a:t>. Available at: https://www.changegrowlive.org/careers-volunteering/jobs (Accessed: 17 October 2026). </a:t>
            </a:r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[changegrowlive.org]</a:t>
            </a:r>
            <a:endParaRPr lang="en-GB"/>
          </a:p>
          <a:p>
            <a:pPr lvl="0"/>
            <a:r>
              <a:rPr lang="en-GB"/>
              <a:t>Humphrey, A.S. (2005) </a:t>
            </a:r>
            <a:r>
              <a:rPr lang="en-GB" i="1"/>
              <a:t>SWOT analysis for management consulting</a:t>
            </a:r>
            <a:r>
              <a:rPr lang="en-GB"/>
              <a:t>. SRI Alumni Association Newsletter, December 2005.</a:t>
            </a:r>
          </a:p>
          <a:p>
            <a:pPr lvl="0"/>
            <a:r>
              <a:rPr lang="en-GB"/>
              <a:t>NHS Health Careers (2026) </a:t>
            </a:r>
            <a:r>
              <a:rPr lang="en-GB" i="1"/>
              <a:t>Careers in Social Care</a:t>
            </a:r>
            <a:r>
              <a:rPr lang="en-GB"/>
              <a:t>. Available at: https://www.healthcareers.nhs.uk (Accessed: 17 October 2026).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A0D40B-AFAD-6537-97FD-08C062FEAB9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AD9773B-83BA-4D91-8D3E-9550C71A6EBE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9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795eed367653890e2883b47426bc9a6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8f556cfd47ba8f95b5f0079289ba483e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C54B82BF-22BD-4B5B-B948-C4AB6A47B5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38390C-33EE-46C9-91F7-BB2D92196A7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DCE5C7-370C-4DED-81C7-06B066F12606}">
  <ds:schemaRefs>
    <ds:schemaRef ds:uri="http://schemas.microsoft.com/office/2006/metadata/properties"/>
    <ds:schemaRef ds:uri="http://schemas.microsoft.com/office/infopath/2007/PartnerControls"/>
    <ds:schemaRef ds:uri="901b7179-a49d-4669-ab88-101a0e80079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549</Words>
  <Application>Microsoft Office PowerPoint</Application>
  <PresentationFormat>Widescreen</PresentationFormat>
  <Paragraphs>98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Segoe UI</vt:lpstr>
      <vt:lpstr>Office Theme</vt:lpstr>
      <vt:lpstr>PowerPoint Presentation</vt:lpstr>
      <vt:lpstr>My Chosen Career Recovery Support Worker</vt:lpstr>
      <vt:lpstr>Current Job Advert Recovery Coordinator</vt:lpstr>
      <vt:lpstr>Personal SWOT Analysis</vt:lpstr>
      <vt:lpstr>Using My Strengths to Overcome Weaknesses</vt:lpstr>
      <vt:lpstr>Opportunities</vt:lpstr>
      <vt:lpstr>Minimising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Healy (2528572)</dc:creator>
  <cp:lastModifiedBy>Peter Healy (2528572)</cp:lastModifiedBy>
  <cp:revision>1</cp:revision>
  <dcterms:created xsi:type="dcterms:W3CDTF">2026-10-18T16:24:28Z</dcterms:created>
  <dcterms:modified xsi:type="dcterms:W3CDTF">2026-10-18T16:29:20Z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