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3"/>
  </p:sldMasterIdLst>
  <p:notesMasterIdLst>
    <p:notesMasterId r:id="rId14"/>
  </p:notesMasterIdLst>
  <p:handoutMasterIdLst>
    <p:handoutMasterId r:id="rId15"/>
  </p:handoutMasterIdLst>
  <p:sldIdLst>
    <p:sldId id="298" r:id="rId4"/>
    <p:sldId id="299" r:id="rId5"/>
    <p:sldId id="327" r:id="rId6"/>
    <p:sldId id="319" r:id="rId7"/>
    <p:sldId id="309" r:id="rId8"/>
    <p:sldId id="328" r:id="rId9"/>
    <p:sldId id="326" r:id="rId10"/>
    <p:sldId id="314" r:id="rId11"/>
    <p:sldId id="332" r:id="rId12"/>
    <p:sldId id="333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BF2D7"/>
    <a:srgbClr val="FFFFFF"/>
    <a:srgbClr val="FFAFA4"/>
    <a:srgbClr val="F2ACA9"/>
    <a:srgbClr val="FFB3A6"/>
    <a:srgbClr val="C8A5B1"/>
    <a:srgbClr val="F3DF9B"/>
    <a:srgbClr val="E6D6A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7128693-A39E-4BD0-928B-B71025B8E835}" v="2" dt="2026-08-27T15:04:21.863"/>
  </p1510:revLst>
</p1510:revInfo>
</file>

<file path=ppt/tableStyles.xml><?xml version="1.0" encoding="utf-8"?>
<a:tblStyleLst xmlns:a="http://schemas.openxmlformats.org/drawingml/2006/main" def="{0505E3EF-67EA-436B-97B2-0124C06EBD24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2157" autoAdjust="0"/>
  </p:normalViewPr>
  <p:slideViewPr>
    <p:cSldViewPr snapToGrid="0">
      <p:cViewPr varScale="1">
        <p:scale>
          <a:sx n="102" d="100"/>
          <a:sy n="102" d="100"/>
        </p:scale>
        <p:origin x="954" y="10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21" Type="http://schemas.microsoft.com/office/2018/10/relationships/authors" Target="author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#1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5052DF9-A4A2-43CB-93E1-F1DD73BDB966}" type="doc">
      <dgm:prSet loTypeId="urn:microsoft.com/office/officeart/2005/8/layout/default" loCatId="list" qsTypeId="urn:microsoft.com/office/officeart/2005/8/quickstyle/simple5#1" qsCatId="simple" csTypeId="urn:microsoft.com/office/officeart/2005/8/colors/colorful5#1" csCatId="colorful" phldr="1"/>
      <dgm:spPr/>
      <dgm:t>
        <a:bodyPr/>
        <a:lstStyle/>
        <a:p>
          <a:endParaRPr lang="en-US"/>
        </a:p>
      </dgm:t>
    </dgm:pt>
    <dgm:pt modelId="{DAC3EDDD-E8E5-4740-BF92-5793B8A3A445}">
      <dgm:prSet/>
      <dgm:spPr/>
      <dgm:t>
        <a:bodyPr/>
        <a:lstStyle/>
        <a:p>
          <a:r>
            <a:rPr lang="en-GB" b="1" dirty="0">
              <a:solidFill>
                <a:schemeClr val="accent6">
                  <a:lumMod val="50000"/>
                </a:schemeClr>
              </a:solidFill>
            </a:rPr>
            <a:t>Deepened Subject Understanding:</a:t>
          </a:r>
          <a:r>
            <a:rPr lang="en-GB" dirty="0">
              <a:solidFill>
                <a:schemeClr val="accent6">
                  <a:lumMod val="50000"/>
                </a:schemeClr>
              </a:solidFill>
            </a:rPr>
            <a:t>   Gain a strong, solid understanding of your subject, moving beyond introductory knowledge. </a:t>
          </a:r>
          <a:endParaRPr lang="en-US" dirty="0">
            <a:solidFill>
              <a:schemeClr val="accent6">
                <a:lumMod val="50000"/>
              </a:schemeClr>
            </a:solidFill>
          </a:endParaRPr>
        </a:p>
      </dgm:t>
    </dgm:pt>
    <dgm:pt modelId="{3AD883C6-21C7-41BE-9B51-CEB197DB30E9}" type="parTrans" cxnId="{591FAEFB-6701-44D4-BE53-6D70CA032DD1}">
      <dgm:prSet/>
      <dgm:spPr/>
      <dgm:t>
        <a:bodyPr/>
        <a:lstStyle/>
        <a:p>
          <a:endParaRPr lang="en-US"/>
        </a:p>
      </dgm:t>
    </dgm:pt>
    <dgm:pt modelId="{7215A8A6-9821-4064-A995-B17D13AA557A}" type="sibTrans" cxnId="{591FAEFB-6701-44D4-BE53-6D70CA032DD1}">
      <dgm:prSet/>
      <dgm:spPr/>
      <dgm:t>
        <a:bodyPr/>
        <a:lstStyle/>
        <a:p>
          <a:endParaRPr lang="en-US"/>
        </a:p>
      </dgm:t>
    </dgm:pt>
    <dgm:pt modelId="{C6257EF9-AECA-4756-A6F9-7168EFB45AE0}">
      <dgm:prSet/>
      <dgm:spPr/>
      <dgm:t>
        <a:bodyPr/>
        <a:lstStyle/>
        <a:p>
          <a:r>
            <a:rPr lang="en-GB" b="1" dirty="0">
              <a:solidFill>
                <a:schemeClr val="accent6">
                  <a:lumMod val="50000"/>
                </a:schemeClr>
              </a:solidFill>
            </a:rPr>
            <a:t>Critical Thinking &amp; Analysis:</a:t>
          </a:r>
          <a:r>
            <a:rPr lang="en-GB" dirty="0">
              <a:solidFill>
                <a:schemeClr val="accent6">
                  <a:lumMod val="50000"/>
                </a:schemeClr>
              </a:solidFill>
            </a:rPr>
            <a:t>  Develop the ability to analyse and question the ideas you encounter, rather than just accepting them. </a:t>
          </a:r>
          <a:endParaRPr lang="en-US" dirty="0">
            <a:solidFill>
              <a:schemeClr val="accent6">
                <a:lumMod val="50000"/>
              </a:schemeClr>
            </a:solidFill>
          </a:endParaRPr>
        </a:p>
      </dgm:t>
    </dgm:pt>
    <dgm:pt modelId="{396C81AD-D513-49DF-ADF9-E9B2FE1FD7D6}" type="parTrans" cxnId="{A7DC0718-ADE7-401B-8CFE-5B89CFF41CAE}">
      <dgm:prSet/>
      <dgm:spPr/>
      <dgm:t>
        <a:bodyPr/>
        <a:lstStyle/>
        <a:p>
          <a:endParaRPr lang="en-US"/>
        </a:p>
      </dgm:t>
    </dgm:pt>
    <dgm:pt modelId="{D1122F27-3634-4F62-9E5C-2BE04C794AD7}" type="sibTrans" cxnId="{A7DC0718-ADE7-401B-8CFE-5B89CFF41CAE}">
      <dgm:prSet/>
      <dgm:spPr/>
      <dgm:t>
        <a:bodyPr/>
        <a:lstStyle/>
        <a:p>
          <a:endParaRPr lang="en-US"/>
        </a:p>
      </dgm:t>
    </dgm:pt>
    <dgm:pt modelId="{848B3914-4DF6-4A45-8ACE-408276CDC269}">
      <dgm:prSet/>
      <dgm:spPr/>
      <dgm:t>
        <a:bodyPr/>
        <a:lstStyle/>
        <a:p>
          <a:r>
            <a:rPr lang="en-GB" b="1" dirty="0">
              <a:solidFill>
                <a:schemeClr val="accent6">
                  <a:lumMod val="50000"/>
                </a:schemeClr>
              </a:solidFill>
            </a:rPr>
            <a:t>Application of Knowledge:</a:t>
          </a:r>
          <a:r>
            <a:rPr lang="en-GB" dirty="0">
              <a:solidFill>
                <a:schemeClr val="accent6">
                  <a:lumMod val="50000"/>
                </a:schemeClr>
              </a:solidFill>
            </a:rPr>
            <a:t>  Apply theoretical concepts to practical scenarios and develop skills relevant to your chosen field. </a:t>
          </a:r>
          <a:endParaRPr lang="en-US" dirty="0">
            <a:solidFill>
              <a:schemeClr val="accent6">
                <a:lumMod val="50000"/>
              </a:schemeClr>
            </a:solidFill>
          </a:endParaRPr>
        </a:p>
      </dgm:t>
    </dgm:pt>
    <dgm:pt modelId="{2D70ECC1-A2ED-47FD-9C4F-3D5646EF3739}" type="parTrans" cxnId="{FBEAE640-03EC-498D-98C2-F5C439F37422}">
      <dgm:prSet/>
      <dgm:spPr/>
      <dgm:t>
        <a:bodyPr/>
        <a:lstStyle/>
        <a:p>
          <a:endParaRPr lang="en-US"/>
        </a:p>
      </dgm:t>
    </dgm:pt>
    <dgm:pt modelId="{E13B260E-EDD2-4490-9313-11616B68EDBA}" type="sibTrans" cxnId="{FBEAE640-03EC-498D-98C2-F5C439F37422}">
      <dgm:prSet/>
      <dgm:spPr/>
      <dgm:t>
        <a:bodyPr/>
        <a:lstStyle/>
        <a:p>
          <a:endParaRPr lang="en-US"/>
        </a:p>
      </dgm:t>
    </dgm:pt>
    <dgm:pt modelId="{AD165E22-CAB9-4239-843E-DEF95407DF4D}">
      <dgm:prSet/>
      <dgm:spPr/>
      <dgm:t>
        <a:bodyPr/>
        <a:lstStyle/>
        <a:p>
          <a:r>
            <a:rPr lang="en-GB" b="1" dirty="0">
              <a:solidFill>
                <a:schemeClr val="accent6">
                  <a:lumMod val="50000"/>
                </a:schemeClr>
              </a:solidFill>
            </a:rPr>
            <a:t>Self-Directed Learning:</a:t>
          </a:r>
          <a:r>
            <a:rPr lang="en-GB" dirty="0">
              <a:solidFill>
                <a:schemeClr val="accent6">
                  <a:lumMod val="50000"/>
                </a:schemeClr>
              </a:solidFill>
            </a:rPr>
            <a:t>  Be more independent in your studies, balancing assignments with personal study time. </a:t>
          </a:r>
          <a:endParaRPr lang="en-US" dirty="0">
            <a:solidFill>
              <a:schemeClr val="accent6">
                <a:lumMod val="50000"/>
              </a:schemeClr>
            </a:solidFill>
          </a:endParaRPr>
        </a:p>
      </dgm:t>
    </dgm:pt>
    <dgm:pt modelId="{38860FC5-BC60-4189-8077-6CE32F290CF2}" type="parTrans" cxnId="{E18DCF1F-7BBA-425C-93DF-EB847EEC7B75}">
      <dgm:prSet/>
      <dgm:spPr/>
      <dgm:t>
        <a:bodyPr/>
        <a:lstStyle/>
        <a:p>
          <a:endParaRPr lang="en-US"/>
        </a:p>
      </dgm:t>
    </dgm:pt>
    <dgm:pt modelId="{052D573A-6275-4453-8A21-23F7E3E9DFAC}" type="sibTrans" cxnId="{E18DCF1F-7BBA-425C-93DF-EB847EEC7B75}">
      <dgm:prSet/>
      <dgm:spPr/>
      <dgm:t>
        <a:bodyPr/>
        <a:lstStyle/>
        <a:p>
          <a:endParaRPr lang="en-US"/>
        </a:p>
      </dgm:t>
    </dgm:pt>
    <dgm:pt modelId="{6F016180-F887-4FC6-97CC-6602DC855939}">
      <dgm:prSet/>
      <dgm:spPr/>
      <dgm:t>
        <a:bodyPr/>
        <a:lstStyle/>
        <a:p>
          <a:r>
            <a:rPr lang="en-GB" b="1" dirty="0">
              <a:solidFill>
                <a:schemeClr val="accent6">
                  <a:lumMod val="50000"/>
                </a:schemeClr>
              </a:solidFill>
            </a:rPr>
            <a:t>Communication Skills:</a:t>
          </a:r>
          <a:r>
            <a:rPr lang="en-GB" dirty="0">
              <a:solidFill>
                <a:schemeClr val="accent6">
                  <a:lumMod val="50000"/>
                </a:schemeClr>
              </a:solidFill>
            </a:rPr>
            <a:t>  Learn to communicate your study results accurately and with structured, coherent arguments. </a:t>
          </a:r>
          <a:endParaRPr lang="en-US" dirty="0">
            <a:solidFill>
              <a:schemeClr val="accent6">
                <a:lumMod val="50000"/>
              </a:schemeClr>
            </a:solidFill>
          </a:endParaRPr>
        </a:p>
      </dgm:t>
    </dgm:pt>
    <dgm:pt modelId="{0C7A7EA1-DD47-4B14-87CF-34CD84311BFB}" type="parTrans" cxnId="{128B5804-89C8-47AB-93A5-8BFE6428B5DF}">
      <dgm:prSet/>
      <dgm:spPr/>
      <dgm:t>
        <a:bodyPr/>
        <a:lstStyle/>
        <a:p>
          <a:endParaRPr lang="en-US"/>
        </a:p>
      </dgm:t>
    </dgm:pt>
    <dgm:pt modelId="{E51C7B5B-76CC-4B7A-8DA7-E9332A042C6D}" type="sibTrans" cxnId="{128B5804-89C8-47AB-93A5-8BFE6428B5DF}">
      <dgm:prSet/>
      <dgm:spPr/>
      <dgm:t>
        <a:bodyPr/>
        <a:lstStyle/>
        <a:p>
          <a:endParaRPr lang="en-US"/>
        </a:p>
      </dgm:t>
    </dgm:pt>
    <dgm:pt modelId="{DED8BCF0-4343-4F12-91AA-C456D93C1ADC}">
      <dgm:prSet/>
      <dgm:spPr/>
      <dgm:t>
        <a:bodyPr/>
        <a:lstStyle/>
        <a:p>
          <a:r>
            <a:rPr lang="en-GB" b="1" dirty="0">
              <a:solidFill>
                <a:schemeClr val="accent6">
                  <a:lumMod val="50000"/>
                </a:schemeClr>
              </a:solidFill>
            </a:rPr>
            <a:t>Practical and Transferable Skills:</a:t>
          </a:r>
          <a:r>
            <a:rPr lang="en-GB" dirty="0">
              <a:solidFill>
                <a:schemeClr val="accent6">
                  <a:lumMod val="50000"/>
                </a:schemeClr>
              </a:solidFill>
            </a:rPr>
            <a:t> Level 4 builds on the practical skills and transferable qualities needed for employment. </a:t>
          </a:r>
          <a:endParaRPr lang="en-US" dirty="0">
            <a:solidFill>
              <a:schemeClr val="accent6">
                <a:lumMod val="50000"/>
              </a:schemeClr>
            </a:solidFill>
          </a:endParaRPr>
        </a:p>
      </dgm:t>
    </dgm:pt>
    <dgm:pt modelId="{D725AE81-409D-47CF-AEC4-6F75B3B7D866}" type="parTrans" cxnId="{69AE3FDB-63D9-48F8-904D-207D1E453783}">
      <dgm:prSet/>
      <dgm:spPr/>
      <dgm:t>
        <a:bodyPr/>
        <a:lstStyle/>
        <a:p>
          <a:endParaRPr lang="en-US"/>
        </a:p>
      </dgm:t>
    </dgm:pt>
    <dgm:pt modelId="{DBEEC599-A2BC-425F-AE23-2F8E34A919A4}" type="sibTrans" cxnId="{69AE3FDB-63D9-48F8-904D-207D1E453783}">
      <dgm:prSet/>
      <dgm:spPr/>
      <dgm:t>
        <a:bodyPr/>
        <a:lstStyle/>
        <a:p>
          <a:endParaRPr lang="en-US"/>
        </a:p>
      </dgm:t>
    </dgm:pt>
    <dgm:pt modelId="{0FBA0E57-8EE5-48DB-9E04-D5B408EFF51B}" type="pres">
      <dgm:prSet presAssocID="{F5052DF9-A4A2-43CB-93E1-F1DD73BDB966}" presName="diagram" presStyleCnt="0">
        <dgm:presLayoutVars>
          <dgm:dir/>
          <dgm:resizeHandles val="exact"/>
        </dgm:presLayoutVars>
      </dgm:prSet>
      <dgm:spPr/>
    </dgm:pt>
    <dgm:pt modelId="{92049B27-0A04-45B4-BC90-96C9A04FD059}" type="pres">
      <dgm:prSet presAssocID="{DAC3EDDD-E8E5-4740-BF92-5793B8A3A445}" presName="node" presStyleLbl="node1" presStyleIdx="0" presStyleCnt="6">
        <dgm:presLayoutVars>
          <dgm:bulletEnabled val="1"/>
        </dgm:presLayoutVars>
      </dgm:prSet>
      <dgm:spPr/>
    </dgm:pt>
    <dgm:pt modelId="{4070E774-284F-4A36-8C42-FF16E56D04BB}" type="pres">
      <dgm:prSet presAssocID="{7215A8A6-9821-4064-A995-B17D13AA557A}" presName="sibTrans" presStyleCnt="0"/>
      <dgm:spPr/>
    </dgm:pt>
    <dgm:pt modelId="{FCE77A08-8F06-466D-A863-AB111FDE27AC}" type="pres">
      <dgm:prSet presAssocID="{C6257EF9-AECA-4756-A6F9-7168EFB45AE0}" presName="node" presStyleLbl="node1" presStyleIdx="1" presStyleCnt="6">
        <dgm:presLayoutVars>
          <dgm:bulletEnabled val="1"/>
        </dgm:presLayoutVars>
      </dgm:prSet>
      <dgm:spPr/>
    </dgm:pt>
    <dgm:pt modelId="{5FF36F7A-B7AE-400A-B55A-19019D1C0B40}" type="pres">
      <dgm:prSet presAssocID="{D1122F27-3634-4F62-9E5C-2BE04C794AD7}" presName="sibTrans" presStyleCnt="0"/>
      <dgm:spPr/>
    </dgm:pt>
    <dgm:pt modelId="{EEEFBA34-4818-4490-8219-DFDEE1B27D76}" type="pres">
      <dgm:prSet presAssocID="{848B3914-4DF6-4A45-8ACE-408276CDC269}" presName="node" presStyleLbl="node1" presStyleIdx="2" presStyleCnt="6">
        <dgm:presLayoutVars>
          <dgm:bulletEnabled val="1"/>
        </dgm:presLayoutVars>
      </dgm:prSet>
      <dgm:spPr/>
    </dgm:pt>
    <dgm:pt modelId="{8F2B962B-6096-4EE6-B334-EEF5E5B33B07}" type="pres">
      <dgm:prSet presAssocID="{E13B260E-EDD2-4490-9313-11616B68EDBA}" presName="sibTrans" presStyleCnt="0"/>
      <dgm:spPr/>
    </dgm:pt>
    <dgm:pt modelId="{C3796614-6E2F-4190-929F-0A1CC08C1EA9}" type="pres">
      <dgm:prSet presAssocID="{AD165E22-CAB9-4239-843E-DEF95407DF4D}" presName="node" presStyleLbl="node1" presStyleIdx="3" presStyleCnt="6">
        <dgm:presLayoutVars>
          <dgm:bulletEnabled val="1"/>
        </dgm:presLayoutVars>
      </dgm:prSet>
      <dgm:spPr/>
    </dgm:pt>
    <dgm:pt modelId="{AA69012C-1B87-4BE3-8F19-1304596E3DA6}" type="pres">
      <dgm:prSet presAssocID="{052D573A-6275-4453-8A21-23F7E3E9DFAC}" presName="sibTrans" presStyleCnt="0"/>
      <dgm:spPr/>
    </dgm:pt>
    <dgm:pt modelId="{D9945F4F-3A32-43DE-A149-C720FEFA6F86}" type="pres">
      <dgm:prSet presAssocID="{6F016180-F887-4FC6-97CC-6602DC855939}" presName="node" presStyleLbl="node1" presStyleIdx="4" presStyleCnt="6">
        <dgm:presLayoutVars>
          <dgm:bulletEnabled val="1"/>
        </dgm:presLayoutVars>
      </dgm:prSet>
      <dgm:spPr/>
    </dgm:pt>
    <dgm:pt modelId="{A4D9B65C-EA44-4D9F-B853-48A56EDDE95B}" type="pres">
      <dgm:prSet presAssocID="{E51C7B5B-76CC-4B7A-8DA7-E9332A042C6D}" presName="sibTrans" presStyleCnt="0"/>
      <dgm:spPr/>
    </dgm:pt>
    <dgm:pt modelId="{393FB519-8E4E-4C59-A461-24A25721928E}" type="pres">
      <dgm:prSet presAssocID="{DED8BCF0-4343-4F12-91AA-C456D93C1ADC}" presName="node" presStyleLbl="node1" presStyleIdx="5" presStyleCnt="6">
        <dgm:presLayoutVars>
          <dgm:bulletEnabled val="1"/>
        </dgm:presLayoutVars>
      </dgm:prSet>
      <dgm:spPr/>
    </dgm:pt>
  </dgm:ptLst>
  <dgm:cxnLst>
    <dgm:cxn modelId="{128B5804-89C8-47AB-93A5-8BFE6428B5DF}" srcId="{F5052DF9-A4A2-43CB-93E1-F1DD73BDB966}" destId="{6F016180-F887-4FC6-97CC-6602DC855939}" srcOrd="4" destOrd="0" parTransId="{0C7A7EA1-DD47-4B14-87CF-34CD84311BFB}" sibTransId="{E51C7B5B-76CC-4B7A-8DA7-E9332A042C6D}"/>
    <dgm:cxn modelId="{A7DC0718-ADE7-401B-8CFE-5B89CFF41CAE}" srcId="{F5052DF9-A4A2-43CB-93E1-F1DD73BDB966}" destId="{C6257EF9-AECA-4756-A6F9-7168EFB45AE0}" srcOrd="1" destOrd="0" parTransId="{396C81AD-D513-49DF-ADF9-E9B2FE1FD7D6}" sibTransId="{D1122F27-3634-4F62-9E5C-2BE04C794AD7}"/>
    <dgm:cxn modelId="{E18DCF1F-7BBA-425C-93DF-EB847EEC7B75}" srcId="{F5052DF9-A4A2-43CB-93E1-F1DD73BDB966}" destId="{AD165E22-CAB9-4239-843E-DEF95407DF4D}" srcOrd="3" destOrd="0" parTransId="{38860FC5-BC60-4189-8077-6CE32F290CF2}" sibTransId="{052D573A-6275-4453-8A21-23F7E3E9DFAC}"/>
    <dgm:cxn modelId="{16769B20-1094-4994-AE13-AB5B82153C6E}" type="presOf" srcId="{C6257EF9-AECA-4756-A6F9-7168EFB45AE0}" destId="{FCE77A08-8F06-466D-A863-AB111FDE27AC}" srcOrd="0" destOrd="0" presId="urn:microsoft.com/office/officeart/2005/8/layout/default"/>
    <dgm:cxn modelId="{CC14F33A-C46D-4CC7-9C42-986ADF3185AA}" type="presOf" srcId="{DAC3EDDD-E8E5-4740-BF92-5793B8A3A445}" destId="{92049B27-0A04-45B4-BC90-96C9A04FD059}" srcOrd="0" destOrd="0" presId="urn:microsoft.com/office/officeart/2005/8/layout/default"/>
    <dgm:cxn modelId="{1548D940-0890-4C67-9A13-F3F651D34949}" type="presOf" srcId="{6F016180-F887-4FC6-97CC-6602DC855939}" destId="{D9945F4F-3A32-43DE-A149-C720FEFA6F86}" srcOrd="0" destOrd="0" presId="urn:microsoft.com/office/officeart/2005/8/layout/default"/>
    <dgm:cxn modelId="{FBEAE640-03EC-498D-98C2-F5C439F37422}" srcId="{F5052DF9-A4A2-43CB-93E1-F1DD73BDB966}" destId="{848B3914-4DF6-4A45-8ACE-408276CDC269}" srcOrd="2" destOrd="0" parTransId="{2D70ECC1-A2ED-47FD-9C4F-3D5646EF3739}" sibTransId="{E13B260E-EDD2-4490-9313-11616B68EDBA}"/>
    <dgm:cxn modelId="{81B7F042-3B33-4C1C-A87A-DBDE3EB952FA}" type="presOf" srcId="{DED8BCF0-4343-4F12-91AA-C456D93C1ADC}" destId="{393FB519-8E4E-4C59-A461-24A25721928E}" srcOrd="0" destOrd="0" presId="urn:microsoft.com/office/officeart/2005/8/layout/default"/>
    <dgm:cxn modelId="{75504381-B822-47C9-9492-A48FC42CFB25}" type="presOf" srcId="{F5052DF9-A4A2-43CB-93E1-F1DD73BDB966}" destId="{0FBA0E57-8EE5-48DB-9E04-D5B408EFF51B}" srcOrd="0" destOrd="0" presId="urn:microsoft.com/office/officeart/2005/8/layout/default"/>
    <dgm:cxn modelId="{86EEDE93-8D6D-47AE-B024-73BC21714EB4}" type="presOf" srcId="{848B3914-4DF6-4A45-8ACE-408276CDC269}" destId="{EEEFBA34-4818-4490-8219-DFDEE1B27D76}" srcOrd="0" destOrd="0" presId="urn:microsoft.com/office/officeart/2005/8/layout/default"/>
    <dgm:cxn modelId="{F83E97B6-05B1-49F4-BD66-0A2F44C140CF}" type="presOf" srcId="{AD165E22-CAB9-4239-843E-DEF95407DF4D}" destId="{C3796614-6E2F-4190-929F-0A1CC08C1EA9}" srcOrd="0" destOrd="0" presId="urn:microsoft.com/office/officeart/2005/8/layout/default"/>
    <dgm:cxn modelId="{69AE3FDB-63D9-48F8-904D-207D1E453783}" srcId="{F5052DF9-A4A2-43CB-93E1-F1DD73BDB966}" destId="{DED8BCF0-4343-4F12-91AA-C456D93C1ADC}" srcOrd="5" destOrd="0" parTransId="{D725AE81-409D-47CF-AEC4-6F75B3B7D866}" sibTransId="{DBEEC599-A2BC-425F-AE23-2F8E34A919A4}"/>
    <dgm:cxn modelId="{591FAEFB-6701-44D4-BE53-6D70CA032DD1}" srcId="{F5052DF9-A4A2-43CB-93E1-F1DD73BDB966}" destId="{DAC3EDDD-E8E5-4740-BF92-5793B8A3A445}" srcOrd="0" destOrd="0" parTransId="{3AD883C6-21C7-41BE-9B51-CEB197DB30E9}" sibTransId="{7215A8A6-9821-4064-A995-B17D13AA557A}"/>
    <dgm:cxn modelId="{63E6B1E2-45AA-4C48-85D8-CC80FD317B76}" type="presParOf" srcId="{0FBA0E57-8EE5-48DB-9E04-D5B408EFF51B}" destId="{92049B27-0A04-45B4-BC90-96C9A04FD059}" srcOrd="0" destOrd="0" presId="urn:microsoft.com/office/officeart/2005/8/layout/default"/>
    <dgm:cxn modelId="{42BC8E3A-8CC6-41FB-91EF-E35E87EFB2FC}" type="presParOf" srcId="{0FBA0E57-8EE5-48DB-9E04-D5B408EFF51B}" destId="{4070E774-284F-4A36-8C42-FF16E56D04BB}" srcOrd="1" destOrd="0" presId="urn:microsoft.com/office/officeart/2005/8/layout/default"/>
    <dgm:cxn modelId="{A1B094F7-C4ED-43FF-8738-F2FE72A55B89}" type="presParOf" srcId="{0FBA0E57-8EE5-48DB-9E04-D5B408EFF51B}" destId="{FCE77A08-8F06-466D-A863-AB111FDE27AC}" srcOrd="2" destOrd="0" presId="urn:microsoft.com/office/officeart/2005/8/layout/default"/>
    <dgm:cxn modelId="{27DD658A-6408-4824-80D8-9BF74EE4DF23}" type="presParOf" srcId="{0FBA0E57-8EE5-48DB-9E04-D5B408EFF51B}" destId="{5FF36F7A-B7AE-400A-B55A-19019D1C0B40}" srcOrd="3" destOrd="0" presId="urn:microsoft.com/office/officeart/2005/8/layout/default"/>
    <dgm:cxn modelId="{D886F90E-15EF-486C-9E73-1D8CFB2811B7}" type="presParOf" srcId="{0FBA0E57-8EE5-48DB-9E04-D5B408EFF51B}" destId="{EEEFBA34-4818-4490-8219-DFDEE1B27D76}" srcOrd="4" destOrd="0" presId="urn:microsoft.com/office/officeart/2005/8/layout/default"/>
    <dgm:cxn modelId="{BA8D0040-3497-4997-B980-1B9810C45E57}" type="presParOf" srcId="{0FBA0E57-8EE5-48DB-9E04-D5B408EFF51B}" destId="{8F2B962B-6096-4EE6-B334-EEF5E5B33B07}" srcOrd="5" destOrd="0" presId="urn:microsoft.com/office/officeart/2005/8/layout/default"/>
    <dgm:cxn modelId="{F166AF4B-8428-4344-8BFA-81430B6E982B}" type="presParOf" srcId="{0FBA0E57-8EE5-48DB-9E04-D5B408EFF51B}" destId="{C3796614-6E2F-4190-929F-0A1CC08C1EA9}" srcOrd="6" destOrd="0" presId="urn:microsoft.com/office/officeart/2005/8/layout/default"/>
    <dgm:cxn modelId="{28290B74-E82C-4506-8AB8-87076487AA2F}" type="presParOf" srcId="{0FBA0E57-8EE5-48DB-9E04-D5B408EFF51B}" destId="{AA69012C-1B87-4BE3-8F19-1304596E3DA6}" srcOrd="7" destOrd="0" presId="urn:microsoft.com/office/officeart/2005/8/layout/default"/>
    <dgm:cxn modelId="{F5B67D9B-0DC1-4D5C-B9C4-E287ED4721EC}" type="presParOf" srcId="{0FBA0E57-8EE5-48DB-9E04-D5B408EFF51B}" destId="{D9945F4F-3A32-43DE-A149-C720FEFA6F86}" srcOrd="8" destOrd="0" presId="urn:microsoft.com/office/officeart/2005/8/layout/default"/>
    <dgm:cxn modelId="{8C6DFF89-F70F-409F-9181-C3281DF43F1E}" type="presParOf" srcId="{0FBA0E57-8EE5-48DB-9E04-D5B408EFF51B}" destId="{A4D9B65C-EA44-4D9F-B853-48A56EDDE95B}" srcOrd="9" destOrd="0" presId="urn:microsoft.com/office/officeart/2005/8/layout/default"/>
    <dgm:cxn modelId="{1141F9A7-CFEC-48C8-AD67-24B65BC8054A}" type="presParOf" srcId="{0FBA0E57-8EE5-48DB-9E04-D5B408EFF51B}" destId="{393FB519-8E4E-4C59-A461-24A25721928E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049B27-0A04-45B4-BC90-96C9A04FD059}">
      <dsp:nvSpPr>
        <dsp:cNvPr id="0" name=""/>
        <dsp:cNvSpPr/>
      </dsp:nvSpPr>
      <dsp:spPr>
        <a:xfrm>
          <a:off x="0" y="492607"/>
          <a:ext cx="3615358" cy="2169215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solidFill>
                <a:schemeClr val="accent6">
                  <a:lumMod val="50000"/>
                </a:schemeClr>
              </a:solidFill>
            </a:rPr>
            <a:t>Deepened Subject Understanding:</a:t>
          </a:r>
          <a:r>
            <a:rPr lang="en-GB" sz="2200" kern="1200" dirty="0">
              <a:solidFill>
                <a:schemeClr val="accent6">
                  <a:lumMod val="50000"/>
                </a:schemeClr>
              </a:solidFill>
            </a:rPr>
            <a:t>   Gain a strong, solid understanding of your subject, moving beyond introductory knowledge. </a:t>
          </a:r>
          <a:endParaRPr lang="en-US" sz="2200" kern="1200" dirty="0">
            <a:solidFill>
              <a:schemeClr val="accent6">
                <a:lumMod val="50000"/>
              </a:schemeClr>
            </a:solidFill>
          </a:endParaRPr>
        </a:p>
      </dsp:txBody>
      <dsp:txXfrm>
        <a:off x="0" y="492607"/>
        <a:ext cx="3615358" cy="2169215"/>
      </dsp:txXfrm>
    </dsp:sp>
    <dsp:sp modelId="{FCE77A08-8F06-466D-A863-AB111FDE27AC}">
      <dsp:nvSpPr>
        <dsp:cNvPr id="0" name=""/>
        <dsp:cNvSpPr/>
      </dsp:nvSpPr>
      <dsp:spPr>
        <a:xfrm>
          <a:off x="3976894" y="492607"/>
          <a:ext cx="3615358" cy="2169215"/>
        </a:xfrm>
        <a:prstGeom prst="rect">
          <a:avLst/>
        </a:prstGeom>
        <a:gradFill rotWithShape="0">
          <a:gsLst>
            <a:gs pos="0">
              <a:schemeClr val="accent5">
                <a:hueOff val="465509"/>
                <a:satOff val="1551"/>
                <a:lumOff val="1765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465509"/>
                <a:satOff val="1551"/>
                <a:lumOff val="1765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solidFill>
                <a:schemeClr val="accent6">
                  <a:lumMod val="50000"/>
                </a:schemeClr>
              </a:solidFill>
            </a:rPr>
            <a:t>Critical Thinking &amp; Analysis:</a:t>
          </a:r>
          <a:r>
            <a:rPr lang="en-GB" sz="2200" kern="1200" dirty="0">
              <a:solidFill>
                <a:schemeClr val="accent6">
                  <a:lumMod val="50000"/>
                </a:schemeClr>
              </a:solidFill>
            </a:rPr>
            <a:t>  Develop the ability to analyse and question the ideas you encounter, rather than just accepting them. </a:t>
          </a:r>
          <a:endParaRPr lang="en-US" sz="2200" kern="1200" dirty="0">
            <a:solidFill>
              <a:schemeClr val="accent6">
                <a:lumMod val="50000"/>
              </a:schemeClr>
            </a:solidFill>
          </a:endParaRPr>
        </a:p>
      </dsp:txBody>
      <dsp:txXfrm>
        <a:off x="3976894" y="492607"/>
        <a:ext cx="3615358" cy="2169215"/>
      </dsp:txXfrm>
    </dsp:sp>
    <dsp:sp modelId="{EEEFBA34-4818-4490-8219-DFDEE1B27D76}">
      <dsp:nvSpPr>
        <dsp:cNvPr id="0" name=""/>
        <dsp:cNvSpPr/>
      </dsp:nvSpPr>
      <dsp:spPr>
        <a:xfrm>
          <a:off x="7953789" y="492607"/>
          <a:ext cx="3615358" cy="2169215"/>
        </a:xfrm>
        <a:prstGeom prst="rect">
          <a:avLst/>
        </a:prstGeom>
        <a:gradFill rotWithShape="0">
          <a:gsLst>
            <a:gs pos="0">
              <a:schemeClr val="accent5">
                <a:hueOff val="931018"/>
                <a:satOff val="3102"/>
                <a:lumOff val="3529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931018"/>
                <a:satOff val="3102"/>
                <a:lumOff val="3529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solidFill>
                <a:schemeClr val="accent6">
                  <a:lumMod val="50000"/>
                </a:schemeClr>
              </a:solidFill>
            </a:rPr>
            <a:t>Application of Knowledge:</a:t>
          </a:r>
          <a:r>
            <a:rPr lang="en-GB" sz="2200" kern="1200" dirty="0">
              <a:solidFill>
                <a:schemeClr val="accent6">
                  <a:lumMod val="50000"/>
                </a:schemeClr>
              </a:solidFill>
            </a:rPr>
            <a:t>  Apply theoretical concepts to practical scenarios and develop skills relevant to your chosen field. </a:t>
          </a:r>
          <a:endParaRPr lang="en-US" sz="2200" kern="1200" dirty="0">
            <a:solidFill>
              <a:schemeClr val="accent6">
                <a:lumMod val="50000"/>
              </a:schemeClr>
            </a:solidFill>
          </a:endParaRPr>
        </a:p>
      </dsp:txBody>
      <dsp:txXfrm>
        <a:off x="7953789" y="492607"/>
        <a:ext cx="3615358" cy="2169215"/>
      </dsp:txXfrm>
    </dsp:sp>
    <dsp:sp modelId="{C3796614-6E2F-4190-929F-0A1CC08C1EA9}">
      <dsp:nvSpPr>
        <dsp:cNvPr id="0" name=""/>
        <dsp:cNvSpPr/>
      </dsp:nvSpPr>
      <dsp:spPr>
        <a:xfrm>
          <a:off x="0" y="3023358"/>
          <a:ext cx="3615358" cy="2169215"/>
        </a:xfrm>
        <a:prstGeom prst="rect">
          <a:avLst/>
        </a:prstGeom>
        <a:gradFill rotWithShape="0">
          <a:gsLst>
            <a:gs pos="0">
              <a:schemeClr val="accent5">
                <a:hueOff val="1396527"/>
                <a:satOff val="4653"/>
                <a:lumOff val="5294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1396527"/>
                <a:satOff val="4653"/>
                <a:lumOff val="5294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solidFill>
                <a:schemeClr val="accent6">
                  <a:lumMod val="50000"/>
                </a:schemeClr>
              </a:solidFill>
            </a:rPr>
            <a:t>Self-Directed Learning:</a:t>
          </a:r>
          <a:r>
            <a:rPr lang="en-GB" sz="2200" kern="1200" dirty="0">
              <a:solidFill>
                <a:schemeClr val="accent6">
                  <a:lumMod val="50000"/>
                </a:schemeClr>
              </a:solidFill>
            </a:rPr>
            <a:t>  Be more independent in your studies, balancing assignments with personal study time. </a:t>
          </a:r>
          <a:endParaRPr lang="en-US" sz="2200" kern="1200" dirty="0">
            <a:solidFill>
              <a:schemeClr val="accent6">
                <a:lumMod val="50000"/>
              </a:schemeClr>
            </a:solidFill>
          </a:endParaRPr>
        </a:p>
      </dsp:txBody>
      <dsp:txXfrm>
        <a:off x="0" y="3023358"/>
        <a:ext cx="3615358" cy="2169215"/>
      </dsp:txXfrm>
    </dsp:sp>
    <dsp:sp modelId="{D9945F4F-3A32-43DE-A149-C720FEFA6F86}">
      <dsp:nvSpPr>
        <dsp:cNvPr id="0" name=""/>
        <dsp:cNvSpPr/>
      </dsp:nvSpPr>
      <dsp:spPr>
        <a:xfrm>
          <a:off x="3976894" y="3023358"/>
          <a:ext cx="3615358" cy="2169215"/>
        </a:xfrm>
        <a:prstGeom prst="rect">
          <a:avLst/>
        </a:prstGeom>
        <a:gradFill rotWithShape="0">
          <a:gsLst>
            <a:gs pos="0">
              <a:schemeClr val="accent5">
                <a:hueOff val="1862036"/>
                <a:satOff val="6204"/>
                <a:lumOff val="7058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1862036"/>
                <a:satOff val="6204"/>
                <a:lumOff val="7058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solidFill>
                <a:schemeClr val="accent6">
                  <a:lumMod val="50000"/>
                </a:schemeClr>
              </a:solidFill>
            </a:rPr>
            <a:t>Communication Skills:</a:t>
          </a:r>
          <a:r>
            <a:rPr lang="en-GB" sz="2200" kern="1200" dirty="0">
              <a:solidFill>
                <a:schemeClr val="accent6">
                  <a:lumMod val="50000"/>
                </a:schemeClr>
              </a:solidFill>
            </a:rPr>
            <a:t>  Learn to communicate your study results accurately and with structured, coherent arguments. </a:t>
          </a:r>
          <a:endParaRPr lang="en-US" sz="2200" kern="1200" dirty="0">
            <a:solidFill>
              <a:schemeClr val="accent6">
                <a:lumMod val="50000"/>
              </a:schemeClr>
            </a:solidFill>
          </a:endParaRPr>
        </a:p>
      </dsp:txBody>
      <dsp:txXfrm>
        <a:off x="3976894" y="3023358"/>
        <a:ext cx="3615358" cy="2169215"/>
      </dsp:txXfrm>
    </dsp:sp>
    <dsp:sp modelId="{393FB519-8E4E-4C59-A461-24A25721928E}">
      <dsp:nvSpPr>
        <dsp:cNvPr id="0" name=""/>
        <dsp:cNvSpPr/>
      </dsp:nvSpPr>
      <dsp:spPr>
        <a:xfrm>
          <a:off x="7953789" y="3023358"/>
          <a:ext cx="3615358" cy="2169215"/>
        </a:xfrm>
        <a:prstGeom prst="rect">
          <a:avLst/>
        </a:prstGeom>
        <a:gradFill rotWithShape="0">
          <a:gsLst>
            <a:gs pos="0">
              <a:schemeClr val="accent5">
                <a:hueOff val="2327545"/>
                <a:satOff val="7755"/>
                <a:lumOff val="882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2327545"/>
                <a:satOff val="7755"/>
                <a:lumOff val="882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solidFill>
                <a:schemeClr val="accent6">
                  <a:lumMod val="50000"/>
                </a:schemeClr>
              </a:solidFill>
            </a:rPr>
            <a:t>Practical and Transferable Skills:</a:t>
          </a:r>
          <a:r>
            <a:rPr lang="en-GB" sz="2200" kern="1200" dirty="0">
              <a:solidFill>
                <a:schemeClr val="accent6">
                  <a:lumMod val="50000"/>
                </a:schemeClr>
              </a:solidFill>
            </a:rPr>
            <a:t> Level 4 builds on the practical skills and transferable qualities needed for employment. </a:t>
          </a:r>
          <a:endParaRPr lang="en-US" sz="2200" kern="1200" dirty="0">
            <a:solidFill>
              <a:schemeClr val="accent6">
                <a:lumMod val="50000"/>
              </a:schemeClr>
            </a:solidFill>
          </a:endParaRPr>
        </a:p>
      </dsp:txBody>
      <dsp:txXfrm>
        <a:off x="7953789" y="3023358"/>
        <a:ext cx="3615358" cy="21692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#1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7C6B4B7-5B04-9AD8-5D6A-8846B9A2BA4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0FBE4B-FBF7-BD1A-139F-83C286BC84C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600BAC-FB81-492E-97B7-A02B7B36BE0F}" type="datetimeFigureOut">
              <a:rPr lang="en-US" smtClean="0"/>
              <a:t>8/27/2026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A19583-E7E7-5714-7287-DE2308D2A6C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549DF6-D32F-D283-FFE9-E677A74D18E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67EC48-817D-441E-A589-E61E6F19836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965778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E0A0D5-8F98-4CC1-A28E-021F0B6B475C}" type="datetimeFigureOut">
              <a:rPr lang="en-US" smtClean="0"/>
              <a:t>8/27/2026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03C52C-5E29-41AF-BAA3-8217E886DA0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19617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02890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41599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09731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FBF63F-D7E1-5B66-A35A-A15AAFD7EC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1A19C04-03E9-10F0-993D-805BD0F73F1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8A7141E-8F94-3EF2-97B0-4EDE4479658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5BC62F-0F69-C176-1A65-4749B6E6B4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04497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76465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4797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EEE861-5327-EC73-B29D-94CA9E2986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AB29D56-0D1D-ED1F-E1D9-864D8E4A7F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D927EF0-4DD0-A10B-4B7E-D4529A9024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482169-35C1-5EC1-B3D1-69299315C1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21872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38088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97298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33D667-0A39-C4B8-AA3F-B4F44F1B56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E00F802-B149-180D-9B1C-5FE0BB45B62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BE77523-2834-2143-5303-ECCD5FF929F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F0BC3E-D671-371B-31EC-C484A945D66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01664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23D69E3-FFC8-340B-E0C7-BAB5168FEFC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6869" y="3864"/>
            <a:ext cx="12178261" cy="685027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002792" y="0"/>
            <a:ext cx="10186416" cy="6858000"/>
          </a:xfrm>
        </p:spPr>
        <p:txBody>
          <a:bodyPr tIns="91440" anchor="ctr">
            <a:noAutofit/>
          </a:bodyPr>
          <a:lstStyle>
            <a:lvl1pPr algn="ctr">
              <a:defRPr sz="7200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</a:t>
            </a:r>
            <a:br>
              <a:rPr lang="en-US" dirty="0"/>
            </a:br>
            <a:r>
              <a:rPr lang="en-US" dirty="0"/>
              <a:t>add title</a:t>
            </a:r>
          </a:p>
        </p:txBody>
      </p:sp>
    </p:spTree>
    <p:extLst>
      <p:ext uri="{BB962C8B-B14F-4D97-AF65-F5344CB8AC3E}">
        <p14:creationId xmlns:p14="http://schemas.microsoft.com/office/powerpoint/2010/main" val="17122846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B411DD4-DAC6-3F0A-375C-8734155CED7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7208" y="4054"/>
            <a:ext cx="12177584" cy="6849891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CBDDD91-3F26-FF90-D1D4-3CCE786C7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1816" y="451406"/>
            <a:ext cx="5943600" cy="596628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001211" y="1182614"/>
            <a:ext cx="4832430" cy="822960"/>
          </a:xfr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>
            <a:noAutofit/>
          </a:bodyPr>
          <a:lstStyle>
            <a:lvl1pPr algn="ctr">
              <a:defRPr sz="1800" b="1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4">
            <a:extLst>
              <a:ext uri="{FF2B5EF4-FFF2-40B4-BE49-F238E27FC236}">
                <a16:creationId xmlns:a16="http://schemas.microsoft.com/office/drawing/2014/main" id="{8605066B-CAE4-A78C-2A64-121772597178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1001213" y="2372810"/>
            <a:ext cx="4832428" cy="3819646"/>
          </a:xfrm>
        </p:spPr>
        <p:txBody>
          <a:bodyPr tIns="182880">
            <a:normAutofit/>
          </a:bodyPr>
          <a:lstStyle>
            <a:lvl1pPr marL="0" indent="0" algn="ctr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None/>
              <a:defRPr sz="1800">
                <a:solidFill>
                  <a:schemeClr val="accent6">
                    <a:lumMod val="50000"/>
                  </a:schemeClr>
                </a:solidFill>
              </a:defRPr>
            </a:lvl1pPr>
            <a:lvl2pPr marL="0" indent="0" algn="ctr">
              <a:lnSpc>
                <a:spcPct val="100000"/>
              </a:lnSpc>
              <a:buNone/>
              <a:defRPr sz="1600">
                <a:solidFill>
                  <a:schemeClr val="bg1"/>
                </a:solidFill>
              </a:defRPr>
            </a:lvl2pPr>
            <a:lvl3pPr marL="0" indent="0" algn="ctr">
              <a:lnSpc>
                <a:spcPct val="100000"/>
              </a:lnSpc>
              <a:buNone/>
              <a:defRPr sz="1600">
                <a:solidFill>
                  <a:schemeClr val="bg1"/>
                </a:solidFill>
              </a:defRPr>
            </a:lvl3pPr>
            <a:lvl4pPr marL="0" indent="0" algn="ctr">
              <a:lnSpc>
                <a:spcPct val="100000"/>
              </a:lnSpc>
              <a:buNone/>
              <a:defRPr sz="1400">
                <a:solidFill>
                  <a:schemeClr val="bg1"/>
                </a:solidFill>
              </a:defRPr>
            </a:lvl4pPr>
            <a:lvl5pPr marL="0" indent="0" algn="ctr">
              <a:lnSpc>
                <a:spcPct val="100000"/>
              </a:lnSpc>
              <a:buNone/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4E2E9E07-A868-5C25-18ED-AE09DE213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804400" y="5781039"/>
            <a:ext cx="2060618" cy="1337643"/>
          </a:xfrm>
          <a:prstGeom prst="rect">
            <a:avLst/>
          </a:prstGeom>
        </p:spPr>
        <p:txBody>
          <a:bodyPr vert="horz" lIns="0" tIns="0" rIns="0" bIns="0" rtlCol="0" anchor="b" anchorCtr="0"/>
          <a:lstStyle>
            <a:lvl1pPr algn="r">
              <a:lnSpc>
                <a:spcPct val="80000"/>
              </a:lnSpc>
              <a:defRPr sz="8900" b="1" spc="-300" baseline="0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2180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 1"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BD46A0E-C4E1-C08D-1AFA-FC41F2BDC29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2741" y="1542"/>
            <a:ext cx="12186518" cy="685491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5300" y="612648"/>
            <a:ext cx="11201400" cy="3566160"/>
          </a:xfrm>
        </p:spPr>
        <p:txBody>
          <a:bodyPr bIns="0" anchor="b">
            <a:noAutofit/>
          </a:bodyPr>
          <a:lstStyle>
            <a:lvl1pPr algn="ctr">
              <a:defRPr sz="7200" b="1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3750088" y="4688450"/>
            <a:ext cx="4832431" cy="941832"/>
          </a:xfr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 anchorCtr="0">
            <a:noAutofit/>
          </a:bodyPr>
          <a:lstStyle>
            <a:lvl1pPr marL="0" indent="0" algn="ctr">
              <a:buNone/>
              <a:defRPr sz="1800" b="1" cap="all" baseline="0">
                <a:solidFill>
                  <a:schemeClr val="accent6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28761306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7D07426-496A-EEDB-DB53-15DA6D95375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5145" y="2894"/>
            <a:ext cx="12181710" cy="6852212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CBDDD91-3F26-FF90-D1D4-3CCE786C7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581154" y="451406"/>
            <a:ext cx="9142110" cy="596628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181516" y="1193716"/>
            <a:ext cx="7964903" cy="738784"/>
          </a:xfr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>
            <a:noAutofit/>
          </a:bodyPr>
          <a:lstStyle>
            <a:lvl1pPr algn="ctr">
              <a:defRPr sz="1800" b="1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9921446-DF3F-3352-E38A-4ADECA56C50F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3165475" y="2556387"/>
            <a:ext cx="8237726" cy="3514213"/>
          </a:xfrm>
        </p:spPr>
        <p:txBody>
          <a:bodyPr>
            <a:normAutofit/>
          </a:bodyPr>
          <a:lstStyle>
            <a:lvl1pPr marL="0" indent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None/>
              <a:defRPr sz="1800" b="1">
                <a:solidFill>
                  <a:schemeClr val="accent6">
                    <a:lumMod val="50000"/>
                  </a:schemeClr>
                </a:solidFill>
              </a:defRPr>
            </a:lvl1pPr>
            <a:lvl2pPr marL="283464" indent="-28575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b="0">
                <a:solidFill>
                  <a:schemeClr val="accent6">
                    <a:lumMod val="50000"/>
                  </a:schemeClr>
                </a:solidFill>
              </a:defRPr>
            </a:lvl2pPr>
            <a:lvl3pPr marL="1200150" indent="-28575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b="0">
                <a:solidFill>
                  <a:schemeClr val="accent6">
                    <a:lumMod val="50000"/>
                  </a:schemeClr>
                </a:solidFill>
              </a:defRPr>
            </a:lvl3pPr>
            <a:lvl4pPr marL="1657350" indent="-28575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b="0">
                <a:solidFill>
                  <a:schemeClr val="accent6">
                    <a:lumMod val="50000"/>
                  </a:schemeClr>
                </a:solidFill>
              </a:defRPr>
            </a:lvl4pPr>
            <a:lvl5pPr marL="2114550" indent="-28575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b="0">
                <a:solidFill>
                  <a:schemeClr val="accent6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4E2E9E07-A868-5C25-18ED-AE09DE213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16160" y="5821679"/>
            <a:ext cx="1948858" cy="1297003"/>
          </a:xfrm>
          <a:prstGeom prst="rect">
            <a:avLst/>
          </a:prstGeom>
        </p:spPr>
        <p:txBody>
          <a:bodyPr vert="horz" lIns="0" tIns="0" rIns="0" bIns="0" rtlCol="0" anchor="b" anchorCtr="0"/>
          <a:lstStyle>
            <a:lvl1pPr algn="r">
              <a:lnSpc>
                <a:spcPct val="80000"/>
              </a:lnSpc>
              <a:defRPr sz="8900" b="1" spc="-300" baseline="0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3290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8BB1BAA-0BBA-094D-36BB-52209C5744F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3775" y="-7257"/>
            <a:ext cx="12169463" cy="6858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CBDDD91-3F26-FF90-D1D4-3CCE786C7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800280" y="532435"/>
            <a:ext cx="5924874" cy="58683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8106E5D-F0FF-0F55-C4FF-7DD177C58C5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420654" y="960120"/>
            <a:ext cx="4621593" cy="3145536"/>
          </a:xfrm>
        </p:spPr>
        <p:txBody>
          <a:bodyPr/>
          <a:lstStyle>
            <a:lvl1pPr algn="ctr">
              <a:defRPr sz="5400" b="1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66AF09F6-0A31-C3AA-DF3A-7E062458EAC1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420654" y="4768520"/>
            <a:ext cx="4621593" cy="729206"/>
          </a:xfr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 anchorCtr="0">
            <a:noAutofit/>
          </a:bodyPr>
          <a:lstStyle>
            <a:lvl1pPr marL="0" indent="0" algn="ctr">
              <a:buNone/>
              <a:defRPr sz="1800" b="1" cap="all" baseline="0">
                <a:solidFill>
                  <a:schemeClr val="accent6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9E30A96-253C-806E-DA56-9C892971C17A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91499" y="-8626"/>
            <a:ext cx="4227271" cy="6889750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4E2E9E07-A868-5C25-18ED-AE09DE213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895840" y="5803095"/>
            <a:ext cx="1969178" cy="1315587"/>
          </a:xfrm>
          <a:prstGeom prst="rect">
            <a:avLst/>
          </a:prstGeom>
        </p:spPr>
        <p:txBody>
          <a:bodyPr vert="horz" lIns="0" tIns="0" rIns="0" bIns="0" rtlCol="0" anchor="b" anchorCtr="0"/>
          <a:lstStyle>
            <a:lvl1pPr algn="r">
              <a:lnSpc>
                <a:spcPct val="80000"/>
              </a:lnSpc>
              <a:defRPr sz="8900" b="1" spc="-300" baseline="0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03363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lumns 1"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>
            <a:extLst>
              <a:ext uri="{FF2B5EF4-FFF2-40B4-BE49-F238E27FC236}">
                <a16:creationId xmlns:a16="http://schemas.microsoft.com/office/drawing/2014/main" id="{81E90A88-865C-F9ED-C2BB-25421BBEA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 bwMode="auto">
          <a:xfrm>
            <a:off x="0" y="-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CBDDD91-3F26-FF90-D1D4-3CCE786C7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77057" y="451406"/>
            <a:ext cx="11246207" cy="596628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980789" y="1115060"/>
            <a:ext cx="10149840" cy="914400"/>
          </a:xfr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>
            <a:noAutofit/>
          </a:bodyPr>
          <a:lstStyle>
            <a:lvl1pPr algn="ctr">
              <a:defRPr sz="1800" b="1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BA3B1C17-899D-2FE2-0B01-60643853FB43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978721" y="2301069"/>
            <a:ext cx="4892675" cy="3482792"/>
          </a:xfrm>
        </p:spPr>
        <p:txBody>
          <a:bodyPr>
            <a:normAutofit/>
          </a:bodyPr>
          <a:lstStyle>
            <a:lvl1pPr marL="283464" indent="-283464">
              <a:defRPr sz="1800"/>
            </a:lvl1pPr>
            <a:lvl2pPr indent="-283464">
              <a:defRPr sz="1600"/>
            </a:lvl2pPr>
            <a:lvl3pPr indent="-283464">
              <a:defRPr sz="1400"/>
            </a:lvl3pPr>
            <a:lvl4pPr indent="-283464">
              <a:defRPr sz="1200"/>
            </a:lvl4pPr>
            <a:lvl5pPr indent="-283464"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1C79FDB-6789-ED7D-E246-96F9F6DC0680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6237288" y="2301069"/>
            <a:ext cx="4892675" cy="3482792"/>
          </a:xfrm>
        </p:spPr>
        <p:txBody>
          <a:bodyPr>
            <a:normAutofit/>
          </a:bodyPr>
          <a:lstStyle>
            <a:lvl1pPr marL="283464" indent="-283464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 sz="1800"/>
            </a:lvl1pPr>
            <a:lvl2pPr indent="-283464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 sz="1600"/>
            </a:lvl2pPr>
            <a:lvl3pPr indent="-283464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 sz="1400"/>
            </a:lvl3pPr>
            <a:lvl4pPr indent="-283464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 sz="1200"/>
            </a:lvl4pPr>
            <a:lvl5pPr indent="-283464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4E2E9E07-A868-5C25-18ED-AE09DE213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19360" y="5750559"/>
            <a:ext cx="1745658" cy="1368123"/>
          </a:xfrm>
          <a:prstGeom prst="rect">
            <a:avLst/>
          </a:prstGeom>
        </p:spPr>
        <p:txBody>
          <a:bodyPr vert="horz" lIns="0" tIns="0" rIns="0" bIns="0" rtlCol="0" anchor="b" anchorCtr="0"/>
          <a:lstStyle>
            <a:lvl1pPr algn="r">
              <a:lnSpc>
                <a:spcPct val="80000"/>
              </a:lnSpc>
              <a:defRPr sz="8900" b="1" spc="-300" baseline="0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20369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 1"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7728253-E3DA-6D81-345D-04C29F71938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5145" y="2894"/>
            <a:ext cx="12181710" cy="6852212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CBDDD91-3F26-FF90-D1D4-3CCE786C7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581154" y="451406"/>
            <a:ext cx="9142110" cy="596628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181516" y="1193716"/>
            <a:ext cx="7964903" cy="738784"/>
          </a:xfr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>
            <a:noAutofit/>
          </a:bodyPr>
          <a:lstStyle>
            <a:lvl1pPr algn="ctr">
              <a:defRPr sz="1800" b="1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BE696E5A-37E4-7844-655B-462912CE36C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43123" y="-899"/>
            <a:ext cx="1657350" cy="6858000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958E6485-C17B-2771-87BA-0398E09E183C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3165475" y="2555875"/>
            <a:ext cx="8237538" cy="3620638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accent6">
                    <a:lumMod val="50000"/>
                  </a:schemeClr>
                </a:solidFill>
              </a:defRPr>
            </a:lvl1pPr>
            <a:lvl2pPr>
              <a:defRPr sz="1600">
                <a:solidFill>
                  <a:schemeClr val="accent6">
                    <a:lumMod val="50000"/>
                  </a:schemeClr>
                </a:solidFill>
              </a:defRPr>
            </a:lvl2pPr>
            <a:lvl3pPr>
              <a:defRPr sz="1400">
                <a:solidFill>
                  <a:schemeClr val="accent6">
                    <a:lumMod val="50000"/>
                  </a:schemeClr>
                </a:solidFill>
              </a:defRPr>
            </a:lvl3pPr>
            <a:lvl4pPr>
              <a:defRPr sz="1200">
                <a:solidFill>
                  <a:schemeClr val="accent6">
                    <a:lumMod val="50000"/>
                  </a:schemeClr>
                </a:solidFill>
              </a:defRPr>
            </a:lvl4pPr>
            <a:lvl5pPr>
              <a:defRPr sz="1200">
                <a:solidFill>
                  <a:schemeClr val="accent6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4E2E9E07-A868-5C25-18ED-AE09DE213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16160" y="5821679"/>
            <a:ext cx="1948858" cy="1297003"/>
          </a:xfrm>
          <a:prstGeom prst="rect">
            <a:avLst/>
          </a:prstGeom>
        </p:spPr>
        <p:txBody>
          <a:bodyPr vert="horz" lIns="0" tIns="0" rIns="0" bIns="0" rtlCol="0" anchor="b" anchorCtr="0"/>
          <a:lstStyle>
            <a:lvl1pPr algn="r">
              <a:lnSpc>
                <a:spcPct val="80000"/>
              </a:lnSpc>
              <a:defRPr sz="8900" b="1" spc="-300" baseline="0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07551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lumns 2"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5EE5B0F-FC85-2832-52DD-74B32C94FF9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12700" y="0"/>
            <a:ext cx="12166599" cy="6858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CBDDD91-3F26-FF90-D1D4-3CCE786C7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361439" y="451406"/>
            <a:ext cx="10354906" cy="596628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809997" y="1100989"/>
            <a:ext cx="9464150" cy="921683"/>
          </a:xfr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 anchorCtr="0">
            <a:noAutofit/>
          </a:bodyPr>
          <a:lstStyle>
            <a:lvl1pPr algn="ctr">
              <a:defRPr sz="1800" b="1" cap="all" baseline="0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4D558C2-5388-26DA-C2BE-AC226426CD2F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1796158" y="2286688"/>
            <a:ext cx="4160699" cy="4003675"/>
          </a:xfrm>
        </p:spPr>
        <p:txBody>
          <a:bodyPr>
            <a:norm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  <a:defRPr sz="1800"/>
            </a:lvl1pPr>
            <a:lvl2pPr marL="0" indent="0" algn="ctr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  <a:defRPr sz="1600"/>
            </a:lvl2pPr>
            <a:lvl3pPr marL="0" indent="0" algn="ctr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  <a:defRPr sz="1400"/>
            </a:lvl3pPr>
            <a:lvl4pPr marL="0" indent="0" algn="ctr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  <a:defRPr sz="1200"/>
            </a:lvl4pPr>
            <a:lvl5pPr marL="0" indent="0" algn="ctr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Content Placeholder 6">
            <a:extLst>
              <a:ext uri="{FF2B5EF4-FFF2-40B4-BE49-F238E27FC236}">
                <a16:creationId xmlns:a16="http://schemas.microsoft.com/office/drawing/2014/main" id="{32D1E30A-3770-4825-553A-18C9DD793852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7113448" y="2286688"/>
            <a:ext cx="4160699" cy="4003675"/>
          </a:xfrm>
        </p:spPr>
        <p:txBody>
          <a:bodyPr>
            <a:norm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  <a:defRPr sz="1800"/>
            </a:lvl1pPr>
            <a:lvl2pPr marL="0" indent="0" algn="ctr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  <a:defRPr sz="1600"/>
            </a:lvl2pPr>
            <a:lvl3pPr marL="0" indent="0" algn="ctr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  <a:defRPr sz="1400"/>
            </a:lvl3pPr>
            <a:lvl4pPr marL="0" indent="0" algn="ctr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  <a:defRPr sz="1200"/>
            </a:lvl4pPr>
            <a:lvl5pPr marL="0" indent="0" algn="ctr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4E2E9E07-A868-5C25-18ED-AE09DE213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22710" y="5811519"/>
            <a:ext cx="1742307" cy="1307163"/>
          </a:xfrm>
          <a:prstGeom prst="rect">
            <a:avLst/>
          </a:prstGeom>
        </p:spPr>
        <p:txBody>
          <a:bodyPr vert="horz" lIns="0" tIns="0" rIns="0" bIns="0" rtlCol="0" anchor="b" anchorCtr="0"/>
          <a:lstStyle>
            <a:lvl1pPr algn="r">
              <a:lnSpc>
                <a:spcPct val="80000"/>
              </a:lnSpc>
              <a:defRPr sz="8900" b="1" spc="-300" baseline="0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9070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and Content"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8">
            <a:extLst>
              <a:ext uri="{FF2B5EF4-FFF2-40B4-BE49-F238E27FC236}">
                <a16:creationId xmlns:a16="http://schemas.microsoft.com/office/drawing/2014/main" id="{7A6BBBB3-641A-CFC0-516F-63B74C40F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 bwMode="auto">
          <a:xfrm>
            <a:off x="0" y="-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CBDDD91-3F26-FF90-D1D4-3CCE786C7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77057" y="451406"/>
            <a:ext cx="11246207" cy="596628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980789" y="1115060"/>
            <a:ext cx="10149840" cy="914400"/>
          </a:xfr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>
            <a:noAutofit/>
          </a:bodyPr>
          <a:lstStyle>
            <a:lvl1pPr algn="ctr">
              <a:defRPr sz="1800" b="1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Table Placeholder 5">
            <a:extLst>
              <a:ext uri="{FF2B5EF4-FFF2-40B4-BE49-F238E27FC236}">
                <a16:creationId xmlns:a16="http://schemas.microsoft.com/office/drawing/2014/main" id="{A4C64D22-E188-73F4-E0FE-F09DDC5CB305}"/>
              </a:ext>
            </a:extLst>
          </p:cNvPr>
          <p:cNvSpPr>
            <a:spLocks noGrp="1"/>
          </p:cNvSpPr>
          <p:nvPr>
            <p:ph type="tbl" sz="quarter" idx="17"/>
          </p:nvPr>
        </p:nvSpPr>
        <p:spPr>
          <a:xfrm>
            <a:off x="979488" y="2311400"/>
            <a:ext cx="7091362" cy="3471863"/>
          </a:xfrm>
        </p:spPr>
        <p:txBody>
          <a:bodyPr/>
          <a:lstStyle/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1C79FDB-6789-ED7D-E246-96F9F6DC0680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8445190" y="2301069"/>
            <a:ext cx="2684773" cy="3482792"/>
          </a:xfrm>
        </p:spPr>
        <p:txBody>
          <a:bodyPr>
            <a:normAutofit/>
          </a:bodyPr>
          <a:lstStyle>
            <a:lvl1pPr marL="283464" indent="-283464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 sz="1800"/>
            </a:lvl1pPr>
            <a:lvl2pPr indent="-283464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 sz="1600"/>
            </a:lvl2pPr>
            <a:lvl3pPr indent="-283464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 sz="1400"/>
            </a:lvl3pPr>
            <a:lvl4pPr indent="-283464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 sz="1200"/>
            </a:lvl4pPr>
            <a:lvl5pPr indent="-283464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4E2E9E07-A868-5C25-18ED-AE09DE213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19360" y="5882640"/>
            <a:ext cx="1745658" cy="1236042"/>
          </a:xfrm>
          <a:prstGeom prst="rect">
            <a:avLst/>
          </a:prstGeom>
        </p:spPr>
        <p:txBody>
          <a:bodyPr vert="horz" lIns="0" tIns="0" rIns="0" bIns="0" rtlCol="0" anchor="b" anchorCtr="0"/>
          <a:lstStyle>
            <a:lvl1pPr algn="r">
              <a:lnSpc>
                <a:spcPct val="80000"/>
              </a:lnSpc>
              <a:defRPr sz="8900" b="1" spc="-300" baseline="0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28477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"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8">
            <a:extLst>
              <a:ext uri="{FF2B5EF4-FFF2-40B4-BE49-F238E27FC236}">
                <a16:creationId xmlns:a16="http://schemas.microsoft.com/office/drawing/2014/main" id="{43F6EF2A-D737-1D2B-9BD8-C4AFD04086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 bwMode="auto">
          <a:xfrm>
            <a:off x="0" y="-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CBDDD91-3F26-FF90-D1D4-3CCE786C7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77057" y="451406"/>
            <a:ext cx="11246207" cy="596628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980789" y="1115060"/>
            <a:ext cx="10149840" cy="914400"/>
          </a:xfr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>
            <a:noAutofit/>
          </a:bodyPr>
          <a:lstStyle>
            <a:lvl1pPr algn="ctr">
              <a:defRPr sz="1800" b="1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Table Placeholder 5">
            <a:extLst>
              <a:ext uri="{FF2B5EF4-FFF2-40B4-BE49-F238E27FC236}">
                <a16:creationId xmlns:a16="http://schemas.microsoft.com/office/drawing/2014/main" id="{A4C64D22-E188-73F4-E0FE-F09DDC5CB305}"/>
              </a:ext>
            </a:extLst>
          </p:cNvPr>
          <p:cNvSpPr>
            <a:spLocks noGrp="1"/>
          </p:cNvSpPr>
          <p:nvPr>
            <p:ph type="tbl" sz="quarter" idx="17"/>
          </p:nvPr>
        </p:nvSpPr>
        <p:spPr>
          <a:xfrm>
            <a:off x="979488" y="2311400"/>
            <a:ext cx="10149840" cy="3471863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4E2E9E07-A868-5C25-18ED-AE09DE213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19360" y="5882640"/>
            <a:ext cx="1745658" cy="1236042"/>
          </a:xfrm>
          <a:prstGeom prst="rect">
            <a:avLst/>
          </a:prstGeom>
        </p:spPr>
        <p:txBody>
          <a:bodyPr vert="horz" lIns="0" tIns="0" rIns="0" bIns="0" rtlCol="0" anchor="b" anchorCtr="0"/>
          <a:lstStyle>
            <a:lvl1pPr algn="r">
              <a:lnSpc>
                <a:spcPct val="80000"/>
              </a:lnSpc>
              <a:defRPr sz="8900" b="1" spc="-300" baseline="0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9331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 2"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6807E53-1889-5FED-84AB-36B4B655BFF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2741" y="1542"/>
            <a:ext cx="12186518" cy="685491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060090" y="1"/>
            <a:ext cx="7626710" cy="6857046"/>
          </a:xfrm>
        </p:spPr>
        <p:txBody>
          <a:bodyPr bIns="0" anchor="ctr">
            <a:noAutofit/>
          </a:bodyPr>
          <a:lstStyle>
            <a:lvl1pPr algn="l">
              <a:defRPr sz="7200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</a:t>
            </a:r>
            <a:br>
              <a:rPr lang="en-US" dirty="0"/>
            </a:br>
            <a:r>
              <a:rPr lang="en-US" dirty="0"/>
              <a:t>add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64A964A-4098-65AF-D012-2925365FB96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510588" y="-953"/>
            <a:ext cx="3200400" cy="6858000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33106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lumns 3"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C5DC7EA-10AE-1A0E-D197-CAB9FBAC93B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25389" y="0"/>
            <a:ext cx="12166599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35B76D1-7BAB-95CC-D082-E5857BA27A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74061" y="451406"/>
            <a:ext cx="9142110" cy="596628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0352415-529E-A5FD-DC37-5D14118B5BB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074423" y="1193716"/>
            <a:ext cx="7964903" cy="738784"/>
          </a:xfr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>
            <a:noAutofit/>
          </a:bodyPr>
          <a:lstStyle>
            <a:lvl1pPr algn="ctr">
              <a:defRPr sz="1800" b="1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9EF759D5-1499-DEC7-BEAE-9ADBC4D35255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1046163" y="2304733"/>
            <a:ext cx="2713037" cy="3760787"/>
          </a:xfrm>
        </p:spPr>
        <p:txBody>
          <a:bodyPr>
            <a:normAutofit/>
          </a:bodyPr>
          <a:lstStyle>
            <a:lvl1pPr marL="283464" indent="-283464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 sz="1800" b="1"/>
            </a:lvl1pPr>
            <a:lvl2pPr marL="502920" indent="-283464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 sz="1800" b="1"/>
            </a:lvl2pPr>
            <a:lvl3pPr marL="685800" indent="-283464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 sz="1800" b="1"/>
            </a:lvl3pPr>
            <a:lvl4pPr marL="868680" indent="-283464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 sz="1800" b="1"/>
            </a:lvl4pPr>
            <a:lvl5pPr marL="1051560" indent="-283464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 sz="1800" b="1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Content Placeholder 10">
            <a:extLst>
              <a:ext uri="{FF2B5EF4-FFF2-40B4-BE49-F238E27FC236}">
                <a16:creationId xmlns:a16="http://schemas.microsoft.com/office/drawing/2014/main" id="{4152CA30-831A-8375-BB30-3BC996DB9AEB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4066468" y="2304733"/>
            <a:ext cx="4972858" cy="3760788"/>
          </a:xfrm>
        </p:spPr>
        <p:txBody>
          <a:bodyPr>
            <a:normAutofit/>
          </a:bodyPr>
          <a:lstStyle>
            <a:lvl1pPr marL="347472" indent="-347472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  <a:defRPr sz="1800" b="0"/>
            </a:lvl1pPr>
            <a:lvl2pPr marL="745236" indent="-347472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  <a:defRPr sz="1800" b="0"/>
            </a:lvl2pPr>
            <a:lvl3pPr marL="1202436" indent="-347472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  <a:defRPr sz="1800" b="0"/>
            </a:lvl3pPr>
            <a:lvl4pPr marL="1659636" indent="-347472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  <a:defRPr sz="1800" b="0"/>
            </a:lvl4pPr>
            <a:lvl5pPr marL="2116836" indent="-347472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  <a:defRPr sz="1800" b="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95362880-674E-FD38-9934-5A4AAEB492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16160" y="5821679"/>
            <a:ext cx="1948858" cy="1297003"/>
          </a:xfrm>
          <a:prstGeom prst="rect">
            <a:avLst/>
          </a:prstGeom>
        </p:spPr>
        <p:txBody>
          <a:bodyPr vert="horz" lIns="0" tIns="0" rIns="0" bIns="0" rtlCol="0" anchor="b" anchorCtr="0"/>
          <a:lstStyle>
            <a:lvl1pPr algn="r">
              <a:lnSpc>
                <a:spcPct val="80000"/>
              </a:lnSpc>
              <a:defRPr sz="8900" b="1" spc="-300" baseline="0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50635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EE556C0-01A0-755F-2117-1A2AE6158E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0" y="6470"/>
            <a:ext cx="12192000" cy="684505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919" y="70439"/>
            <a:ext cx="12178162" cy="3533581"/>
          </a:xfrm>
        </p:spPr>
        <p:txBody>
          <a:bodyPr anchor="b">
            <a:noAutofit/>
          </a:bodyPr>
          <a:lstStyle>
            <a:lvl1pPr algn="ctr">
              <a:defRPr sz="7200" b="1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</a:t>
            </a:r>
            <a:br>
              <a:rPr lang="en-US" dirty="0"/>
            </a:br>
            <a:r>
              <a:rPr lang="en-US" dirty="0"/>
              <a:t>add title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97512F2E-49BF-E18A-D886-72AEA30E1D55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911879" y="3645514"/>
            <a:ext cx="8009681" cy="731838"/>
          </a:xfr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>
            <a:normAutofit/>
          </a:bodyPr>
          <a:lstStyle>
            <a:lvl1pPr marL="0" indent="0" algn="ctr">
              <a:buNone/>
              <a:defRPr sz="1800" b="1" cap="all" baseline="0">
                <a:solidFill>
                  <a:schemeClr val="accent6">
                    <a:lumMod val="50000"/>
                  </a:schemeClr>
                </a:solidFill>
              </a:defRPr>
            </a:lvl1pPr>
            <a:lvl2pPr marL="457200" indent="0">
              <a:buNone/>
              <a:defRPr cap="all" baseline="0">
                <a:solidFill>
                  <a:schemeClr val="accent6">
                    <a:lumMod val="50000"/>
                  </a:schemeClr>
                </a:solidFill>
              </a:defRPr>
            </a:lvl2pPr>
            <a:lvl3pPr marL="914400" indent="0">
              <a:buNone/>
              <a:defRPr cap="all" baseline="0">
                <a:solidFill>
                  <a:schemeClr val="accent6">
                    <a:lumMod val="50000"/>
                  </a:schemeClr>
                </a:solidFill>
              </a:defRPr>
            </a:lvl3pPr>
            <a:lvl4pPr marL="1371600" indent="0">
              <a:buNone/>
              <a:defRPr cap="all" baseline="0">
                <a:solidFill>
                  <a:schemeClr val="accent6">
                    <a:lumMod val="50000"/>
                  </a:schemeClr>
                </a:solidFill>
              </a:defRPr>
            </a:lvl4pPr>
            <a:lvl5pPr marL="1828800" indent="0">
              <a:buNone/>
              <a:defRPr cap="all" baseline="0">
                <a:solidFill>
                  <a:schemeClr val="accent6">
                    <a:lumMod val="50000"/>
                  </a:schemeClr>
                </a:solidFill>
              </a:defRPr>
            </a:lvl5pPr>
          </a:lstStyle>
          <a:p>
            <a:r>
              <a:rPr lang="en-US" dirty="0"/>
              <a:t>Add subtitle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9AB62AB-B562-C5FF-87CB-C3F72C70AEC4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809750" y="4826000"/>
            <a:ext cx="4001770" cy="590174"/>
          </a:xfrm>
        </p:spPr>
        <p:txBody>
          <a:bodyPr>
            <a:normAutofit/>
          </a:bodyPr>
          <a:lstStyle>
            <a:lvl1pPr marL="0" indent="0">
              <a:buNone/>
              <a:defRPr sz="1800" b="1">
                <a:solidFill>
                  <a:schemeClr val="accent6">
                    <a:lumMod val="50000"/>
                  </a:schemeClr>
                </a:solidFill>
              </a:defRPr>
            </a:lvl1pPr>
            <a:lvl2pPr marL="457200" indent="0">
              <a:buNone/>
              <a:defRPr>
                <a:solidFill>
                  <a:schemeClr val="accent6">
                    <a:lumMod val="50000"/>
                  </a:schemeClr>
                </a:solidFill>
              </a:defRPr>
            </a:lvl2pPr>
            <a:lvl3pPr marL="914400" indent="0">
              <a:buNone/>
              <a:defRPr>
                <a:solidFill>
                  <a:schemeClr val="accent6">
                    <a:lumMod val="50000"/>
                  </a:schemeClr>
                </a:solidFill>
              </a:defRPr>
            </a:lvl3pPr>
            <a:lvl4pPr marL="1371600" indent="0">
              <a:buNone/>
              <a:defRPr>
                <a:solidFill>
                  <a:schemeClr val="accent6">
                    <a:lumMod val="50000"/>
                  </a:schemeClr>
                </a:solidFill>
              </a:defRPr>
            </a:lvl4pPr>
            <a:lvl5pPr marL="1828800" indent="0">
              <a:buNone/>
              <a:defRPr>
                <a:solidFill>
                  <a:schemeClr val="accent6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DF0E5B37-CF3B-656F-77B2-E3393E957607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877560" y="4826000"/>
            <a:ext cx="4001770" cy="590174"/>
          </a:xfrm>
        </p:spPr>
        <p:txBody>
          <a:bodyPr>
            <a:normAutofit/>
          </a:bodyPr>
          <a:lstStyle>
            <a:lvl1pPr marL="0" indent="0" algn="r">
              <a:buNone/>
              <a:defRPr sz="1800" b="1">
                <a:solidFill>
                  <a:schemeClr val="accent6">
                    <a:lumMod val="50000"/>
                  </a:schemeClr>
                </a:solidFill>
              </a:defRPr>
            </a:lvl1pPr>
            <a:lvl2pPr marL="457200" indent="0">
              <a:buNone/>
              <a:defRPr>
                <a:solidFill>
                  <a:schemeClr val="accent6">
                    <a:lumMod val="50000"/>
                  </a:schemeClr>
                </a:solidFill>
              </a:defRPr>
            </a:lvl2pPr>
            <a:lvl3pPr marL="914400" indent="0">
              <a:buNone/>
              <a:defRPr>
                <a:solidFill>
                  <a:schemeClr val="accent6">
                    <a:lumMod val="50000"/>
                  </a:schemeClr>
                </a:solidFill>
              </a:defRPr>
            </a:lvl3pPr>
            <a:lvl4pPr marL="1371600" indent="0">
              <a:buNone/>
              <a:defRPr>
                <a:solidFill>
                  <a:schemeClr val="accent6">
                    <a:lumMod val="50000"/>
                  </a:schemeClr>
                </a:solidFill>
              </a:defRPr>
            </a:lvl4pPr>
            <a:lvl5pPr marL="1828800" indent="0">
              <a:buNone/>
              <a:defRPr>
                <a:solidFill>
                  <a:schemeClr val="accent6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12923345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"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8">
            <a:extLst>
              <a:ext uri="{FF2B5EF4-FFF2-40B4-BE49-F238E27FC236}">
                <a16:creationId xmlns:a16="http://schemas.microsoft.com/office/drawing/2014/main" id="{07BDF2BC-0745-E548-2C4E-C6BA53E36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 bwMode="auto">
          <a:xfrm>
            <a:off x="0" y="-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CBDDD91-3F26-FF90-D1D4-3CCE786C7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77057" y="451406"/>
            <a:ext cx="11246207" cy="596628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980789" y="1193716"/>
            <a:ext cx="10149840" cy="738784"/>
          </a:xfr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>
            <a:noAutofit/>
          </a:bodyPr>
          <a:lstStyle>
            <a:lvl1pPr algn="ctr">
              <a:defRPr sz="1800" b="1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0CFB7E-7B45-8CA9-6B42-9FE063623C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1"/>
            <a:ext cx="474562" cy="3155372"/>
          </a:xfrm>
          <a:prstGeom prst="rect">
            <a:avLst/>
          </a:prstGeom>
          <a:gradFill>
            <a:gsLst>
              <a:gs pos="0">
                <a:schemeClr val="accent4">
                  <a:alpha val="0"/>
                </a:schemeClr>
              </a:gs>
              <a:gs pos="100000">
                <a:schemeClr val="accent3">
                  <a:lumMod val="60000"/>
                  <a:lumOff val="40000"/>
                  <a:alpha val="8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A21F3B-AA5B-C4FE-C298-92D1BDABA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723264" y="47289"/>
            <a:ext cx="461817" cy="6826102"/>
          </a:xfrm>
          <a:prstGeom prst="rect">
            <a:avLst/>
          </a:prstGeom>
          <a:gradFill>
            <a:gsLst>
              <a:gs pos="0">
                <a:schemeClr val="accent4">
                  <a:alpha val="0"/>
                </a:schemeClr>
              </a:gs>
              <a:gs pos="100000">
                <a:schemeClr val="accent3">
                  <a:lumMod val="60000"/>
                  <a:lumOff val="40000"/>
                  <a:alpha val="8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4E2E9E07-A868-5C25-18ED-AE09DE213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19360" y="5750559"/>
            <a:ext cx="1745658" cy="1368123"/>
          </a:xfrm>
          <a:prstGeom prst="rect">
            <a:avLst/>
          </a:prstGeom>
        </p:spPr>
        <p:txBody>
          <a:bodyPr vert="horz" lIns="0" tIns="0" rIns="0" bIns="0" rtlCol="0" anchor="b" anchorCtr="0"/>
          <a:lstStyle>
            <a:lvl1pPr algn="r">
              <a:lnSpc>
                <a:spcPct val="80000"/>
              </a:lnSpc>
              <a:defRPr sz="8900" b="1" spc="-300" baseline="0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33934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8">
            <a:extLst>
              <a:ext uri="{FF2B5EF4-FFF2-40B4-BE49-F238E27FC236}">
                <a16:creationId xmlns:a16="http://schemas.microsoft.com/office/drawing/2014/main" id="{07BDF2BC-0745-E548-2C4E-C6BA53E36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 bwMode="auto">
          <a:xfrm>
            <a:off x="0" y="-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CBDDD91-3F26-FF90-D1D4-3CCE786C7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77057" y="451406"/>
            <a:ext cx="11246207" cy="596628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0CFB7E-7B45-8CA9-6B42-9FE063623C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1"/>
            <a:ext cx="474562" cy="3155372"/>
          </a:xfrm>
          <a:prstGeom prst="rect">
            <a:avLst/>
          </a:prstGeom>
          <a:gradFill>
            <a:gsLst>
              <a:gs pos="0">
                <a:schemeClr val="accent4">
                  <a:alpha val="0"/>
                </a:schemeClr>
              </a:gs>
              <a:gs pos="100000">
                <a:schemeClr val="accent3">
                  <a:lumMod val="60000"/>
                  <a:lumOff val="40000"/>
                  <a:alpha val="8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A21F3B-AA5B-C4FE-C298-92D1BDABA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723264" y="47289"/>
            <a:ext cx="461817" cy="6826102"/>
          </a:xfrm>
          <a:prstGeom prst="rect">
            <a:avLst/>
          </a:prstGeom>
          <a:gradFill>
            <a:gsLst>
              <a:gs pos="0">
                <a:schemeClr val="accent4">
                  <a:alpha val="0"/>
                </a:schemeClr>
              </a:gs>
              <a:gs pos="100000">
                <a:schemeClr val="accent3">
                  <a:lumMod val="60000"/>
                  <a:lumOff val="40000"/>
                  <a:alpha val="8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4E2E9E07-A868-5C25-18ED-AE09DE213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19360" y="5750559"/>
            <a:ext cx="1745658" cy="1368123"/>
          </a:xfrm>
          <a:prstGeom prst="rect">
            <a:avLst/>
          </a:prstGeom>
        </p:spPr>
        <p:txBody>
          <a:bodyPr vert="horz" lIns="0" tIns="0" rIns="0" bIns="0" rtlCol="0" anchor="b" anchorCtr="0"/>
          <a:lstStyle>
            <a:lvl1pPr algn="r">
              <a:lnSpc>
                <a:spcPct val="80000"/>
              </a:lnSpc>
              <a:defRPr sz="8900" b="1" spc="-300" baseline="0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60842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763867"/>
            <a:ext cx="10820400" cy="129302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07853FA9-5039-030A-0DE6-246C9F50AB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21818" y="5571597"/>
            <a:ext cx="2743200" cy="1547086"/>
          </a:xfrm>
          <a:prstGeom prst="rect">
            <a:avLst/>
          </a:prstGeom>
        </p:spPr>
        <p:txBody>
          <a:bodyPr vert="horz" lIns="0" tIns="0" rIns="0" bIns="0" rtlCol="0" anchor="b" anchorCtr="0"/>
          <a:lstStyle>
            <a:lvl1pPr algn="r">
              <a:lnSpc>
                <a:spcPct val="80000"/>
              </a:lnSpc>
              <a:defRPr sz="8900" b="1" spc="-300" baseline="0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79" r:id="rId3"/>
    <p:sldLayoutId id="2147483653" r:id="rId4"/>
    <p:sldLayoutId id="2147483657" r:id="rId5"/>
    <p:sldLayoutId id="2147483681" r:id="rId6"/>
    <p:sldLayoutId id="2147483680" r:id="rId7"/>
    <p:sldLayoutId id="2147483662" r:id="rId8"/>
    <p:sldLayoutId id="2147483683" r:id="rId9"/>
    <p:sldLayoutId id="2147483684" r:id="rId10"/>
    <p:sldLayoutId id="2147483654" r:id="rId11"/>
    <p:sldLayoutId id="2147483667" r:id="rId12"/>
    <p:sldLayoutId id="2147483665" r:id="rId13"/>
    <p:sldLayoutId id="2147483685" r:id="rId14"/>
    <p:sldLayoutId id="2147483686" r:id="rId15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accent6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accent6">
              <a:lumMod val="5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6">
              <a:lumMod val="5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6">
              <a:lumMod val="5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accent6">
              <a:lumMod val="5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accent6">
              <a:lumMod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cid:image001.png@01D0EA4A.2BD679A0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edium.com/the-slackerati/3-things-to-consider-when-designing-a-digital-skills-framework-d0e17f661ec2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2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7.png"/><Relationship Id="rId5" Type="http://schemas.microsoft.com/office/2007/relationships/hdphoto" Target="../media/hdphoto1.wdp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gi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3E7F8-B7A4-B5ED-853E-2178C5DF1252}"/>
              </a:ext>
            </a:extLst>
          </p:cNvPr>
          <p:cNvSpPr txBox="1">
            <a:spLocks/>
          </p:cNvSpPr>
          <p:nvPr/>
        </p:nvSpPr>
        <p:spPr>
          <a:xfrm>
            <a:off x="2432115" y="1423402"/>
            <a:ext cx="7305774" cy="2310312"/>
          </a:xfrm>
          <a:prstGeom prst="rect">
            <a:avLst/>
          </a:prstGeom>
        </p:spPr>
        <p:txBody>
          <a:bodyPr vert="horz" lIns="91440" tIns="91440" rIns="91440" bIns="45720" rtlCol="0" anchor="ctr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kern="1200" cap="all" baseline="0">
                <a:solidFill>
                  <a:schemeClr val="accent6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200" b="1" dirty="0">
                <a:cs typeface="Aldhabi" panose="020F0502020204030204" pitchFamily="2" charset="-78"/>
              </a:rPr>
              <a:t>Introduction to the module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B067B2-9639-BFB0-FC50-623132FA7E06}"/>
              </a:ext>
            </a:extLst>
          </p:cNvPr>
          <p:cNvSpPr txBox="1">
            <a:spLocks/>
          </p:cNvSpPr>
          <p:nvPr/>
        </p:nvSpPr>
        <p:spPr>
          <a:xfrm>
            <a:off x="3311819" y="4054937"/>
            <a:ext cx="5760846" cy="682079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3600" b="1" dirty="0">
                <a:latin typeface="+mj-lt"/>
                <a:cs typeface="Aldhabi" panose="020F0502020204030204" pitchFamily="2" charset="-78"/>
              </a:rPr>
              <a:t>BMHS4001, Finding, evaluating and communicating information</a:t>
            </a:r>
          </a:p>
        </p:txBody>
      </p:sp>
      <p:pic>
        <p:nvPicPr>
          <p:cNvPr id="4" name="Picture 3" descr="Discover University of Wales Trinity Saint David">
            <a:extLst>
              <a:ext uri="{FF2B5EF4-FFF2-40B4-BE49-F238E27FC236}">
                <a16:creationId xmlns:a16="http://schemas.microsoft.com/office/drawing/2014/main" id="{B1ECE14C-ADF4-9E91-50FF-D1965703FBEC}"/>
              </a:ext>
            </a:extLst>
          </p:cNvPr>
          <p:cNvPicPr/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4823" y="92624"/>
            <a:ext cx="3234838" cy="133077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52708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098107D1-B408-CF41-D098-F18F30FB80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08429" y="89104"/>
            <a:ext cx="4832430" cy="822960"/>
          </a:xfrm>
        </p:spPr>
        <p:txBody>
          <a:bodyPr tIns="0" bIns="0"/>
          <a:lstStyle/>
          <a:p>
            <a:r>
              <a:rPr lang="en-US" dirty="0"/>
              <a:t>agenda</a:t>
            </a:r>
          </a:p>
        </p:txBody>
      </p:sp>
      <p:pic>
        <p:nvPicPr>
          <p:cNvPr id="4" name="Content Placeholder 3" descr="A diagram of different school subjects&#10;&#10;AI-generated content may be incorrect.">
            <a:extLst>
              <a:ext uri="{FF2B5EF4-FFF2-40B4-BE49-F238E27FC236}">
                <a16:creationId xmlns:a16="http://schemas.microsoft.com/office/drawing/2014/main" id="{61523B56-1CE8-50FE-12E1-34E730374F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611224" y="1276957"/>
            <a:ext cx="7490665" cy="4756572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984886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2DED21D1-77DB-866E-D8BF-5D4E746ACDFF}"/>
              </a:ext>
            </a:extLst>
          </p:cNvPr>
          <p:cNvSpPr txBox="1">
            <a:spLocks/>
          </p:cNvSpPr>
          <p:nvPr/>
        </p:nvSpPr>
        <p:spPr>
          <a:xfrm>
            <a:off x="796378" y="189317"/>
            <a:ext cx="3930349" cy="2013578"/>
          </a:xfrm>
          <a:prstGeom prst="rect">
            <a:avLst/>
          </a:prstGeom>
        </p:spPr>
        <p:txBody>
          <a:bodyPr vert="horz" lIns="91440" tIns="45720" rIns="91440" bIns="0" rtlCol="0" anchor="b" anchorCtr="0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1" kern="1200" cap="all" baseline="0">
                <a:solidFill>
                  <a:schemeClr val="accent6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800" dirty="0">
                <a:cs typeface="Arial" panose="020B0604020202020204" pitchFamily="34" charset="0"/>
              </a:rPr>
              <a:t>Brief Overview of Study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6546022-8B5E-EEE3-9F83-FC8466071239}"/>
              </a:ext>
            </a:extLst>
          </p:cNvPr>
          <p:cNvSpPr txBox="1">
            <a:spLocks/>
          </p:cNvSpPr>
          <p:nvPr/>
        </p:nvSpPr>
        <p:spPr>
          <a:xfrm>
            <a:off x="796378" y="2202895"/>
            <a:ext cx="3930351" cy="340605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vert="horz" lIns="91440" tIns="0" rIns="91440" bIns="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b="1" kern="1200" cap="all" baseline="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>
              <a:latin typeface="+mj-lt"/>
              <a:cs typeface="Arial" panose="020B0604020202020204" pitchFamily="34" charset="0"/>
            </a:endParaRPr>
          </a:p>
          <a:p>
            <a:endParaRPr lang="en-GB" dirty="0">
              <a:latin typeface="+mj-lt"/>
              <a:cs typeface="Arial" panose="020B0604020202020204" pitchFamily="34" charset="0"/>
            </a:endParaRPr>
          </a:p>
          <a:p>
            <a:endParaRPr lang="en-GB" dirty="0">
              <a:latin typeface="+mj-lt"/>
              <a:cs typeface="Arial" panose="020B0604020202020204" pitchFamily="34" charset="0"/>
            </a:endParaRPr>
          </a:p>
          <a:p>
            <a:endParaRPr lang="en-GB" dirty="0">
              <a:latin typeface="+mj-lt"/>
              <a:cs typeface="Arial" panose="020B0604020202020204" pitchFamily="34" charset="0"/>
            </a:endParaRPr>
          </a:p>
          <a:p>
            <a:r>
              <a:rPr lang="en-GB" dirty="0">
                <a:latin typeface="+mj-lt"/>
                <a:cs typeface="Arial" panose="020B0604020202020204" pitchFamily="34" charset="0"/>
              </a:rPr>
              <a:t>Duration –  September 2026 to December 2026. </a:t>
            </a:r>
            <a:r>
              <a:rPr lang="en-GB" baseline="30000" dirty="0">
                <a:latin typeface="+mj-lt"/>
                <a:cs typeface="Arial" panose="020B0604020202020204" pitchFamily="34" charset="0"/>
              </a:rPr>
              <a:t>     </a:t>
            </a:r>
            <a:endParaRPr lang="en-GB" dirty="0">
              <a:latin typeface="+mj-lt"/>
              <a:cs typeface="Arial" panose="020B0604020202020204" pitchFamily="34" charset="0"/>
            </a:endParaRPr>
          </a:p>
          <a:p>
            <a:endParaRPr lang="en-GB" dirty="0">
              <a:latin typeface="+mj-lt"/>
              <a:cs typeface="Arial" panose="020B0604020202020204" pitchFamily="34" charset="0"/>
            </a:endParaRPr>
          </a:p>
          <a:p>
            <a:r>
              <a:rPr lang="en-GB" dirty="0">
                <a:latin typeface="+mj-lt"/>
                <a:cs typeface="Arial" panose="020B0604020202020204" pitchFamily="34" charset="0"/>
              </a:rPr>
              <a:t>The module is delivered at Level 4 and is worth 20 credits.</a:t>
            </a:r>
          </a:p>
          <a:p>
            <a:endParaRPr lang="en-GB" dirty="0">
              <a:latin typeface="+mj-lt"/>
              <a:cs typeface="Arial" panose="020B0604020202020204" pitchFamily="34" charset="0"/>
            </a:endParaRPr>
          </a:p>
          <a:p>
            <a:endParaRPr lang="en-GB" dirty="0">
              <a:latin typeface="+mj-lt"/>
              <a:cs typeface="Arial" panose="020B0604020202020204" pitchFamily="34" charset="0"/>
            </a:endParaRPr>
          </a:p>
          <a:p>
            <a:endParaRPr lang="en-GB" dirty="0">
              <a:latin typeface="+mj-lt"/>
              <a:cs typeface="Arial" panose="020B0604020202020204" pitchFamily="34" charset="0"/>
            </a:endParaRPr>
          </a:p>
          <a:p>
            <a:endParaRPr lang="en-GB" dirty="0">
              <a:latin typeface="+mj-lt"/>
              <a:cs typeface="Arial" panose="020B0604020202020204" pitchFamily="34" charset="0"/>
            </a:endParaRP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802CF1A1-D189-E12C-8238-630A4DF8AF0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0982946"/>
              </p:ext>
            </p:extLst>
          </p:nvPr>
        </p:nvGraphicFramePr>
        <p:xfrm>
          <a:off x="5147035" y="2174825"/>
          <a:ext cx="6377175" cy="2840060"/>
        </p:xfrm>
        <a:graphic>
          <a:graphicData uri="http://schemas.openxmlformats.org/drawingml/2006/table">
            <a:tbl>
              <a:tblPr firstRow="1" firstCol="1" bandRow="1">
                <a:tableStyleId>{0505E3EF-67EA-436B-97B2-0124C06EBD24}</a:tableStyleId>
              </a:tblPr>
              <a:tblGrid>
                <a:gridCol w="3374054">
                  <a:extLst>
                    <a:ext uri="{9D8B030D-6E8A-4147-A177-3AD203B41FA5}">
                      <a16:colId xmlns:a16="http://schemas.microsoft.com/office/drawing/2014/main" val="946370968"/>
                    </a:ext>
                  </a:extLst>
                </a:gridCol>
                <a:gridCol w="1438748">
                  <a:extLst>
                    <a:ext uri="{9D8B030D-6E8A-4147-A177-3AD203B41FA5}">
                      <a16:colId xmlns:a16="http://schemas.microsoft.com/office/drawing/2014/main" val="2807676658"/>
                    </a:ext>
                  </a:extLst>
                </a:gridCol>
                <a:gridCol w="1564373">
                  <a:extLst>
                    <a:ext uri="{9D8B030D-6E8A-4147-A177-3AD203B41FA5}">
                      <a16:colId xmlns:a16="http://schemas.microsoft.com/office/drawing/2014/main" val="4141224089"/>
                    </a:ext>
                  </a:extLst>
                </a:gridCol>
              </a:tblGrid>
              <a:tr h="568012">
                <a:tc>
                  <a:txBody>
                    <a:bodyPr/>
                    <a:lstStyle/>
                    <a:p>
                      <a:pPr marL="68580">
                        <a:buNone/>
                      </a:pPr>
                      <a:r>
                        <a:rPr lang="en-GB" sz="18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Activity type</a:t>
                      </a:r>
                      <a:endParaRPr lang="en-GB" sz="14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68580" algn="ctr">
                        <a:buNone/>
                      </a:pPr>
                      <a:r>
                        <a:rPr lang="en-GB" sz="18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Hours</a:t>
                      </a:r>
                      <a:endParaRPr lang="en-GB" sz="14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68580" algn="ctr">
                        <a:buNone/>
                      </a:pPr>
                      <a:r>
                        <a:rPr lang="en-GB" sz="18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Percentage</a:t>
                      </a:r>
                      <a:endParaRPr lang="en-GB" sz="14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46894003"/>
                  </a:ext>
                </a:extLst>
              </a:tr>
              <a:tr h="568012">
                <a:tc>
                  <a:txBody>
                    <a:bodyPr/>
                    <a:lstStyle/>
                    <a:p>
                      <a:pPr marL="68580">
                        <a:buNone/>
                      </a:pPr>
                      <a:r>
                        <a:rPr lang="en-GB" sz="18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Scheduled learning</a:t>
                      </a:r>
                      <a:endParaRPr lang="en-GB" sz="14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68580" algn="ctr">
                        <a:buNone/>
                      </a:pPr>
                      <a:r>
                        <a:rPr lang="en-GB" sz="18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40</a:t>
                      </a:r>
                      <a:endParaRPr lang="en-GB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68580" algn="ctr">
                        <a:buNone/>
                      </a:pPr>
                      <a:r>
                        <a:rPr lang="en-GB" sz="18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20%</a:t>
                      </a:r>
                      <a:endParaRPr lang="en-GB" sz="14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3515148"/>
                  </a:ext>
                </a:extLst>
              </a:tr>
              <a:tr h="568012">
                <a:tc>
                  <a:txBody>
                    <a:bodyPr/>
                    <a:lstStyle/>
                    <a:p>
                      <a:pPr marL="68580">
                        <a:buNone/>
                      </a:pPr>
                      <a:r>
                        <a:rPr lang="en-GB" sz="18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Independent learning</a:t>
                      </a:r>
                      <a:endParaRPr lang="en-GB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68580" algn="ctr">
                        <a:buNone/>
                      </a:pPr>
                      <a:r>
                        <a:rPr lang="en-GB" sz="18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160</a:t>
                      </a:r>
                      <a:endParaRPr lang="en-GB" sz="14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68580" algn="ctr">
                        <a:buNone/>
                      </a:pPr>
                      <a:r>
                        <a:rPr lang="en-GB" sz="18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80%</a:t>
                      </a:r>
                      <a:endParaRPr lang="en-GB" sz="14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57611580"/>
                  </a:ext>
                </a:extLst>
              </a:tr>
              <a:tr h="568012">
                <a:tc>
                  <a:txBody>
                    <a:bodyPr/>
                    <a:lstStyle/>
                    <a:p>
                      <a:pPr marL="68580">
                        <a:buNone/>
                      </a:pPr>
                      <a:endParaRPr lang="en-GB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68580" algn="ctr">
                        <a:buNone/>
                      </a:pPr>
                      <a:endParaRPr lang="en-GB" sz="14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68580" algn="ctr">
                        <a:buNone/>
                      </a:pPr>
                      <a:endParaRPr lang="en-GB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57193119"/>
                  </a:ext>
                </a:extLst>
              </a:tr>
              <a:tr h="568012">
                <a:tc>
                  <a:txBody>
                    <a:bodyPr/>
                    <a:lstStyle/>
                    <a:p>
                      <a:pPr marL="68580">
                        <a:buNone/>
                      </a:pPr>
                      <a:r>
                        <a:rPr lang="en-GB" sz="18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TOTAL</a:t>
                      </a:r>
                      <a:endParaRPr lang="en-GB" sz="14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68580" algn="ctr">
                        <a:buNone/>
                      </a:pPr>
                      <a:r>
                        <a:rPr lang="en-GB" sz="180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200</a:t>
                      </a:r>
                      <a:endParaRPr lang="en-GB" sz="140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68580" algn="ctr">
                        <a:buNone/>
                      </a:pPr>
                      <a:r>
                        <a:rPr lang="en-GB" sz="18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100%</a:t>
                      </a:r>
                      <a:endParaRPr lang="en-GB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13574282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23755B81-5E78-C660-5F8F-71890AB733C3}"/>
              </a:ext>
            </a:extLst>
          </p:cNvPr>
          <p:cNvSpPr txBox="1"/>
          <p:nvPr/>
        </p:nvSpPr>
        <p:spPr>
          <a:xfrm>
            <a:off x="5214399" y="1116058"/>
            <a:ext cx="624244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>
                <a:solidFill>
                  <a:schemeClr val="accent6">
                    <a:lumMod val="50000"/>
                  </a:schemeClr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The study time for the module is divided as follows:</a:t>
            </a:r>
            <a:endParaRPr lang="en-GB" b="1" dirty="0">
              <a:solidFill>
                <a:schemeClr val="accent6">
                  <a:lumMod val="50000"/>
                </a:schemeClr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2006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BB7E9F-66A3-E732-9882-019223003F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0802E6A-EAA8-A8AA-E3E9-4F3D030C285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EAA4B62-389B-37CE-6ED0-3A8A0F6AA700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412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2600D000-D1C8-BD9D-A853-C91EB19DC2E8}"/>
              </a:ext>
            </a:extLst>
          </p:cNvPr>
          <p:cNvSpPr txBox="1">
            <a:spLocks/>
          </p:cNvSpPr>
          <p:nvPr/>
        </p:nvSpPr>
        <p:spPr>
          <a:xfrm>
            <a:off x="838200" y="18255"/>
            <a:ext cx="10515600" cy="132556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vert="horz" lIns="91440" tIns="0" rIns="91440" bIns="0" rtlCol="0" anchor="ctr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00" b="1" kern="1200" cap="all" baseline="0">
                <a:solidFill>
                  <a:schemeClr val="accent6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dirty="0"/>
              <a:t>Studying at level 4:  Expectations</a:t>
            </a:r>
            <a:endParaRPr lang="en-GB" sz="3200" dirty="0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4FCFBB84-53E8-AECB-FFA4-8E05378A733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80588993"/>
              </p:ext>
            </p:extLst>
          </p:nvPr>
        </p:nvGraphicFramePr>
        <p:xfrm>
          <a:off x="437322" y="1053548"/>
          <a:ext cx="11569148" cy="56851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2581099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7EF040B4-755A-C69E-F89F-25060E50DB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28851" y="497674"/>
            <a:ext cx="9464150" cy="921683"/>
          </a:xfrm>
        </p:spPr>
        <p:txBody>
          <a:bodyPr/>
          <a:lstStyle/>
          <a:p>
            <a:r>
              <a:rPr lang="en-US" sz="2800" dirty="0"/>
              <a:t>Module aims and learning outcomes.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CBD8E78-25D2-E393-09B4-0165925829BA}"/>
              </a:ext>
            </a:extLst>
          </p:cNvPr>
          <p:cNvSpPr txBox="1"/>
          <p:nvPr/>
        </p:nvSpPr>
        <p:spPr>
          <a:xfrm>
            <a:off x="1828851" y="1419357"/>
            <a:ext cx="9681277" cy="37087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37540" indent="-180340" algn="just">
              <a:spcBef>
                <a:spcPts val="600"/>
              </a:spcBef>
              <a:buNone/>
            </a:pPr>
            <a:r>
              <a:rPr lang="en-GB" sz="2000" b="1" dirty="0">
                <a:solidFill>
                  <a:schemeClr val="accent6">
                    <a:lumMod val="50000"/>
                  </a:schemeClr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AIM(S)</a:t>
            </a:r>
            <a:endParaRPr lang="en-GB" sz="2000" dirty="0">
              <a:solidFill>
                <a:schemeClr val="accent6">
                  <a:lumMod val="50000"/>
                </a:schemeClr>
              </a:solidFill>
              <a:effectLst/>
              <a:latin typeface="+mn-lt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accent6">
                    <a:lumMod val="50000"/>
                  </a:schemeClr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To enable students to think critically and ethically about information by questioning, verifying, and interpreting a wide range of sources and to construct evidence-based arguments.</a:t>
            </a:r>
          </a:p>
          <a:p>
            <a:pPr marL="342900" lvl="0" indent="-342900">
              <a:lnSpc>
                <a:spcPct val="10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endParaRPr lang="en-GB" sz="1600" dirty="0">
              <a:solidFill>
                <a:schemeClr val="accent6">
                  <a:lumMod val="50000"/>
                </a:schemeClr>
              </a:solidFill>
              <a:effectLst/>
              <a:latin typeface="+mn-lt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0">
              <a:lnSpc>
                <a:spcPct val="100000"/>
              </a:lnSpc>
              <a:spcBef>
                <a:spcPts val="1200"/>
              </a:spcBef>
            </a:pPr>
            <a:r>
              <a:rPr lang="en-GB" sz="2000" b="1" dirty="0">
                <a:solidFill>
                  <a:schemeClr val="accent6">
                    <a:lumMod val="50000"/>
                  </a:schemeClr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LEARNING OUTCOMES</a:t>
            </a:r>
            <a:endParaRPr lang="en-GB" sz="2000" dirty="0">
              <a:solidFill>
                <a:schemeClr val="accent6">
                  <a:lumMod val="50000"/>
                </a:schemeClr>
              </a:solidFill>
              <a:effectLst/>
              <a:latin typeface="+mn-lt"/>
              <a:ea typeface="Times New Roman" panose="02020603050405020304" pitchFamily="18" charset="0"/>
            </a:endParaRPr>
          </a:p>
          <a:p>
            <a:pPr marL="637540" indent="-180340" algn="just">
              <a:spcBef>
                <a:spcPts val="600"/>
              </a:spcBef>
              <a:buNone/>
            </a:pPr>
            <a:r>
              <a:rPr lang="en-GB" sz="1600" b="1" dirty="0">
                <a:solidFill>
                  <a:schemeClr val="accent6">
                    <a:lumMod val="50000"/>
                  </a:schemeClr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600" dirty="0">
              <a:solidFill>
                <a:schemeClr val="accent6">
                  <a:lumMod val="50000"/>
                </a:schemeClr>
              </a:solidFill>
              <a:effectLst/>
              <a:latin typeface="+mn-lt"/>
              <a:ea typeface="Times New Roman" panose="02020603050405020304" pitchFamily="18" charset="0"/>
            </a:endParaRPr>
          </a:p>
          <a:p>
            <a:pPr>
              <a:lnSpc>
                <a:spcPct val="100000"/>
              </a:lnSpc>
              <a:buNone/>
            </a:pPr>
            <a:r>
              <a:rPr lang="en-GB" sz="1600" dirty="0">
                <a:solidFill>
                  <a:schemeClr val="accent6">
                    <a:lumMod val="50000"/>
                  </a:schemeClr>
                </a:solidFill>
                <a:effectLst/>
                <a:latin typeface="+mn-lt"/>
                <a:ea typeface="Times New Roman" panose="02020603050405020304" pitchFamily="18" charset="0"/>
                <a:cs typeface="Arial" panose="020B0604020202020204" pitchFamily="34" charset="0"/>
              </a:rPr>
              <a:t>Upon the successful completion of this module, the student should be able to:</a:t>
            </a:r>
            <a:endParaRPr lang="en-GB" sz="1600" dirty="0">
              <a:solidFill>
                <a:schemeClr val="accent6">
                  <a:lumMod val="50000"/>
                </a:schemeClr>
              </a:solidFill>
              <a:effectLst/>
              <a:latin typeface="+mn-lt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accent6">
                    <a:lumMod val="50000"/>
                  </a:schemeClr>
                </a:solidFill>
                <a:effectLst/>
                <a:latin typeface="+mn-lt"/>
                <a:ea typeface="Arial" panose="020B0604020202020204" pitchFamily="34" charset="0"/>
                <a:cs typeface="Arial" panose="020B0604020202020204" pitchFamily="34" charset="0"/>
              </a:rPr>
              <a:t>deploy suitable search skills to retrieve information from a variety of sources;</a:t>
            </a:r>
            <a:endParaRPr lang="en-GB" sz="1600" dirty="0">
              <a:solidFill>
                <a:schemeClr val="accent6">
                  <a:lumMod val="50000"/>
                </a:schemeClr>
              </a:solidFill>
              <a:effectLst/>
              <a:latin typeface="+mn-lt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accent6">
                    <a:lumMod val="50000"/>
                  </a:schemeClr>
                </a:solidFill>
                <a:effectLst/>
                <a:latin typeface="+mn-lt"/>
                <a:ea typeface="Arial" panose="020B0604020202020204" pitchFamily="34" charset="0"/>
                <a:cs typeface="Arial" panose="020B0604020202020204" pitchFamily="34" charset="0"/>
              </a:rPr>
              <a:t>consider the credibility, reliability, and bias of diverse information sources, including news, academic, professional and online materials;</a:t>
            </a:r>
            <a:endParaRPr lang="en-GB" sz="1600" dirty="0">
              <a:solidFill>
                <a:schemeClr val="accent6">
                  <a:lumMod val="50000"/>
                </a:schemeClr>
              </a:solidFill>
              <a:effectLst/>
              <a:latin typeface="+mn-lt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buFont typeface="Symbol" panose="05050102010706020507" pitchFamily="18" charset="2"/>
              <a:buChar char=""/>
            </a:pPr>
            <a:r>
              <a:rPr lang="en-GB" sz="1600" dirty="0">
                <a:solidFill>
                  <a:schemeClr val="accent6">
                    <a:lumMod val="50000"/>
                  </a:schemeClr>
                </a:solidFill>
                <a:effectLst/>
                <a:latin typeface="+mn-lt"/>
                <a:ea typeface="Arial" panose="020B0604020202020204" pitchFamily="34" charset="0"/>
                <a:cs typeface="Arial" panose="020B0604020202020204" pitchFamily="34" charset="0"/>
              </a:rPr>
              <a:t>demonstrate an introductory understanding of critical thinking skills in academic writing, applying appropriate tone, structure, and professional etiquette.</a:t>
            </a:r>
            <a:endParaRPr lang="en-GB" sz="900" dirty="0">
              <a:solidFill>
                <a:schemeClr val="accent6">
                  <a:lumMod val="50000"/>
                </a:schemeClr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0" name="Picture 2">
            <a:extLst>
              <a:ext uri="{FF2B5EF4-FFF2-40B4-BE49-F238E27FC236}">
                <a16:creationId xmlns:a16="http://schemas.microsoft.com/office/drawing/2014/main" id="{435AE5DD-8769-1071-7EA4-B46AC1F2C9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47803" y="4919709"/>
            <a:ext cx="1817689" cy="1817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62737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05465-1429-D275-D49E-7909CB0F0E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81516" y="1193716"/>
            <a:ext cx="7964903" cy="738784"/>
          </a:xfrm>
        </p:spPr>
        <p:txBody>
          <a:bodyPr/>
          <a:lstStyle/>
          <a:p>
            <a:pPr lvl="0"/>
            <a:r>
              <a:rPr lang="en-US" sz="3200" noProof="0" dirty="0"/>
              <a:t>What you will be learning:</a:t>
            </a:r>
          </a:p>
        </p:txBody>
      </p:sp>
      <p:pic>
        <p:nvPicPr>
          <p:cNvPr id="7" name="Picture Placeholder 6" descr="A palm tree with orange and yellow sky">
            <a:extLst>
              <a:ext uri="{FF2B5EF4-FFF2-40B4-BE49-F238E27FC236}">
                <a16:creationId xmlns:a16="http://schemas.microsoft.com/office/drawing/2014/main" id="{5D9F4C5F-82A5-4F7A-2AC4-3B5A562C6F7C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3"/>
          <a:srcRect t="11" b="11"/>
          <a:stretch/>
        </p:blipFill>
        <p:spPr>
          <a:xfrm>
            <a:off x="443123" y="-899"/>
            <a:ext cx="1657350" cy="6858000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11C860-DBA7-1E7E-0DAB-AA0FB426A9FC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3165475" y="2158738"/>
            <a:ext cx="8237538" cy="4017775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GB" dirty="0"/>
              <a:t>Effective information searching techniques: Using library databases and online tools.</a:t>
            </a:r>
          </a:p>
          <a:p>
            <a:pPr lvl="0"/>
            <a:r>
              <a:rPr lang="en-GB" dirty="0"/>
              <a:t>Turning source information into structured, written academic work.</a:t>
            </a:r>
          </a:p>
          <a:p>
            <a:pPr lvl="0"/>
            <a:r>
              <a:rPr lang="en-GB" dirty="0"/>
              <a:t>Communicating findings clearly and persuasively in writing.</a:t>
            </a:r>
          </a:p>
          <a:p>
            <a:pPr lvl="0"/>
            <a:r>
              <a:rPr lang="en-GB" dirty="0"/>
              <a:t>Informal vs. formal tone in academic contexts.</a:t>
            </a:r>
          </a:p>
          <a:p>
            <a:pPr lvl="0"/>
            <a:r>
              <a:rPr lang="en-GB" dirty="0"/>
              <a:t>Paragraphing, structuring documents, introductions, findings, conclusions.</a:t>
            </a:r>
          </a:p>
          <a:p>
            <a:pPr lvl="0"/>
            <a:r>
              <a:rPr lang="en-GB" dirty="0"/>
              <a:t>Critical thinking and argument development: distinguishing opinion from evidence.</a:t>
            </a:r>
          </a:p>
          <a:p>
            <a:pPr lvl="0"/>
            <a:r>
              <a:rPr lang="en-GB" dirty="0"/>
              <a:t>Paraphrasing and editing techniques. </a:t>
            </a:r>
          </a:p>
          <a:p>
            <a:pPr lvl="0"/>
            <a:r>
              <a:rPr lang="en-GB" dirty="0"/>
              <a:t>Credibility and reliability of academic and professional literature: authorship, purpose, audience, evidence, and bias.</a:t>
            </a:r>
          </a:p>
          <a:p>
            <a:pPr lvl="0"/>
            <a:r>
              <a:rPr lang="en-GB" dirty="0"/>
              <a:t>Fundamental digital skills, including electronic searching, document creation/saving and templates.</a:t>
            </a:r>
          </a:p>
        </p:txBody>
      </p:sp>
    </p:spTree>
    <p:extLst>
      <p:ext uri="{BB962C8B-B14F-4D97-AF65-F5344CB8AC3E}">
        <p14:creationId xmlns:p14="http://schemas.microsoft.com/office/powerpoint/2010/main" val="12308682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095B70-2478-5E74-1C58-F992FCF89A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FDE90FA-B2D6-271E-E3BA-DFD547323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058" t="20998" r="58163" b="4541"/>
          <a:stretch/>
        </p:blipFill>
        <p:spPr>
          <a:xfrm rot="10800000" flipH="1">
            <a:off x="8014009" y="-9201"/>
            <a:ext cx="3696438" cy="686719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ABDD10D-46FC-8F66-E49E-27168CEDB0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5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8014009" y="-9773"/>
            <a:ext cx="3696437" cy="686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EAA059BC-A537-86B8-67D8-E1DE10B2FC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0382" y="0"/>
            <a:ext cx="7626710" cy="904972"/>
          </a:xfrm>
        </p:spPr>
        <p:txBody>
          <a:bodyPr/>
          <a:lstStyle/>
          <a:p>
            <a:r>
              <a:rPr lang="en-US" sz="4400" dirty="0"/>
              <a:t>Assessing your learning</a:t>
            </a:r>
            <a:endParaRPr lang="en-US" sz="4400" b="1" dirty="0"/>
          </a:p>
        </p:txBody>
      </p:sp>
      <p:pic>
        <p:nvPicPr>
          <p:cNvPr id="17" name="Picture Placeholder 16" descr="Palm trees in the sun">
            <a:extLst>
              <a:ext uri="{FF2B5EF4-FFF2-40B4-BE49-F238E27FC236}">
                <a16:creationId xmlns:a16="http://schemas.microsoft.com/office/drawing/2014/main" id="{20F1E8CE-AF10-3828-3604-0C9B3CEF72A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6"/>
          <a:srcRect t="135" b="135"/>
          <a:stretch/>
        </p:blipFill>
        <p:spPr>
          <a:xfrm>
            <a:off x="8510588" y="-953"/>
            <a:ext cx="3200400" cy="6858000"/>
          </a:xfr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41A4A2E-5CF9-5D89-759A-66DD1E77E6B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1397454"/>
              </p:ext>
            </p:extLst>
          </p:nvPr>
        </p:nvGraphicFramePr>
        <p:xfrm>
          <a:off x="1080448" y="1633382"/>
          <a:ext cx="6816645" cy="686435"/>
        </p:xfrm>
        <a:graphic>
          <a:graphicData uri="http://schemas.openxmlformats.org/drawingml/2006/table">
            <a:tbl>
              <a:tblPr firstRow="1" firstCol="1" bandRow="1">
                <a:tableStyleId>{0505E3EF-67EA-436B-97B2-0124C06EBD24}</a:tableStyleId>
              </a:tblPr>
              <a:tblGrid>
                <a:gridCol w="3406770">
                  <a:extLst>
                    <a:ext uri="{9D8B030D-6E8A-4147-A177-3AD203B41FA5}">
                      <a16:colId xmlns:a16="http://schemas.microsoft.com/office/drawing/2014/main" val="2271500067"/>
                    </a:ext>
                  </a:extLst>
                </a:gridCol>
                <a:gridCol w="1281986">
                  <a:extLst>
                    <a:ext uri="{9D8B030D-6E8A-4147-A177-3AD203B41FA5}">
                      <a16:colId xmlns:a16="http://schemas.microsoft.com/office/drawing/2014/main" val="3948328558"/>
                    </a:ext>
                  </a:extLst>
                </a:gridCol>
                <a:gridCol w="2127889">
                  <a:extLst>
                    <a:ext uri="{9D8B030D-6E8A-4147-A177-3AD203B41FA5}">
                      <a16:colId xmlns:a16="http://schemas.microsoft.com/office/drawing/2014/main" val="2067699982"/>
                    </a:ext>
                  </a:extLst>
                </a:gridCol>
              </a:tblGrid>
              <a:tr h="18351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100" dirty="0">
                          <a:effectLst/>
                        </a:rPr>
                        <a:t>Assessment 1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100">
                          <a:effectLst/>
                        </a:rPr>
                        <a:t>Weighting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100" dirty="0">
                          <a:effectLst/>
                        </a:rPr>
                        <a:t>Submission/completion date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234630916"/>
                  </a:ext>
                </a:extLst>
              </a:tr>
              <a:tr h="24223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100" dirty="0">
                          <a:effectLst/>
                        </a:rPr>
                        <a:t>Information retrieval exercise (in class)</a:t>
                      </a:r>
                    </a:p>
                    <a:p>
                      <a:pPr algn="ctr">
                        <a:buNone/>
                      </a:pPr>
                      <a:r>
                        <a:rPr lang="en-GB" sz="11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30 minutes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100" b="1" dirty="0">
                          <a:effectLst/>
                        </a:rPr>
                        <a:t>25%</a:t>
                      </a:r>
                      <a:endParaRPr lang="en-GB" sz="10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100" b="1" dirty="0"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Saturday 24</a:t>
                      </a:r>
                      <a:r>
                        <a:rPr lang="en-GB" sz="1100" b="1" baseline="30000" dirty="0"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lang="en-GB" sz="1100" b="1" dirty="0"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October. Submitted to Turnitin when completed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056812404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F8D1206-86AD-4281-A699-55999768CC5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4575120"/>
              </p:ext>
            </p:extLst>
          </p:nvPr>
        </p:nvGraphicFramePr>
        <p:xfrm>
          <a:off x="1080448" y="2514192"/>
          <a:ext cx="6816643" cy="838835"/>
        </p:xfrm>
        <a:graphic>
          <a:graphicData uri="http://schemas.openxmlformats.org/drawingml/2006/table">
            <a:tbl>
              <a:tblPr firstRow="1" firstCol="1" bandRow="1">
                <a:tableStyleId>{0505E3EF-67EA-436B-97B2-0124C06EBD24}</a:tableStyleId>
              </a:tblPr>
              <a:tblGrid>
                <a:gridCol w="3406769">
                  <a:extLst>
                    <a:ext uri="{9D8B030D-6E8A-4147-A177-3AD203B41FA5}">
                      <a16:colId xmlns:a16="http://schemas.microsoft.com/office/drawing/2014/main" val="1469360556"/>
                    </a:ext>
                  </a:extLst>
                </a:gridCol>
                <a:gridCol w="1291414">
                  <a:extLst>
                    <a:ext uri="{9D8B030D-6E8A-4147-A177-3AD203B41FA5}">
                      <a16:colId xmlns:a16="http://schemas.microsoft.com/office/drawing/2014/main" val="1465227232"/>
                    </a:ext>
                  </a:extLst>
                </a:gridCol>
                <a:gridCol w="2118460">
                  <a:extLst>
                    <a:ext uri="{9D8B030D-6E8A-4147-A177-3AD203B41FA5}">
                      <a16:colId xmlns:a16="http://schemas.microsoft.com/office/drawing/2014/main" val="227344492"/>
                    </a:ext>
                  </a:extLst>
                </a:gridCol>
              </a:tblGrid>
              <a:tr h="18351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100" dirty="0">
                          <a:effectLst/>
                        </a:rPr>
                        <a:t>Assessment 2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100">
                          <a:effectLst/>
                        </a:rPr>
                        <a:t>Weighting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100" dirty="0">
                          <a:effectLst/>
                        </a:rPr>
                        <a:t>Submission/completion date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260410947"/>
                  </a:ext>
                </a:extLst>
              </a:tr>
              <a:tr h="41338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100" dirty="0">
                          <a:effectLst/>
                        </a:rPr>
                        <a:t>Credibility and reliability of information sources exercise (in class)</a:t>
                      </a:r>
                    </a:p>
                    <a:p>
                      <a:pPr algn="ctr">
                        <a:buNone/>
                      </a:pPr>
                      <a:r>
                        <a:rPr lang="en-GB" sz="11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30 minutes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100" b="1" dirty="0">
                          <a:effectLst/>
                        </a:rPr>
                        <a:t>25%</a:t>
                      </a:r>
                      <a:endParaRPr lang="en-GB" sz="10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dirty="0"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Saturday 24</a:t>
                      </a:r>
                      <a:r>
                        <a:rPr lang="en-GB" sz="1100" b="1" baseline="30000" dirty="0"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lang="en-GB" sz="1100" b="1" dirty="0">
                          <a:effectLst/>
                          <a:latin typeface="+mj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October. Submitted to Turnitin when completed</a:t>
                      </a:r>
                    </a:p>
                    <a:p>
                      <a:pPr algn="ctr">
                        <a:buNone/>
                      </a:pP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605111083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E74F9F6-113E-C2A0-B1C0-BC2BD40D645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4082033"/>
              </p:ext>
            </p:extLst>
          </p:nvPr>
        </p:nvGraphicFramePr>
        <p:xfrm>
          <a:off x="1080449" y="4721698"/>
          <a:ext cx="6816642" cy="1005840"/>
        </p:xfrm>
        <a:graphic>
          <a:graphicData uri="http://schemas.openxmlformats.org/drawingml/2006/table">
            <a:tbl>
              <a:tblPr firstRow="1" firstCol="1" bandRow="1">
                <a:tableStyleId>{0505E3EF-67EA-436B-97B2-0124C06EBD24}</a:tableStyleId>
              </a:tblPr>
              <a:tblGrid>
                <a:gridCol w="3406769">
                  <a:extLst>
                    <a:ext uri="{9D8B030D-6E8A-4147-A177-3AD203B41FA5}">
                      <a16:colId xmlns:a16="http://schemas.microsoft.com/office/drawing/2014/main" val="1938144177"/>
                    </a:ext>
                  </a:extLst>
                </a:gridCol>
                <a:gridCol w="1347974">
                  <a:extLst>
                    <a:ext uri="{9D8B030D-6E8A-4147-A177-3AD203B41FA5}">
                      <a16:colId xmlns:a16="http://schemas.microsoft.com/office/drawing/2014/main" val="2330629239"/>
                    </a:ext>
                  </a:extLst>
                </a:gridCol>
                <a:gridCol w="2061899">
                  <a:extLst>
                    <a:ext uri="{9D8B030D-6E8A-4147-A177-3AD203B41FA5}">
                      <a16:colId xmlns:a16="http://schemas.microsoft.com/office/drawing/2014/main" val="2597778702"/>
                    </a:ext>
                  </a:extLst>
                </a:gridCol>
              </a:tblGrid>
              <a:tr h="18351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100" dirty="0">
                          <a:effectLst/>
                        </a:rPr>
                        <a:t>Assessment 3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100">
                          <a:effectLst/>
                        </a:rPr>
                        <a:t>Weighting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100" dirty="0">
                          <a:effectLst/>
                        </a:rPr>
                        <a:t>Submission/completion date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815270042"/>
                  </a:ext>
                </a:extLst>
              </a:tr>
              <a:tr h="41338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100" dirty="0">
                          <a:effectLst/>
                        </a:rPr>
                        <a:t>In-class test (critical thinking skills in academic writing based a pre-released case study or problem)</a:t>
                      </a:r>
                    </a:p>
                    <a:p>
                      <a:pPr algn="ctr">
                        <a:buNone/>
                      </a:pPr>
                      <a:r>
                        <a:rPr lang="en-GB" sz="11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 hour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100" b="1" dirty="0">
                          <a:effectLst/>
                        </a:rPr>
                        <a:t>50%</a:t>
                      </a:r>
                      <a:endParaRPr lang="en-GB" sz="10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Saturday 14</a:t>
                      </a:r>
                      <a:r>
                        <a:rPr lang="en-GB" sz="1100" b="1" kern="1200" baseline="300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lang="en-GB" sz="11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November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Submitted to Turnitin when completed</a:t>
                      </a:r>
                    </a:p>
                    <a:p>
                      <a:pPr algn="ctr">
                        <a:buNone/>
                      </a:pP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399725058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58D75971-613E-EAA2-3BBB-EC92ABDE740F}"/>
              </a:ext>
            </a:extLst>
          </p:cNvPr>
          <p:cNvSpPr txBox="1"/>
          <p:nvPr/>
        </p:nvSpPr>
        <p:spPr>
          <a:xfrm>
            <a:off x="1150070" y="3544478"/>
            <a:ext cx="67470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Please note:  Assessment 1 and 2 are undertaken on the same day as a 2-part assessment.</a:t>
            </a:r>
          </a:p>
        </p:txBody>
      </p:sp>
    </p:spTree>
    <p:extLst>
      <p:ext uri="{BB962C8B-B14F-4D97-AF65-F5344CB8AC3E}">
        <p14:creationId xmlns:p14="http://schemas.microsoft.com/office/powerpoint/2010/main" val="39837515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6">
            <a:extLst>
              <a:ext uri="{FF2B5EF4-FFF2-40B4-BE49-F238E27FC236}">
                <a16:creationId xmlns:a16="http://schemas.microsoft.com/office/drawing/2014/main" id="{F8BCA836-79AE-2F05-96FD-2646EFE34FB2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1046163" y="2304733"/>
            <a:ext cx="2713037" cy="3760787"/>
          </a:xfrm>
        </p:spPr>
        <p:txBody>
          <a:bodyPr tIns="91440" bIns="91440">
            <a:normAutofit/>
          </a:bodyPr>
          <a:lstStyle/>
          <a:p>
            <a:r>
              <a:rPr lang="en-US" dirty="0"/>
              <a:t>Green supply chain</a:t>
            </a:r>
          </a:p>
          <a:p>
            <a:r>
              <a:rPr lang="en-US" dirty="0"/>
              <a:t>Reduced carbon footprint</a:t>
            </a:r>
          </a:p>
          <a:p>
            <a:r>
              <a:rPr lang="en-US" dirty="0"/>
              <a:t>Waste reduction</a:t>
            </a:r>
          </a:p>
          <a:p>
            <a:r>
              <a:rPr lang="en-US" dirty="0"/>
              <a:t>Water conservation</a:t>
            </a:r>
          </a:p>
        </p:txBody>
      </p:sp>
      <p:pic>
        <p:nvPicPr>
          <p:cNvPr id="2" name="Picture 2" descr="Cartoon penguin sitting at a desk with a computer&#10;&#10;AI-generated content may be incorrect.">
            <a:extLst>
              <a:ext uri="{FF2B5EF4-FFF2-40B4-BE49-F238E27FC236}">
                <a16:creationId xmlns:a16="http://schemas.microsoft.com/office/drawing/2014/main" id="{53EB5B22-5928-32F5-1CE9-9214266505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4437" y="1700784"/>
            <a:ext cx="3785616" cy="378561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97132-9470-CACA-F5B3-9DE7D37EC204}"/>
              </a:ext>
            </a:extLst>
          </p:cNvPr>
          <p:cNvSpPr txBox="1">
            <a:spLocks/>
          </p:cNvSpPr>
          <p:nvPr/>
        </p:nvSpPr>
        <p:spPr>
          <a:xfrm>
            <a:off x="4460053" y="116593"/>
            <a:ext cx="5005499" cy="288759"/>
          </a:xfrm>
          <a:prstGeom prst="rect">
            <a:avLst/>
          </a:prstGeom>
        </p:spPr>
        <p:txBody>
          <a:bodyPr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sz="4400" b="1" dirty="0">
              <a:solidFill>
                <a:schemeClr val="tx2"/>
              </a:solidFill>
              <a:latin typeface="+mj-lt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600" b="1" dirty="0">
                <a:latin typeface="+mj-lt"/>
                <a:cs typeface="Arial" panose="020B0604020202020204" pitchFamily="34" charset="0"/>
              </a:rPr>
              <a:t>All assignments must be submitted electronically to Turnitin.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3600" b="1" dirty="0">
              <a:solidFill>
                <a:schemeClr val="tx2"/>
              </a:solidFill>
              <a:latin typeface="+mj-lt"/>
              <a:cs typeface="Arial" panose="020B0604020202020204" pitchFamily="34" charset="0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3600" b="1" dirty="0">
                <a:latin typeface="+mj-lt"/>
                <a:cs typeface="Arial" panose="020B0604020202020204" pitchFamily="34" charset="0"/>
              </a:rPr>
              <a:t>Turnitin can be accessed via </a:t>
            </a:r>
            <a:r>
              <a:rPr lang="en-GB" sz="3600" b="1" dirty="0" err="1">
                <a:latin typeface="+mj-lt"/>
                <a:cs typeface="Arial" panose="020B0604020202020204" pitchFamily="34" charset="0"/>
              </a:rPr>
              <a:t>moodle</a:t>
            </a:r>
            <a:r>
              <a:rPr lang="en-GB" sz="3600" b="1" dirty="0">
                <a:latin typeface="+mj-lt"/>
                <a:cs typeface="Arial" panose="020B0604020202020204" pitchFamily="34" charset="0"/>
              </a:rPr>
              <a:t>.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3600" b="1" i="1" dirty="0">
                <a:solidFill>
                  <a:srgbClr val="00B0F0"/>
                </a:solidFill>
                <a:latin typeface="+mj-lt"/>
                <a:cs typeface="Arial" panose="020B0604020202020204" pitchFamily="34" charset="0"/>
              </a:rPr>
              <a:t>Click here for further info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4400" b="1" dirty="0">
              <a:solidFill>
                <a:schemeClr val="tx2"/>
              </a:solidFill>
              <a:latin typeface="+mj-lt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74137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D46CB5CD-00FB-4587-EAD7-8A022211734F}"/>
              </a:ext>
            </a:extLst>
          </p:cNvPr>
          <p:cNvSpPr txBox="1">
            <a:spLocks/>
          </p:cNvSpPr>
          <p:nvPr/>
        </p:nvSpPr>
        <p:spPr>
          <a:xfrm>
            <a:off x="198784" y="76890"/>
            <a:ext cx="6027054" cy="132556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 fontScale="5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1" kern="1200" cap="all" baseline="0">
                <a:solidFill>
                  <a:schemeClr val="accent6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Support for completing your work.</a:t>
            </a:r>
            <a:endParaRPr lang="en-GB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BCE36519-6269-82E1-A2AE-1C41717B393E}"/>
              </a:ext>
            </a:extLst>
          </p:cNvPr>
          <p:cNvSpPr txBox="1">
            <a:spLocks/>
          </p:cNvSpPr>
          <p:nvPr/>
        </p:nvSpPr>
        <p:spPr>
          <a:xfrm>
            <a:off x="550303" y="1498197"/>
            <a:ext cx="6508349" cy="5032375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accent6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GB" sz="2400" dirty="0">
                <a:latin typeface="Abadi" panose="020B0604020104020204" pitchFamily="34" charset="0"/>
              </a:rPr>
              <a:t>We will be applying the taught content to your assignments throughout our sessions.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Abadi" panose="020B0604020104020204" pitchFamily="34" charset="0"/>
              </a:rPr>
              <a:t>Make sure you make notes and apply them to your essay plan. All information I give you will be relevant. 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Abadi" panose="020B0604020104020204" pitchFamily="34" charset="0"/>
              </a:rPr>
              <a:t>We will have sessions where we will focus on your assignments.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Abadi" panose="020B0604020104020204" pitchFamily="34" charset="0"/>
              </a:rPr>
              <a:t>You will be given opportunities for your work to be reviewed.  USE THEM!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Abadi" panose="020B0604020104020204" pitchFamily="34" charset="0"/>
              </a:rPr>
              <a:t>ASK QUESTIONS: No question is a silly one and they help you learn.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latin typeface="Abadi" panose="020B0604020104020204" pitchFamily="34" charset="0"/>
              </a:rPr>
              <a:t>It is my job to keep you on track and I’m rooting for you!</a:t>
            </a: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AA5AE2FC-FC5E-C83A-183B-7CFF3C0C67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48038" y="2027190"/>
            <a:ext cx="3781051" cy="3781051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75327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52E5F8-CBCE-6AA1-23EC-2B9E604C7A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BBE547-F37C-D052-DE21-B7D5AD00BC47}"/>
              </a:ext>
            </a:extLst>
          </p:cNvPr>
          <p:cNvSpPr txBox="1">
            <a:spLocks/>
          </p:cNvSpPr>
          <p:nvPr/>
        </p:nvSpPr>
        <p:spPr>
          <a:xfrm>
            <a:off x="3336636" y="1423402"/>
            <a:ext cx="5760846" cy="2310312"/>
          </a:xfrm>
          <a:prstGeom prst="rect">
            <a:avLst/>
          </a:prstGeom>
        </p:spPr>
        <p:txBody>
          <a:bodyPr vert="horz" lIns="91440" tIns="91440" rIns="91440" bIns="45720" rtlCol="0" anchor="ctr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kern="1200" cap="all" baseline="0">
                <a:solidFill>
                  <a:schemeClr val="accent6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5200" b="1" dirty="0">
              <a:solidFill>
                <a:schemeClr val="bg1"/>
              </a:solidFill>
              <a:latin typeface="Abadi" panose="020B0604020104020204" pitchFamily="34" charset="0"/>
              <a:cs typeface="Aldhabi" panose="020F0502020204030204" pitchFamily="2" charset="-78"/>
            </a:endParaRP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C0845941-4C03-865E-B6E7-660F35EA3E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3527" y="986351"/>
            <a:ext cx="6559037" cy="491927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4802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 nodePh="1">
                                  <p:stCondLst>
                                    <p:cond delay="50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Custom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67670762_wac_SD_V12" id="{7A12FC3B-6876-4B64-BD29-85411680474D}" vid="{FAF419BD-AB88-4BA8-B634-A11C4B16F0C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2C01411-FC44-465B-AE6A-48D44934141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CA918A9-726B-4A91-8209-236B8401AFFF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Vapor Trail design</Template>
  <TotalTime>30</TotalTime>
  <Words>663</Words>
  <Application>Microsoft Office PowerPoint</Application>
  <PresentationFormat>Widescreen</PresentationFormat>
  <Paragraphs>103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Abadi</vt:lpstr>
      <vt:lpstr>Aldhabi</vt:lpstr>
      <vt:lpstr>Arial</vt:lpstr>
      <vt:lpstr>Calibri</vt:lpstr>
      <vt:lpstr>Century Gothic</vt:lpstr>
      <vt:lpstr>Symbol</vt:lpstr>
      <vt:lpstr>Times New Roman</vt:lpstr>
      <vt:lpstr>Custom</vt:lpstr>
      <vt:lpstr>PowerPoint Presentation</vt:lpstr>
      <vt:lpstr>agenda</vt:lpstr>
      <vt:lpstr>PowerPoint Presentation</vt:lpstr>
      <vt:lpstr>PowerPoint Presentation</vt:lpstr>
      <vt:lpstr>Module aims and learning outcomes.</vt:lpstr>
      <vt:lpstr>What you will be learning:</vt:lpstr>
      <vt:lpstr>Assessing your learning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Stephanie John</dc:creator>
  <cp:lastModifiedBy>Stephanie John</cp:lastModifiedBy>
  <cp:revision>2</cp:revision>
  <dcterms:created xsi:type="dcterms:W3CDTF">2026-08-27T14:35:00Z</dcterms:created>
  <dcterms:modified xsi:type="dcterms:W3CDTF">2026-08-27T15:05:28Z</dcterms:modified>
</cp:coreProperties>
</file>