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7" r:id="rId4"/>
    <p:sldId id="258" r:id="rId5"/>
    <p:sldId id="259" r:id="rId6"/>
    <p:sldId id="260" r:id="rId7"/>
    <p:sldId id="261" r:id="rId8"/>
    <p:sldId id="262"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1F7AF-EA3C-CA5B-DFCE-766B0802A4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799AAE-B7A2-B8B0-B5C9-9D246F55CA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E10CD3-14F0-09A0-B1BB-4C3BBF109138}"/>
              </a:ext>
            </a:extLst>
          </p:cNvPr>
          <p:cNvSpPr>
            <a:spLocks noGrp="1"/>
          </p:cNvSpPr>
          <p:nvPr>
            <p:ph type="dt" sz="half" idx="10"/>
          </p:nvPr>
        </p:nvSpPr>
        <p:spPr/>
        <p:txBody>
          <a:bodyPr/>
          <a:lstStyle/>
          <a:p>
            <a:fld id="{CCDB1174-F36D-49A8-9E2D-5DE8859B2BC4}" type="datetimeFigureOut">
              <a:rPr lang="en-GB" smtClean="0"/>
              <a:t>08/11/2023</a:t>
            </a:fld>
            <a:endParaRPr lang="en-GB"/>
          </a:p>
        </p:txBody>
      </p:sp>
      <p:sp>
        <p:nvSpPr>
          <p:cNvPr id="5" name="Footer Placeholder 4">
            <a:extLst>
              <a:ext uri="{FF2B5EF4-FFF2-40B4-BE49-F238E27FC236}">
                <a16:creationId xmlns:a16="http://schemas.microsoft.com/office/drawing/2014/main" id="{0A202968-E416-64C4-0F56-5343D5D137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D72EDB-E13F-11DC-C255-287E5FC8D98C}"/>
              </a:ext>
            </a:extLst>
          </p:cNvPr>
          <p:cNvSpPr>
            <a:spLocks noGrp="1"/>
          </p:cNvSpPr>
          <p:nvPr>
            <p:ph type="sldNum" sz="quarter" idx="12"/>
          </p:nvPr>
        </p:nvSpPr>
        <p:spPr/>
        <p:txBody>
          <a:bodyPr/>
          <a:lstStyle/>
          <a:p>
            <a:fld id="{8C09B828-656E-44EE-8AFD-D8CBDE153012}" type="slidenum">
              <a:rPr lang="en-GB" smtClean="0"/>
              <a:t>‹#›</a:t>
            </a:fld>
            <a:endParaRPr lang="en-GB"/>
          </a:p>
        </p:txBody>
      </p:sp>
    </p:spTree>
    <p:extLst>
      <p:ext uri="{BB962C8B-B14F-4D97-AF65-F5344CB8AC3E}">
        <p14:creationId xmlns:p14="http://schemas.microsoft.com/office/powerpoint/2010/main" val="1592701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F0A39-ECE8-C03C-BD71-20F504CB26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A25157-2535-5D35-D7B7-E9B52D7F56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BA0A90-C97A-8884-3031-22364009D680}"/>
              </a:ext>
            </a:extLst>
          </p:cNvPr>
          <p:cNvSpPr>
            <a:spLocks noGrp="1"/>
          </p:cNvSpPr>
          <p:nvPr>
            <p:ph type="dt" sz="half" idx="10"/>
          </p:nvPr>
        </p:nvSpPr>
        <p:spPr/>
        <p:txBody>
          <a:bodyPr/>
          <a:lstStyle/>
          <a:p>
            <a:fld id="{CCDB1174-F36D-49A8-9E2D-5DE8859B2BC4}" type="datetimeFigureOut">
              <a:rPr lang="en-GB" smtClean="0"/>
              <a:t>08/11/2023</a:t>
            </a:fld>
            <a:endParaRPr lang="en-GB"/>
          </a:p>
        </p:txBody>
      </p:sp>
      <p:sp>
        <p:nvSpPr>
          <p:cNvPr id="5" name="Footer Placeholder 4">
            <a:extLst>
              <a:ext uri="{FF2B5EF4-FFF2-40B4-BE49-F238E27FC236}">
                <a16:creationId xmlns:a16="http://schemas.microsoft.com/office/drawing/2014/main" id="{07D5B640-51E3-7F59-2D6A-2C9B697397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097112-AA8B-CAAE-0B91-1789A79E0EA3}"/>
              </a:ext>
            </a:extLst>
          </p:cNvPr>
          <p:cNvSpPr>
            <a:spLocks noGrp="1"/>
          </p:cNvSpPr>
          <p:nvPr>
            <p:ph type="sldNum" sz="quarter" idx="12"/>
          </p:nvPr>
        </p:nvSpPr>
        <p:spPr/>
        <p:txBody>
          <a:bodyPr/>
          <a:lstStyle/>
          <a:p>
            <a:fld id="{8C09B828-656E-44EE-8AFD-D8CBDE153012}" type="slidenum">
              <a:rPr lang="en-GB" smtClean="0"/>
              <a:t>‹#›</a:t>
            </a:fld>
            <a:endParaRPr lang="en-GB"/>
          </a:p>
        </p:txBody>
      </p:sp>
    </p:spTree>
    <p:extLst>
      <p:ext uri="{BB962C8B-B14F-4D97-AF65-F5344CB8AC3E}">
        <p14:creationId xmlns:p14="http://schemas.microsoft.com/office/powerpoint/2010/main" val="4170177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02A60-8092-7EBF-9A80-403CEB8D21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BDB17FF-8FD0-644E-6FD8-BDB39980B2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D792F0-B928-66BA-18B1-00D35582227F}"/>
              </a:ext>
            </a:extLst>
          </p:cNvPr>
          <p:cNvSpPr>
            <a:spLocks noGrp="1"/>
          </p:cNvSpPr>
          <p:nvPr>
            <p:ph type="dt" sz="half" idx="10"/>
          </p:nvPr>
        </p:nvSpPr>
        <p:spPr/>
        <p:txBody>
          <a:bodyPr/>
          <a:lstStyle/>
          <a:p>
            <a:fld id="{CCDB1174-F36D-49A8-9E2D-5DE8859B2BC4}" type="datetimeFigureOut">
              <a:rPr lang="en-GB" smtClean="0"/>
              <a:t>08/11/2023</a:t>
            </a:fld>
            <a:endParaRPr lang="en-GB"/>
          </a:p>
        </p:txBody>
      </p:sp>
      <p:sp>
        <p:nvSpPr>
          <p:cNvPr id="5" name="Footer Placeholder 4">
            <a:extLst>
              <a:ext uri="{FF2B5EF4-FFF2-40B4-BE49-F238E27FC236}">
                <a16:creationId xmlns:a16="http://schemas.microsoft.com/office/drawing/2014/main" id="{530DF5C6-6746-A4C0-0F14-DB11E2FCCA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0BD679-66A9-E312-7E24-DDDC3F223B40}"/>
              </a:ext>
            </a:extLst>
          </p:cNvPr>
          <p:cNvSpPr>
            <a:spLocks noGrp="1"/>
          </p:cNvSpPr>
          <p:nvPr>
            <p:ph type="sldNum" sz="quarter" idx="12"/>
          </p:nvPr>
        </p:nvSpPr>
        <p:spPr/>
        <p:txBody>
          <a:bodyPr/>
          <a:lstStyle/>
          <a:p>
            <a:fld id="{8C09B828-656E-44EE-8AFD-D8CBDE153012}" type="slidenum">
              <a:rPr lang="en-GB" smtClean="0"/>
              <a:t>‹#›</a:t>
            </a:fld>
            <a:endParaRPr lang="en-GB"/>
          </a:p>
        </p:txBody>
      </p:sp>
    </p:spTree>
    <p:extLst>
      <p:ext uri="{BB962C8B-B14F-4D97-AF65-F5344CB8AC3E}">
        <p14:creationId xmlns:p14="http://schemas.microsoft.com/office/powerpoint/2010/main" val="4218039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C42E8-B316-2797-AFB1-9E9AA2F56A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BC67C1-8549-16EE-CE46-B90E15A42C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F4890D-02E9-2C3F-6729-2FC0478162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5ABED9-75F9-D5BD-1A92-7F298ABF034B}"/>
              </a:ext>
            </a:extLst>
          </p:cNvPr>
          <p:cNvSpPr>
            <a:spLocks noGrp="1"/>
          </p:cNvSpPr>
          <p:nvPr>
            <p:ph type="dt" sz="half" idx="10"/>
          </p:nvPr>
        </p:nvSpPr>
        <p:spPr/>
        <p:txBody>
          <a:bodyPr/>
          <a:lstStyle/>
          <a:p>
            <a:fld id="{CCDB1174-F36D-49A8-9E2D-5DE8859B2BC4}" type="datetimeFigureOut">
              <a:rPr lang="en-GB" smtClean="0"/>
              <a:t>08/11/2023</a:t>
            </a:fld>
            <a:endParaRPr lang="en-GB"/>
          </a:p>
        </p:txBody>
      </p:sp>
      <p:sp>
        <p:nvSpPr>
          <p:cNvPr id="6" name="Footer Placeholder 5">
            <a:extLst>
              <a:ext uri="{FF2B5EF4-FFF2-40B4-BE49-F238E27FC236}">
                <a16:creationId xmlns:a16="http://schemas.microsoft.com/office/drawing/2014/main" id="{332FDA48-2A0B-BB78-D4BB-C71659E70C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AD0ED5-85B6-91C0-D155-C762F226B136}"/>
              </a:ext>
            </a:extLst>
          </p:cNvPr>
          <p:cNvSpPr>
            <a:spLocks noGrp="1"/>
          </p:cNvSpPr>
          <p:nvPr>
            <p:ph type="sldNum" sz="quarter" idx="12"/>
          </p:nvPr>
        </p:nvSpPr>
        <p:spPr/>
        <p:txBody>
          <a:bodyPr/>
          <a:lstStyle/>
          <a:p>
            <a:fld id="{8C09B828-656E-44EE-8AFD-D8CBDE153012}" type="slidenum">
              <a:rPr lang="en-GB" smtClean="0"/>
              <a:t>‹#›</a:t>
            </a:fld>
            <a:endParaRPr lang="en-GB"/>
          </a:p>
        </p:txBody>
      </p:sp>
    </p:spTree>
    <p:extLst>
      <p:ext uri="{BB962C8B-B14F-4D97-AF65-F5344CB8AC3E}">
        <p14:creationId xmlns:p14="http://schemas.microsoft.com/office/powerpoint/2010/main" val="3427246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C2FA3-6B7C-C4E0-ED08-DABB7DE43B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7B266E-5D9A-26C1-441D-E85AA5725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B5E9BF-A267-053D-6A41-15587FCACD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F67F14-9C2C-25A2-A049-BE4A86463B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0D7E69-72BF-F5D5-F40E-64BB3BE31A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AE89F1-0276-A137-1EDA-638437131D50}"/>
              </a:ext>
            </a:extLst>
          </p:cNvPr>
          <p:cNvSpPr>
            <a:spLocks noGrp="1"/>
          </p:cNvSpPr>
          <p:nvPr>
            <p:ph type="dt" sz="half" idx="10"/>
          </p:nvPr>
        </p:nvSpPr>
        <p:spPr/>
        <p:txBody>
          <a:bodyPr/>
          <a:lstStyle/>
          <a:p>
            <a:fld id="{CCDB1174-F36D-49A8-9E2D-5DE8859B2BC4}" type="datetimeFigureOut">
              <a:rPr lang="en-GB" smtClean="0"/>
              <a:t>08/11/2023</a:t>
            </a:fld>
            <a:endParaRPr lang="en-GB"/>
          </a:p>
        </p:txBody>
      </p:sp>
      <p:sp>
        <p:nvSpPr>
          <p:cNvPr id="8" name="Footer Placeholder 7">
            <a:extLst>
              <a:ext uri="{FF2B5EF4-FFF2-40B4-BE49-F238E27FC236}">
                <a16:creationId xmlns:a16="http://schemas.microsoft.com/office/drawing/2014/main" id="{227A4694-E8DC-DFE7-6137-888505EA52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5D847E-66CA-C9AC-FD0F-95000CF39B67}"/>
              </a:ext>
            </a:extLst>
          </p:cNvPr>
          <p:cNvSpPr>
            <a:spLocks noGrp="1"/>
          </p:cNvSpPr>
          <p:nvPr>
            <p:ph type="sldNum" sz="quarter" idx="12"/>
          </p:nvPr>
        </p:nvSpPr>
        <p:spPr/>
        <p:txBody>
          <a:bodyPr/>
          <a:lstStyle/>
          <a:p>
            <a:fld id="{8C09B828-656E-44EE-8AFD-D8CBDE153012}" type="slidenum">
              <a:rPr lang="en-GB" smtClean="0"/>
              <a:t>‹#›</a:t>
            </a:fld>
            <a:endParaRPr lang="en-GB"/>
          </a:p>
        </p:txBody>
      </p:sp>
    </p:spTree>
    <p:extLst>
      <p:ext uri="{BB962C8B-B14F-4D97-AF65-F5344CB8AC3E}">
        <p14:creationId xmlns:p14="http://schemas.microsoft.com/office/powerpoint/2010/main" val="615236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8743A-BF43-E123-D2A4-D23033E5B0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D37721-77B8-C6B1-F8E1-4CD13B668099}"/>
              </a:ext>
            </a:extLst>
          </p:cNvPr>
          <p:cNvSpPr>
            <a:spLocks noGrp="1"/>
          </p:cNvSpPr>
          <p:nvPr>
            <p:ph type="dt" sz="half" idx="10"/>
          </p:nvPr>
        </p:nvSpPr>
        <p:spPr/>
        <p:txBody>
          <a:bodyPr/>
          <a:lstStyle/>
          <a:p>
            <a:fld id="{CCDB1174-F36D-49A8-9E2D-5DE8859B2BC4}" type="datetimeFigureOut">
              <a:rPr lang="en-GB" smtClean="0"/>
              <a:t>08/11/2023</a:t>
            </a:fld>
            <a:endParaRPr lang="en-GB"/>
          </a:p>
        </p:txBody>
      </p:sp>
      <p:sp>
        <p:nvSpPr>
          <p:cNvPr id="4" name="Footer Placeholder 3">
            <a:extLst>
              <a:ext uri="{FF2B5EF4-FFF2-40B4-BE49-F238E27FC236}">
                <a16:creationId xmlns:a16="http://schemas.microsoft.com/office/drawing/2014/main" id="{F156A255-6FDB-2F80-E67B-90070B1A60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6700D9-4B48-9FC3-CF0C-1E174EC5C69A}"/>
              </a:ext>
            </a:extLst>
          </p:cNvPr>
          <p:cNvSpPr>
            <a:spLocks noGrp="1"/>
          </p:cNvSpPr>
          <p:nvPr>
            <p:ph type="sldNum" sz="quarter" idx="12"/>
          </p:nvPr>
        </p:nvSpPr>
        <p:spPr/>
        <p:txBody>
          <a:bodyPr/>
          <a:lstStyle/>
          <a:p>
            <a:fld id="{8C09B828-656E-44EE-8AFD-D8CBDE153012}" type="slidenum">
              <a:rPr lang="en-GB" smtClean="0"/>
              <a:t>‹#›</a:t>
            </a:fld>
            <a:endParaRPr lang="en-GB"/>
          </a:p>
        </p:txBody>
      </p:sp>
    </p:spTree>
    <p:extLst>
      <p:ext uri="{BB962C8B-B14F-4D97-AF65-F5344CB8AC3E}">
        <p14:creationId xmlns:p14="http://schemas.microsoft.com/office/powerpoint/2010/main" val="3302477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A2DF68-EDD0-B2A7-CE5E-01BCDD46821F}"/>
              </a:ext>
            </a:extLst>
          </p:cNvPr>
          <p:cNvSpPr>
            <a:spLocks noGrp="1"/>
          </p:cNvSpPr>
          <p:nvPr>
            <p:ph type="dt" sz="half" idx="10"/>
          </p:nvPr>
        </p:nvSpPr>
        <p:spPr/>
        <p:txBody>
          <a:bodyPr/>
          <a:lstStyle/>
          <a:p>
            <a:fld id="{CCDB1174-F36D-49A8-9E2D-5DE8859B2BC4}" type="datetimeFigureOut">
              <a:rPr lang="en-GB" smtClean="0"/>
              <a:t>08/11/2023</a:t>
            </a:fld>
            <a:endParaRPr lang="en-GB"/>
          </a:p>
        </p:txBody>
      </p:sp>
      <p:sp>
        <p:nvSpPr>
          <p:cNvPr id="3" name="Footer Placeholder 2">
            <a:extLst>
              <a:ext uri="{FF2B5EF4-FFF2-40B4-BE49-F238E27FC236}">
                <a16:creationId xmlns:a16="http://schemas.microsoft.com/office/drawing/2014/main" id="{50B10A47-5429-E5E5-AB7B-9BABA4F5E3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61FA3F-DC8B-2946-81E2-050CF25E9367}"/>
              </a:ext>
            </a:extLst>
          </p:cNvPr>
          <p:cNvSpPr>
            <a:spLocks noGrp="1"/>
          </p:cNvSpPr>
          <p:nvPr>
            <p:ph type="sldNum" sz="quarter" idx="12"/>
          </p:nvPr>
        </p:nvSpPr>
        <p:spPr/>
        <p:txBody>
          <a:bodyPr/>
          <a:lstStyle/>
          <a:p>
            <a:fld id="{8C09B828-656E-44EE-8AFD-D8CBDE153012}" type="slidenum">
              <a:rPr lang="en-GB" smtClean="0"/>
              <a:t>‹#›</a:t>
            </a:fld>
            <a:endParaRPr lang="en-GB"/>
          </a:p>
        </p:txBody>
      </p:sp>
    </p:spTree>
    <p:extLst>
      <p:ext uri="{BB962C8B-B14F-4D97-AF65-F5344CB8AC3E}">
        <p14:creationId xmlns:p14="http://schemas.microsoft.com/office/powerpoint/2010/main" val="3993230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C51B7-77D6-2498-A3D2-2200656AD2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73490C-DFD2-FEB6-3189-C959F606D9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1C6404-F04E-A524-7320-6B5150539E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0730AD-E1B1-4826-0DD8-37A742210E2F}"/>
              </a:ext>
            </a:extLst>
          </p:cNvPr>
          <p:cNvSpPr>
            <a:spLocks noGrp="1"/>
          </p:cNvSpPr>
          <p:nvPr>
            <p:ph type="dt" sz="half" idx="10"/>
          </p:nvPr>
        </p:nvSpPr>
        <p:spPr/>
        <p:txBody>
          <a:bodyPr/>
          <a:lstStyle/>
          <a:p>
            <a:fld id="{CCDB1174-F36D-49A8-9E2D-5DE8859B2BC4}" type="datetimeFigureOut">
              <a:rPr lang="en-GB" smtClean="0"/>
              <a:t>08/11/2023</a:t>
            </a:fld>
            <a:endParaRPr lang="en-GB"/>
          </a:p>
        </p:txBody>
      </p:sp>
      <p:sp>
        <p:nvSpPr>
          <p:cNvPr id="6" name="Footer Placeholder 5">
            <a:extLst>
              <a:ext uri="{FF2B5EF4-FFF2-40B4-BE49-F238E27FC236}">
                <a16:creationId xmlns:a16="http://schemas.microsoft.com/office/drawing/2014/main" id="{D5F56A9D-6C63-7C02-F138-BB7D752922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463E92-93F0-9EAF-30D3-F8D1A62A8D42}"/>
              </a:ext>
            </a:extLst>
          </p:cNvPr>
          <p:cNvSpPr>
            <a:spLocks noGrp="1"/>
          </p:cNvSpPr>
          <p:nvPr>
            <p:ph type="sldNum" sz="quarter" idx="12"/>
          </p:nvPr>
        </p:nvSpPr>
        <p:spPr/>
        <p:txBody>
          <a:bodyPr/>
          <a:lstStyle/>
          <a:p>
            <a:fld id="{8C09B828-656E-44EE-8AFD-D8CBDE153012}" type="slidenum">
              <a:rPr lang="en-GB" smtClean="0"/>
              <a:t>‹#›</a:t>
            </a:fld>
            <a:endParaRPr lang="en-GB"/>
          </a:p>
        </p:txBody>
      </p:sp>
    </p:spTree>
    <p:extLst>
      <p:ext uri="{BB962C8B-B14F-4D97-AF65-F5344CB8AC3E}">
        <p14:creationId xmlns:p14="http://schemas.microsoft.com/office/powerpoint/2010/main" val="1495201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974A0-58A2-892B-E821-A6256389BB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555D7C-BDE3-5ECB-3E57-4FA078AA24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4CD827-EC20-2DE1-CFF4-BE416C0732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16E34A-1A9C-DC0D-F91E-4205CA72DA19}"/>
              </a:ext>
            </a:extLst>
          </p:cNvPr>
          <p:cNvSpPr>
            <a:spLocks noGrp="1"/>
          </p:cNvSpPr>
          <p:nvPr>
            <p:ph type="dt" sz="half" idx="10"/>
          </p:nvPr>
        </p:nvSpPr>
        <p:spPr/>
        <p:txBody>
          <a:bodyPr/>
          <a:lstStyle/>
          <a:p>
            <a:fld id="{CCDB1174-F36D-49A8-9E2D-5DE8859B2BC4}" type="datetimeFigureOut">
              <a:rPr lang="en-GB" smtClean="0"/>
              <a:t>08/11/2023</a:t>
            </a:fld>
            <a:endParaRPr lang="en-GB"/>
          </a:p>
        </p:txBody>
      </p:sp>
      <p:sp>
        <p:nvSpPr>
          <p:cNvPr id="6" name="Footer Placeholder 5">
            <a:extLst>
              <a:ext uri="{FF2B5EF4-FFF2-40B4-BE49-F238E27FC236}">
                <a16:creationId xmlns:a16="http://schemas.microsoft.com/office/drawing/2014/main" id="{612911E8-4A17-AA2E-0C5F-2E14D5B8D9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167F5C-3D7B-A8F5-4F4B-15B86528B314}"/>
              </a:ext>
            </a:extLst>
          </p:cNvPr>
          <p:cNvSpPr>
            <a:spLocks noGrp="1"/>
          </p:cNvSpPr>
          <p:nvPr>
            <p:ph type="sldNum" sz="quarter" idx="12"/>
          </p:nvPr>
        </p:nvSpPr>
        <p:spPr/>
        <p:txBody>
          <a:bodyPr/>
          <a:lstStyle/>
          <a:p>
            <a:fld id="{8C09B828-656E-44EE-8AFD-D8CBDE153012}" type="slidenum">
              <a:rPr lang="en-GB" smtClean="0"/>
              <a:t>‹#›</a:t>
            </a:fld>
            <a:endParaRPr lang="en-GB"/>
          </a:p>
        </p:txBody>
      </p:sp>
    </p:spTree>
    <p:extLst>
      <p:ext uri="{BB962C8B-B14F-4D97-AF65-F5344CB8AC3E}">
        <p14:creationId xmlns:p14="http://schemas.microsoft.com/office/powerpoint/2010/main" val="3291796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965B6-D6C7-F4F3-4B68-4B3E6739B3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115544-5370-99D2-E0BB-9DC590FAA0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23ABEF-9F15-D2BF-006C-3692A0B9B6AB}"/>
              </a:ext>
            </a:extLst>
          </p:cNvPr>
          <p:cNvSpPr>
            <a:spLocks noGrp="1"/>
          </p:cNvSpPr>
          <p:nvPr>
            <p:ph type="dt" sz="half" idx="10"/>
          </p:nvPr>
        </p:nvSpPr>
        <p:spPr/>
        <p:txBody>
          <a:bodyPr/>
          <a:lstStyle/>
          <a:p>
            <a:fld id="{CCDB1174-F36D-49A8-9E2D-5DE8859B2BC4}" type="datetimeFigureOut">
              <a:rPr lang="en-GB" smtClean="0"/>
              <a:t>08/11/2023</a:t>
            </a:fld>
            <a:endParaRPr lang="en-GB"/>
          </a:p>
        </p:txBody>
      </p:sp>
      <p:sp>
        <p:nvSpPr>
          <p:cNvPr id="5" name="Footer Placeholder 4">
            <a:extLst>
              <a:ext uri="{FF2B5EF4-FFF2-40B4-BE49-F238E27FC236}">
                <a16:creationId xmlns:a16="http://schemas.microsoft.com/office/drawing/2014/main" id="{47A1AC63-C1C6-C822-1F16-7CB8442623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FF46EC-B88C-600E-8C8E-680E85E0517B}"/>
              </a:ext>
            </a:extLst>
          </p:cNvPr>
          <p:cNvSpPr>
            <a:spLocks noGrp="1"/>
          </p:cNvSpPr>
          <p:nvPr>
            <p:ph type="sldNum" sz="quarter" idx="12"/>
          </p:nvPr>
        </p:nvSpPr>
        <p:spPr/>
        <p:txBody>
          <a:bodyPr/>
          <a:lstStyle/>
          <a:p>
            <a:fld id="{8C09B828-656E-44EE-8AFD-D8CBDE153012}" type="slidenum">
              <a:rPr lang="en-GB" smtClean="0"/>
              <a:t>‹#›</a:t>
            </a:fld>
            <a:endParaRPr lang="en-GB"/>
          </a:p>
        </p:txBody>
      </p:sp>
    </p:spTree>
    <p:extLst>
      <p:ext uri="{BB962C8B-B14F-4D97-AF65-F5344CB8AC3E}">
        <p14:creationId xmlns:p14="http://schemas.microsoft.com/office/powerpoint/2010/main" val="1119062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9635F8-8D2E-9270-EBA3-0B70143F0A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0FA9FC-BFBB-A1E9-1C8A-5C56B2562E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DC8AB4-0A57-C815-1056-1F997D7F555A}"/>
              </a:ext>
            </a:extLst>
          </p:cNvPr>
          <p:cNvSpPr>
            <a:spLocks noGrp="1"/>
          </p:cNvSpPr>
          <p:nvPr>
            <p:ph type="dt" sz="half" idx="10"/>
          </p:nvPr>
        </p:nvSpPr>
        <p:spPr/>
        <p:txBody>
          <a:bodyPr/>
          <a:lstStyle/>
          <a:p>
            <a:fld id="{CCDB1174-F36D-49A8-9E2D-5DE8859B2BC4}" type="datetimeFigureOut">
              <a:rPr lang="en-GB" smtClean="0"/>
              <a:t>08/11/2023</a:t>
            </a:fld>
            <a:endParaRPr lang="en-GB"/>
          </a:p>
        </p:txBody>
      </p:sp>
      <p:sp>
        <p:nvSpPr>
          <p:cNvPr id="5" name="Footer Placeholder 4">
            <a:extLst>
              <a:ext uri="{FF2B5EF4-FFF2-40B4-BE49-F238E27FC236}">
                <a16:creationId xmlns:a16="http://schemas.microsoft.com/office/drawing/2014/main" id="{3EA06A00-BC07-E72E-8F2B-CCFFC8BA2E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ECFC6E-BBC7-B4A5-8FFA-44CD8877E6B0}"/>
              </a:ext>
            </a:extLst>
          </p:cNvPr>
          <p:cNvSpPr>
            <a:spLocks noGrp="1"/>
          </p:cNvSpPr>
          <p:nvPr>
            <p:ph type="sldNum" sz="quarter" idx="12"/>
          </p:nvPr>
        </p:nvSpPr>
        <p:spPr/>
        <p:txBody>
          <a:bodyPr/>
          <a:lstStyle/>
          <a:p>
            <a:fld id="{8C09B828-656E-44EE-8AFD-D8CBDE153012}" type="slidenum">
              <a:rPr lang="en-GB" smtClean="0"/>
              <a:t>‹#›</a:t>
            </a:fld>
            <a:endParaRPr lang="en-GB"/>
          </a:p>
        </p:txBody>
      </p:sp>
    </p:spTree>
    <p:extLst>
      <p:ext uri="{BB962C8B-B14F-4D97-AF65-F5344CB8AC3E}">
        <p14:creationId xmlns:p14="http://schemas.microsoft.com/office/powerpoint/2010/main" val="1289959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63C323-CEB9-1311-C92F-F556721856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241F74-EF9A-C981-8FFF-FDD12748DB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DB16C1-E1A5-B550-E284-3EED4B2EAC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DB1174-F36D-49A8-9E2D-5DE8859B2BC4}" type="datetimeFigureOut">
              <a:rPr lang="en-GB" smtClean="0"/>
              <a:t>08/11/2023</a:t>
            </a:fld>
            <a:endParaRPr lang="en-GB"/>
          </a:p>
        </p:txBody>
      </p:sp>
      <p:sp>
        <p:nvSpPr>
          <p:cNvPr id="5" name="Footer Placeholder 4">
            <a:extLst>
              <a:ext uri="{FF2B5EF4-FFF2-40B4-BE49-F238E27FC236}">
                <a16:creationId xmlns:a16="http://schemas.microsoft.com/office/drawing/2014/main" id="{7EA410FF-F7CC-9736-A68D-E7329EDAE9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1DD5C7-CDAD-9466-E8BF-A5D4782F25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09B828-656E-44EE-8AFD-D8CBDE153012}" type="slidenum">
              <a:rPr lang="en-GB" smtClean="0"/>
              <a:t>‹#›</a:t>
            </a:fld>
            <a:endParaRPr lang="en-GB"/>
          </a:p>
        </p:txBody>
      </p:sp>
    </p:spTree>
    <p:extLst>
      <p:ext uri="{BB962C8B-B14F-4D97-AF65-F5344CB8AC3E}">
        <p14:creationId xmlns:p14="http://schemas.microsoft.com/office/powerpoint/2010/main" val="17707920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ezproxy.uwtsd.ac.uk/10.4018/978-1-5225-4023-6"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38CD1F2-2CDE-4B42-BB23-EC7686F92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1301226-F3C6-4744-94AE-2460B381D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EC57637-D435-4155-993A-0E3A8BBBA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0B81AE96-B9C7-4679-BC62-F2C79F2E8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63" name="Straight Connector 22">
              <a:extLst>
                <a:ext uri="{FF2B5EF4-FFF2-40B4-BE49-F238E27FC236}">
                  <a16:creationId xmlns:a16="http://schemas.microsoft.com/office/drawing/2014/main" id="{BD4225F6-B312-47D5-8299-988BD17E0E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4" name="Straight Connector 23">
              <a:extLst>
                <a:ext uri="{FF2B5EF4-FFF2-40B4-BE49-F238E27FC236}">
                  <a16:creationId xmlns:a16="http://schemas.microsoft.com/office/drawing/2014/main" id="{D3C04A86-BCAE-473C-B18D-88FD5627C4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2CCD134-9351-4847-8741-FF5EAB470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1470C83-08EE-4959-BA0A-F8846F524E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E9827173-10F7-4BE6-8CC8-39A46D781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DBFD3A89-3666-47FE-913F-6C75228F5D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AD6B60E5-039C-4E82-9B5C-984D6C46E1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D05E89-A5D2-4DC0-B6B1-298EF0EF0A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337967A-8AB7-47D5-A75E-6341730E99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A068AD4-624D-4314-8C86-A3C0C3378C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6" name="Group 35">
            <a:extLst>
              <a:ext uri="{FF2B5EF4-FFF2-40B4-BE49-F238E27FC236}">
                <a16:creationId xmlns:a16="http://schemas.microsoft.com/office/drawing/2014/main" id="{3A55E621-84C3-4951-A868-1A53730865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7" name="Oval 36">
              <a:extLst>
                <a:ext uri="{FF2B5EF4-FFF2-40B4-BE49-F238E27FC236}">
                  <a16:creationId xmlns:a16="http://schemas.microsoft.com/office/drawing/2014/main" id="{4E8DBA34-16C7-4037-A320-6ECC92118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BFA2C35F-46A8-4DCA-8560-1E0E63C45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656DC7EA-961A-4AE0-9FBA-1C6857BCC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A9C94736-FA9D-4A20-BD9A-740897943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Oval 40">
              <a:extLst>
                <a:ext uri="{FF2B5EF4-FFF2-40B4-BE49-F238E27FC236}">
                  <a16:creationId xmlns:a16="http://schemas.microsoft.com/office/drawing/2014/main" id="{F13875FB-44E3-486D-85BD-289650035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E9843F79-A468-4213-B981-95793A30E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A2CD328-5D32-5568-322A-460F9DB24EA1}"/>
              </a:ext>
            </a:extLst>
          </p:cNvPr>
          <p:cNvSpPr>
            <a:spLocks noGrp="1"/>
          </p:cNvSpPr>
          <p:nvPr>
            <p:ph type="ctrTitle"/>
          </p:nvPr>
        </p:nvSpPr>
        <p:spPr>
          <a:xfrm>
            <a:off x="629639" y="612648"/>
            <a:ext cx="5227865" cy="1917581"/>
          </a:xfrm>
          <a:noFill/>
        </p:spPr>
        <p:txBody>
          <a:bodyPr vert="horz" lIns="91440" tIns="45720" rIns="91440" bIns="45720" rtlCol="0" anchor="t">
            <a:normAutofit/>
          </a:bodyPr>
          <a:lstStyle/>
          <a:p>
            <a:pPr algn="l"/>
            <a:r>
              <a:rPr lang="en-US" sz="4800" b="1" i="1">
                <a:solidFill>
                  <a:schemeClr val="bg1"/>
                </a:solidFill>
              </a:rPr>
              <a:t>Innovative Service Plan</a:t>
            </a:r>
          </a:p>
        </p:txBody>
      </p:sp>
      <p:sp>
        <p:nvSpPr>
          <p:cNvPr id="3" name="Subtitle 2">
            <a:extLst>
              <a:ext uri="{FF2B5EF4-FFF2-40B4-BE49-F238E27FC236}">
                <a16:creationId xmlns:a16="http://schemas.microsoft.com/office/drawing/2014/main" id="{F060D447-C45E-DCD4-9D0F-C05A64C7D861}"/>
              </a:ext>
            </a:extLst>
          </p:cNvPr>
          <p:cNvSpPr>
            <a:spLocks noGrp="1"/>
          </p:cNvSpPr>
          <p:nvPr>
            <p:ph type="subTitle" idx="1"/>
          </p:nvPr>
        </p:nvSpPr>
        <p:spPr>
          <a:xfrm>
            <a:off x="6143158" y="612647"/>
            <a:ext cx="5266365" cy="5502517"/>
          </a:xfrm>
          <a:noFill/>
        </p:spPr>
        <p:txBody>
          <a:bodyPr vert="horz" lIns="91440" tIns="45720" rIns="91440" bIns="45720" rtlCol="0" anchor="t">
            <a:normAutofit/>
          </a:bodyPr>
          <a:lstStyle/>
          <a:p>
            <a:pPr indent="-228600" algn="l">
              <a:buFont typeface="Arial" panose="020B0604020202020204" pitchFamily="34" charset="0"/>
              <a:buChar char="•"/>
            </a:pPr>
            <a:endParaRPr lang="en-US" dirty="0">
              <a:solidFill>
                <a:schemeClr val="bg1"/>
              </a:solidFill>
            </a:endParaRPr>
          </a:p>
          <a:p>
            <a:pPr indent="-228600" algn="l">
              <a:buFont typeface="Arial" panose="020B0604020202020204" pitchFamily="34" charset="0"/>
              <a:buChar char="•"/>
            </a:pPr>
            <a:endParaRPr lang="en-US" dirty="0">
              <a:solidFill>
                <a:schemeClr val="bg1"/>
              </a:solidFill>
            </a:endParaRPr>
          </a:p>
          <a:p>
            <a:pPr indent="-228600" algn="l">
              <a:buFont typeface="Arial" panose="020B0604020202020204" pitchFamily="34" charset="0"/>
              <a:buChar char="•"/>
            </a:pPr>
            <a:endParaRPr lang="en-US" dirty="0">
              <a:solidFill>
                <a:schemeClr val="bg1"/>
              </a:solidFill>
            </a:endParaRPr>
          </a:p>
          <a:p>
            <a:pPr indent="-228600" algn="l">
              <a:buFont typeface="Arial" panose="020B0604020202020204" pitchFamily="34" charset="0"/>
              <a:buChar char="•"/>
            </a:pPr>
            <a:r>
              <a:rPr lang="en-US" dirty="0">
                <a:solidFill>
                  <a:schemeClr val="bg1"/>
                </a:solidFill>
              </a:rPr>
              <a:t>Module: Developing Innovation and   Creativity for Business Advantage</a:t>
            </a:r>
          </a:p>
          <a:p>
            <a:pPr indent="-228600" algn="l">
              <a:buFont typeface="Arial" panose="020B0604020202020204" pitchFamily="34" charset="0"/>
              <a:buChar char="•"/>
            </a:pPr>
            <a:r>
              <a:rPr lang="en-US" dirty="0">
                <a:solidFill>
                  <a:schemeClr val="bg1"/>
                </a:solidFill>
              </a:rPr>
              <a:t>Module code: BMSW6102</a:t>
            </a:r>
          </a:p>
          <a:p>
            <a:pPr indent="-228600" algn="l">
              <a:buFont typeface="Arial" panose="020B0604020202020204" pitchFamily="34" charset="0"/>
              <a:buChar char="•"/>
            </a:pPr>
            <a:r>
              <a:rPr lang="en-US" dirty="0">
                <a:solidFill>
                  <a:schemeClr val="bg1"/>
                </a:solidFill>
              </a:rPr>
              <a:t>Student Name: </a:t>
            </a:r>
            <a:r>
              <a:rPr lang="en-US" dirty="0" err="1">
                <a:solidFill>
                  <a:schemeClr val="bg1"/>
                </a:solidFill>
              </a:rPr>
              <a:t>Vasilica-Madalin</a:t>
            </a:r>
            <a:r>
              <a:rPr lang="en-US" dirty="0">
                <a:solidFill>
                  <a:schemeClr val="bg1"/>
                </a:solidFill>
              </a:rPr>
              <a:t> </a:t>
            </a:r>
            <a:r>
              <a:rPr lang="en-US" dirty="0" err="1">
                <a:solidFill>
                  <a:schemeClr val="bg1"/>
                </a:solidFill>
              </a:rPr>
              <a:t>Iliuta</a:t>
            </a:r>
            <a:endParaRPr lang="en-US" dirty="0">
              <a:solidFill>
                <a:schemeClr val="bg1"/>
              </a:solidFill>
            </a:endParaRPr>
          </a:p>
          <a:p>
            <a:pPr indent="-228600" algn="l">
              <a:buFont typeface="Arial" panose="020B0604020202020204" pitchFamily="34" charset="0"/>
              <a:buChar char="•"/>
            </a:pPr>
            <a:r>
              <a:rPr lang="en-US" dirty="0">
                <a:solidFill>
                  <a:schemeClr val="bg1"/>
                </a:solidFill>
              </a:rPr>
              <a:t>Student ID: 2007277</a:t>
            </a:r>
          </a:p>
          <a:p>
            <a:pPr indent="-228600" algn="l">
              <a:buFont typeface="Arial" panose="020B0604020202020204" pitchFamily="34" charset="0"/>
              <a:buChar char="•"/>
            </a:pPr>
            <a:r>
              <a:rPr lang="en-US" dirty="0">
                <a:solidFill>
                  <a:schemeClr val="bg1"/>
                </a:solidFill>
              </a:rPr>
              <a:t>Lecturer’s name: Abdi Rahman</a:t>
            </a:r>
          </a:p>
          <a:p>
            <a:pPr indent="-228600" algn="l">
              <a:buFont typeface="Arial" panose="020B0604020202020204" pitchFamily="34" charset="0"/>
              <a:buChar char="•"/>
            </a:pPr>
            <a:endParaRPr lang="en-US" dirty="0">
              <a:solidFill>
                <a:schemeClr val="bg1"/>
              </a:solidFill>
            </a:endParaRPr>
          </a:p>
        </p:txBody>
      </p:sp>
      <p:grpSp>
        <p:nvGrpSpPr>
          <p:cNvPr id="44" name="Group 43">
            <a:extLst>
              <a:ext uri="{FF2B5EF4-FFF2-40B4-BE49-F238E27FC236}">
                <a16:creationId xmlns:a16="http://schemas.microsoft.com/office/drawing/2014/main" id="{ACA2F7C3-1A69-44EE-A8B6-A4552E2C84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5716" y="2766648"/>
            <a:ext cx="304800" cy="429768"/>
            <a:chOff x="215328" y="-46937"/>
            <a:chExt cx="304800" cy="2773841"/>
          </a:xfrm>
        </p:grpSpPr>
        <p:cxnSp>
          <p:nvCxnSpPr>
            <p:cNvPr id="45" name="Straight Connector 44">
              <a:extLst>
                <a:ext uri="{FF2B5EF4-FFF2-40B4-BE49-F238E27FC236}">
                  <a16:creationId xmlns:a16="http://schemas.microsoft.com/office/drawing/2014/main" id="{6E44AF4D-8873-43B3-8E29-803B7720EA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AE89E8A-BD14-4974-818A-D8382DCD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321B80B9-448B-4363-9DD7-C074AB2AD7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7DA34E7-83FB-4CAA-94F3-CEF086907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24BFEC38-3AAB-0000-F428-DB3620762189}"/>
              </a:ext>
            </a:extLst>
          </p:cNvPr>
          <p:cNvPicPr>
            <a:picLocks noChangeAspect="1"/>
          </p:cNvPicPr>
          <p:nvPr/>
        </p:nvPicPr>
        <p:blipFill>
          <a:blip r:embed="rId2"/>
          <a:stretch>
            <a:fillRect/>
          </a:stretch>
        </p:blipFill>
        <p:spPr>
          <a:xfrm>
            <a:off x="179603" y="2744685"/>
            <a:ext cx="5508352" cy="3799986"/>
          </a:xfrm>
          <a:prstGeom prst="rect">
            <a:avLst/>
          </a:prstGeom>
        </p:spPr>
      </p:pic>
    </p:spTree>
    <p:extLst>
      <p:ext uri="{BB962C8B-B14F-4D97-AF65-F5344CB8AC3E}">
        <p14:creationId xmlns:p14="http://schemas.microsoft.com/office/powerpoint/2010/main" val="3090884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CF201-2274-982A-D9F3-B8E5BC94ACFE}"/>
              </a:ext>
            </a:extLst>
          </p:cNvPr>
          <p:cNvSpPr>
            <a:spLocks noGrp="1"/>
          </p:cNvSpPr>
          <p:nvPr>
            <p:ph type="title"/>
          </p:nvPr>
        </p:nvSpPr>
        <p:spPr>
          <a:xfrm>
            <a:off x="954931" y="767768"/>
            <a:ext cx="4391025" cy="1323439"/>
          </a:xfrm>
        </p:spPr>
        <p:txBody>
          <a:bodyPr anchor="t">
            <a:normAutofit/>
          </a:bodyPr>
          <a:lstStyle/>
          <a:p>
            <a:r>
              <a:rPr lang="en-GB" sz="4000" dirty="0">
                <a:solidFill>
                  <a:schemeClr val="bg1"/>
                </a:solidFill>
              </a:rPr>
              <a:t>Table of Contents</a:t>
            </a:r>
          </a:p>
        </p:txBody>
      </p:sp>
      <p:sp>
        <p:nvSpPr>
          <p:cNvPr id="3" name="Content Placeholder 2">
            <a:extLst>
              <a:ext uri="{FF2B5EF4-FFF2-40B4-BE49-F238E27FC236}">
                <a16:creationId xmlns:a16="http://schemas.microsoft.com/office/drawing/2014/main" id="{6430D2B6-013F-BC3E-5159-BEAE36ECB1CC}"/>
              </a:ext>
            </a:extLst>
          </p:cNvPr>
          <p:cNvSpPr>
            <a:spLocks noGrp="1"/>
          </p:cNvSpPr>
          <p:nvPr>
            <p:ph idx="1"/>
          </p:nvPr>
        </p:nvSpPr>
        <p:spPr>
          <a:xfrm>
            <a:off x="838200" y="1867711"/>
            <a:ext cx="5257800" cy="4591455"/>
          </a:xfrm>
        </p:spPr>
        <p:txBody>
          <a:bodyPr>
            <a:normAutofit/>
          </a:bodyPr>
          <a:lstStyle/>
          <a:p>
            <a:r>
              <a:rPr lang="en-GB" sz="1700" b="1" dirty="0">
                <a:solidFill>
                  <a:schemeClr val="bg1">
                    <a:alpha val="80000"/>
                  </a:schemeClr>
                </a:solidFill>
              </a:rPr>
              <a:t>Introduction </a:t>
            </a:r>
          </a:p>
          <a:p>
            <a:r>
              <a:rPr lang="en-GB" sz="1700" b="1" dirty="0">
                <a:solidFill>
                  <a:schemeClr val="bg1">
                    <a:alpha val="80000"/>
                  </a:schemeClr>
                </a:solidFill>
              </a:rPr>
              <a:t>About Wilko and How innovation has influenced the company</a:t>
            </a:r>
          </a:p>
          <a:p>
            <a:r>
              <a:rPr lang="en-GB" sz="1700" b="1" dirty="0">
                <a:solidFill>
                  <a:schemeClr val="bg1">
                    <a:alpha val="80000"/>
                  </a:schemeClr>
                </a:solidFill>
              </a:rPr>
              <a:t>Kodak – a good example of innovation </a:t>
            </a:r>
          </a:p>
          <a:p>
            <a:r>
              <a:rPr lang="en-US" sz="1700" b="1" dirty="0">
                <a:solidFill>
                  <a:schemeClr val="bg1">
                    <a:alpha val="80000"/>
                  </a:schemeClr>
                </a:solidFill>
              </a:rPr>
              <a:t>The implementation of the SCAMPER model suggests how Wilko could have innovatively handled the challenges in the market</a:t>
            </a:r>
          </a:p>
          <a:p>
            <a:r>
              <a:rPr lang="en-US" sz="1700" b="1" dirty="0">
                <a:solidFill>
                  <a:schemeClr val="bg1">
                    <a:alpha val="80000"/>
                  </a:schemeClr>
                </a:solidFill>
              </a:rPr>
              <a:t>Recommendation</a:t>
            </a:r>
          </a:p>
          <a:p>
            <a:r>
              <a:rPr lang="en-US" sz="1700" b="1" dirty="0">
                <a:solidFill>
                  <a:schemeClr val="bg1">
                    <a:alpha val="80000"/>
                  </a:schemeClr>
                </a:solidFill>
              </a:rPr>
              <a:t>Conclusion</a:t>
            </a:r>
          </a:p>
          <a:p>
            <a:r>
              <a:rPr lang="en-US" sz="1700" b="1" dirty="0">
                <a:solidFill>
                  <a:schemeClr val="bg1">
                    <a:alpha val="80000"/>
                  </a:schemeClr>
                </a:solidFill>
              </a:rPr>
              <a:t>References</a:t>
            </a:r>
          </a:p>
          <a:p>
            <a:endParaRPr lang="en-US" sz="1700" b="1" dirty="0">
              <a:solidFill>
                <a:schemeClr val="bg1">
                  <a:alpha val="80000"/>
                </a:schemeClr>
              </a:solidFill>
            </a:endParaRPr>
          </a:p>
          <a:p>
            <a:endParaRPr lang="en-GB" sz="1700" b="1" dirty="0">
              <a:solidFill>
                <a:schemeClr val="bg1">
                  <a:alpha val="80000"/>
                </a:schemeClr>
              </a:solidFill>
            </a:endParaRPr>
          </a:p>
          <a:p>
            <a:endParaRPr lang="en-GB" sz="1700" b="1" dirty="0">
              <a:solidFill>
                <a:schemeClr val="bg1">
                  <a:alpha val="80000"/>
                </a:schemeClr>
              </a:solidFill>
            </a:endParaRPr>
          </a:p>
          <a:p>
            <a:endParaRPr lang="en-GB" sz="1700" dirty="0">
              <a:solidFill>
                <a:schemeClr val="bg1">
                  <a:alpha val="80000"/>
                </a:schemeClr>
              </a:solidFill>
            </a:endParaRPr>
          </a:p>
        </p:txBody>
      </p:sp>
      <p:pic>
        <p:nvPicPr>
          <p:cNvPr id="7" name="Graphic 6" descr="Lightbulb">
            <a:extLst>
              <a:ext uri="{FF2B5EF4-FFF2-40B4-BE49-F238E27FC236}">
                <a16:creationId xmlns:a16="http://schemas.microsoft.com/office/drawing/2014/main" id="{EE2DCF50-0029-853B-C5E3-E672B0E618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6487" y="1429488"/>
            <a:ext cx="3960000" cy="3960000"/>
          </a:xfrm>
          <a:prstGeom prst="rect">
            <a:avLst/>
          </a:prstGeom>
        </p:spPr>
      </p:pic>
    </p:spTree>
    <p:extLst>
      <p:ext uri="{BB962C8B-B14F-4D97-AF65-F5344CB8AC3E}">
        <p14:creationId xmlns:p14="http://schemas.microsoft.com/office/powerpoint/2010/main" val="502971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35FA909-3F24-448C-A8BC-7CF77F62F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43EFC-2F14-189D-496C-910FB94DACB9}"/>
              </a:ext>
            </a:extLst>
          </p:cNvPr>
          <p:cNvSpPr>
            <a:spLocks noGrp="1"/>
          </p:cNvSpPr>
          <p:nvPr>
            <p:ph type="title"/>
          </p:nvPr>
        </p:nvSpPr>
        <p:spPr>
          <a:xfrm>
            <a:off x="838200" y="680937"/>
            <a:ext cx="6140449" cy="865762"/>
          </a:xfrm>
        </p:spPr>
        <p:txBody>
          <a:bodyPr anchor="t">
            <a:normAutofit fontScale="90000"/>
          </a:bodyPr>
          <a:lstStyle/>
          <a:p>
            <a:r>
              <a:rPr lang="en-GB" sz="4000" b="1" dirty="0">
                <a:solidFill>
                  <a:schemeClr val="bg1"/>
                </a:solidFill>
              </a:rPr>
              <a:t>Introduction</a:t>
            </a:r>
            <a:br>
              <a:rPr lang="en-GB" sz="4000" dirty="0">
                <a:solidFill>
                  <a:schemeClr val="bg1"/>
                </a:solidFill>
              </a:rPr>
            </a:br>
            <a:endParaRPr lang="en-GB" sz="4000" dirty="0">
              <a:solidFill>
                <a:schemeClr val="bg1"/>
              </a:solidFill>
            </a:endParaRPr>
          </a:p>
        </p:txBody>
      </p:sp>
      <p:sp>
        <p:nvSpPr>
          <p:cNvPr id="30" name="Content Placeholder 2">
            <a:extLst>
              <a:ext uri="{FF2B5EF4-FFF2-40B4-BE49-F238E27FC236}">
                <a16:creationId xmlns:a16="http://schemas.microsoft.com/office/drawing/2014/main" id="{7780AC94-7287-6724-AF9F-426EDA7A79E5}"/>
              </a:ext>
            </a:extLst>
          </p:cNvPr>
          <p:cNvSpPr>
            <a:spLocks noGrp="1"/>
          </p:cNvSpPr>
          <p:nvPr>
            <p:ph idx="1"/>
          </p:nvPr>
        </p:nvSpPr>
        <p:spPr>
          <a:xfrm>
            <a:off x="405353" y="1357460"/>
            <a:ext cx="6862713" cy="4892511"/>
          </a:xfrm>
        </p:spPr>
        <p:txBody>
          <a:bodyPr>
            <a:noAutofit/>
          </a:bodyPr>
          <a:lstStyle/>
          <a:p>
            <a:pPr marL="0" indent="0" algn="just">
              <a:buNone/>
            </a:pPr>
            <a:r>
              <a:rPr lang="en-GB" sz="2300" dirty="0">
                <a:solidFill>
                  <a:schemeClr val="bg1">
                    <a:alpha val="80000"/>
                  </a:schemeClr>
                </a:solidFill>
              </a:rPr>
              <a:t>The purpose of the report is to evaluate the British retail chain Wilko which closed its shops all over the United Kingdom by early October. </a:t>
            </a:r>
          </a:p>
          <a:p>
            <a:pPr marL="0" indent="0" algn="just">
              <a:buNone/>
            </a:pPr>
            <a:r>
              <a:rPr lang="en-GB" sz="2300" dirty="0">
                <a:solidFill>
                  <a:schemeClr val="bg1">
                    <a:alpha val="80000"/>
                  </a:schemeClr>
                </a:solidFill>
              </a:rPr>
              <a:t>To compare Wilko with a company that survived the bankrupt, the short description of Kodak that collapsed because of the inaptitude to adjust to changing market conditions. But still after combining products, adapting its products, and putting these to other use, in the end, the company managed to return to the market, with a turnover of $1.150 billion by the end of 2022. </a:t>
            </a:r>
          </a:p>
          <a:p>
            <a:pPr marL="0" indent="0" algn="just">
              <a:buNone/>
            </a:pPr>
            <a:r>
              <a:rPr lang="en-GB" sz="2300" dirty="0">
                <a:solidFill>
                  <a:schemeClr val="bg1">
                    <a:alpha val="80000"/>
                  </a:schemeClr>
                </a:solidFill>
              </a:rPr>
              <a:t>SCAMPER model is applied to Wilko issues, to critically evaluate why Wilko decided to close its doors to its loyal shoppers, and what could be made differently to keep the business going.  </a:t>
            </a:r>
          </a:p>
        </p:txBody>
      </p:sp>
      <p:pic>
        <p:nvPicPr>
          <p:cNvPr id="29" name="Picture 4" descr="Rows of shopping trolleys">
            <a:extLst>
              <a:ext uri="{FF2B5EF4-FFF2-40B4-BE49-F238E27FC236}">
                <a16:creationId xmlns:a16="http://schemas.microsoft.com/office/drawing/2014/main" id="{A8B74FD5-73F0-13AA-352E-765874112A16}"/>
              </a:ext>
            </a:extLst>
          </p:cNvPr>
          <p:cNvPicPr>
            <a:picLocks noChangeAspect="1"/>
          </p:cNvPicPr>
          <p:nvPr/>
        </p:nvPicPr>
        <p:blipFill rotWithShape="1">
          <a:blip r:embed="rId2"/>
          <a:srcRect l="32900" r="21548" b="-1"/>
          <a:stretch/>
        </p:blipFill>
        <p:spPr>
          <a:xfrm>
            <a:off x="7668829" y="-1"/>
            <a:ext cx="4543953" cy="6858002"/>
          </a:xfrm>
          <a:custGeom>
            <a:avLst/>
            <a:gdLst/>
            <a:ahLst/>
            <a:cxnLst/>
            <a:rect l="l" t="t" r="r" b="b"/>
            <a:pathLst>
              <a:path w="4543953" h="6858002">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332842" y="2836172"/>
                </a:moveTo>
                <a:lnTo>
                  <a:pt x="332842" y="2836173"/>
                </a:lnTo>
                <a:cubicBezTo>
                  <a:pt x="336914" y="2839983"/>
                  <a:pt x="340200" y="2844317"/>
                  <a:pt x="341533" y="2848794"/>
                </a:cubicBezTo>
                <a:cubicBezTo>
                  <a:pt x="348200" y="2870416"/>
                  <a:pt x="356392" y="2892181"/>
                  <a:pt x="361441" y="2914328"/>
                </a:cubicBezTo>
                <a:lnTo>
                  <a:pt x="366072" y="2947863"/>
                </a:lnTo>
                <a:lnTo>
                  <a:pt x="362488" y="2982148"/>
                </a:lnTo>
                <a:cubicBezTo>
                  <a:pt x="354392" y="3014153"/>
                  <a:pt x="350582" y="3045777"/>
                  <a:pt x="350796" y="3077401"/>
                </a:cubicBezTo>
                <a:lnTo>
                  <a:pt x="350796" y="3077402"/>
                </a:ln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0733" y="3680164"/>
                </a:lnTo>
                <a:lnTo>
                  <a:pt x="404781" y="3734838"/>
                </a:lnTo>
                <a:lnTo>
                  <a:pt x="404399" y="3754652"/>
                </a:lnTo>
                <a:cubicBezTo>
                  <a:pt x="398399" y="3767130"/>
                  <a:pt x="396447" y="3778655"/>
                  <a:pt x="398042" y="3789776"/>
                </a:cubicBezTo>
                <a:lnTo>
                  <a:pt x="398042" y="3789776"/>
                </a:ln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lnTo>
                  <a:pt x="386040" y="3962160"/>
                </a:lnTo>
                <a:cubicBezTo>
                  <a:pt x="383778" y="3988593"/>
                  <a:pt x="389446" y="4015835"/>
                  <a:pt x="401733" y="4043840"/>
                </a:cubicBezTo>
                <a:lnTo>
                  <a:pt x="416855" y="4103826"/>
                </a:lnTo>
                <a:lnTo>
                  <a:pt x="414887" y="4134256"/>
                </a:lnTo>
                <a:cubicBezTo>
                  <a:pt x="413045" y="4144498"/>
                  <a:pt x="409973" y="4154857"/>
                  <a:pt x="405543" y="4165383"/>
                </a:cubicBezTo>
                <a:cubicBezTo>
                  <a:pt x="402114" y="4173480"/>
                  <a:pt x="401543" y="4182767"/>
                  <a:pt x="401638" y="4192387"/>
                </a:cubicBezTo>
                <a:lnTo>
                  <a:pt x="401638" y="4192388"/>
                </a:lnTo>
                <a:lnTo>
                  <a:pt x="401638" y="4192388"/>
                </a:lnTo>
                <a:lnTo>
                  <a:pt x="401733" y="4221391"/>
                </a:lnTo>
                <a:lnTo>
                  <a:pt x="396017" y="4253014"/>
                </a:lnTo>
                <a:cubicBezTo>
                  <a:pt x="383824" y="4277401"/>
                  <a:pt x="368204" y="4300070"/>
                  <a:pt x="356201" y="4324645"/>
                </a:cubicBezTo>
                <a:cubicBezTo>
                  <a:pt x="350487" y="4336457"/>
                  <a:pt x="347439" y="4350554"/>
                  <a:pt x="347247" y="4363890"/>
                </a:cubicBezTo>
                <a:lnTo>
                  <a:pt x="347247" y="4363891"/>
                </a:ln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395828" y="4846490"/>
                  <a:pt x="384397" y="4866958"/>
                  <a:pt x="382691" y="4889275"/>
                </a:cubicBezTo>
                <a:lnTo>
                  <a:pt x="382691" y="4889275"/>
                </a:lnTo>
                <a:lnTo>
                  <a:pt x="382691" y="4889276"/>
                </a:lnTo>
                <a:cubicBezTo>
                  <a:pt x="382122" y="4896714"/>
                  <a:pt x="382634" y="4904358"/>
                  <a:pt x="384396" y="4912169"/>
                </a:cubicBezTo>
                <a:lnTo>
                  <a:pt x="385799" y="4933805"/>
                </a:lnTo>
                <a:lnTo>
                  <a:pt x="381039" y="4952673"/>
                </a:lnTo>
                <a:cubicBezTo>
                  <a:pt x="376253" y="4964604"/>
                  <a:pt x="368680" y="4975511"/>
                  <a:pt x="360964" y="4987037"/>
                </a:cubicBezTo>
                <a:cubicBezTo>
                  <a:pt x="349725" y="5003801"/>
                  <a:pt x="335627" y="5022852"/>
                  <a:pt x="334485" y="5041521"/>
                </a:cubicBezTo>
                <a:cubicBezTo>
                  <a:pt x="332628" y="5073241"/>
                  <a:pt x="310088" y="5101639"/>
                  <a:pt x="308337" y="5133224"/>
                </a:cubicBezTo>
                <a:lnTo>
                  <a:pt x="308337" y="5133225"/>
                </a:lnTo>
                <a:lnTo>
                  <a:pt x="308337" y="5133225"/>
                </a:lnTo>
                <a:lnTo>
                  <a:pt x="315052" y="5166114"/>
                </a:lnTo>
                <a:lnTo>
                  <a:pt x="314362" y="5172090"/>
                </a:lnTo>
                <a:cubicBezTo>
                  <a:pt x="313481" y="5174400"/>
                  <a:pt x="312290" y="5176876"/>
                  <a:pt x="311814" y="5179067"/>
                </a:cubicBezTo>
                <a:lnTo>
                  <a:pt x="311814" y="5179068"/>
                </a:lnTo>
                <a:lnTo>
                  <a:pt x="311814" y="5179068"/>
                </a:lnTo>
                <a:cubicBezTo>
                  <a:pt x="304574" y="5214122"/>
                  <a:pt x="311624" y="5247079"/>
                  <a:pt x="335437" y="5272797"/>
                </a:cubicBezTo>
                <a:cubicBezTo>
                  <a:pt x="350964" y="5289657"/>
                  <a:pt x="359489" y="5307422"/>
                  <a:pt x="362870" y="5326163"/>
                </a:cubicBez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5103" y="5507668"/>
                </a:lnTo>
                <a:cubicBezTo>
                  <a:pt x="335056" y="5516503"/>
                  <a:pt x="337532" y="5524837"/>
                  <a:pt x="345723" y="5531694"/>
                </a:cubicBez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cubicBezTo>
                  <a:pt x="164171" y="5900323"/>
                  <a:pt x="156361" y="5918042"/>
                  <a:pt x="154075" y="5935949"/>
                </a:cubicBezTo>
                <a:lnTo>
                  <a:pt x="154075" y="5935950"/>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62457" y="6361540"/>
                </a:lnTo>
                <a:lnTo>
                  <a:pt x="162684" y="6365557"/>
                </a:lnTo>
                <a:lnTo>
                  <a:pt x="163946" y="6387910"/>
                </a:lnTo>
                <a:lnTo>
                  <a:pt x="166047" y="6392243"/>
                </a:lnTo>
                <a:lnTo>
                  <a:pt x="173364" y="6407333"/>
                </a:lnTo>
                <a:lnTo>
                  <a:pt x="173364" y="6407332"/>
                </a:lnTo>
                <a:lnTo>
                  <a:pt x="166047" y="6392243"/>
                </a:lnTo>
                <a:lnTo>
                  <a:pt x="163946" y="6387910"/>
                </a:lnTo>
                <a:lnTo>
                  <a:pt x="162684" y="6365557"/>
                </a:lnTo>
                <a:lnTo>
                  <a:pt x="162457" y="6361540"/>
                </a:lnTo>
                <a:lnTo>
                  <a:pt x="179794" y="6228757"/>
                </a:lnTo>
                <a:cubicBezTo>
                  <a:pt x="184556" y="6200945"/>
                  <a:pt x="196176" y="6175798"/>
                  <a:pt x="218465" y="6155603"/>
                </a:cubicBezTo>
                <a:cubicBezTo>
                  <a:pt x="229325" y="6145793"/>
                  <a:pt x="234135" y="6139745"/>
                  <a:pt x="234064" y="6133315"/>
                </a:cubicBezTo>
                <a:lnTo>
                  <a:pt x="234064" y="6133315"/>
                </a:ln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60957" y="5909351"/>
                </a:lnTo>
                <a:cubicBezTo>
                  <a:pt x="164171" y="5900611"/>
                  <a:pt x="168076" y="5892038"/>
                  <a:pt x="171981" y="5883752"/>
                </a:cubicBez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lnTo>
                  <a:pt x="355869" y="5547578"/>
                </a:lnTo>
                <a:cubicBezTo>
                  <a:pt x="355964" y="5542649"/>
                  <a:pt x="352773" y="5537600"/>
                  <a:pt x="345723" y="5531693"/>
                </a:cubicBezTo>
                <a:cubicBezTo>
                  <a:pt x="341628" y="5528265"/>
                  <a:pt x="338961" y="5524467"/>
                  <a:pt x="337324" y="5520422"/>
                </a:cubicBez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4317" y="5355014"/>
                </a:lnTo>
                <a:cubicBezTo>
                  <a:pt x="366264" y="5325412"/>
                  <a:pt x="358727" y="5298086"/>
                  <a:pt x="335437" y="5272796"/>
                </a:cubicBezTo>
                <a:cubicBezTo>
                  <a:pt x="323531" y="5259937"/>
                  <a:pt x="315815" y="5245269"/>
                  <a:pt x="311981" y="5229433"/>
                </a:cubicBezTo>
                <a:lnTo>
                  <a:pt x="311814" y="5179068"/>
                </a:lnTo>
                <a:lnTo>
                  <a:pt x="314362" y="5172091"/>
                </a:lnTo>
                <a:cubicBezTo>
                  <a:pt x="315243" y="5169781"/>
                  <a:pt x="315814" y="5167638"/>
                  <a:pt x="315052" y="5166114"/>
                </a:cubicBezTo>
                <a:lnTo>
                  <a:pt x="315052" y="5166114"/>
                </a:lnTo>
                <a:lnTo>
                  <a:pt x="315052" y="5166113"/>
                </a:lnTo>
                <a:lnTo>
                  <a:pt x="308337" y="5133225"/>
                </a:lnTo>
                <a:lnTo>
                  <a:pt x="315482" y="5102461"/>
                </a:lnTo>
                <a:cubicBezTo>
                  <a:pt x="322817" y="5082339"/>
                  <a:pt x="333247" y="5062669"/>
                  <a:pt x="334485" y="5041522"/>
                </a:cubicBezTo>
                <a:cubicBezTo>
                  <a:pt x="335627" y="5022853"/>
                  <a:pt x="349725" y="5003802"/>
                  <a:pt x="360964" y="4987038"/>
                </a:cubicBezTo>
                <a:cubicBezTo>
                  <a:pt x="372538" y="4969748"/>
                  <a:pt x="383790" y="4953853"/>
                  <a:pt x="385799" y="4933805"/>
                </a:cubicBezTo>
                <a:lnTo>
                  <a:pt x="385799" y="4933805"/>
                </a:lnTo>
                <a:lnTo>
                  <a:pt x="385799" y="4933805"/>
                </a:lnTo>
                <a:cubicBezTo>
                  <a:pt x="386468" y="4927122"/>
                  <a:pt x="386111" y="4919979"/>
                  <a:pt x="384396" y="4912168"/>
                </a:cubicBezTo>
                <a:lnTo>
                  <a:pt x="382691" y="4889275"/>
                </a:lnTo>
                <a:lnTo>
                  <a:pt x="387469" y="4867614"/>
                </a:lnTo>
                <a:cubicBezTo>
                  <a:pt x="392589" y="4853636"/>
                  <a:pt x="401352" y="4840633"/>
                  <a:pt x="412401" y="4828917"/>
                </a:cubicBezTo>
                <a:cubicBezTo>
                  <a:pt x="420784" y="4819964"/>
                  <a:pt x="425356" y="4810581"/>
                  <a:pt x="427237" y="4800484"/>
                </a:cubicBezTo>
                <a:lnTo>
                  <a:pt x="427237" y="4800483"/>
                </a:ln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lnTo>
                  <a:pt x="401733" y="4221391"/>
                </a:lnTo>
                <a:lnTo>
                  <a:pt x="401733" y="4221391"/>
                </a:lnTo>
                <a:lnTo>
                  <a:pt x="401638" y="4192388"/>
                </a:lnTo>
                <a:lnTo>
                  <a:pt x="405543" y="4165384"/>
                </a:lnTo>
                <a:cubicBezTo>
                  <a:pt x="414402" y="4144333"/>
                  <a:pt x="417831" y="4123948"/>
                  <a:pt x="416855" y="4103826"/>
                </a:cubicBez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20"/>
                </a:ln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8"/>
                </a:ln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3"/>
                </a:lnTo>
                <a:lnTo>
                  <a:pt x="366072" y="2947862"/>
                </a:lnTo>
                <a:cubicBezTo>
                  <a:pt x="364965" y="2913982"/>
                  <a:pt x="351534" y="2881226"/>
                  <a:pt x="341533" y="2848793"/>
                </a:cubicBez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16497" y="2426822"/>
                  <a:pt x="410353" y="2444777"/>
                  <a:pt x="409472" y="2463017"/>
                </a:cubicBezTo>
                <a:lnTo>
                  <a:pt x="409472" y="2463018"/>
                </a:lnTo>
                <a:lnTo>
                  <a:pt x="409472" y="2463018"/>
                </a:lnTo>
                <a:cubicBezTo>
                  <a:pt x="408591" y="2481259"/>
                  <a:pt x="412972" y="2499786"/>
                  <a:pt x="418115" y="2518265"/>
                </a:cubicBezTo>
                <a:lnTo>
                  <a:pt x="421759" y="2545007"/>
                </a:lnTo>
                <a:lnTo>
                  <a:pt x="417545" y="2571034"/>
                </a:lnTo>
                <a:cubicBezTo>
                  <a:pt x="405543" y="2612945"/>
                  <a:pt x="372966" y="2640950"/>
                  <a:pt x="344391" y="2668001"/>
                </a:cubicBezTo>
                <a:cubicBezTo>
                  <a:pt x="320006" y="2691054"/>
                  <a:pt x="306290" y="2716963"/>
                  <a:pt x="296001" y="2745348"/>
                </a:cubicBezTo>
                <a:lnTo>
                  <a:pt x="296001" y="2745352"/>
                </a:ln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lnTo>
                  <a:pt x="296001" y="2745352"/>
                </a:ln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cubicBezTo>
                  <a:pt x="415544" y="2509025"/>
                  <a:pt x="413163" y="2499773"/>
                  <a:pt x="411535" y="2490551"/>
                </a:cubicBezTo>
                <a:lnTo>
                  <a:pt x="409472" y="2463018"/>
                </a:lnTo>
                <a:lnTo>
                  <a:pt x="415303" y="2435913"/>
                </a:lnTo>
                <a:cubicBezTo>
                  <a:pt x="418938" y="2426977"/>
                  <a:pt x="424451" y="2418154"/>
                  <a:pt x="432404" y="2409486"/>
                </a:cubicBez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2926" y="1453958"/>
                </a:moveTo>
                <a:lnTo>
                  <a:pt x="798723" y="1459073"/>
                </a:lnTo>
                <a:lnTo>
                  <a:pt x="807941" y="1481572"/>
                </a:lnTo>
                <a:lnTo>
                  <a:pt x="798724" y="1459074"/>
                </a:lnTo>
                <a:lnTo>
                  <a:pt x="798723" y="1459073"/>
                </a:lnTo>
                <a:lnTo>
                  <a:pt x="798723" y="1459073"/>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69105" y="298169"/>
                </a:moveTo>
                <a:lnTo>
                  <a:pt x="783887" y="313533"/>
                </a:ln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lnTo>
                  <a:pt x="783887" y="313533"/>
                </a:lnTo>
                <a:lnTo>
                  <a:pt x="783887" y="313533"/>
                </a:ln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58551" y="228948"/>
                </a:lnTo>
                <a:lnTo>
                  <a:pt x="758551" y="228949"/>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4543953" y="2"/>
                </a:lnTo>
                <a:lnTo>
                  <a:pt x="4543953" y="6858002"/>
                </a:lnTo>
                <a:lnTo>
                  <a:pt x="284400" y="6858002"/>
                </a:lnTo>
                <a:lnTo>
                  <a:pt x="284400" y="6858001"/>
                </a:lnTo>
                <a:lnTo>
                  <a:pt x="284400" y="6858001"/>
                </a:lnTo>
                <a:lnTo>
                  <a:pt x="278237" y="6812064"/>
                </a:lnTo>
                <a:lnTo>
                  <a:pt x="283011" y="6776800"/>
                </a:lnTo>
                <a:cubicBezTo>
                  <a:pt x="286107" y="6765164"/>
                  <a:pt x="290857" y="6753698"/>
                  <a:pt x="297715" y="6742553"/>
                </a:cubicBezTo>
                <a:cubicBezTo>
                  <a:pt x="306003" y="6729219"/>
                  <a:pt x="311147" y="6716169"/>
                  <a:pt x="311551" y="6702977"/>
                </a:cubicBezTo>
                <a:lnTo>
                  <a:pt x="311551" y="6702976"/>
                </a:lnTo>
                <a:lnTo>
                  <a:pt x="311551" y="6702976"/>
                </a:lnTo>
                <a:cubicBezTo>
                  <a:pt x="311956" y="6689783"/>
                  <a:pt x="307622" y="6676448"/>
                  <a:pt x="296953" y="6662541"/>
                </a:cubicBezTo>
                <a:cubicBezTo>
                  <a:pt x="293286" y="6657825"/>
                  <a:pt x="290989" y="6651967"/>
                  <a:pt x="289870" y="6645552"/>
                </a:cubicBezTo>
                <a:lnTo>
                  <a:pt x="289858" y="6625225"/>
                </a:lnTo>
                <a:lnTo>
                  <a:pt x="306480" y="6588626"/>
                </a:lnTo>
                <a:cubicBezTo>
                  <a:pt x="312576" y="6582147"/>
                  <a:pt x="318672" y="6575479"/>
                  <a:pt x="328959" y="6564621"/>
                </a:cubicBezTo>
                <a:lnTo>
                  <a:pt x="328959" y="6564620"/>
                </a:lnTo>
                <a:lnTo>
                  <a:pt x="306480" y="6588625"/>
                </a:lnTo>
                <a:cubicBezTo>
                  <a:pt x="298003" y="6597578"/>
                  <a:pt x="291954" y="6611342"/>
                  <a:pt x="289858" y="6625224"/>
                </a:cubicBezTo>
                <a:lnTo>
                  <a:pt x="289858" y="6625225"/>
                </a:lnTo>
                <a:lnTo>
                  <a:pt x="289858" y="6625225"/>
                </a:lnTo>
                <a:cubicBezTo>
                  <a:pt x="287762" y="6639108"/>
                  <a:pt x="289619" y="6653111"/>
                  <a:pt x="296953" y="6662542"/>
                </a:cubicBezTo>
                <a:cubicBezTo>
                  <a:pt x="302288" y="6669496"/>
                  <a:pt x="306038" y="6676306"/>
                  <a:pt x="308405" y="6683027"/>
                </a:cubicBezTo>
                <a:lnTo>
                  <a:pt x="311551" y="6702976"/>
                </a:lnTo>
                <a:lnTo>
                  <a:pt x="297715" y="6742552"/>
                </a:lnTo>
                <a:cubicBezTo>
                  <a:pt x="283999" y="6764841"/>
                  <a:pt x="278713" y="6788417"/>
                  <a:pt x="278237" y="6812063"/>
                </a:cubicBezTo>
                <a:lnTo>
                  <a:pt x="278237" y="6812064"/>
                </a:lnTo>
                <a:lnTo>
                  <a:pt x="278237" y="6812064"/>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a:effectLst>
            <a:outerShdw blurRad="381000" dist="152400" dir="10800000" algn="r" rotWithShape="0">
              <a:prstClr val="black">
                <a:alpha val="10000"/>
              </a:prstClr>
            </a:outerShdw>
          </a:effectLst>
        </p:spPr>
      </p:pic>
      <p:grpSp>
        <p:nvGrpSpPr>
          <p:cNvPr id="37" name="Group 36">
            <a:extLst>
              <a:ext uri="{FF2B5EF4-FFF2-40B4-BE49-F238E27FC236}">
                <a16:creationId xmlns:a16="http://schemas.microsoft.com/office/drawing/2014/main" id="{8B60959F-9B69-4520-A16E-EA6BECC747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38" name="Freeform: Shape 37">
              <a:extLst>
                <a:ext uri="{FF2B5EF4-FFF2-40B4-BE49-F238E27FC236}">
                  <a16:creationId xmlns:a16="http://schemas.microsoft.com/office/drawing/2014/main" id="{18D5A6E8-CD1B-4796-ABD1-A6F27F6C0E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38">
              <a:extLst>
                <a:ext uri="{FF2B5EF4-FFF2-40B4-BE49-F238E27FC236}">
                  <a16:creationId xmlns:a16="http://schemas.microsoft.com/office/drawing/2014/main" id="{D7E12F56-F4EE-4535-8677-C11996E24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3012389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65812A-E61C-1F28-83F9-98F615534103}"/>
              </a:ext>
            </a:extLst>
          </p:cNvPr>
          <p:cNvSpPr>
            <a:spLocks noGrp="1"/>
          </p:cNvSpPr>
          <p:nvPr>
            <p:ph type="title"/>
          </p:nvPr>
        </p:nvSpPr>
        <p:spPr>
          <a:xfrm>
            <a:off x="321013" y="375169"/>
            <a:ext cx="11294380" cy="466207"/>
          </a:xfrm>
        </p:spPr>
        <p:txBody>
          <a:bodyPr anchor="t">
            <a:normAutofit/>
          </a:bodyPr>
          <a:lstStyle/>
          <a:p>
            <a:r>
              <a:rPr lang="en-GB" sz="2600" b="1" dirty="0">
                <a:solidFill>
                  <a:schemeClr val="bg1"/>
                </a:solidFill>
              </a:rPr>
              <a:t>About Wilko and How innovation has influenced the company</a:t>
            </a:r>
          </a:p>
        </p:txBody>
      </p:sp>
      <p:sp>
        <p:nvSpPr>
          <p:cNvPr id="3" name="Content Placeholder 2">
            <a:extLst>
              <a:ext uri="{FF2B5EF4-FFF2-40B4-BE49-F238E27FC236}">
                <a16:creationId xmlns:a16="http://schemas.microsoft.com/office/drawing/2014/main" id="{8E6EEDBD-DC63-21B5-982D-24CCB8E6578F}"/>
              </a:ext>
            </a:extLst>
          </p:cNvPr>
          <p:cNvSpPr>
            <a:spLocks noGrp="1"/>
          </p:cNvSpPr>
          <p:nvPr>
            <p:ph idx="1"/>
          </p:nvPr>
        </p:nvSpPr>
        <p:spPr>
          <a:xfrm>
            <a:off x="321013" y="1099225"/>
            <a:ext cx="5516570" cy="5496127"/>
          </a:xfrm>
        </p:spPr>
        <p:txBody>
          <a:bodyPr>
            <a:normAutofit lnSpcReduction="10000"/>
          </a:bodyPr>
          <a:lstStyle/>
          <a:p>
            <a:pPr marL="0" indent="0" algn="just">
              <a:buNone/>
            </a:pPr>
            <a:r>
              <a:rPr lang="en-GB" sz="2000" dirty="0">
                <a:solidFill>
                  <a:schemeClr val="bg1">
                    <a:alpha val="80000"/>
                  </a:schemeClr>
                </a:solidFill>
              </a:rPr>
              <a:t>Wilko started its activity in 1930s selling a wide variety of products from different areas, such as cleaning and household products, health and beauty, garden and outdoor, kitchen and dining, toys, and much more products (Wilko, 2018).</a:t>
            </a:r>
          </a:p>
          <a:p>
            <a:pPr marL="0" indent="0" algn="just">
              <a:buNone/>
            </a:pPr>
            <a:r>
              <a:rPr lang="en-GB" sz="2000" dirty="0">
                <a:solidFill>
                  <a:schemeClr val="bg1">
                    <a:alpha val="80000"/>
                  </a:schemeClr>
                </a:solidFill>
              </a:rPr>
              <a:t>But despite its popularity, the organisation was not able to secure its emergency funding and announced its downfall, closing its 400 stores all over the United Kingdom (Marshall et al., 2023). </a:t>
            </a:r>
          </a:p>
          <a:p>
            <a:pPr marL="0" indent="0" algn="just">
              <a:buNone/>
            </a:pPr>
            <a:r>
              <a:rPr lang="en-GB" sz="2000" dirty="0">
                <a:solidFill>
                  <a:schemeClr val="bg1">
                    <a:alpha val="80000"/>
                  </a:schemeClr>
                </a:solidFill>
              </a:rPr>
              <a:t>In 1940 Wilko, implemented an innovation at those times, they made customer deliveries using a Jowett van to help residents maintain their air-raid shelters stocked. This innovation influenced positively the business, as later they expanded their activity sphere to meet customers’ satisfaction. </a:t>
            </a:r>
          </a:p>
          <a:p>
            <a:pPr marL="0" indent="0" algn="just">
              <a:buNone/>
            </a:pPr>
            <a:r>
              <a:rPr lang="en-GB" sz="2000" dirty="0">
                <a:solidFill>
                  <a:schemeClr val="bg1">
                    <a:alpha val="80000"/>
                  </a:schemeClr>
                </a:solidFill>
              </a:rPr>
              <a:t>Another innovation that was first implemented by Wilko was self-service hardware, which helped the business to grow by implementing its own Wilko brand products (Icon Offices, 2023).  </a:t>
            </a:r>
          </a:p>
        </p:txBody>
      </p:sp>
      <p:grpSp>
        <p:nvGrpSpPr>
          <p:cNvPr id="26" name="Group 25">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27" name="Group 26">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31" name="Freeform: Shape 30">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8" name="Group 27">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29" name="Freeform: Shape 28">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11" name="Picture 10" descr="A person walking into a store&#10;&#10;Description automatically generated">
            <a:extLst>
              <a:ext uri="{FF2B5EF4-FFF2-40B4-BE49-F238E27FC236}">
                <a16:creationId xmlns:a16="http://schemas.microsoft.com/office/drawing/2014/main" id="{4ACFA2A9-93E8-BDD4-B028-E0E081AF30B3}"/>
              </a:ext>
            </a:extLst>
          </p:cNvPr>
          <p:cNvPicPr>
            <a:picLocks noChangeAspect="1"/>
          </p:cNvPicPr>
          <p:nvPr/>
        </p:nvPicPr>
        <p:blipFill rotWithShape="1">
          <a:blip r:embed="rId3"/>
          <a:srcRect b="3003"/>
          <a:stretch/>
        </p:blipFill>
        <p:spPr>
          <a:xfrm>
            <a:off x="6541931" y="1492246"/>
            <a:ext cx="4369112" cy="2542745"/>
          </a:xfrm>
          <a:prstGeom prst="rect">
            <a:avLst/>
          </a:prstGeom>
        </p:spPr>
      </p:pic>
      <p:sp>
        <p:nvSpPr>
          <p:cNvPr id="12" name="Content Placeholder 2">
            <a:extLst>
              <a:ext uri="{FF2B5EF4-FFF2-40B4-BE49-F238E27FC236}">
                <a16:creationId xmlns:a16="http://schemas.microsoft.com/office/drawing/2014/main" id="{A4E16D41-B91E-C18F-CE29-A8EA872C0DCF}"/>
              </a:ext>
            </a:extLst>
          </p:cNvPr>
          <p:cNvSpPr txBox="1">
            <a:spLocks/>
          </p:cNvSpPr>
          <p:nvPr/>
        </p:nvSpPr>
        <p:spPr>
          <a:xfrm>
            <a:off x="8408709" y="2329058"/>
            <a:ext cx="3206684" cy="34118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endParaRPr lang="en-GB" dirty="0"/>
          </a:p>
        </p:txBody>
      </p:sp>
    </p:spTree>
    <p:extLst>
      <p:ext uri="{BB962C8B-B14F-4D97-AF65-F5344CB8AC3E}">
        <p14:creationId xmlns:p14="http://schemas.microsoft.com/office/powerpoint/2010/main" val="2497375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B6E9A-FC4A-90B6-1048-245C14F7947A}"/>
              </a:ext>
            </a:extLst>
          </p:cNvPr>
          <p:cNvSpPr>
            <a:spLocks noGrp="1"/>
          </p:cNvSpPr>
          <p:nvPr>
            <p:ph type="title"/>
          </p:nvPr>
        </p:nvSpPr>
        <p:spPr>
          <a:xfrm>
            <a:off x="697584" y="510892"/>
            <a:ext cx="4835950" cy="2454299"/>
          </a:xfrm>
        </p:spPr>
        <p:txBody>
          <a:bodyPr anchor="t">
            <a:normAutofit/>
          </a:bodyPr>
          <a:lstStyle/>
          <a:p>
            <a:pPr algn="just"/>
            <a:r>
              <a:rPr lang="en-GB" sz="2400" dirty="0">
                <a:solidFill>
                  <a:schemeClr val="bg1"/>
                </a:solidFill>
                <a:latin typeface="+mn-lt"/>
              </a:rPr>
              <a:t>Innovation is often precepted as the main factor of an organisation’s growth, as it has a </a:t>
            </a:r>
            <a:r>
              <a:rPr lang="en-GB" sz="2800" dirty="0">
                <a:solidFill>
                  <a:schemeClr val="bg1"/>
                </a:solidFill>
                <a:latin typeface="+mn-lt"/>
              </a:rPr>
              <a:t>continuing</a:t>
            </a:r>
            <a:r>
              <a:rPr lang="en-GB" sz="2400" dirty="0">
                <a:solidFill>
                  <a:schemeClr val="bg1"/>
                </a:solidFill>
                <a:latin typeface="+mn-lt"/>
              </a:rPr>
              <a:t> effect on productivity (Drucker, 2012). </a:t>
            </a:r>
            <a:br>
              <a:rPr lang="en-GB" sz="2400" dirty="0">
                <a:solidFill>
                  <a:schemeClr val="bg1"/>
                </a:solidFill>
              </a:rPr>
            </a:br>
            <a:endParaRPr lang="en-GB" sz="2400" dirty="0">
              <a:solidFill>
                <a:schemeClr val="bg1"/>
              </a:solidFill>
            </a:endParaRPr>
          </a:p>
        </p:txBody>
      </p:sp>
      <p:sp>
        <p:nvSpPr>
          <p:cNvPr id="3" name="Content Placeholder 2">
            <a:extLst>
              <a:ext uri="{FF2B5EF4-FFF2-40B4-BE49-F238E27FC236}">
                <a16:creationId xmlns:a16="http://schemas.microsoft.com/office/drawing/2014/main" id="{99BABFD0-165C-1A97-7953-A159340E242F}"/>
              </a:ext>
            </a:extLst>
          </p:cNvPr>
          <p:cNvSpPr>
            <a:spLocks noGrp="1"/>
          </p:cNvSpPr>
          <p:nvPr>
            <p:ph idx="1"/>
          </p:nvPr>
        </p:nvSpPr>
        <p:spPr>
          <a:xfrm>
            <a:off x="593889" y="2413262"/>
            <a:ext cx="5005633" cy="4157220"/>
          </a:xfrm>
        </p:spPr>
        <p:txBody>
          <a:bodyPr>
            <a:normAutofit/>
          </a:bodyPr>
          <a:lstStyle/>
          <a:p>
            <a:pPr marL="0" indent="0" algn="just">
              <a:buNone/>
            </a:pPr>
            <a:r>
              <a:rPr lang="en-GB" sz="2400" dirty="0">
                <a:solidFill>
                  <a:schemeClr val="bg1">
                    <a:alpha val="80000"/>
                  </a:schemeClr>
                </a:solidFill>
              </a:rPr>
              <a:t>Innovation is very important for the success of a business. It helps companies to differentiate their services and products from others by implementing various innovative marketing techniques, and sales strategies. Innovation helps companies as well to confront uncertainties and remain relevant in difficult times (</a:t>
            </a:r>
            <a:r>
              <a:rPr lang="en-GB" sz="2400" dirty="0" err="1">
                <a:solidFill>
                  <a:schemeClr val="bg1">
                    <a:alpha val="80000"/>
                  </a:schemeClr>
                </a:solidFill>
              </a:rPr>
              <a:t>Pizana</a:t>
            </a:r>
            <a:r>
              <a:rPr lang="en-GB" sz="2400" dirty="0">
                <a:solidFill>
                  <a:schemeClr val="bg1">
                    <a:alpha val="80000"/>
                  </a:schemeClr>
                </a:solidFill>
              </a:rPr>
              <a:t> et al., 2018; </a:t>
            </a:r>
            <a:r>
              <a:rPr lang="en-GB" sz="2400" dirty="0" err="1">
                <a:solidFill>
                  <a:schemeClr val="bg1">
                    <a:alpha val="80000"/>
                  </a:schemeClr>
                </a:solidFill>
              </a:rPr>
              <a:t>Carmeli</a:t>
            </a:r>
            <a:r>
              <a:rPr lang="en-GB" sz="2400" dirty="0">
                <a:solidFill>
                  <a:schemeClr val="bg1">
                    <a:alpha val="80000"/>
                  </a:schemeClr>
                </a:solidFill>
              </a:rPr>
              <a:t> et al., 2010).</a:t>
            </a:r>
          </a:p>
          <a:p>
            <a:pPr marL="0" indent="0">
              <a:buNone/>
            </a:pPr>
            <a:endParaRPr lang="en-GB" sz="1700" dirty="0">
              <a:solidFill>
                <a:schemeClr val="bg1">
                  <a:alpha val="80000"/>
                </a:schemeClr>
              </a:solidFill>
            </a:endParaRPr>
          </a:p>
          <a:p>
            <a:endParaRPr lang="en-GB" sz="1700" dirty="0">
              <a:solidFill>
                <a:schemeClr val="bg1">
                  <a:alpha val="80000"/>
                </a:schemeClr>
              </a:solidFill>
            </a:endParaRPr>
          </a:p>
        </p:txBody>
      </p:sp>
      <p:pic>
        <p:nvPicPr>
          <p:cNvPr id="5" name="Picture 4" descr="A person drawing a light bulb&#10;&#10;Description automatically generated">
            <a:extLst>
              <a:ext uri="{FF2B5EF4-FFF2-40B4-BE49-F238E27FC236}">
                <a16:creationId xmlns:a16="http://schemas.microsoft.com/office/drawing/2014/main" id="{9198A4F1-78A3-4CA2-8E18-487E4AB131EF}"/>
              </a:ext>
            </a:extLst>
          </p:cNvPr>
          <p:cNvPicPr>
            <a:picLocks noChangeAspect="1"/>
          </p:cNvPicPr>
          <p:nvPr/>
        </p:nvPicPr>
        <p:blipFill>
          <a:blip r:embed="rId2"/>
          <a:stretch>
            <a:fillRect/>
          </a:stretch>
        </p:blipFill>
        <p:spPr>
          <a:xfrm>
            <a:off x="6095999" y="1430046"/>
            <a:ext cx="5260976" cy="3958884"/>
          </a:xfrm>
          <a:prstGeom prst="rect">
            <a:avLst/>
          </a:prstGeom>
        </p:spPr>
      </p:pic>
    </p:spTree>
    <p:extLst>
      <p:ext uri="{BB962C8B-B14F-4D97-AF65-F5344CB8AC3E}">
        <p14:creationId xmlns:p14="http://schemas.microsoft.com/office/powerpoint/2010/main" val="405203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3B65C68-9AC9-9FDC-213F-C2AB996CC562}"/>
              </a:ext>
            </a:extLst>
          </p:cNvPr>
          <p:cNvPicPr>
            <a:picLocks noChangeAspect="1"/>
          </p:cNvPicPr>
          <p:nvPr/>
        </p:nvPicPr>
        <p:blipFill rotWithShape="1">
          <a:blip r:embed="rId2"/>
          <a:srcRect l="7951" r="25701"/>
          <a:stretch/>
        </p:blipFill>
        <p:spPr>
          <a:xfrm>
            <a:off x="5713379" y="10"/>
            <a:ext cx="6478621"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BC69C4-955B-F766-BBBB-C2F3EFE7212E}"/>
              </a:ext>
            </a:extLst>
          </p:cNvPr>
          <p:cNvSpPr>
            <a:spLocks noGrp="1"/>
          </p:cNvSpPr>
          <p:nvPr>
            <p:ph type="title"/>
          </p:nvPr>
        </p:nvSpPr>
        <p:spPr>
          <a:xfrm>
            <a:off x="371094" y="1018096"/>
            <a:ext cx="3438144" cy="1176464"/>
          </a:xfrm>
        </p:spPr>
        <p:txBody>
          <a:bodyPr anchor="b">
            <a:normAutofit/>
          </a:bodyPr>
          <a:lstStyle/>
          <a:p>
            <a:r>
              <a:rPr lang="en-GB" sz="2800" b="1" dirty="0">
                <a:solidFill>
                  <a:schemeClr val="bg1"/>
                </a:solidFill>
              </a:rPr>
              <a:t>Kodak – a good example of innovation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55DD5CF-16D8-1112-2529-34403CF23E2B}"/>
              </a:ext>
            </a:extLst>
          </p:cNvPr>
          <p:cNvSpPr>
            <a:spLocks noGrp="1"/>
          </p:cNvSpPr>
          <p:nvPr>
            <p:ph idx="1"/>
          </p:nvPr>
        </p:nvSpPr>
        <p:spPr>
          <a:xfrm>
            <a:off x="245097" y="2295969"/>
            <a:ext cx="6826911" cy="4349927"/>
          </a:xfrm>
        </p:spPr>
        <p:txBody>
          <a:bodyPr anchor="t">
            <a:normAutofit/>
          </a:bodyPr>
          <a:lstStyle/>
          <a:p>
            <a:pPr marL="0" indent="0">
              <a:buNone/>
            </a:pPr>
            <a:endParaRPr lang="en-GB" sz="2000" dirty="0">
              <a:solidFill>
                <a:schemeClr val="bg1"/>
              </a:solidFill>
            </a:endParaRPr>
          </a:p>
          <a:p>
            <a:pPr marL="0" indent="0" algn="just">
              <a:buNone/>
            </a:pPr>
            <a:r>
              <a:rPr lang="en-GB" sz="2000" dirty="0">
                <a:solidFill>
                  <a:schemeClr val="bg1"/>
                </a:solidFill>
              </a:rPr>
              <a:t>Unlike Wilko, who failed to implement an innovative idea to avoid bankruptcy, Eastman Kodak Co., one of the biggest photographic film industry American companies, avoided the big collapse and came back to the market with new great innovative ideas (</a:t>
            </a:r>
            <a:r>
              <a:rPr lang="en-GB" sz="2000" dirty="0" err="1">
                <a:solidFill>
                  <a:schemeClr val="bg1"/>
                </a:solidFill>
              </a:rPr>
              <a:t>Treece</a:t>
            </a:r>
            <a:r>
              <a:rPr lang="en-GB" sz="2000" dirty="0">
                <a:solidFill>
                  <a:schemeClr val="bg1"/>
                </a:solidFill>
              </a:rPr>
              <a:t>, 2023). </a:t>
            </a:r>
          </a:p>
          <a:p>
            <a:pPr marL="0" indent="0" algn="just">
              <a:buNone/>
            </a:pPr>
            <a:r>
              <a:rPr lang="en-GB" sz="2000" dirty="0">
                <a:solidFill>
                  <a:schemeClr val="bg1"/>
                </a:solidFill>
              </a:rPr>
              <a:t>Kodak launched baby monitors, which are very in demand, as well as different mobile and camera accessories, LED lighting, and home monitoring systems (Mukherjee, 2017). The company’s strategic decision to rebuild its brand image influenced sales growth and profitability. The decision to combine a smartphone with a performant upgraded camera system, bring the first smartphone “KODAK EKTRA”, which is unique on the market (Mukherjee, 2017). </a:t>
            </a:r>
          </a:p>
        </p:txBody>
      </p:sp>
    </p:spTree>
    <p:extLst>
      <p:ext uri="{BB962C8B-B14F-4D97-AF65-F5344CB8AC3E}">
        <p14:creationId xmlns:p14="http://schemas.microsoft.com/office/powerpoint/2010/main" val="1856632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E5BB4E-4E2A-F83C-67CE-CF99D4EF781F}"/>
              </a:ext>
            </a:extLst>
          </p:cNvPr>
          <p:cNvSpPr>
            <a:spLocks noGrp="1"/>
          </p:cNvSpPr>
          <p:nvPr>
            <p:ph type="title"/>
          </p:nvPr>
        </p:nvSpPr>
        <p:spPr>
          <a:xfrm>
            <a:off x="2337847" y="145915"/>
            <a:ext cx="9467908" cy="988161"/>
          </a:xfrm>
        </p:spPr>
        <p:txBody>
          <a:bodyPr vert="horz" lIns="91440" tIns="45720" rIns="91440" bIns="45720" rtlCol="0" anchor="ctr">
            <a:normAutofit/>
          </a:bodyPr>
          <a:lstStyle/>
          <a:p>
            <a:r>
              <a:rPr lang="en-US" sz="2400" b="1" kern="1200" dirty="0">
                <a:solidFill>
                  <a:schemeClr val="bg1"/>
                </a:solidFill>
                <a:latin typeface="+mj-lt"/>
                <a:ea typeface="+mj-ea"/>
                <a:cs typeface="+mj-cs"/>
              </a:rPr>
              <a:t>The implementation of the SCAMPER model suggests how Wilko could have innovatively handled the challenges in the market</a:t>
            </a:r>
          </a:p>
        </p:txBody>
      </p:sp>
      <p:grpSp>
        <p:nvGrpSpPr>
          <p:cNvPr id="21" name="Group 20">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bg1"/>
          </a:solidFill>
        </p:grpSpPr>
        <p:sp>
          <p:nvSpPr>
            <p:cNvPr id="22" name="Freeform: Shape 2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3" name="Freeform: Shape 2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5"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13FC986E-B2BE-4DD3-4170-828C049DD3C0}"/>
              </a:ext>
            </a:extLst>
          </p:cNvPr>
          <p:cNvSpPr>
            <a:spLocks noGrp="1"/>
          </p:cNvSpPr>
          <p:nvPr>
            <p:ph sz="half" idx="2"/>
          </p:nvPr>
        </p:nvSpPr>
        <p:spPr>
          <a:xfrm>
            <a:off x="4770587" y="1253331"/>
            <a:ext cx="7076376" cy="4904278"/>
          </a:xfrm>
        </p:spPr>
        <p:txBody>
          <a:bodyPr vert="horz" lIns="91440" tIns="45720" rIns="91440" bIns="45720" rtlCol="0">
            <a:normAutofit fontScale="92500" lnSpcReduction="10000"/>
          </a:bodyPr>
          <a:lstStyle/>
          <a:p>
            <a:pPr marL="0" indent="0" algn="just">
              <a:buNone/>
            </a:pPr>
            <a:r>
              <a:rPr lang="en-US" sz="2400" b="1" dirty="0">
                <a:solidFill>
                  <a:schemeClr val="bg1"/>
                </a:solidFill>
              </a:rPr>
              <a:t>SCAMPER</a:t>
            </a:r>
            <a:r>
              <a:rPr lang="en-US" sz="2400" dirty="0">
                <a:solidFill>
                  <a:schemeClr val="bg1"/>
                </a:solidFill>
              </a:rPr>
              <a:t> is a brainstorming activity that helps to create a lot of ideas or solutions for solving an existing problem or accomplishing a proposed goal (Gundogan, 2019). </a:t>
            </a:r>
          </a:p>
          <a:p>
            <a:pPr marL="0" indent="0" algn="just">
              <a:buNone/>
            </a:pPr>
            <a:r>
              <a:rPr lang="en-US" sz="2400" b="1" i="1" dirty="0">
                <a:solidFill>
                  <a:schemeClr val="bg1"/>
                </a:solidFill>
              </a:rPr>
              <a:t>Substitute</a:t>
            </a:r>
            <a:r>
              <a:rPr lang="en-US" sz="2400" dirty="0">
                <a:solidFill>
                  <a:schemeClr val="bg1"/>
                </a:solidFill>
              </a:rPr>
              <a:t> components, materials, or people - Wilko sells hundreds of products from different fields. Some of them are selling well, and some gather dust on the shopping shelves. Investing money in products that don't sell is like freezing the money, without the possibility of using it.</a:t>
            </a:r>
          </a:p>
          <a:p>
            <a:pPr marL="0" indent="0" algn="just">
              <a:buNone/>
            </a:pPr>
            <a:r>
              <a:rPr lang="en-US" sz="2400" b="1" i="1" dirty="0">
                <a:solidFill>
                  <a:schemeClr val="bg1"/>
                </a:solidFill>
              </a:rPr>
              <a:t>Combine</a:t>
            </a:r>
            <a:r>
              <a:rPr lang="en-US" sz="2400" b="1" dirty="0">
                <a:solidFill>
                  <a:schemeClr val="bg1"/>
                </a:solidFill>
              </a:rPr>
              <a:t> </a:t>
            </a:r>
            <a:r>
              <a:rPr lang="en-US" sz="2400" dirty="0">
                <a:solidFill>
                  <a:schemeClr val="bg1"/>
                </a:solidFill>
              </a:rPr>
              <a:t>two elements - Wilko could work with another big retailer, or maybe a trademark to make new attractive products. </a:t>
            </a:r>
          </a:p>
          <a:p>
            <a:pPr marL="0" indent="0" algn="just">
              <a:buNone/>
            </a:pPr>
            <a:r>
              <a:rPr lang="en-US" sz="2400" dirty="0">
                <a:solidFill>
                  <a:schemeClr val="bg1"/>
                </a:solidFill>
              </a:rPr>
              <a:t>As well Wilko can work with any food company to open a small cafe in their stores, where anyone can have a drink or a snack, or for example, a place where customers can leave their children to play, while they are shopping in the store. </a:t>
            </a:r>
          </a:p>
        </p:txBody>
      </p:sp>
      <p:pic>
        <p:nvPicPr>
          <p:cNvPr id="13" name="Picture 12">
            <a:extLst>
              <a:ext uri="{FF2B5EF4-FFF2-40B4-BE49-F238E27FC236}">
                <a16:creationId xmlns:a16="http://schemas.microsoft.com/office/drawing/2014/main" id="{3BCB187E-8448-B1D8-B349-DC7CB9475034}"/>
              </a:ext>
            </a:extLst>
          </p:cNvPr>
          <p:cNvPicPr>
            <a:picLocks noChangeAspect="1"/>
          </p:cNvPicPr>
          <p:nvPr/>
        </p:nvPicPr>
        <p:blipFill rotWithShape="1">
          <a:blip r:embed="rId2"/>
          <a:srcRect r="4" b="4"/>
          <a:stretch/>
        </p:blipFill>
        <p:spPr>
          <a:xfrm>
            <a:off x="361610" y="2090181"/>
            <a:ext cx="3964682" cy="3964682"/>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9"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0" name="Freeform: Shape 29">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216455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3" name="Freeform: Shape 12">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sz="4400"/>
            </a:p>
          </p:txBody>
        </p:sp>
        <p:sp>
          <p:nvSpPr>
            <p:cNvPr id="22" name="Freeform: Shape 13">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sz="4400" dirty="0"/>
            </a:p>
          </p:txBody>
        </p:sp>
      </p:grpSp>
      <p:sp>
        <p:nvSpPr>
          <p:cNvPr id="3" name="Content Placeholder 2">
            <a:extLst>
              <a:ext uri="{FF2B5EF4-FFF2-40B4-BE49-F238E27FC236}">
                <a16:creationId xmlns:a16="http://schemas.microsoft.com/office/drawing/2014/main" id="{B090C281-D931-66AF-B9A4-1E03449AFB6B}"/>
              </a:ext>
            </a:extLst>
          </p:cNvPr>
          <p:cNvSpPr>
            <a:spLocks noGrp="1"/>
          </p:cNvSpPr>
          <p:nvPr>
            <p:ph idx="1"/>
          </p:nvPr>
        </p:nvSpPr>
        <p:spPr>
          <a:xfrm>
            <a:off x="262647" y="1257363"/>
            <a:ext cx="11546731" cy="4914345"/>
          </a:xfrm>
        </p:spPr>
        <p:txBody>
          <a:bodyPr>
            <a:noAutofit/>
          </a:bodyPr>
          <a:lstStyle/>
          <a:p>
            <a:pPr algn="just"/>
            <a:r>
              <a:rPr lang="en-GB" sz="1700" b="1" dirty="0">
                <a:solidFill>
                  <a:schemeClr val="bg1"/>
                </a:solidFill>
              </a:rPr>
              <a:t>Adapt/adjust </a:t>
            </a:r>
            <a:r>
              <a:rPr lang="en-GB" sz="1700" dirty="0">
                <a:solidFill>
                  <a:schemeClr val="bg1"/>
                </a:solidFill>
              </a:rPr>
              <a:t>a new idea - Thinking of what can be adjusted for the business to stay market, Wilko can focus and sell local products, saving money on imports. </a:t>
            </a:r>
          </a:p>
          <a:p>
            <a:pPr algn="just"/>
            <a:r>
              <a:rPr lang="en-GB" sz="1700" b="1" dirty="0">
                <a:solidFill>
                  <a:schemeClr val="bg1"/>
                </a:solidFill>
              </a:rPr>
              <a:t>Modify</a:t>
            </a:r>
            <a:r>
              <a:rPr lang="en-GB" sz="1700" dirty="0">
                <a:solidFill>
                  <a:schemeClr val="bg1"/>
                </a:solidFill>
              </a:rPr>
              <a:t> a component/ idea/ - Buyers are constantly looking for discounts on all types of products. Wilko is a retailer that didn’t offer many discounts for their products, maintaining the high price for a good quality of the products. Wilko does not have promotions, or buy one get one for free concept. At this stage, Wilko leadership could have asked themselves: What can we add to increase the profit? What different strategy should we adopt? </a:t>
            </a:r>
          </a:p>
          <a:p>
            <a:pPr algn="just"/>
            <a:r>
              <a:rPr lang="en-GB" sz="1700" dirty="0">
                <a:solidFill>
                  <a:schemeClr val="bg1"/>
                </a:solidFill>
              </a:rPr>
              <a:t>This aspect of reduced prices and promotions can be innovatively implemented to challenge the existing competitive market. </a:t>
            </a:r>
          </a:p>
          <a:p>
            <a:pPr algn="just"/>
            <a:r>
              <a:rPr lang="en-GB" sz="1700" b="1" dirty="0">
                <a:solidFill>
                  <a:schemeClr val="bg1"/>
                </a:solidFill>
              </a:rPr>
              <a:t>Put to another use </a:t>
            </a:r>
            <a:r>
              <a:rPr lang="en-GB" sz="1700" dirty="0">
                <a:solidFill>
                  <a:schemeClr val="bg1"/>
                </a:solidFill>
              </a:rPr>
              <a:t>a new idea - Wilko has 400 stores all over the United Kingdom, where they pay rent for. The company’s leadership could have closed a big part of the stores and invested and focused more on online sales. But they have powerful competitors, as B&amp;Q and Homebase, that have more various product ranges selling online, and better prices than Wilko (Icon Offices, 2023). Wilko should focus more on online sales, improving its online shopping involvement.</a:t>
            </a:r>
          </a:p>
          <a:p>
            <a:pPr algn="just"/>
            <a:r>
              <a:rPr lang="en-GB" sz="1700" b="1" dirty="0">
                <a:solidFill>
                  <a:schemeClr val="bg1"/>
                </a:solidFill>
              </a:rPr>
              <a:t>Eliminate </a:t>
            </a:r>
            <a:r>
              <a:rPr lang="en-GB" sz="1700" dirty="0">
                <a:solidFill>
                  <a:schemeClr val="bg1"/>
                </a:solidFill>
              </a:rPr>
              <a:t>something - As rent and rates have gone higher in recent years, Wilko could have fewer and smaller stores, selling essential goods for everyday use, such as cleaning products, tableware, or health and beauty products. And rent a warehouse where to keep large heavy items, from where to sell these online, as Icon Offices (2023) mentioned that customers avoided buying rolled-up mattresses or garden products because they couldn’t take these items home. </a:t>
            </a:r>
          </a:p>
          <a:p>
            <a:pPr algn="just"/>
            <a:r>
              <a:rPr lang="en-GB" sz="1700" b="1" dirty="0">
                <a:solidFill>
                  <a:schemeClr val="bg1"/>
                </a:solidFill>
              </a:rPr>
              <a:t>Reverse/ rearrange </a:t>
            </a:r>
            <a:r>
              <a:rPr lang="en-GB" sz="1700" dirty="0">
                <a:solidFill>
                  <a:schemeClr val="bg1"/>
                </a:solidFill>
              </a:rPr>
              <a:t>an idea - To have survived on the market Wilko should have revived its marketing strategy (Rao et al., 2001). Not only to count on low prices but to explore new methods to improve their customer experience and offers (</a:t>
            </a:r>
            <a:r>
              <a:rPr lang="en-GB" sz="1700" dirty="0" err="1">
                <a:solidFill>
                  <a:schemeClr val="bg1"/>
                </a:solidFill>
              </a:rPr>
              <a:t>Scientix</a:t>
            </a:r>
            <a:r>
              <a:rPr lang="en-GB" sz="1700" dirty="0">
                <a:solidFill>
                  <a:schemeClr val="bg1"/>
                </a:solidFill>
              </a:rPr>
              <a:t>, 2021). </a:t>
            </a:r>
          </a:p>
        </p:txBody>
      </p:sp>
      <p:grpSp>
        <p:nvGrpSpPr>
          <p:cNvPr id="1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7" name="Freeform: Shape 1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sz="4400"/>
            </a:p>
          </p:txBody>
        </p:sp>
        <p:sp>
          <p:nvSpPr>
            <p:cNvPr id="18" name="Freeform: Shape 1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sz="4400"/>
            </a:p>
          </p:txBody>
        </p:sp>
        <p:sp>
          <p:nvSpPr>
            <p:cNvPr id="19" name="Freeform: Shape 1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sz="4400"/>
            </a:p>
          </p:txBody>
        </p:sp>
        <p:sp>
          <p:nvSpPr>
            <p:cNvPr id="20" name="Freeform: Shape 1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sz="4400"/>
            </a:p>
          </p:txBody>
        </p:sp>
        <p:sp>
          <p:nvSpPr>
            <p:cNvPr id="21" name="Freeform: Shape 2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sz="4400"/>
            </a:p>
          </p:txBody>
        </p:sp>
      </p:grpSp>
    </p:spTree>
    <p:extLst>
      <p:ext uri="{BB962C8B-B14F-4D97-AF65-F5344CB8AC3E}">
        <p14:creationId xmlns:p14="http://schemas.microsoft.com/office/powerpoint/2010/main" val="3798764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9E5AC4C2-6F80-3C52-62AD-1402FFAB7DBF}"/>
              </a:ext>
            </a:extLst>
          </p:cNvPr>
          <p:cNvSpPr>
            <a:spLocks/>
          </p:cNvSpPr>
          <p:nvPr/>
        </p:nvSpPr>
        <p:spPr>
          <a:xfrm>
            <a:off x="1433568" y="671209"/>
            <a:ext cx="4664356" cy="673923"/>
          </a:xfrm>
          <a:prstGeom prst="rect">
            <a:avLst/>
          </a:prstGeom>
        </p:spPr>
        <p:txBody>
          <a:bodyPr/>
          <a:lstStyle/>
          <a:p>
            <a:pPr defTabSz="822960">
              <a:spcAft>
                <a:spcPts val="600"/>
              </a:spcAft>
            </a:pPr>
            <a:r>
              <a:rPr lang="en-GB" sz="2800" b="1" kern="1200" dirty="0">
                <a:solidFill>
                  <a:schemeClr val="tx1"/>
                </a:solidFill>
                <a:latin typeface="+mn-lt"/>
                <a:ea typeface="+mn-ea"/>
                <a:cs typeface="+mn-cs"/>
              </a:rPr>
              <a:t>Recommendation</a:t>
            </a:r>
            <a:endParaRPr lang="en-GB" sz="2000" b="1" dirty="0"/>
          </a:p>
        </p:txBody>
      </p:sp>
      <p:sp>
        <p:nvSpPr>
          <p:cNvPr id="5" name="Content Placeholder 4">
            <a:extLst>
              <a:ext uri="{FF2B5EF4-FFF2-40B4-BE49-F238E27FC236}">
                <a16:creationId xmlns:a16="http://schemas.microsoft.com/office/drawing/2014/main" id="{4365351A-5FB4-A926-4AD5-B5F01379542A}"/>
              </a:ext>
            </a:extLst>
          </p:cNvPr>
          <p:cNvSpPr>
            <a:spLocks/>
          </p:cNvSpPr>
          <p:nvPr/>
        </p:nvSpPr>
        <p:spPr>
          <a:xfrm>
            <a:off x="787940" y="1381328"/>
            <a:ext cx="5326105" cy="4805463"/>
          </a:xfrm>
          <a:prstGeom prst="rect">
            <a:avLst/>
          </a:prstGeom>
        </p:spPr>
        <p:txBody>
          <a:bodyPr>
            <a:normAutofit fontScale="92500" lnSpcReduction="20000"/>
          </a:bodyPr>
          <a:lstStyle/>
          <a:p>
            <a:pPr algn="just" defTabSz="822960">
              <a:spcAft>
                <a:spcPts val="600"/>
              </a:spcAft>
            </a:pPr>
            <a:r>
              <a:rPr lang="en-GB" sz="2000" kern="1200" dirty="0">
                <a:solidFill>
                  <a:schemeClr val="tx1"/>
                </a:solidFill>
                <a:latin typeface="+mn-lt"/>
                <a:ea typeface="+mn-ea"/>
                <a:cs typeface="+mn-cs"/>
              </a:rPr>
              <a:t>Wilko’s leadership should apply the SCAMPER technique to the overall problem they have within the company individually, addressing the correct questions of each letter of the acronym for each issue. </a:t>
            </a:r>
          </a:p>
          <a:p>
            <a:pPr algn="just" defTabSz="822960">
              <a:spcAft>
                <a:spcPts val="600"/>
              </a:spcAft>
            </a:pPr>
            <a:r>
              <a:rPr lang="en-GB" sz="2000" kern="1200" dirty="0">
                <a:solidFill>
                  <a:schemeClr val="tx1"/>
                </a:solidFill>
                <a:latin typeface="+mn-lt"/>
                <a:ea typeface="+mn-ea"/>
                <a:cs typeface="+mn-cs"/>
              </a:rPr>
              <a:t>As Wilko had a lot of retail stores in the centre of the big towns, their rent was very expensive, although the store’s low-priced products were sold, which did not cover the expenses. </a:t>
            </a:r>
          </a:p>
          <a:p>
            <a:pPr algn="just" defTabSz="822960">
              <a:spcAft>
                <a:spcPts val="600"/>
              </a:spcAft>
            </a:pPr>
            <a:r>
              <a:rPr lang="en-GB" sz="2000" kern="1200" dirty="0">
                <a:solidFill>
                  <a:schemeClr val="tx1"/>
                </a:solidFill>
                <a:latin typeface="+mn-lt"/>
                <a:ea typeface="+mn-ea"/>
                <a:cs typeface="+mn-cs"/>
              </a:rPr>
              <a:t>Wilko should focus more on e-commerce, as after Co-vid pandemic people changed their habit of shopping, buying more from websites, than in physical stores. It is cheaper for the business to carry out its activity and to keep its goods.</a:t>
            </a:r>
          </a:p>
          <a:p>
            <a:pPr algn="just" defTabSz="822960">
              <a:spcAft>
                <a:spcPts val="600"/>
              </a:spcAft>
            </a:pPr>
            <a:r>
              <a:rPr lang="en-GB" sz="2000" kern="1200" dirty="0">
                <a:solidFill>
                  <a:schemeClr val="tx1"/>
                </a:solidFill>
                <a:latin typeface="+mn-lt"/>
                <a:ea typeface="+mn-ea"/>
                <a:cs typeface="+mn-cs"/>
              </a:rPr>
              <a:t>Marketing strategy is an essential part of every business, so Wilko’s leadership should identify and understand customer needs and how the business could meet these needs in the best way. </a:t>
            </a:r>
          </a:p>
          <a:p>
            <a:pPr>
              <a:spcAft>
                <a:spcPts val="600"/>
              </a:spcAft>
            </a:pPr>
            <a:endParaRPr lang="en-GB" sz="2000" dirty="0"/>
          </a:p>
        </p:txBody>
      </p:sp>
      <p:sp>
        <p:nvSpPr>
          <p:cNvPr id="6" name="Text Placeholder 5">
            <a:extLst>
              <a:ext uri="{FF2B5EF4-FFF2-40B4-BE49-F238E27FC236}">
                <a16:creationId xmlns:a16="http://schemas.microsoft.com/office/drawing/2014/main" id="{77FC3155-2EB4-9CB2-0951-5C59974916B8}"/>
              </a:ext>
            </a:extLst>
          </p:cNvPr>
          <p:cNvSpPr>
            <a:spLocks/>
          </p:cNvSpPr>
          <p:nvPr/>
        </p:nvSpPr>
        <p:spPr>
          <a:xfrm>
            <a:off x="6829147" y="719847"/>
            <a:ext cx="4114022" cy="625285"/>
          </a:xfrm>
          <a:prstGeom prst="rect">
            <a:avLst/>
          </a:prstGeom>
        </p:spPr>
        <p:txBody>
          <a:bodyPr/>
          <a:lstStyle/>
          <a:p>
            <a:pPr defTabSz="822960">
              <a:spcAft>
                <a:spcPts val="600"/>
              </a:spcAft>
            </a:pPr>
            <a:r>
              <a:rPr lang="en-GB" sz="2800" b="1" kern="1200" dirty="0">
                <a:solidFill>
                  <a:schemeClr val="tx1"/>
                </a:solidFill>
                <a:latin typeface="+mn-lt"/>
                <a:ea typeface="+mn-ea"/>
                <a:cs typeface="+mn-cs"/>
              </a:rPr>
              <a:t>Conclusion</a:t>
            </a:r>
            <a:endParaRPr lang="en-GB" sz="2000" b="1" dirty="0"/>
          </a:p>
        </p:txBody>
      </p:sp>
      <p:sp>
        <p:nvSpPr>
          <p:cNvPr id="7" name="Content Placeholder 6">
            <a:extLst>
              <a:ext uri="{FF2B5EF4-FFF2-40B4-BE49-F238E27FC236}">
                <a16:creationId xmlns:a16="http://schemas.microsoft.com/office/drawing/2014/main" id="{FBD28649-F521-0E5E-98BF-304BEA0A1BAC}"/>
              </a:ext>
            </a:extLst>
          </p:cNvPr>
          <p:cNvSpPr>
            <a:spLocks/>
          </p:cNvSpPr>
          <p:nvPr/>
        </p:nvSpPr>
        <p:spPr>
          <a:xfrm>
            <a:off x="6352162" y="1381328"/>
            <a:ext cx="5051899" cy="4640094"/>
          </a:xfrm>
          <a:prstGeom prst="rect">
            <a:avLst/>
          </a:prstGeom>
        </p:spPr>
        <p:txBody>
          <a:bodyPr>
            <a:normAutofit lnSpcReduction="10000"/>
          </a:bodyPr>
          <a:lstStyle/>
          <a:p>
            <a:pPr algn="just" defTabSz="822960">
              <a:lnSpc>
                <a:spcPct val="90000"/>
              </a:lnSpc>
              <a:spcAft>
                <a:spcPts val="600"/>
              </a:spcAft>
            </a:pPr>
            <a:r>
              <a:rPr lang="en-GB" sz="2000" kern="1200" dirty="0">
                <a:solidFill>
                  <a:schemeClr val="tx1"/>
                </a:solidFill>
                <a:latin typeface="+mn-lt"/>
                <a:ea typeface="+mn-ea"/>
                <a:cs typeface="+mn-cs"/>
              </a:rPr>
              <a:t>As has been shown in this paper, Wilko failed to maintain the business on flow, after it was founded in the 1930s, and was one of the most successful retailers on the market. But as an appropriate marketing strategy was not applied, the company became bankrupt, with millions of depts. A short example of how another big company rebranded by implementing new innovative products is a good example of how a company can survive in this competitive market. The appropriate implementation of the SCAMPER techniques shows that there is a real possibility for Wilko to change and bring its various products back to its loyal customers. </a:t>
            </a:r>
          </a:p>
          <a:p>
            <a:pPr algn="just" defTabSz="822960">
              <a:lnSpc>
                <a:spcPct val="90000"/>
              </a:lnSpc>
              <a:spcAft>
                <a:spcPts val="600"/>
              </a:spcAft>
            </a:pPr>
            <a:r>
              <a:rPr lang="en-GB" sz="2000" kern="1200" dirty="0">
                <a:solidFill>
                  <a:schemeClr val="tx1"/>
                </a:solidFill>
                <a:latin typeface="+mn-lt"/>
                <a:ea typeface="+mn-ea"/>
                <a:cs typeface="+mn-cs"/>
              </a:rPr>
              <a:t>The recommendation was given on how the company can keep a place in the competitive market and increase its profitability. </a:t>
            </a:r>
          </a:p>
          <a:p>
            <a:pPr>
              <a:lnSpc>
                <a:spcPct val="90000"/>
              </a:lnSpc>
              <a:spcAft>
                <a:spcPts val="600"/>
              </a:spcAft>
            </a:pPr>
            <a:endParaRPr lang="en-GB" sz="2000" dirty="0"/>
          </a:p>
        </p:txBody>
      </p:sp>
    </p:spTree>
    <p:extLst>
      <p:ext uri="{BB962C8B-B14F-4D97-AF65-F5344CB8AC3E}">
        <p14:creationId xmlns:p14="http://schemas.microsoft.com/office/powerpoint/2010/main" val="2955403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0" name="Rectangle 37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2" name="Group 381">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383" name="Group 382">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391" name="Freeform: Shape 390">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2" name="Freeform: Shape 391">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84" name="Group 383">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385" name="Group 384">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389" name="Freeform: Shape 388">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0" name="Freeform: Shape 389">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86" name="Group 385">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387" name="Freeform: Shape 386">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8" name="Freeform: Shape 387">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2B14E724-8E97-B7A9-77AD-EC38F7EAE2C0}"/>
              </a:ext>
            </a:extLst>
          </p:cNvPr>
          <p:cNvSpPr>
            <a:spLocks noGrp="1"/>
          </p:cNvSpPr>
          <p:nvPr>
            <p:ph type="title"/>
          </p:nvPr>
        </p:nvSpPr>
        <p:spPr>
          <a:xfrm>
            <a:off x="827088" y="1641752"/>
            <a:ext cx="2655887" cy="3213277"/>
          </a:xfrm>
        </p:spPr>
        <p:txBody>
          <a:bodyPr anchor="t">
            <a:normAutofit/>
          </a:bodyPr>
          <a:lstStyle/>
          <a:p>
            <a:r>
              <a:rPr lang="en-GB" sz="4000" dirty="0"/>
              <a:t>References</a:t>
            </a:r>
          </a:p>
        </p:txBody>
      </p:sp>
      <p:sp>
        <p:nvSpPr>
          <p:cNvPr id="3" name="Content Placeholder 2">
            <a:extLst>
              <a:ext uri="{FF2B5EF4-FFF2-40B4-BE49-F238E27FC236}">
                <a16:creationId xmlns:a16="http://schemas.microsoft.com/office/drawing/2014/main" id="{E7ED3F77-B4E7-12A3-BA47-BBC06E8DB739}"/>
              </a:ext>
            </a:extLst>
          </p:cNvPr>
          <p:cNvSpPr>
            <a:spLocks noGrp="1"/>
          </p:cNvSpPr>
          <p:nvPr>
            <p:ph idx="1"/>
          </p:nvPr>
        </p:nvSpPr>
        <p:spPr>
          <a:xfrm>
            <a:off x="4572000" y="75414"/>
            <a:ext cx="7509753" cy="6656125"/>
          </a:xfrm>
        </p:spPr>
        <p:txBody>
          <a:bodyPr>
            <a:noAutofit/>
          </a:bodyPr>
          <a:lstStyle/>
          <a:p>
            <a:pPr algn="just"/>
            <a:r>
              <a:rPr lang="en-GB" sz="1300" dirty="0" err="1">
                <a:solidFill>
                  <a:schemeClr val="tx1">
                    <a:alpha val="80000"/>
                  </a:schemeClr>
                </a:solidFill>
              </a:rPr>
              <a:t>Carmeli</a:t>
            </a:r>
            <a:r>
              <a:rPr lang="en-GB" sz="1300" dirty="0">
                <a:solidFill>
                  <a:schemeClr val="tx1">
                    <a:alpha val="80000"/>
                  </a:schemeClr>
                </a:solidFill>
              </a:rPr>
              <a:t>, A., </a:t>
            </a:r>
            <a:r>
              <a:rPr lang="en-GB" sz="1300" dirty="0" err="1">
                <a:solidFill>
                  <a:schemeClr val="tx1">
                    <a:alpha val="80000"/>
                  </a:schemeClr>
                </a:solidFill>
              </a:rPr>
              <a:t>Gelbard</a:t>
            </a:r>
            <a:r>
              <a:rPr lang="en-GB" sz="1300" dirty="0">
                <a:solidFill>
                  <a:schemeClr val="tx1">
                    <a:alpha val="80000"/>
                  </a:schemeClr>
                </a:solidFill>
              </a:rPr>
              <a:t>, R. and Gefen, D. (2010) ‘The importance of innovation leadership in cultivating strategic fit and enhancing firm performance’, The Leadership Quarterly, 21(3), pp.339-349.</a:t>
            </a:r>
          </a:p>
          <a:p>
            <a:pPr algn="just"/>
            <a:r>
              <a:rPr lang="en-GB" sz="1300" dirty="0">
                <a:solidFill>
                  <a:schemeClr val="tx1">
                    <a:alpha val="80000"/>
                  </a:schemeClr>
                </a:solidFill>
              </a:rPr>
              <a:t>Drucker, P.F. (2012) Innovation and entrepreneurship: practice and principles. Oxford: Butterworth-Heinemann.</a:t>
            </a:r>
          </a:p>
          <a:p>
            <a:pPr algn="just"/>
            <a:r>
              <a:rPr lang="en-GB" sz="1300" dirty="0">
                <a:solidFill>
                  <a:schemeClr val="tx1">
                    <a:alpha val="80000"/>
                  </a:schemeClr>
                </a:solidFill>
              </a:rPr>
              <a:t>Gundogan, A. (2019) ‘SCAMPER: improving creative imagination of young children’, Creativity Studies, 12(2), pp. 315-326.</a:t>
            </a:r>
          </a:p>
          <a:p>
            <a:pPr algn="just"/>
            <a:r>
              <a:rPr lang="en-GB" sz="1300" dirty="0">
                <a:solidFill>
                  <a:schemeClr val="tx1">
                    <a:alpha val="80000"/>
                  </a:schemeClr>
                </a:solidFill>
              </a:rPr>
              <a:t>Icon Offices (2023) The demise of Wilko: has it left a gap in the market? Available at: https://iconoffices.co.uk/blog/the-demise-of-wilko-has-it-left-a-gap-in-the-market.php (Accessed: 03 October 2023).</a:t>
            </a:r>
          </a:p>
          <a:p>
            <a:pPr algn="just"/>
            <a:r>
              <a:rPr lang="en-GB" sz="1300" dirty="0">
                <a:solidFill>
                  <a:schemeClr val="tx1">
                    <a:alpha val="80000"/>
                  </a:schemeClr>
                </a:solidFill>
              </a:rPr>
              <a:t>Marshall, O., Walker, S., King, S. and Smitherman, E. (2023) ALL CHANGE Is Wilko closing? Full list of stores shutting for good. Available at: https://www.thesun.co.uk/money/23364048/wilko-stores-closing-down-high-street-uk-shops/ (Accessed: 02 </a:t>
            </a:r>
            <a:r>
              <a:rPr lang="en-GB" sz="1300" dirty="0" err="1">
                <a:solidFill>
                  <a:schemeClr val="tx1">
                    <a:alpha val="80000"/>
                  </a:schemeClr>
                </a:solidFill>
              </a:rPr>
              <a:t>Octomber</a:t>
            </a:r>
            <a:r>
              <a:rPr lang="en-GB" sz="1300" dirty="0">
                <a:solidFill>
                  <a:schemeClr val="tx1">
                    <a:alpha val="80000"/>
                  </a:schemeClr>
                </a:solidFill>
              </a:rPr>
              <a:t>).</a:t>
            </a:r>
          </a:p>
          <a:p>
            <a:pPr algn="just"/>
            <a:r>
              <a:rPr lang="en-GB" sz="1300" dirty="0">
                <a:solidFill>
                  <a:schemeClr val="tx1">
                    <a:alpha val="80000"/>
                  </a:schemeClr>
                </a:solidFill>
              </a:rPr>
              <a:t>Mukherjee, R. (2017) The Kodak comeback - a case study. Available at: https://insideiim.com/kodak-comeback-case-study (Accessed: 10 October 2023).</a:t>
            </a:r>
          </a:p>
          <a:p>
            <a:pPr algn="just"/>
            <a:r>
              <a:rPr lang="en-GB" sz="1300" dirty="0" err="1">
                <a:solidFill>
                  <a:schemeClr val="tx1">
                    <a:alpha val="80000"/>
                  </a:schemeClr>
                </a:solidFill>
              </a:rPr>
              <a:t>Pizana</a:t>
            </a:r>
            <a:r>
              <a:rPr lang="en-GB" sz="1300" dirty="0">
                <a:solidFill>
                  <a:schemeClr val="tx1">
                    <a:alpha val="80000"/>
                  </a:schemeClr>
                </a:solidFill>
              </a:rPr>
              <a:t>, J. E., Valdes, S. O., &amp; Hernandez, L. M. (2018) ‘Applications of Conscious Innovation in Organizations’, IGI Global. </a:t>
            </a:r>
            <a:r>
              <a:rPr lang="en-GB" sz="1300" dirty="0">
                <a:solidFill>
                  <a:schemeClr val="tx1">
                    <a:alpha val="80000"/>
                  </a:schemeClr>
                </a:solidFill>
                <a:hlinkClick r:id="rId3"/>
              </a:rPr>
              <a:t>https://doi-org.ezproxy.uwtsd.ac.uk/10.4018/978-1-5225-4023-6</a:t>
            </a:r>
            <a:endParaRPr lang="en-GB" sz="1300" dirty="0">
              <a:solidFill>
                <a:schemeClr val="tx1">
                  <a:alpha val="80000"/>
                </a:schemeClr>
              </a:solidFill>
            </a:endParaRPr>
          </a:p>
          <a:p>
            <a:pPr algn="just"/>
            <a:r>
              <a:rPr lang="en-GB" sz="1300" dirty="0">
                <a:solidFill>
                  <a:schemeClr val="tx1">
                    <a:alpha val="80000"/>
                  </a:schemeClr>
                </a:solidFill>
              </a:rPr>
              <a:t>Rao, S., Ahmad, A., Horsman, W. and </a:t>
            </a:r>
            <a:r>
              <a:rPr lang="en-GB" sz="1300" dirty="0" err="1">
                <a:solidFill>
                  <a:schemeClr val="tx1">
                    <a:alpha val="80000"/>
                  </a:schemeClr>
                </a:solidFill>
              </a:rPr>
              <a:t>Kaptein</a:t>
            </a:r>
            <a:r>
              <a:rPr lang="en-GB" sz="1300" dirty="0">
                <a:solidFill>
                  <a:schemeClr val="tx1">
                    <a:alpha val="80000"/>
                  </a:schemeClr>
                </a:solidFill>
              </a:rPr>
              <a:t>-Russell, P. (2001) The importance of innovation for productivity. CSLS.</a:t>
            </a:r>
          </a:p>
          <a:p>
            <a:pPr algn="just"/>
            <a:r>
              <a:rPr lang="en-GB" sz="1300" dirty="0" err="1">
                <a:solidFill>
                  <a:schemeClr val="tx1">
                    <a:alpha val="80000"/>
                  </a:schemeClr>
                </a:solidFill>
              </a:rPr>
              <a:t>Scientix</a:t>
            </a:r>
            <a:r>
              <a:rPr lang="en-GB" sz="1300" dirty="0">
                <a:solidFill>
                  <a:schemeClr val="tx1">
                    <a:alpha val="80000"/>
                  </a:schemeClr>
                </a:solidFill>
              </a:rPr>
              <a:t> (2021) Using SCAMPER thinking technique in STEM activities. Available at: https://blog.scientix.eu/2021/03/using-scamper-thinking-technique-in-stem-activities/ (Accessed: 01 October 2023).</a:t>
            </a:r>
          </a:p>
          <a:p>
            <a:pPr algn="just"/>
            <a:r>
              <a:rPr lang="en-GB" sz="1300" dirty="0">
                <a:solidFill>
                  <a:schemeClr val="tx1">
                    <a:alpha val="80000"/>
                  </a:schemeClr>
                </a:solidFill>
              </a:rPr>
              <a:t>The Guardian (2023) Budget retailer Wilko on brink of collapse with 12,000 jobs at risk. Available at: https://www.theguardian.com/business/2023/aug/03/budget-retailer-wilko-makes-administration-move-risking-12000-jobs (Accessed: 02 October 2023).</a:t>
            </a:r>
          </a:p>
          <a:p>
            <a:pPr algn="just"/>
            <a:r>
              <a:rPr lang="en-GB" sz="1300" dirty="0" err="1">
                <a:solidFill>
                  <a:schemeClr val="tx1">
                    <a:alpha val="80000"/>
                  </a:schemeClr>
                </a:solidFill>
              </a:rPr>
              <a:t>Treece</a:t>
            </a:r>
            <a:r>
              <a:rPr lang="en-GB" sz="1300" dirty="0">
                <a:solidFill>
                  <a:schemeClr val="tx1">
                    <a:alpha val="80000"/>
                  </a:schemeClr>
                </a:solidFill>
              </a:rPr>
              <a:t>, D. (2023) Bouncing back: 5 big companies that recovered from bankruptcy. Available at https://www.businessnewsdaily.com/8243-businesses-recovered-from-bankruptcy.html (Accessed: 10 October 2023).</a:t>
            </a:r>
          </a:p>
          <a:p>
            <a:pPr algn="just"/>
            <a:r>
              <a:rPr lang="en-GB" sz="1300" dirty="0">
                <a:solidFill>
                  <a:schemeClr val="tx1">
                    <a:alpha val="80000"/>
                  </a:schemeClr>
                </a:solidFill>
              </a:rPr>
              <a:t>Wilko.com (2018) Our history. Available at: https://www.wilko.com/en-uk/corporate/our-history (Accessed: 01 October 2023).</a:t>
            </a:r>
          </a:p>
        </p:txBody>
      </p:sp>
    </p:spTree>
    <p:extLst>
      <p:ext uri="{BB962C8B-B14F-4D97-AF65-F5344CB8AC3E}">
        <p14:creationId xmlns:p14="http://schemas.microsoft.com/office/powerpoint/2010/main" val="257422732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172</TotalTime>
  <Words>1864</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Innovative Service Plan</vt:lpstr>
      <vt:lpstr>Table of Contents</vt:lpstr>
      <vt:lpstr>Introduction </vt:lpstr>
      <vt:lpstr>About Wilko and How innovation has influenced the company</vt:lpstr>
      <vt:lpstr>Innovation is often precepted as the main factor of an organisation’s growth, as it has a continuing effect on productivity (Drucker, 2012).  </vt:lpstr>
      <vt:lpstr>Kodak – a good example of innovation </vt:lpstr>
      <vt:lpstr>The implementation of the SCAMPER model suggests how Wilko could have innovatively handled the challenges in the market</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Corina Berco (1918420)</dc:creator>
  <cp:lastModifiedBy>Corina Berco (1918420)</cp:lastModifiedBy>
  <cp:revision>28</cp:revision>
  <dcterms:created xsi:type="dcterms:W3CDTF">2023-10-23T10:21:06Z</dcterms:created>
  <dcterms:modified xsi:type="dcterms:W3CDTF">2023-11-08T11:28:36Z</dcterms:modified>
</cp:coreProperties>
</file>