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0"/>
  </p:notesMasterIdLst>
  <p:sldIdLst>
    <p:sldId id="256" r:id="rId2"/>
    <p:sldId id="267" r:id="rId3"/>
    <p:sldId id="268" r:id="rId4"/>
    <p:sldId id="269" r:id="rId5"/>
    <p:sldId id="270" r:id="rId6"/>
    <p:sldId id="271" r:id="rId7"/>
    <p:sldId id="266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75" d="100"/>
          <a:sy n="75" d="100"/>
        </p:scale>
        <p:origin x="1061" y="-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31/01/2023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2">
              <a:lumMod val="75000"/>
            </a:schemeClr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F61341-2B6C-620B-FBEE-48EDEB640735}"/>
              </a:ext>
            </a:extLst>
          </p:cNvPr>
          <p:cNvSpPr txBox="1"/>
          <p:nvPr/>
        </p:nvSpPr>
        <p:spPr>
          <a:xfrm>
            <a:off x="1259632" y="1988840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FFFF00"/>
                </a:solidFill>
              </a:rPr>
              <a:t>Management Economics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C11DB3-B03A-F9ED-A16C-F42FA99F4D88}"/>
              </a:ext>
            </a:extLst>
          </p:cNvPr>
          <p:cNvSpPr txBox="1"/>
          <p:nvPr/>
        </p:nvSpPr>
        <p:spPr>
          <a:xfrm>
            <a:off x="1403648" y="3622665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Market structures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398A2-16DC-30E6-D02C-F92ECFB9A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 structures – perfect competition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6C7F1B-A074-728B-BEA7-C9116E92AC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Notes and examples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3C6299-905F-D082-B241-460D0F7E73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4" y="2298456"/>
            <a:ext cx="4041775" cy="341436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Does not exist</a:t>
            </a:r>
          </a:p>
          <a:p>
            <a:endParaRPr lang="en-GB" sz="2000" dirty="0"/>
          </a:p>
          <a:p>
            <a:r>
              <a:rPr lang="en-GB" sz="2000" dirty="0"/>
              <a:t>It is important as a basis for understanding existing imperfect markets</a:t>
            </a:r>
          </a:p>
          <a:p>
            <a:endParaRPr lang="en-GB" sz="2000" dirty="0"/>
          </a:p>
          <a:p>
            <a:r>
              <a:rPr lang="en-GB" sz="2000" dirty="0"/>
              <a:t>Some markets are highly competitive, but not perfectly competitive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A668E-54BD-9EE9-5A47-2053B29C8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1A6980-6573-6BBC-D46A-330FB7CFE0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Characteristics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93E264-882D-55C2-2C89-57E53DFDF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63287"/>
            <a:ext cx="4040188" cy="3414365"/>
          </a:xfrm>
        </p:spPr>
        <p:txBody>
          <a:bodyPr>
            <a:normAutofit fontScale="92500" lnSpcReduction="10000"/>
          </a:bodyPr>
          <a:lstStyle/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buyers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sellers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Sellers are the price takers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Buyers are the price makers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Buyers control the market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Full information of the market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Goods are homogenous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Competition on price only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 barriers to entry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534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398A2-16DC-30E6-D02C-F92ECFB9A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 structures – monopoly and duopoly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6C7F1B-A074-728B-BEA7-C9116E92AC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Notes and examples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3C6299-905F-D082-B241-460D0F7E73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4" y="2298456"/>
            <a:ext cx="4041775" cy="341436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Not so common now</a:t>
            </a:r>
          </a:p>
          <a:p>
            <a:endParaRPr lang="en-GB" sz="2000" dirty="0"/>
          </a:p>
          <a:p>
            <a:r>
              <a:rPr lang="en-GB" sz="2000" dirty="0"/>
              <a:t>Some can be considered as cartels</a:t>
            </a:r>
          </a:p>
          <a:p>
            <a:endParaRPr lang="en-GB" sz="2000" dirty="0"/>
          </a:p>
          <a:p>
            <a:r>
              <a:rPr lang="en-GB" sz="2000" dirty="0"/>
              <a:t>Regional water companies</a:t>
            </a:r>
          </a:p>
          <a:p>
            <a:endParaRPr lang="en-GB" sz="2000" dirty="0"/>
          </a:p>
          <a:p>
            <a:r>
              <a:rPr lang="en-GB" sz="2000" dirty="0"/>
              <a:t>Tate &amp; Lyle and British Sugar, Portland Cement and Blue Circle cement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A668E-54BD-9EE9-5A47-2053B29C8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1A6980-6573-6BBC-D46A-330FB7CFE0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Characteristics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93E264-882D-55C2-2C89-57E53DFDF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63287"/>
            <a:ext cx="4040188" cy="34143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One or two sellers</a:t>
            </a:r>
          </a:p>
          <a:p>
            <a:r>
              <a:rPr lang="en-GB" dirty="0"/>
              <a:t>Many buyers</a:t>
            </a:r>
          </a:p>
          <a:p>
            <a:r>
              <a:rPr lang="en-GB" dirty="0"/>
              <a:t>Sellers are price makers</a:t>
            </a:r>
          </a:p>
          <a:p>
            <a:r>
              <a:rPr lang="en-GB" dirty="0"/>
              <a:t>Buyers are price takers</a:t>
            </a:r>
          </a:p>
          <a:p>
            <a:r>
              <a:rPr lang="en-GB" dirty="0"/>
              <a:t>Sellers control the market</a:t>
            </a:r>
          </a:p>
          <a:p>
            <a:r>
              <a:rPr lang="en-GB" dirty="0"/>
              <a:t>Goods are unique</a:t>
            </a:r>
          </a:p>
          <a:p>
            <a:r>
              <a:rPr lang="en-GB" dirty="0"/>
              <a:t>Limited information</a:t>
            </a:r>
          </a:p>
          <a:p>
            <a:r>
              <a:rPr lang="en-GB" dirty="0"/>
              <a:t>No competition</a:t>
            </a:r>
          </a:p>
          <a:p>
            <a:r>
              <a:rPr lang="en-GB" dirty="0"/>
              <a:t>High barriers to entry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21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398A2-16DC-30E6-D02C-F92ECFB9A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Market structures - oligopoly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6C7F1B-A074-728B-BEA7-C9116E92AC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Notes and examples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3C6299-905F-D082-B241-460D0F7E73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4" y="2298456"/>
            <a:ext cx="4041775" cy="341436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80% of what we buy</a:t>
            </a:r>
          </a:p>
          <a:p>
            <a:endParaRPr lang="en-GB" sz="2000" dirty="0"/>
          </a:p>
          <a:p>
            <a:r>
              <a:rPr lang="en-GB" sz="2000" dirty="0"/>
              <a:t>Usually concentrated </a:t>
            </a:r>
          </a:p>
          <a:p>
            <a:endParaRPr lang="en-GB" sz="2000" dirty="0"/>
          </a:p>
          <a:p>
            <a:r>
              <a:rPr lang="en-GB" sz="2000" dirty="0"/>
              <a:t>Car producers, pharmaceuticals, long-haul airlines, mobile phones. Supermarkets, oil companies, electronic goods 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A668E-54BD-9EE9-5A47-2053B29C8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1A6980-6573-6BBC-D46A-330FB7CFE0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Characteristics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93E264-882D-55C2-2C89-57E53DFDF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63287"/>
            <a:ext cx="4040188" cy="34143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Few sellers</a:t>
            </a:r>
          </a:p>
          <a:p>
            <a:r>
              <a:rPr lang="en-GB" dirty="0"/>
              <a:t>Many buyers</a:t>
            </a:r>
          </a:p>
          <a:p>
            <a:r>
              <a:rPr lang="en-GB" dirty="0"/>
              <a:t>Sellers are price makers</a:t>
            </a:r>
          </a:p>
          <a:p>
            <a:r>
              <a:rPr lang="en-GB" dirty="0"/>
              <a:t>Buyers are price takers</a:t>
            </a:r>
          </a:p>
          <a:p>
            <a:r>
              <a:rPr lang="en-GB" dirty="0"/>
              <a:t>Sellers control the market</a:t>
            </a:r>
          </a:p>
          <a:p>
            <a:r>
              <a:rPr lang="en-GB" dirty="0"/>
              <a:t>Goods are differentiated </a:t>
            </a:r>
          </a:p>
          <a:p>
            <a:r>
              <a:rPr lang="en-GB" dirty="0"/>
              <a:t>Limited information</a:t>
            </a:r>
          </a:p>
          <a:p>
            <a:r>
              <a:rPr lang="en-GB" dirty="0"/>
              <a:t>Non-price competition</a:t>
            </a:r>
          </a:p>
          <a:p>
            <a:r>
              <a:rPr lang="en-GB" dirty="0"/>
              <a:t>High barriers to entry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021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398A2-16DC-30E6-D02C-F92ECFB9A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 structures – monopolistic markets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6C7F1B-A074-728B-BEA7-C9116E92AC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Notes and examples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3C6299-905F-D082-B241-460D0F7E73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4" y="2298456"/>
            <a:ext cx="4041775" cy="3414365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/>
              <a:t>20% of what we buy</a:t>
            </a:r>
          </a:p>
          <a:p>
            <a:endParaRPr lang="en-GB" sz="2600" dirty="0"/>
          </a:p>
          <a:p>
            <a:r>
              <a:rPr lang="en-GB" sz="2600" dirty="0"/>
              <a:t>Usually un-concentrated </a:t>
            </a:r>
          </a:p>
          <a:p>
            <a:endParaRPr lang="en-GB" sz="2600" dirty="0"/>
          </a:p>
          <a:p>
            <a:r>
              <a:rPr lang="en-GB" sz="2600" dirty="0"/>
              <a:t>Chinese takeaways, hairdressers, fruit and vegetable shops, charity shops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A668E-54BD-9EE9-5A47-2053B29C8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1A6980-6573-6BBC-D46A-330FB7CFE0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Characteristics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93E264-882D-55C2-2C89-57E53DFDF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63287"/>
            <a:ext cx="4040188" cy="341436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Few sellers</a:t>
            </a:r>
          </a:p>
          <a:p>
            <a:r>
              <a:rPr lang="en-GB" dirty="0"/>
              <a:t>Many buyers</a:t>
            </a:r>
          </a:p>
          <a:p>
            <a:r>
              <a:rPr lang="en-GB" dirty="0"/>
              <a:t>Sellers are price takers and price makers</a:t>
            </a:r>
          </a:p>
          <a:p>
            <a:r>
              <a:rPr lang="en-GB" dirty="0"/>
              <a:t>Plentiful information</a:t>
            </a:r>
          </a:p>
          <a:p>
            <a:r>
              <a:rPr lang="en-GB" dirty="0"/>
              <a:t>Goods are similar</a:t>
            </a:r>
          </a:p>
          <a:p>
            <a:r>
              <a:rPr lang="en-GB" dirty="0"/>
              <a:t>Price and non-price competition</a:t>
            </a:r>
          </a:p>
          <a:p>
            <a:r>
              <a:rPr lang="en-GB" dirty="0"/>
              <a:t>Relatively low barriers to entry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73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DFD3C-1FA3-1D3B-DFF9-EB1944400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D76A1-39E4-FED1-A3DE-A471BCE95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FB229B-810F-15FD-2D3C-72C3DD74E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060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3">
            <a:extLst>
              <a:ext uri="{FF2B5EF4-FFF2-40B4-BE49-F238E27FC236}">
                <a16:creationId xmlns:a16="http://schemas.microsoft.com/office/drawing/2014/main" id="{5F23AB7B-D3F3-0FD7-55D4-1C52720C2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653848A-3803-422A-AC21-DA1C6F2BFB48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3314" name="Text Box 2">
            <a:extLst>
              <a:ext uri="{FF2B5EF4-FFF2-40B4-BE49-F238E27FC236}">
                <a16:creationId xmlns:a16="http://schemas.microsoft.com/office/drawing/2014/main" id="{BDF2D1CF-DD3B-FA0C-14D9-A1176732EA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6" y="198437"/>
            <a:ext cx="8569324" cy="707886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Market structures</a:t>
            </a:r>
          </a:p>
        </p:txBody>
      </p:sp>
      <p:graphicFrame>
        <p:nvGraphicFramePr>
          <p:cNvPr id="13315" name="Group 3">
            <a:extLst>
              <a:ext uri="{FF2B5EF4-FFF2-40B4-BE49-F238E27FC236}">
                <a16:creationId xmlns:a16="http://schemas.microsoft.com/office/drawing/2014/main" id="{02C638C4-D472-AE2A-5155-34059D76B1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292112"/>
              </p:ext>
            </p:extLst>
          </p:nvPr>
        </p:nvGraphicFramePr>
        <p:xfrm>
          <a:off x="287337" y="1272381"/>
          <a:ext cx="8569325" cy="4032251"/>
        </p:xfrm>
        <a:graphic>
          <a:graphicData uri="http://schemas.openxmlformats.org/drawingml/2006/table">
            <a:tbl>
              <a:tblPr/>
              <a:tblGrid>
                <a:gridCol w="1152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80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9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69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794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5253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96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structure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Number of firms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Number of buyers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Type of goods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Type of competition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Barriers to entry/exit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Price taker or maker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7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Perfect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competition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2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Monopoly or (duopoly)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29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Oligopoly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21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panose="020B0604020202020204" pitchFamily="34" charset="0"/>
                        </a:rPr>
                        <a:t>Monopolistic competition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365" name="Text Box 53">
            <a:extLst>
              <a:ext uri="{FF2B5EF4-FFF2-40B4-BE49-F238E27FC236}">
                <a16:creationId xmlns:a16="http://schemas.microsoft.com/office/drawing/2014/main" id="{FFC67E13-0C5B-59D2-BBBF-D4B1EF243B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2276475"/>
            <a:ext cx="7921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Verymany</a:t>
            </a:r>
          </a:p>
        </p:txBody>
      </p:sp>
      <p:sp>
        <p:nvSpPr>
          <p:cNvPr id="13366" name="Text Box 54">
            <a:extLst>
              <a:ext uri="{FF2B5EF4-FFF2-40B4-BE49-F238E27FC236}">
                <a16:creationId xmlns:a16="http://schemas.microsoft.com/office/drawing/2014/main" id="{2AE11642-84B4-5B0C-3031-147DCF0892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1413" y="2420938"/>
            <a:ext cx="863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Many</a:t>
            </a:r>
          </a:p>
        </p:txBody>
      </p:sp>
      <p:sp>
        <p:nvSpPr>
          <p:cNvPr id="13367" name="Text Box 55">
            <a:extLst>
              <a:ext uri="{FF2B5EF4-FFF2-40B4-BE49-F238E27FC236}">
                <a16:creationId xmlns:a16="http://schemas.microsoft.com/office/drawing/2014/main" id="{52E39EDB-693B-154A-8B82-1AFB8836B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3938" y="2420938"/>
            <a:ext cx="15843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chemeClr val="folHlink"/>
                </a:solidFill>
              </a:rPr>
              <a:t>Homogenous</a:t>
            </a:r>
          </a:p>
        </p:txBody>
      </p:sp>
      <p:sp>
        <p:nvSpPr>
          <p:cNvPr id="13368" name="Text Box 56">
            <a:extLst>
              <a:ext uri="{FF2B5EF4-FFF2-40B4-BE49-F238E27FC236}">
                <a16:creationId xmlns:a16="http://schemas.microsoft.com/office/drawing/2014/main" id="{D9BACBBE-2661-BEF6-E812-C59F5913A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4163" y="2420938"/>
            <a:ext cx="7921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Price</a:t>
            </a:r>
          </a:p>
        </p:txBody>
      </p:sp>
      <p:sp>
        <p:nvSpPr>
          <p:cNvPr id="13369" name="Text Box 57">
            <a:extLst>
              <a:ext uri="{FF2B5EF4-FFF2-40B4-BE49-F238E27FC236}">
                <a16:creationId xmlns:a16="http://schemas.microsoft.com/office/drawing/2014/main" id="{C88379F0-0ACD-B78B-5E4B-D20AA3D725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688" y="2420938"/>
            <a:ext cx="936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Low</a:t>
            </a:r>
          </a:p>
        </p:txBody>
      </p:sp>
      <p:sp>
        <p:nvSpPr>
          <p:cNvPr id="5179" name="Text Box 58">
            <a:extLst>
              <a:ext uri="{FF2B5EF4-FFF2-40B4-BE49-F238E27FC236}">
                <a16:creationId xmlns:a16="http://schemas.microsoft.com/office/drawing/2014/main" id="{12620E95-8CE0-2CA7-CCFE-7844ABE759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2420938"/>
            <a:ext cx="863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371" name="Text Box 59">
            <a:extLst>
              <a:ext uri="{FF2B5EF4-FFF2-40B4-BE49-F238E27FC236}">
                <a16:creationId xmlns:a16="http://schemas.microsoft.com/office/drawing/2014/main" id="{43B5A9B3-2DE1-E030-F745-0529CC6DC9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913" y="3068638"/>
            <a:ext cx="9366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One or (two)</a:t>
            </a:r>
          </a:p>
        </p:txBody>
      </p:sp>
      <p:sp>
        <p:nvSpPr>
          <p:cNvPr id="13372" name="Text Box 60">
            <a:extLst>
              <a:ext uri="{FF2B5EF4-FFF2-40B4-BE49-F238E27FC236}">
                <a16:creationId xmlns:a16="http://schemas.microsoft.com/office/drawing/2014/main" id="{19265CFE-3E20-8CAE-55E7-EC0C21E2CE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1413" y="3141663"/>
            <a:ext cx="936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Many</a:t>
            </a:r>
          </a:p>
        </p:txBody>
      </p:sp>
      <p:sp>
        <p:nvSpPr>
          <p:cNvPr id="13373" name="Text Box 61">
            <a:extLst>
              <a:ext uri="{FF2B5EF4-FFF2-40B4-BE49-F238E27FC236}">
                <a16:creationId xmlns:a16="http://schemas.microsoft.com/office/drawing/2014/main" id="{5A98B12A-E41E-8A01-E511-8C73DDDF24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2725" y="3141663"/>
            <a:ext cx="863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None</a:t>
            </a:r>
          </a:p>
        </p:txBody>
      </p:sp>
      <p:sp>
        <p:nvSpPr>
          <p:cNvPr id="13374" name="Text Box 62">
            <a:extLst>
              <a:ext uri="{FF2B5EF4-FFF2-40B4-BE49-F238E27FC236}">
                <a16:creationId xmlns:a16="http://schemas.microsoft.com/office/drawing/2014/main" id="{4BA97BBC-24AD-3FE8-B95B-5DFDBCCA44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688" y="3141663"/>
            <a:ext cx="936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High</a:t>
            </a:r>
          </a:p>
        </p:txBody>
      </p:sp>
      <p:sp>
        <p:nvSpPr>
          <p:cNvPr id="13375" name="Text Box 63">
            <a:extLst>
              <a:ext uri="{FF2B5EF4-FFF2-40B4-BE49-F238E27FC236}">
                <a16:creationId xmlns:a16="http://schemas.microsoft.com/office/drawing/2014/main" id="{3C1BC877-0885-1727-88FD-CEA1D3009D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913" y="4005263"/>
            <a:ext cx="936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Few</a:t>
            </a:r>
          </a:p>
        </p:txBody>
      </p:sp>
      <p:sp>
        <p:nvSpPr>
          <p:cNvPr id="13376" name="Text Box 64">
            <a:extLst>
              <a:ext uri="{FF2B5EF4-FFF2-40B4-BE49-F238E27FC236}">
                <a16:creationId xmlns:a16="http://schemas.microsoft.com/office/drawing/2014/main" id="{B590EFFA-B241-90F2-8240-440FEFEDF4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3938" y="3933825"/>
            <a:ext cx="15843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Differentiated     (?)</a:t>
            </a:r>
          </a:p>
        </p:txBody>
      </p:sp>
      <p:sp>
        <p:nvSpPr>
          <p:cNvPr id="5186" name="Text Box 65">
            <a:extLst>
              <a:ext uri="{FF2B5EF4-FFF2-40B4-BE49-F238E27FC236}">
                <a16:creationId xmlns:a16="http://schemas.microsoft.com/office/drawing/2014/main" id="{A3D10C49-5116-DD71-7661-1C4072EA42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2725" y="3860800"/>
            <a:ext cx="863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13378" name="Text Box 66">
            <a:extLst>
              <a:ext uri="{FF2B5EF4-FFF2-40B4-BE49-F238E27FC236}">
                <a16:creationId xmlns:a16="http://schemas.microsoft.com/office/drawing/2014/main" id="{F70FC9C8-4C04-1BEE-1100-5CAB665FE6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5600" y="3860800"/>
            <a:ext cx="863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None-price</a:t>
            </a:r>
          </a:p>
        </p:txBody>
      </p:sp>
      <p:sp>
        <p:nvSpPr>
          <p:cNvPr id="13379" name="Text Box 67">
            <a:extLst>
              <a:ext uri="{FF2B5EF4-FFF2-40B4-BE49-F238E27FC236}">
                <a16:creationId xmlns:a16="http://schemas.microsoft.com/office/drawing/2014/main" id="{119922AC-2F57-F466-4889-DCB12BCA30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3663" y="3933825"/>
            <a:ext cx="10795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High</a:t>
            </a:r>
          </a:p>
        </p:txBody>
      </p:sp>
      <p:sp>
        <p:nvSpPr>
          <p:cNvPr id="13380" name="Text Box 68">
            <a:extLst>
              <a:ext uri="{FF2B5EF4-FFF2-40B4-BE49-F238E27FC236}">
                <a16:creationId xmlns:a16="http://schemas.microsoft.com/office/drawing/2014/main" id="{EDD137E2-62B3-3C7B-FEBF-45F8822A7B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913" y="4797425"/>
            <a:ext cx="10795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65000"/>
              </a:lnSpc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Many or</a:t>
            </a:r>
          </a:p>
          <a:p>
            <a:pPr algn="ctr" eaLnBrk="1" hangingPunct="1">
              <a:lnSpc>
                <a:spcPct val="65000"/>
              </a:lnSpc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several</a:t>
            </a:r>
          </a:p>
        </p:txBody>
      </p:sp>
      <p:sp>
        <p:nvSpPr>
          <p:cNvPr id="13381" name="Text Box 69">
            <a:extLst>
              <a:ext uri="{FF2B5EF4-FFF2-40B4-BE49-F238E27FC236}">
                <a16:creationId xmlns:a16="http://schemas.microsoft.com/office/drawing/2014/main" id="{C0DB299F-1302-1F21-7EBB-D3B2DA7702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1413" y="4797425"/>
            <a:ext cx="9366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Many</a:t>
            </a:r>
          </a:p>
        </p:txBody>
      </p:sp>
      <p:sp>
        <p:nvSpPr>
          <p:cNvPr id="13382" name="Text Box 70">
            <a:extLst>
              <a:ext uri="{FF2B5EF4-FFF2-40B4-BE49-F238E27FC236}">
                <a16:creationId xmlns:a16="http://schemas.microsoft.com/office/drawing/2014/main" id="{0683EBA1-115C-CE06-C4FE-605A0ED6E3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2500" y="4724400"/>
            <a:ext cx="1727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Differentiated</a:t>
            </a:r>
          </a:p>
        </p:txBody>
      </p:sp>
      <p:sp>
        <p:nvSpPr>
          <p:cNvPr id="13383" name="Text Box 71">
            <a:extLst>
              <a:ext uri="{FF2B5EF4-FFF2-40B4-BE49-F238E27FC236}">
                <a16:creationId xmlns:a16="http://schemas.microsoft.com/office/drawing/2014/main" id="{6DAAD6FD-77BB-8355-D2CA-FA39BCEB86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2725" y="4797425"/>
            <a:ext cx="1150938" cy="44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Price and</a:t>
            </a:r>
          </a:p>
          <a:p>
            <a:pPr algn="ctr"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non-price</a:t>
            </a:r>
          </a:p>
        </p:txBody>
      </p:sp>
      <p:sp>
        <p:nvSpPr>
          <p:cNvPr id="5193" name="Text Box 72">
            <a:extLst>
              <a:ext uri="{FF2B5EF4-FFF2-40B4-BE49-F238E27FC236}">
                <a16:creationId xmlns:a16="http://schemas.microsoft.com/office/drawing/2014/main" id="{0B05C1E1-CC65-8E6D-2D29-6465FD0EF7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25" y="4797425"/>
            <a:ext cx="7207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385" name="Text Box 73">
            <a:extLst>
              <a:ext uri="{FF2B5EF4-FFF2-40B4-BE49-F238E27FC236}">
                <a16:creationId xmlns:a16="http://schemas.microsoft.com/office/drawing/2014/main" id="{54826363-EC64-389A-7232-BF8B63DED4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9563" y="4797425"/>
            <a:ext cx="7207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Low</a:t>
            </a:r>
          </a:p>
        </p:txBody>
      </p:sp>
      <p:sp>
        <p:nvSpPr>
          <p:cNvPr id="5195" name="Text Box 74">
            <a:extLst>
              <a:ext uri="{FF2B5EF4-FFF2-40B4-BE49-F238E27FC236}">
                <a16:creationId xmlns:a16="http://schemas.microsoft.com/office/drawing/2014/main" id="{5CC9519E-B755-4FA6-F3BF-0AA95C1B2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4797425"/>
            <a:ext cx="9366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13387" name="Text Box 75">
            <a:extLst>
              <a:ext uri="{FF2B5EF4-FFF2-40B4-BE49-F238E27FC236}">
                <a16:creationId xmlns:a16="http://schemas.microsoft.com/office/drawing/2014/main" id="{2569C5D4-54F8-71BF-0727-410A05AFDC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75" y="3141663"/>
            <a:ext cx="13684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Unique</a:t>
            </a:r>
          </a:p>
        </p:txBody>
      </p:sp>
      <p:sp>
        <p:nvSpPr>
          <p:cNvPr id="13388" name="Text Box 76">
            <a:extLst>
              <a:ext uri="{FF2B5EF4-FFF2-40B4-BE49-F238E27FC236}">
                <a16:creationId xmlns:a16="http://schemas.microsoft.com/office/drawing/2014/main" id="{B3A84B61-B1FC-466C-2244-B628D03A81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2349500"/>
            <a:ext cx="9366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Taker</a:t>
            </a:r>
          </a:p>
        </p:txBody>
      </p:sp>
      <p:sp>
        <p:nvSpPr>
          <p:cNvPr id="13389" name="Text Box 77">
            <a:extLst>
              <a:ext uri="{FF2B5EF4-FFF2-40B4-BE49-F238E27FC236}">
                <a16:creationId xmlns:a16="http://schemas.microsoft.com/office/drawing/2014/main" id="{560483EE-5E63-0299-D047-8D19A6473E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3141663"/>
            <a:ext cx="863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Maker</a:t>
            </a:r>
          </a:p>
        </p:txBody>
      </p:sp>
      <p:sp>
        <p:nvSpPr>
          <p:cNvPr id="13390" name="Text Box 78">
            <a:extLst>
              <a:ext uri="{FF2B5EF4-FFF2-40B4-BE49-F238E27FC236}">
                <a16:creationId xmlns:a16="http://schemas.microsoft.com/office/drawing/2014/main" id="{81886B5A-72BC-4F56-9F4C-5631D9408B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4005263"/>
            <a:ext cx="10080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Maker</a:t>
            </a:r>
          </a:p>
        </p:txBody>
      </p:sp>
      <p:sp>
        <p:nvSpPr>
          <p:cNvPr id="13391" name="Text Box 79">
            <a:extLst>
              <a:ext uri="{FF2B5EF4-FFF2-40B4-BE49-F238E27FC236}">
                <a16:creationId xmlns:a16="http://schemas.microsoft.com/office/drawing/2014/main" id="{0D6C04F3-47E7-0631-A285-6B69DA187D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8" y="4797425"/>
            <a:ext cx="100806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Both</a:t>
            </a:r>
          </a:p>
        </p:txBody>
      </p:sp>
      <p:sp>
        <p:nvSpPr>
          <p:cNvPr id="13392" name="Text Box 80">
            <a:extLst>
              <a:ext uri="{FF2B5EF4-FFF2-40B4-BE49-F238E27FC236}">
                <a16:creationId xmlns:a16="http://schemas.microsoft.com/office/drawing/2014/main" id="{FA4932C0-A9CC-D337-67FA-69C4D6C37B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438" y="3933825"/>
            <a:ext cx="79216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Many</a:t>
            </a:r>
          </a:p>
        </p:txBody>
      </p:sp>
      <p:sp>
        <p:nvSpPr>
          <p:cNvPr id="13393" name="Text Box 81">
            <a:extLst>
              <a:ext uri="{FF2B5EF4-FFF2-40B4-BE49-F238E27FC236}">
                <a16:creationId xmlns:a16="http://schemas.microsoft.com/office/drawing/2014/main" id="{C3178E1D-87C5-39E7-5F4B-2C6D1C1C7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5734050"/>
            <a:ext cx="8569325" cy="9255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altLang="en-US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It should also be noted that levels of information available to customers varies considerably with different market structures, and this variation is often a major  factor in a firm’s potential ability to influence its market.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65" grpId="0" autoUpdateAnimBg="0"/>
      <p:bldP spid="13366" grpId="0" autoUpdateAnimBg="0"/>
      <p:bldP spid="13367" grpId="0" autoUpdateAnimBg="0"/>
      <p:bldP spid="13368" grpId="0" autoUpdateAnimBg="0"/>
      <p:bldP spid="13369" grpId="0" autoUpdateAnimBg="0"/>
      <p:bldP spid="13371" grpId="0" autoUpdateAnimBg="0"/>
      <p:bldP spid="13372" grpId="0" autoUpdateAnimBg="0"/>
      <p:bldP spid="13373" grpId="0" autoUpdateAnimBg="0"/>
      <p:bldP spid="13374" grpId="0" autoUpdateAnimBg="0"/>
      <p:bldP spid="13375" grpId="0" autoUpdateAnimBg="0"/>
      <p:bldP spid="13376" grpId="0" autoUpdateAnimBg="0"/>
      <p:bldP spid="13378" grpId="0" autoUpdateAnimBg="0"/>
      <p:bldP spid="13379" grpId="0" autoUpdateAnimBg="0"/>
      <p:bldP spid="13380" grpId="0" autoUpdateAnimBg="0"/>
      <p:bldP spid="13381" grpId="0" autoUpdateAnimBg="0"/>
      <p:bldP spid="13382" grpId="0" autoUpdateAnimBg="0"/>
      <p:bldP spid="13383" grpId="0" autoUpdateAnimBg="0"/>
      <p:bldP spid="13385" grpId="0" autoUpdateAnimBg="0"/>
      <p:bldP spid="13387" grpId="0" autoUpdateAnimBg="0"/>
      <p:bldP spid="13388" grpId="0" autoUpdateAnimBg="0"/>
      <p:bldP spid="13389" grpId="0" autoUpdateAnimBg="0"/>
      <p:bldP spid="13390" grpId="0" autoUpdateAnimBg="0"/>
      <p:bldP spid="13391" grpId="0" autoUpdateAnimBg="0"/>
      <p:bldP spid="1339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3">
            <a:extLst>
              <a:ext uri="{FF2B5EF4-FFF2-40B4-BE49-F238E27FC236}">
                <a16:creationId xmlns:a16="http://schemas.microsoft.com/office/drawing/2014/main" id="{FD458437-DF10-070C-36C7-705ED459F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7D25C4D-A844-41ED-B4BC-A8CA3D870A72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5362" name="Text Box 2">
            <a:extLst>
              <a:ext uri="{FF2B5EF4-FFF2-40B4-BE49-F238E27FC236}">
                <a16:creationId xmlns:a16="http://schemas.microsoft.com/office/drawing/2014/main" id="{F38B2815-35F4-2D01-0E15-C3F8012B6C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988" y="476250"/>
            <a:ext cx="7200900" cy="707886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Product and industry life cycles</a:t>
            </a:r>
          </a:p>
        </p:txBody>
      </p:sp>
      <p:sp>
        <p:nvSpPr>
          <p:cNvPr id="15363" name="Line 3">
            <a:extLst>
              <a:ext uri="{FF2B5EF4-FFF2-40B4-BE49-F238E27FC236}">
                <a16:creationId xmlns:a16="http://schemas.microsoft.com/office/drawing/2014/main" id="{99E4F599-9493-04A2-C6E9-1D0C6149C536}"/>
              </a:ext>
            </a:extLst>
          </p:cNvPr>
          <p:cNvSpPr>
            <a:spLocks noChangeShapeType="1"/>
          </p:cNvSpPr>
          <p:nvPr/>
        </p:nvSpPr>
        <p:spPr bwMode="auto">
          <a:xfrm>
            <a:off x="2124075" y="2492375"/>
            <a:ext cx="0" cy="2449513"/>
          </a:xfrm>
          <a:prstGeom prst="line">
            <a:avLst/>
          </a:prstGeom>
          <a:noFill/>
          <a:ln w="9525">
            <a:solidFill>
              <a:srgbClr val="66FF33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4" name="Line 4">
            <a:extLst>
              <a:ext uri="{FF2B5EF4-FFF2-40B4-BE49-F238E27FC236}">
                <a16:creationId xmlns:a16="http://schemas.microsoft.com/office/drawing/2014/main" id="{3FCFB512-6708-E2BD-6DE9-BF78D0CD3777}"/>
              </a:ext>
            </a:extLst>
          </p:cNvPr>
          <p:cNvSpPr>
            <a:spLocks noChangeShapeType="1"/>
          </p:cNvSpPr>
          <p:nvPr/>
        </p:nvSpPr>
        <p:spPr bwMode="auto">
          <a:xfrm>
            <a:off x="3635375" y="2492375"/>
            <a:ext cx="0" cy="2449513"/>
          </a:xfrm>
          <a:prstGeom prst="line">
            <a:avLst/>
          </a:prstGeom>
          <a:noFill/>
          <a:ln w="9525">
            <a:solidFill>
              <a:srgbClr val="66FF33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5" name="Line 5">
            <a:extLst>
              <a:ext uri="{FF2B5EF4-FFF2-40B4-BE49-F238E27FC236}">
                <a16:creationId xmlns:a16="http://schemas.microsoft.com/office/drawing/2014/main" id="{C968153B-7A43-A7E4-D01F-7F607235A224}"/>
              </a:ext>
            </a:extLst>
          </p:cNvPr>
          <p:cNvSpPr>
            <a:spLocks noChangeShapeType="1"/>
          </p:cNvSpPr>
          <p:nvPr/>
        </p:nvSpPr>
        <p:spPr bwMode="auto">
          <a:xfrm>
            <a:off x="5148263" y="2492375"/>
            <a:ext cx="0" cy="2449513"/>
          </a:xfrm>
          <a:prstGeom prst="line">
            <a:avLst/>
          </a:prstGeom>
          <a:noFill/>
          <a:ln w="9525">
            <a:solidFill>
              <a:srgbClr val="66FF33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6" name="Line 6">
            <a:extLst>
              <a:ext uri="{FF2B5EF4-FFF2-40B4-BE49-F238E27FC236}">
                <a16:creationId xmlns:a16="http://schemas.microsoft.com/office/drawing/2014/main" id="{45891DA9-1BCA-3F2F-F687-90F40985DA4F}"/>
              </a:ext>
            </a:extLst>
          </p:cNvPr>
          <p:cNvSpPr>
            <a:spLocks noChangeShapeType="1"/>
          </p:cNvSpPr>
          <p:nvPr/>
        </p:nvSpPr>
        <p:spPr bwMode="auto">
          <a:xfrm>
            <a:off x="6804025" y="2492375"/>
            <a:ext cx="0" cy="2449513"/>
          </a:xfrm>
          <a:prstGeom prst="line">
            <a:avLst/>
          </a:prstGeom>
          <a:noFill/>
          <a:ln w="9525">
            <a:solidFill>
              <a:srgbClr val="66FF33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7" name="Freeform 7">
            <a:extLst>
              <a:ext uri="{FF2B5EF4-FFF2-40B4-BE49-F238E27FC236}">
                <a16:creationId xmlns:a16="http://schemas.microsoft.com/office/drawing/2014/main" id="{7D5588C7-2C05-CCF0-34E8-A8E1640B2943}"/>
              </a:ext>
            </a:extLst>
          </p:cNvPr>
          <p:cNvSpPr>
            <a:spLocks/>
          </p:cNvSpPr>
          <p:nvPr/>
        </p:nvSpPr>
        <p:spPr bwMode="auto">
          <a:xfrm>
            <a:off x="679877" y="2242194"/>
            <a:ext cx="8280400" cy="2797175"/>
          </a:xfrm>
          <a:custGeom>
            <a:avLst/>
            <a:gdLst>
              <a:gd name="T0" fmla="*/ 0 w 5216"/>
              <a:gd name="T1" fmla="*/ 2797175 h 1762"/>
              <a:gd name="T2" fmla="*/ 360363 w 5216"/>
              <a:gd name="T3" fmla="*/ 2509838 h 1762"/>
              <a:gd name="T4" fmla="*/ 1944688 w 5216"/>
              <a:gd name="T5" fmla="*/ 2005013 h 1762"/>
              <a:gd name="T6" fmla="*/ 4176713 w 5216"/>
              <a:gd name="T7" fmla="*/ 276225 h 1762"/>
              <a:gd name="T8" fmla="*/ 6480175 w 5216"/>
              <a:gd name="T9" fmla="*/ 349250 h 1762"/>
              <a:gd name="T10" fmla="*/ 8280400 w 5216"/>
              <a:gd name="T11" fmla="*/ 1428750 h 176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216" h="1762">
                <a:moveTo>
                  <a:pt x="0" y="1762"/>
                </a:moveTo>
                <a:cubicBezTo>
                  <a:pt x="11" y="1713"/>
                  <a:pt x="23" y="1664"/>
                  <a:pt x="227" y="1581"/>
                </a:cubicBezTo>
                <a:cubicBezTo>
                  <a:pt x="431" y="1498"/>
                  <a:pt x="824" y="1497"/>
                  <a:pt x="1225" y="1263"/>
                </a:cubicBezTo>
                <a:cubicBezTo>
                  <a:pt x="1626" y="1029"/>
                  <a:pt x="2155" y="348"/>
                  <a:pt x="2631" y="174"/>
                </a:cubicBezTo>
                <a:cubicBezTo>
                  <a:pt x="3107" y="0"/>
                  <a:pt x="3651" y="99"/>
                  <a:pt x="4082" y="220"/>
                </a:cubicBezTo>
                <a:cubicBezTo>
                  <a:pt x="4513" y="341"/>
                  <a:pt x="5027" y="787"/>
                  <a:pt x="5216" y="900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8" name="Text Box 8">
            <a:extLst>
              <a:ext uri="{FF2B5EF4-FFF2-40B4-BE49-F238E27FC236}">
                <a16:creationId xmlns:a16="http://schemas.microsoft.com/office/drawing/2014/main" id="{F344438B-BC3B-E005-7590-6723388FDE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1700213"/>
            <a:ext cx="14398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chemeClr val="folHlink"/>
                </a:solidFill>
              </a:rPr>
              <a:t>Development</a:t>
            </a:r>
          </a:p>
        </p:txBody>
      </p:sp>
      <p:sp>
        <p:nvSpPr>
          <p:cNvPr id="15369" name="Text Box 9">
            <a:extLst>
              <a:ext uri="{FF2B5EF4-FFF2-40B4-BE49-F238E27FC236}">
                <a16:creationId xmlns:a16="http://schemas.microsoft.com/office/drawing/2014/main" id="{734F5D7C-252B-6810-D5D4-6933D00782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5513" y="1700213"/>
            <a:ext cx="14398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chemeClr val="folHlink"/>
                </a:solidFill>
              </a:rPr>
              <a:t>Growth</a:t>
            </a:r>
          </a:p>
        </p:txBody>
      </p:sp>
      <p:sp>
        <p:nvSpPr>
          <p:cNvPr id="15370" name="Text Box 10">
            <a:extLst>
              <a:ext uri="{FF2B5EF4-FFF2-40B4-BE49-F238E27FC236}">
                <a16:creationId xmlns:a16="http://schemas.microsoft.com/office/drawing/2014/main" id="{83C28012-9C8D-B83E-6609-CEBFB1A8E7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3938" y="1700213"/>
            <a:ext cx="14398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chemeClr val="folHlink"/>
                </a:solidFill>
              </a:rPr>
              <a:t>Shakeout</a:t>
            </a:r>
          </a:p>
        </p:txBody>
      </p:sp>
      <p:sp>
        <p:nvSpPr>
          <p:cNvPr id="15371" name="Text Box 11">
            <a:extLst>
              <a:ext uri="{FF2B5EF4-FFF2-40B4-BE49-F238E27FC236}">
                <a16:creationId xmlns:a16="http://schemas.microsoft.com/office/drawing/2014/main" id="{159D86C9-7297-C99A-0DD1-F150C451C5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9700" y="1700213"/>
            <a:ext cx="14398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chemeClr val="folHlink"/>
                </a:solidFill>
              </a:rPr>
              <a:t>Maturity</a:t>
            </a:r>
          </a:p>
        </p:txBody>
      </p:sp>
      <p:sp>
        <p:nvSpPr>
          <p:cNvPr id="15372" name="Text Box 12">
            <a:extLst>
              <a:ext uri="{FF2B5EF4-FFF2-40B4-BE49-F238E27FC236}">
                <a16:creationId xmlns:a16="http://schemas.microsoft.com/office/drawing/2014/main" id="{26A5CF2A-3C39-258F-C761-F8E569A305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2950" y="1700213"/>
            <a:ext cx="14398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chemeClr val="folHlink"/>
                </a:solidFill>
              </a:rPr>
              <a:t>Decline</a:t>
            </a:r>
          </a:p>
        </p:txBody>
      </p:sp>
      <p:sp>
        <p:nvSpPr>
          <p:cNvPr id="15373" name="Text Box 13">
            <a:extLst>
              <a:ext uri="{FF2B5EF4-FFF2-40B4-BE49-F238E27FC236}">
                <a16:creationId xmlns:a16="http://schemas.microsoft.com/office/drawing/2014/main" id="{82EA4B0B-B9D0-9907-30FB-05D0EF3F68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2276475"/>
            <a:ext cx="360363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>
                <a:solidFill>
                  <a:schemeClr val="folHlink"/>
                </a:solidFill>
              </a:rPr>
              <a:t>Revenue</a:t>
            </a:r>
          </a:p>
        </p:txBody>
      </p:sp>
      <p:sp>
        <p:nvSpPr>
          <p:cNvPr id="15374" name="Text Box 14">
            <a:extLst>
              <a:ext uri="{FF2B5EF4-FFF2-40B4-BE49-F238E27FC236}">
                <a16:creationId xmlns:a16="http://schemas.microsoft.com/office/drawing/2014/main" id="{51329C7B-48D3-0493-EF8B-D252215E66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4797425"/>
            <a:ext cx="5762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chemeClr val="folHlink"/>
                </a:solidFill>
              </a:rPr>
              <a:t>0</a:t>
            </a:r>
          </a:p>
        </p:txBody>
      </p:sp>
      <p:sp>
        <p:nvSpPr>
          <p:cNvPr id="15375" name="Line 15">
            <a:extLst>
              <a:ext uri="{FF2B5EF4-FFF2-40B4-BE49-F238E27FC236}">
                <a16:creationId xmlns:a16="http://schemas.microsoft.com/office/drawing/2014/main" id="{3A1C767B-5B0E-CE7A-AD89-996287BE467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84213" y="2276475"/>
            <a:ext cx="0" cy="2736850"/>
          </a:xfrm>
          <a:prstGeom prst="line">
            <a:avLst/>
          </a:prstGeom>
          <a:noFill/>
          <a:ln w="9525">
            <a:solidFill>
              <a:schemeClr val="folHlink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76" name="Line 16">
            <a:extLst>
              <a:ext uri="{FF2B5EF4-FFF2-40B4-BE49-F238E27FC236}">
                <a16:creationId xmlns:a16="http://schemas.microsoft.com/office/drawing/2014/main" id="{CA809747-183C-E2E2-6CB5-0C15C62997F1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213" y="5013325"/>
            <a:ext cx="8208962" cy="0"/>
          </a:xfrm>
          <a:prstGeom prst="line">
            <a:avLst/>
          </a:prstGeom>
          <a:noFill/>
          <a:ln w="9525">
            <a:solidFill>
              <a:schemeClr val="folHlink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77" name="Text Box 17">
            <a:extLst>
              <a:ext uri="{FF2B5EF4-FFF2-40B4-BE49-F238E27FC236}">
                <a16:creationId xmlns:a16="http://schemas.microsoft.com/office/drawing/2014/main" id="{9B79D7A8-B2EF-8528-F1F5-6195B56373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75" y="5192069"/>
            <a:ext cx="165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400" dirty="0">
                <a:solidFill>
                  <a:schemeClr val="folHlink"/>
                </a:solidFill>
              </a:rPr>
              <a:t>Time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0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5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2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2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20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20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2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nimBg="1"/>
      <p:bldP spid="15368" grpId="0"/>
      <p:bldP spid="15369" grpId="0"/>
      <p:bldP spid="15370" grpId="0"/>
      <p:bldP spid="15371" grpId="0"/>
      <p:bldP spid="15372" grpId="0"/>
      <p:bldP spid="15373" grpId="0"/>
      <p:bldP spid="15377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5954</TotalTime>
  <Words>377</Words>
  <Application>Microsoft Office PowerPoint</Application>
  <PresentationFormat>On-screen Show (4:3)</PresentationFormat>
  <Paragraphs>146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20140311PresentationUWTSDTemplate</vt:lpstr>
      <vt:lpstr>PowerPoint Presentation</vt:lpstr>
      <vt:lpstr>Market structures – perfect competition</vt:lpstr>
      <vt:lpstr>Market structures – monopoly and duopoly</vt:lpstr>
      <vt:lpstr>Market structures - oligopoly</vt:lpstr>
      <vt:lpstr>Market structures – monopolistic markets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267</cp:revision>
  <dcterms:created xsi:type="dcterms:W3CDTF">2013-10-11T12:05:37Z</dcterms:created>
  <dcterms:modified xsi:type="dcterms:W3CDTF">2023-01-31T21:29:35Z</dcterms:modified>
</cp:coreProperties>
</file>